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552" autoAdjust="0"/>
  </p:normalViewPr>
  <p:slideViewPr>
    <p:cSldViewPr snapToGrid="0">
      <p:cViewPr varScale="1">
        <p:scale>
          <a:sx n="45" d="100"/>
          <a:sy n="45" d="100"/>
        </p:scale>
        <p:origin x="1356" y="6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15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052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 flipH="1">
            <a:off x="-163286" y="-4681"/>
            <a:ext cx="5393540" cy="13716001"/>
          </a:xfrm>
          <a:prstGeom prst="rect">
            <a:avLst/>
          </a:prstGeom>
          <a:solidFill>
            <a:srgbClr val="25395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7765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90560" y="12755880"/>
            <a:ext cx="7802880" cy="6858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0" y="12755880"/>
            <a:ext cx="5608320" cy="6858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53621" y="13010554"/>
            <a:ext cx="376706" cy="36933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44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290560" y="12755880"/>
            <a:ext cx="7802880" cy="6858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219200" y="12755880"/>
            <a:ext cx="5608320" cy="6858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2053621" y="13010554"/>
            <a:ext cx="376706" cy="36933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7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Текст</a:t>
            </a:r>
            <a:r>
              <a:rPr dirty="0"/>
              <a:t> </a:t>
            </a:r>
            <a:r>
              <a:rPr dirty="0" err="1"/>
              <a:t>заголовка</a:t>
            </a:r>
            <a:endParaRPr dirty="0"/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Линия"/>
          <p:cNvSpPr/>
          <p:nvPr userDrawn="1"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4" name="Название подразделения, лаборатории, факультета и т.д."/>
          <p:cNvSpPr txBox="1"/>
          <p:nvPr userDrawn="1"/>
        </p:nvSpPr>
        <p:spPr>
          <a:xfrm>
            <a:off x="11338744" y="942364"/>
            <a:ext cx="1136641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 smtClean="0"/>
              <a:t>Lecture 10</a:t>
            </a:r>
            <a:endParaRPr lang="en-US" dirty="0"/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26184" y="331583"/>
            <a:ext cx="15609094" cy="940424"/>
          </a:xfrm>
        </p:spPr>
        <p:txBody>
          <a:bodyPr>
            <a:normAutofit/>
          </a:bodyPr>
          <a:lstStyle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7000" b="1" i="0" u="none" strike="noStrike" cap="all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+mn-lt"/>
                <a:ea typeface="Arial Narrow" charset="0"/>
                <a:cs typeface="Arial Narrow" charset="0"/>
                <a:sym typeface="Helvetica Ligh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426184" y="1304665"/>
            <a:ext cx="10319657" cy="914400"/>
          </a:xfrm>
        </p:spPr>
        <p:txBody>
          <a:bodyPr>
            <a:normAutofit/>
          </a:bodyPr>
          <a:lstStyle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4800" b="1" i="0" u="none" strike="noStrike" cap="all" spc="0" normalizeH="0" baseline="0" dirty="0" smtClean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+mn-lt"/>
                <a:ea typeface="Arial Narrow" charset="0"/>
                <a:cs typeface="Arial Narrow" charset="0"/>
                <a:sym typeface="Helvetica Ligh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9382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dirty="0" err="1"/>
              <a:t>Текст</a:t>
            </a:r>
            <a:r>
              <a:rPr dirty="0"/>
              <a:t> </a:t>
            </a:r>
            <a:r>
              <a:rPr dirty="0" err="1"/>
              <a:t>заголовка</a:t>
            </a:r>
            <a:endParaRPr dirty="0"/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 err="1"/>
              <a:t>Текст</a:t>
            </a:r>
            <a:r>
              <a:rPr dirty="0"/>
              <a:t> </a:t>
            </a:r>
            <a:r>
              <a:rPr dirty="0" err="1"/>
              <a:t>заголовка</a:t>
            </a:r>
            <a:endParaRPr dirty="0"/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1</a:t>
            </a:r>
          </a:p>
          <a:p>
            <a:pPr lvl="1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2</a:t>
            </a:r>
          </a:p>
          <a:p>
            <a:pPr lvl="2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3</a:t>
            </a:r>
          </a:p>
          <a:p>
            <a:pPr lvl="3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4</a:t>
            </a:r>
          </a:p>
          <a:p>
            <a:pPr lvl="4"/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4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iakarpov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4" y="3934663"/>
            <a:ext cx="16484958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b="1" cap="all" smtClean="0">
                <a:solidFill>
                  <a:srgbClr val="253957"/>
                </a:solidFill>
                <a:sym typeface="Arial Narrow"/>
              </a:rPr>
              <a:t>Social network EMBEDDINGS</a:t>
            </a:r>
            <a:endParaRPr lang="en-US" sz="6000" b="1" cap="all" dirty="0" smtClean="0">
              <a:solidFill>
                <a:srgbClr val="253957"/>
              </a:solidFill>
              <a:sym typeface="Arial Narrow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7116914" y="8929563"/>
            <a:ext cx="14455461" cy="117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Ilia Karpov </a:t>
            </a:r>
            <a:r>
              <a:rPr lang="en-US" sz="4000" i="1" dirty="0" smtClean="0"/>
              <a:t>(</a:t>
            </a:r>
            <a:r>
              <a:rPr lang="en-US" sz="4000" spc="-75" dirty="0" smtClean="0">
                <a:latin typeface="Arial"/>
                <a:cs typeface="Arial"/>
                <a:hlinkClick r:id="rId2"/>
              </a:rPr>
              <a:t>iakarpov@hse.ru</a:t>
            </a:r>
            <a:r>
              <a:rPr lang="en-US" sz="4000" i="1" dirty="0" smtClean="0"/>
              <a:t>)</a:t>
            </a:r>
            <a:endParaRPr lang="en-US" sz="4000" i="1" dirty="0"/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1892516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Moscow,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6855" y="1330739"/>
            <a:ext cx="2166348" cy="2792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2252677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</a:t>
            </a:r>
            <a:r>
              <a:rPr sz="8800" spc="120" dirty="0"/>
              <a:t>algorithm</a:t>
            </a:r>
            <a:r>
              <a:rPr sz="8800" spc="-1180" dirty="0"/>
              <a:t> </a:t>
            </a:r>
            <a:r>
              <a:rPr sz="8800" spc="210" dirty="0"/>
              <a:t>overview</a:t>
            </a:r>
            <a:endParaRPr sz="8800" dirty="0"/>
          </a:p>
        </p:txBody>
      </p:sp>
      <p:sp>
        <p:nvSpPr>
          <p:cNvPr id="153" name="Текст 1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1715726" y="5652099"/>
            <a:ext cx="7838440" cy="4913630"/>
            <a:chOff x="857863" y="2826049"/>
            <a:chExt cx="3919220" cy="2456815"/>
          </a:xfrm>
        </p:grpSpPr>
        <p:sp>
          <p:nvSpPr>
            <p:cNvPr id="4" name="object 4"/>
            <p:cNvSpPr/>
            <p:nvPr/>
          </p:nvSpPr>
          <p:spPr>
            <a:xfrm>
              <a:off x="2636699" y="3468391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" name="object 5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2551022" y="4010533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192" y="3250880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572" y="3323335"/>
            <a:ext cx="1640586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-10" dirty="0">
                <a:latin typeface="Tahoma"/>
                <a:cs typeface="Tahoma"/>
              </a:rPr>
              <a:t>“Let’s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add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160" dirty="0">
                <a:latin typeface="Tahoma"/>
                <a:cs typeface="Tahoma"/>
              </a:rPr>
              <a:t>two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more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parameters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(p,</a:t>
            </a:r>
            <a:r>
              <a:rPr sz="5600" spc="-300" dirty="0">
                <a:latin typeface="Cambria Math"/>
                <a:cs typeface="Cambria Math"/>
              </a:rPr>
              <a:t> </a:t>
            </a:r>
            <a:r>
              <a:rPr sz="5600" dirty="0">
                <a:latin typeface="Cambria Math"/>
                <a:cs typeface="Cambria Math"/>
              </a:rPr>
              <a:t>q)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120" dirty="0">
                <a:latin typeface="Tahoma"/>
                <a:cs typeface="Tahoma"/>
              </a:rPr>
              <a:t>to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0" dirty="0">
                <a:latin typeface="Tahoma"/>
                <a:cs typeface="Tahoma"/>
              </a:rPr>
              <a:t>DeepWalk”</a:t>
            </a:r>
            <a:endParaRPr sz="5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711315" y="6167202"/>
            <a:ext cx="3290570" cy="347980"/>
            <a:chOff x="4855657" y="3083601"/>
            <a:chExt cx="1645285" cy="173990"/>
          </a:xfrm>
        </p:grpSpPr>
        <p:sp>
          <p:nvSpPr>
            <p:cNvPr id="38" name="object 38"/>
            <p:cNvSpPr/>
            <p:nvPr/>
          </p:nvSpPr>
          <p:spPr>
            <a:xfrm>
              <a:off x="5388769" y="3083601"/>
              <a:ext cx="378480" cy="1713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127525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377EB8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19973" y="7332470"/>
            <a:ext cx="31369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𝑢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972874" y="8094470"/>
            <a:ext cx="30480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1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3266" y="8198105"/>
            <a:ext cx="1017268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𝑣</a:t>
            </a:r>
            <a:r>
              <a:rPr sz="3600" spc="220" dirty="0">
                <a:latin typeface="Cambria Math"/>
                <a:cs typeface="Cambria Math"/>
              </a:rPr>
              <a:t> </a:t>
            </a:r>
            <a:r>
              <a:rPr sz="5400" spc="150" baseline="-38580" dirty="0" smtClean="0">
                <a:latin typeface="Cambria Math"/>
                <a:cs typeface="Cambria Math"/>
              </a:rPr>
              <a:t>1</a:t>
            </a:r>
            <a:r>
              <a:rPr lang="en-US" sz="5400" spc="150" baseline="-57098" dirty="0">
                <a:latin typeface="Cambria Math"/>
                <a:cs typeface="Cambria Math"/>
              </a:rPr>
              <a:t>/</a:t>
            </a:r>
            <a:endParaRPr sz="5400" baseline="-57098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97972" y="8813632"/>
            <a:ext cx="29718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𝑞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28255" y="7161785"/>
            <a:ext cx="83185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-30" dirty="0" smtClean="0">
                <a:latin typeface="Cambria Math"/>
                <a:cs typeface="Cambria Math"/>
              </a:rPr>
              <a:t>1</a:t>
            </a:r>
            <a:r>
              <a:rPr lang="en-US" sz="3600" spc="-30" dirty="0" smtClean="0">
                <a:latin typeface="Cambria Math"/>
                <a:cs typeface="Cambria Math"/>
              </a:rPr>
              <a:t>/</a:t>
            </a:r>
            <a:r>
              <a:rPr sz="5400" spc="-44" baseline="-30864" dirty="0" smtClean="0">
                <a:latin typeface="Cambria Math"/>
                <a:cs typeface="Cambria Math"/>
              </a:rPr>
              <a:t>𝑞</a:t>
            </a:r>
            <a:endParaRPr sz="5400" baseline="-30864" dirty="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18908" y="7204457"/>
            <a:ext cx="8407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-30" dirty="0" smtClean="0">
                <a:latin typeface="Cambria Math"/>
                <a:cs typeface="Cambria Math"/>
              </a:rPr>
              <a:t>1</a:t>
            </a:r>
            <a:r>
              <a:rPr lang="en-US" sz="3600" spc="-30" dirty="0" smtClean="0">
                <a:latin typeface="Cambria Math"/>
                <a:cs typeface="Cambria Math"/>
              </a:rPr>
              <a:t>/</a:t>
            </a:r>
            <a:r>
              <a:rPr sz="5400" spc="-44" baseline="-30864" dirty="0" smtClean="0">
                <a:latin typeface="Cambria Math"/>
                <a:cs typeface="Cambria Math"/>
              </a:rPr>
              <a:t>𝑝</a:t>
            </a:r>
            <a:endParaRPr sz="5400" baseline="-30864" dirty="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920601" y="6644023"/>
            <a:ext cx="5891530" cy="3950970"/>
            <a:chOff x="1460300" y="3322011"/>
            <a:chExt cx="2945765" cy="1975485"/>
          </a:xfrm>
        </p:grpSpPr>
        <p:sp>
          <p:nvSpPr>
            <p:cNvPr id="57" name="object 57"/>
            <p:cNvSpPr/>
            <p:nvPr/>
          </p:nvSpPr>
          <p:spPr>
            <a:xfrm>
              <a:off x="2952603" y="5119445"/>
              <a:ext cx="177704" cy="177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291451" y="5118210"/>
              <a:ext cx="177704" cy="177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9945" y="5110920"/>
              <a:ext cx="177704" cy="177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4228021" y="5110920"/>
              <a:ext cx="177704" cy="177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876129" y="3739388"/>
              <a:ext cx="177704" cy="177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460300" y="4375764"/>
              <a:ext cx="177704" cy="177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2802035" y="3322011"/>
              <a:ext cx="177704" cy="177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3196962" y="4448166"/>
              <a:ext cx="177704" cy="177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65" name="object 65"/>
          <p:cNvSpPr/>
          <p:nvPr/>
        </p:nvSpPr>
        <p:spPr>
          <a:xfrm>
            <a:off x="9028913" y="10822940"/>
            <a:ext cx="102870" cy="553720"/>
          </a:xfrm>
          <a:custGeom>
            <a:avLst/>
            <a:gdLst/>
            <a:ahLst/>
            <a:cxnLst/>
            <a:rect l="l" t="t" r="r" b="b"/>
            <a:pathLst>
              <a:path w="51435" h="276860">
                <a:moveTo>
                  <a:pt x="50901" y="0"/>
                </a:moveTo>
                <a:lnTo>
                  <a:pt x="0" y="0"/>
                </a:lnTo>
                <a:lnTo>
                  <a:pt x="0" y="8890"/>
                </a:lnTo>
                <a:lnTo>
                  <a:pt x="30137" y="8890"/>
                </a:lnTo>
                <a:lnTo>
                  <a:pt x="30137" y="266700"/>
                </a:lnTo>
                <a:lnTo>
                  <a:pt x="0" y="266700"/>
                </a:lnTo>
                <a:lnTo>
                  <a:pt x="0" y="276860"/>
                </a:lnTo>
                <a:lnTo>
                  <a:pt x="50901" y="276860"/>
                </a:lnTo>
                <a:lnTo>
                  <a:pt x="50901" y="266700"/>
                </a:lnTo>
                <a:lnTo>
                  <a:pt x="50901" y="8890"/>
                </a:lnTo>
                <a:lnTo>
                  <a:pt x="50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66" name="object 66"/>
          <p:cNvSpPr/>
          <p:nvPr/>
        </p:nvSpPr>
        <p:spPr>
          <a:xfrm>
            <a:off x="5579059" y="10822940"/>
            <a:ext cx="102870" cy="553720"/>
          </a:xfrm>
          <a:custGeom>
            <a:avLst/>
            <a:gdLst/>
            <a:ahLst/>
            <a:cxnLst/>
            <a:rect l="l" t="t" r="r" b="b"/>
            <a:pathLst>
              <a:path w="51435" h="276860">
                <a:moveTo>
                  <a:pt x="50888" y="0"/>
                </a:moveTo>
                <a:lnTo>
                  <a:pt x="0" y="0"/>
                </a:lnTo>
                <a:lnTo>
                  <a:pt x="0" y="8890"/>
                </a:lnTo>
                <a:lnTo>
                  <a:pt x="0" y="266700"/>
                </a:lnTo>
                <a:lnTo>
                  <a:pt x="0" y="276860"/>
                </a:lnTo>
                <a:lnTo>
                  <a:pt x="50888" y="276860"/>
                </a:lnTo>
                <a:lnTo>
                  <a:pt x="50888" y="266700"/>
                </a:lnTo>
                <a:lnTo>
                  <a:pt x="20751" y="266700"/>
                </a:lnTo>
                <a:lnTo>
                  <a:pt x="20751" y="8890"/>
                </a:lnTo>
                <a:lnTo>
                  <a:pt x="50888" y="8890"/>
                </a:lnTo>
                <a:lnTo>
                  <a:pt x="50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67" name="object 67"/>
          <p:cNvSpPr txBox="1"/>
          <p:nvPr/>
        </p:nvSpPr>
        <p:spPr>
          <a:xfrm>
            <a:off x="5614646" y="10746233"/>
            <a:ext cx="3465828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  <a:tabLst>
                <a:tab pos="1643380" algn="l"/>
              </a:tabLst>
            </a:pPr>
            <a:r>
              <a:rPr sz="5400" spc="-44" baseline="18518" dirty="0" smtClean="0">
                <a:latin typeface="Cambria Math"/>
                <a:cs typeface="Cambria Math"/>
              </a:rPr>
              <a:t>1</a:t>
            </a:r>
            <a:r>
              <a:rPr lang="en-US" sz="3600" spc="-30" dirty="0">
                <a:latin typeface="Cambria Math"/>
                <a:cs typeface="Cambria Math"/>
              </a:rPr>
              <a:t>/</a:t>
            </a:r>
            <a:r>
              <a:rPr sz="5400" spc="-44" baseline="-12345" dirty="0" smtClean="0">
                <a:latin typeface="Cambria Math"/>
                <a:cs typeface="Cambria Math"/>
              </a:rPr>
              <a:t>𝑝</a:t>
            </a:r>
            <a:r>
              <a:rPr sz="5400" spc="-240" baseline="-12345" dirty="0" smtClean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,</a:t>
            </a:r>
            <a:r>
              <a:rPr sz="3600" spc="-19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1,	</a:t>
            </a:r>
            <a:r>
              <a:rPr sz="5400" spc="-44" baseline="18518" dirty="0" smtClean="0">
                <a:latin typeface="Cambria Math"/>
                <a:cs typeface="Cambria Math"/>
              </a:rPr>
              <a:t>1</a:t>
            </a:r>
            <a:r>
              <a:rPr lang="en-US" sz="5400" spc="-44" baseline="18518" dirty="0" smtClean="0">
                <a:latin typeface="Cambria Math"/>
                <a:cs typeface="Cambria Math"/>
              </a:rPr>
              <a:t>/</a:t>
            </a:r>
            <a:r>
              <a:rPr sz="5400" spc="-44" baseline="-12345" dirty="0" smtClean="0">
                <a:latin typeface="Cambria Math"/>
                <a:cs typeface="Cambria Math"/>
              </a:rPr>
              <a:t>𝑞 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5400" spc="-44" baseline="18518" dirty="0" smtClean="0">
                <a:latin typeface="Cambria Math"/>
                <a:cs typeface="Cambria Math"/>
              </a:rPr>
              <a:t>1</a:t>
            </a:r>
            <a:r>
              <a:rPr lang="en-US" sz="3600" spc="-30" dirty="0">
                <a:latin typeface="Cambria Math"/>
                <a:cs typeface="Cambria Math"/>
              </a:rPr>
              <a:t>/</a:t>
            </a:r>
            <a:r>
              <a:rPr sz="5400" spc="-44" baseline="-12345" dirty="0" smtClean="0">
                <a:latin typeface="Cambria Math"/>
                <a:cs typeface="Cambria Math"/>
              </a:rPr>
              <a:t>𝑞</a:t>
            </a:r>
            <a:endParaRPr sz="5400" baseline="-12345" dirty="0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718299" y="6867816"/>
            <a:ext cx="3290570" cy="347980"/>
            <a:chOff x="4859149" y="3433908"/>
            <a:chExt cx="1645285" cy="173990"/>
          </a:xfrm>
        </p:grpSpPr>
        <p:sp>
          <p:nvSpPr>
            <p:cNvPr id="69" name="object 69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395438" y="3519586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6131018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9711315" y="7568432"/>
            <a:ext cx="3290570" cy="347980"/>
            <a:chOff x="4855657" y="3784216"/>
            <a:chExt cx="1645285" cy="173990"/>
          </a:xfrm>
        </p:grpSpPr>
        <p:sp>
          <p:nvSpPr>
            <p:cNvPr id="84" name="object 84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391944" y="3869893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6127525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9711315" y="8279988"/>
            <a:ext cx="3290570" cy="347980"/>
            <a:chOff x="4855657" y="4139994"/>
            <a:chExt cx="1645285" cy="173990"/>
          </a:xfrm>
        </p:grpSpPr>
        <p:sp>
          <p:nvSpPr>
            <p:cNvPr id="99" name="object 99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91944" y="4225670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60899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27525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9718299" y="8980600"/>
            <a:ext cx="3290570" cy="347980"/>
            <a:chOff x="4859149" y="4490300"/>
            <a:chExt cx="1645285" cy="173990"/>
          </a:xfrm>
        </p:grpSpPr>
        <p:sp>
          <p:nvSpPr>
            <p:cNvPr id="114" name="object 114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95438" y="4575977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31018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9711315" y="9681214"/>
            <a:ext cx="3290570" cy="347980"/>
            <a:chOff x="4855657" y="4840607"/>
            <a:chExt cx="1645285" cy="173990"/>
          </a:xfrm>
        </p:grpSpPr>
        <p:sp>
          <p:nvSpPr>
            <p:cNvPr id="129" name="object 129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91944" y="4926284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27525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43" name="object 143"/>
          <p:cNvSpPr/>
          <p:nvPr/>
        </p:nvSpPr>
        <p:spPr>
          <a:xfrm>
            <a:off x="13199500" y="7982996"/>
            <a:ext cx="2435860" cy="254000"/>
          </a:xfrm>
          <a:custGeom>
            <a:avLst/>
            <a:gdLst/>
            <a:ahLst/>
            <a:cxnLst/>
            <a:rect l="l" t="t" r="r" b="b"/>
            <a:pathLst>
              <a:path w="1217929" h="127000">
                <a:moveTo>
                  <a:pt x="1091149" y="0"/>
                </a:moveTo>
                <a:lnTo>
                  <a:pt x="1090577" y="50796"/>
                </a:lnTo>
                <a:lnTo>
                  <a:pt x="1103276" y="50939"/>
                </a:lnTo>
                <a:lnTo>
                  <a:pt x="1102991" y="76338"/>
                </a:lnTo>
                <a:lnTo>
                  <a:pt x="1090290" y="76338"/>
                </a:lnTo>
                <a:lnTo>
                  <a:pt x="1089719" y="126992"/>
                </a:lnTo>
                <a:lnTo>
                  <a:pt x="1193945" y="76338"/>
                </a:lnTo>
                <a:lnTo>
                  <a:pt x="1102991" y="76338"/>
                </a:lnTo>
                <a:lnTo>
                  <a:pt x="1090291" y="76195"/>
                </a:lnTo>
                <a:lnTo>
                  <a:pt x="1194239" y="76195"/>
                </a:lnTo>
                <a:lnTo>
                  <a:pt x="1217427" y="64926"/>
                </a:lnTo>
                <a:lnTo>
                  <a:pt x="1091149" y="0"/>
                </a:lnTo>
                <a:close/>
              </a:path>
              <a:path w="1217929" h="127000">
                <a:moveTo>
                  <a:pt x="1090577" y="50796"/>
                </a:moveTo>
                <a:lnTo>
                  <a:pt x="1090291" y="76195"/>
                </a:lnTo>
                <a:lnTo>
                  <a:pt x="1102991" y="76338"/>
                </a:lnTo>
                <a:lnTo>
                  <a:pt x="1103276" y="50939"/>
                </a:lnTo>
                <a:lnTo>
                  <a:pt x="1090577" y="50796"/>
                </a:lnTo>
                <a:close/>
              </a:path>
              <a:path w="1217929" h="127000">
                <a:moveTo>
                  <a:pt x="285" y="38525"/>
                </a:moveTo>
                <a:lnTo>
                  <a:pt x="0" y="63924"/>
                </a:lnTo>
                <a:lnTo>
                  <a:pt x="1090291" y="76195"/>
                </a:lnTo>
                <a:lnTo>
                  <a:pt x="1090577" y="50796"/>
                </a:lnTo>
                <a:lnTo>
                  <a:pt x="285" y="38525"/>
                </a:lnTo>
                <a:close/>
              </a:path>
            </a:pathLst>
          </a:custGeom>
          <a:solidFill>
            <a:srgbClr val="DD640C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44" name="object 144"/>
          <p:cNvSpPr txBox="1"/>
          <p:nvPr/>
        </p:nvSpPr>
        <p:spPr>
          <a:xfrm>
            <a:off x="15841602" y="6119369"/>
            <a:ext cx="702818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40" dirty="0">
                <a:solidFill>
                  <a:srgbClr val="7F7F7F"/>
                </a:solidFill>
                <a:latin typeface="Tahoma"/>
                <a:cs typeface="Tahoma"/>
              </a:rPr>
              <a:t>Predictions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with </a:t>
            </a:r>
            <a:r>
              <a:rPr sz="3600" spc="-10" dirty="0">
                <a:latin typeface="Tahoma"/>
                <a:cs typeface="Tahoma"/>
              </a:rPr>
              <a:t>negative</a:t>
            </a:r>
            <a:r>
              <a:rPr sz="3600" spc="-81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sampling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5968098" y="6843716"/>
            <a:ext cx="6719500" cy="25108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46" name="object 146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0736036" y="7759190"/>
            <a:ext cx="929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300" dirty="0">
                <a:solidFill>
                  <a:srgbClr val="7F7F7F"/>
                </a:solidFill>
                <a:latin typeface="Cambria Math"/>
                <a:cs typeface="Cambria Math"/>
              </a:rPr>
              <a:t>𝐖′</a:t>
            </a:r>
            <a:r>
              <a:rPr sz="3900" spc="450" baseline="27777" dirty="0">
                <a:solidFill>
                  <a:srgbClr val="7F7F7F"/>
                </a:solidFill>
                <a:latin typeface="Cambria Math"/>
                <a:cs typeface="Cambria Math"/>
              </a:rPr>
              <a:t>!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49" name="object 149"/>
          <p:cNvSpPr txBox="1"/>
          <p:nvPr/>
        </p:nvSpPr>
        <p:spPr>
          <a:xfrm>
            <a:off x="17545550" y="9569705"/>
            <a:ext cx="40970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100" dirty="0">
                <a:solidFill>
                  <a:srgbClr val="7F7F7F"/>
                </a:solidFill>
                <a:latin typeface="Tahoma"/>
                <a:cs typeface="Tahoma"/>
              </a:rPr>
              <a:t>two</a:t>
            </a:r>
            <a:r>
              <a:rPr sz="3600" spc="-2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Tahoma"/>
                <a:cs typeface="Tahoma"/>
              </a:rPr>
              <a:t>representations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944787" y="4961129"/>
            <a:ext cx="7837170" cy="124008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5400">
              <a:spcBef>
                <a:spcPts val="630"/>
              </a:spcBef>
            </a:pPr>
            <a:r>
              <a:rPr sz="3600" spc="-10" dirty="0">
                <a:latin typeface="Calibri"/>
                <a:cs typeface="Calibri"/>
              </a:rPr>
              <a:t>Use second-order </a:t>
            </a:r>
            <a:r>
              <a:rPr sz="3600" spc="-20" dirty="0">
                <a:latin typeface="Calibri"/>
                <a:cs typeface="Calibri"/>
              </a:rPr>
              <a:t>random walk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sampling</a:t>
            </a:r>
            <a:endParaRPr sz="3600">
              <a:latin typeface="Calibri"/>
              <a:cs typeface="Calibri"/>
            </a:endParaRPr>
          </a:p>
          <a:p>
            <a:pPr marR="10160" algn="r">
              <a:spcBef>
                <a:spcPts val="430"/>
              </a:spcBef>
              <a:tabLst>
                <a:tab pos="739140" algn="l"/>
              </a:tabLst>
            </a:pPr>
            <a:r>
              <a:rPr sz="3600" dirty="0">
                <a:latin typeface="Cambria Math"/>
                <a:cs typeface="Cambria Math"/>
              </a:rPr>
              <a:t>𝑢	𝑣</a:t>
            </a:r>
            <a:endParaRPr sz="36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3959649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myth</a:t>
            </a:r>
            <a:r>
              <a:rPr sz="8800" spc="-1210" dirty="0"/>
              <a:t> </a:t>
            </a:r>
            <a:r>
              <a:rPr sz="8800" spc="-850" dirty="0"/>
              <a:t>1</a:t>
            </a:r>
            <a:endParaRPr sz="880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/>
          <p:nvPr/>
        </p:nvSpPr>
        <p:spPr>
          <a:xfrm>
            <a:off x="1528573" y="3981702"/>
            <a:ext cx="18286730" cy="682725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sz="5600" i="1" spc="50" dirty="0">
                <a:latin typeface="Calibri"/>
                <a:cs typeface="Calibri"/>
              </a:rPr>
              <a:t>Myth:</a:t>
            </a:r>
            <a:r>
              <a:rPr sz="5600" i="1" spc="150" dirty="0">
                <a:latin typeface="Calibri"/>
                <a:cs typeface="Calibri"/>
              </a:rPr>
              <a:t> </a:t>
            </a:r>
            <a:r>
              <a:rPr sz="5600" spc="-30" dirty="0">
                <a:latin typeface="Tahoma"/>
                <a:cs typeface="Tahoma"/>
              </a:rPr>
              <a:t>parameters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(p,</a:t>
            </a:r>
            <a:r>
              <a:rPr sz="5600" spc="-300" dirty="0">
                <a:latin typeface="Cambria Math"/>
                <a:cs typeface="Cambria Math"/>
              </a:rPr>
              <a:t> </a:t>
            </a:r>
            <a:r>
              <a:rPr sz="5600" dirty="0">
                <a:latin typeface="Cambria Math"/>
                <a:cs typeface="Cambria Math"/>
              </a:rPr>
              <a:t>q)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-50" dirty="0">
                <a:latin typeface="Tahoma"/>
                <a:cs typeface="Tahoma"/>
              </a:rPr>
              <a:t>are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related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120" dirty="0">
                <a:latin typeface="Tahoma"/>
                <a:cs typeface="Tahoma"/>
              </a:rPr>
              <a:t>to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60" dirty="0">
                <a:latin typeface="Tahoma"/>
                <a:cs typeface="Tahoma"/>
              </a:rPr>
              <a:t>BFS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and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0" dirty="0">
                <a:latin typeface="Tahoma"/>
                <a:cs typeface="Tahoma"/>
              </a:rPr>
              <a:t>DFS</a:t>
            </a:r>
            <a:endParaRPr sz="5600" dirty="0">
              <a:latin typeface="Tahoma"/>
              <a:cs typeface="Tahoma"/>
            </a:endParaRPr>
          </a:p>
          <a:p>
            <a:pPr marL="25400" marR="10160" algn="l">
              <a:lnSpc>
                <a:spcPct val="229300"/>
              </a:lnSpc>
              <a:spcBef>
                <a:spcPts val="190"/>
              </a:spcBef>
            </a:pPr>
            <a:r>
              <a:rPr sz="5600" i="1" spc="30" dirty="0">
                <a:latin typeface="Calibri"/>
                <a:cs typeface="Calibri"/>
              </a:rPr>
              <a:t>Reality: </a:t>
            </a:r>
            <a:r>
              <a:rPr sz="5600" spc="-30" dirty="0">
                <a:latin typeface="Tahoma"/>
                <a:cs typeface="Tahoma"/>
              </a:rPr>
              <a:t>parameters </a:t>
            </a:r>
            <a:r>
              <a:rPr sz="5600" dirty="0">
                <a:latin typeface="Cambria Math"/>
                <a:cs typeface="Cambria Math"/>
              </a:rPr>
              <a:t>(p, q) </a:t>
            </a:r>
            <a:r>
              <a:rPr sz="5600" spc="-50" dirty="0">
                <a:latin typeface="Tahoma"/>
                <a:cs typeface="Tahoma"/>
              </a:rPr>
              <a:t>are </a:t>
            </a:r>
            <a:r>
              <a:rPr sz="5600" spc="10" dirty="0">
                <a:latin typeface="Tahoma"/>
                <a:cs typeface="Tahoma"/>
              </a:rPr>
              <a:t>related </a:t>
            </a:r>
            <a:r>
              <a:rPr sz="5600" spc="120" dirty="0">
                <a:latin typeface="Tahoma"/>
                <a:cs typeface="Tahoma"/>
              </a:rPr>
              <a:t>to</a:t>
            </a:r>
            <a:r>
              <a:rPr sz="5600" spc="-125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triangles </a:t>
            </a:r>
            <a:r>
              <a:rPr sz="5600" dirty="0">
                <a:latin typeface="Cambria Math"/>
                <a:cs typeface="Cambria Math"/>
              </a:rPr>
              <a:t>≈ </a:t>
            </a:r>
            <a:r>
              <a:rPr sz="5600" spc="10" dirty="0">
                <a:latin typeface="Tahoma"/>
                <a:cs typeface="Tahoma"/>
              </a:rPr>
              <a:t>clusters  </a:t>
            </a:r>
            <a:r>
              <a:rPr sz="5600" spc="150" dirty="0">
                <a:latin typeface="Tahoma"/>
                <a:cs typeface="Tahoma"/>
              </a:rPr>
              <a:t>Low </a:t>
            </a:r>
            <a:r>
              <a:rPr sz="5600" dirty="0">
                <a:latin typeface="Cambria Math"/>
                <a:cs typeface="Cambria Math"/>
              </a:rPr>
              <a:t>q → </a:t>
            </a:r>
            <a:r>
              <a:rPr sz="5600" spc="40" dirty="0">
                <a:latin typeface="Tahoma"/>
                <a:cs typeface="Tahoma"/>
              </a:rPr>
              <a:t>explore </a:t>
            </a:r>
            <a:r>
              <a:rPr sz="5600" spc="20" dirty="0">
                <a:latin typeface="Tahoma"/>
                <a:cs typeface="Tahoma"/>
              </a:rPr>
              <a:t>intra-cluster</a:t>
            </a:r>
            <a:r>
              <a:rPr sz="5600" spc="-88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information</a:t>
            </a:r>
            <a:endParaRPr sz="5600" dirty="0">
              <a:latin typeface="Tahoma"/>
              <a:cs typeface="Tahoma"/>
            </a:endParaRPr>
          </a:p>
          <a:p>
            <a:pPr algn="l">
              <a:spcBef>
                <a:spcPts val="110"/>
              </a:spcBef>
            </a:pPr>
            <a:endParaRPr sz="7100" dirty="0">
              <a:latin typeface="Tahoma"/>
              <a:cs typeface="Tahoma"/>
            </a:endParaRPr>
          </a:p>
          <a:p>
            <a:pPr marL="25400" algn="l">
              <a:spcBef>
                <a:spcPts val="10"/>
              </a:spcBef>
            </a:pPr>
            <a:r>
              <a:rPr sz="5600" spc="80" dirty="0">
                <a:latin typeface="Tahoma"/>
                <a:cs typeface="Tahoma"/>
              </a:rPr>
              <a:t>High </a:t>
            </a:r>
            <a:r>
              <a:rPr sz="5600" dirty="0">
                <a:latin typeface="Cambria Math"/>
                <a:cs typeface="Cambria Math"/>
              </a:rPr>
              <a:t>q → </a:t>
            </a:r>
            <a:r>
              <a:rPr sz="5600" spc="40" dirty="0">
                <a:latin typeface="Tahoma"/>
                <a:cs typeface="Tahoma"/>
              </a:rPr>
              <a:t>explore </a:t>
            </a:r>
            <a:r>
              <a:rPr sz="5600" spc="30" dirty="0">
                <a:latin typeface="Tahoma"/>
                <a:cs typeface="Tahoma"/>
              </a:rPr>
              <a:t>inter-cluster</a:t>
            </a:r>
            <a:r>
              <a:rPr sz="5600" spc="-81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information</a:t>
            </a:r>
            <a:endParaRPr sz="5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822373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myth</a:t>
            </a:r>
            <a:r>
              <a:rPr sz="8800" spc="-1210" dirty="0"/>
              <a:t> </a:t>
            </a:r>
            <a:r>
              <a:rPr sz="8800" spc="-30" dirty="0"/>
              <a:t>2</a:t>
            </a:r>
            <a:endParaRPr sz="8800"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/>
          <p:nvPr/>
        </p:nvSpPr>
        <p:spPr>
          <a:xfrm>
            <a:off x="18140702" y="6166477"/>
            <a:ext cx="1219200" cy="659130"/>
          </a:xfrm>
          <a:custGeom>
            <a:avLst/>
            <a:gdLst/>
            <a:ahLst/>
            <a:cxnLst/>
            <a:rect l="l" t="t" r="r" b="b"/>
            <a:pathLst>
              <a:path w="609600" h="329564">
                <a:moveTo>
                  <a:pt x="504033" y="0"/>
                </a:moveTo>
                <a:lnTo>
                  <a:pt x="499346" y="13369"/>
                </a:lnTo>
                <a:lnTo>
                  <a:pt x="518413" y="21643"/>
                </a:lnTo>
                <a:lnTo>
                  <a:pt x="534810" y="33098"/>
                </a:lnTo>
                <a:lnTo>
                  <a:pt x="559596" y="65545"/>
                </a:lnTo>
                <a:lnTo>
                  <a:pt x="574181" y="109323"/>
                </a:lnTo>
                <a:lnTo>
                  <a:pt x="579043" y="163041"/>
                </a:lnTo>
                <a:lnTo>
                  <a:pt x="577822" y="192092"/>
                </a:lnTo>
                <a:lnTo>
                  <a:pt x="568055" y="242184"/>
                </a:lnTo>
                <a:lnTo>
                  <a:pt x="548457" y="281306"/>
                </a:lnTo>
                <a:lnTo>
                  <a:pt x="518635" y="307699"/>
                </a:lnTo>
                <a:lnTo>
                  <a:pt x="499866" y="316011"/>
                </a:lnTo>
                <a:lnTo>
                  <a:pt x="504033" y="329380"/>
                </a:lnTo>
                <a:lnTo>
                  <a:pt x="548961" y="308306"/>
                </a:lnTo>
                <a:lnTo>
                  <a:pt x="581995" y="271821"/>
                </a:lnTo>
                <a:lnTo>
                  <a:pt x="602310" y="222965"/>
                </a:lnTo>
                <a:lnTo>
                  <a:pt x="609081" y="164777"/>
                </a:lnTo>
                <a:lnTo>
                  <a:pt x="607383" y="134581"/>
                </a:lnTo>
                <a:lnTo>
                  <a:pt x="593797" y="81059"/>
                </a:lnTo>
                <a:lnTo>
                  <a:pt x="566851" y="37488"/>
                </a:lnTo>
                <a:lnTo>
                  <a:pt x="527913" y="8621"/>
                </a:lnTo>
                <a:lnTo>
                  <a:pt x="504033" y="0"/>
                </a:lnTo>
                <a:close/>
              </a:path>
              <a:path w="609600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2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4" name="object 4"/>
          <p:cNvSpPr txBox="1"/>
          <p:nvPr/>
        </p:nvSpPr>
        <p:spPr>
          <a:xfrm>
            <a:off x="1426972" y="3981702"/>
            <a:ext cx="17790160" cy="596573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0" algn="l">
              <a:spcBef>
                <a:spcPts val="200"/>
              </a:spcBef>
            </a:pPr>
            <a:r>
              <a:rPr sz="5600" i="1" spc="50" dirty="0">
                <a:latin typeface="Calibri"/>
                <a:cs typeface="Calibri"/>
              </a:rPr>
              <a:t>Myth: </a:t>
            </a:r>
            <a:r>
              <a:rPr sz="5600" spc="60" dirty="0">
                <a:latin typeface="Tahoma"/>
                <a:cs typeface="Tahoma"/>
              </a:rPr>
              <a:t>node2vec </a:t>
            </a:r>
            <a:r>
              <a:rPr sz="5600" spc="-10" dirty="0">
                <a:latin typeface="Tahoma"/>
                <a:cs typeface="Tahoma"/>
              </a:rPr>
              <a:t>is </a:t>
            </a:r>
            <a:r>
              <a:rPr sz="5600" spc="-160" dirty="0">
                <a:latin typeface="Tahoma"/>
                <a:cs typeface="Tahoma"/>
              </a:rPr>
              <a:t>a </a:t>
            </a:r>
            <a:r>
              <a:rPr sz="5600" spc="-30" dirty="0">
                <a:latin typeface="Tahoma"/>
                <a:cs typeface="Tahoma"/>
              </a:rPr>
              <a:t>scalable</a:t>
            </a:r>
            <a:r>
              <a:rPr sz="5600" spc="-113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algorithm</a:t>
            </a:r>
            <a:endParaRPr sz="5600" dirty="0">
              <a:latin typeface="Tahoma"/>
              <a:cs typeface="Tahoma"/>
            </a:endParaRPr>
          </a:p>
          <a:p>
            <a:pPr algn="l">
              <a:spcBef>
                <a:spcPts val="60"/>
              </a:spcBef>
            </a:pPr>
            <a:endParaRPr sz="7300" dirty="0">
              <a:latin typeface="Tahoma"/>
              <a:cs typeface="Tahoma"/>
            </a:endParaRPr>
          </a:p>
          <a:p>
            <a:pPr marL="127000" algn="l">
              <a:spcBef>
                <a:spcPts val="10"/>
              </a:spcBef>
              <a:tabLst>
                <a:tab pos="16945610" algn="l"/>
              </a:tabLst>
            </a:pPr>
            <a:r>
              <a:rPr sz="5600" i="1" spc="30" dirty="0">
                <a:latin typeface="Calibri"/>
                <a:cs typeface="Calibri"/>
              </a:rPr>
              <a:t>Reality: </a:t>
            </a:r>
            <a:r>
              <a:rPr sz="5600" spc="30" dirty="0">
                <a:latin typeface="Tahoma"/>
                <a:cs typeface="Tahoma"/>
              </a:rPr>
              <a:t>second-order </a:t>
            </a:r>
            <a:r>
              <a:rPr sz="5600" spc="-20" dirty="0">
                <a:latin typeface="Tahoma"/>
                <a:cs typeface="Tahoma"/>
              </a:rPr>
              <a:t>random </a:t>
            </a:r>
            <a:r>
              <a:rPr sz="5600" spc="20" dirty="0">
                <a:latin typeface="Tahoma"/>
                <a:cs typeface="Tahoma"/>
              </a:rPr>
              <a:t>walks </a:t>
            </a:r>
            <a:r>
              <a:rPr sz="5600" spc="-50" dirty="0">
                <a:latin typeface="Tahoma"/>
                <a:cs typeface="Tahoma"/>
              </a:rPr>
              <a:t>are</a:t>
            </a:r>
            <a:r>
              <a:rPr sz="5600" spc="-107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worst-case</a:t>
            </a:r>
            <a:r>
              <a:rPr sz="5600" spc="-30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𝑂	</a:t>
            </a:r>
            <a:r>
              <a:rPr sz="5600" spc="630" dirty="0">
                <a:latin typeface="Cambria Math"/>
                <a:cs typeface="Cambria Math"/>
              </a:rPr>
              <a:t>𝑛</a:t>
            </a:r>
            <a:r>
              <a:rPr sz="6000" spc="944" baseline="29166" dirty="0">
                <a:latin typeface="Cambria Math"/>
                <a:cs typeface="Cambria Math"/>
              </a:rPr>
              <a:t>!</a:t>
            </a:r>
            <a:endParaRPr sz="6000" baseline="29166" dirty="0">
              <a:latin typeface="Cambria Math"/>
              <a:cs typeface="Cambria Math"/>
            </a:endParaRPr>
          </a:p>
          <a:p>
            <a:pPr algn="l">
              <a:spcBef>
                <a:spcPts val="10"/>
              </a:spcBef>
            </a:pPr>
            <a:endParaRPr sz="7400" dirty="0">
              <a:latin typeface="Cambria Math"/>
              <a:cs typeface="Cambria Math"/>
            </a:endParaRPr>
          </a:p>
          <a:p>
            <a:pPr marL="127000" algn="l"/>
            <a:r>
              <a:rPr sz="5600" spc="190" dirty="0">
                <a:latin typeface="Tahoma"/>
                <a:cs typeface="Tahoma"/>
              </a:rPr>
              <a:t>Worst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case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160" dirty="0">
                <a:latin typeface="Tahoma"/>
                <a:cs typeface="Tahoma"/>
              </a:rPr>
              <a:t>a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star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graph</a:t>
            </a:r>
            <a:endParaRPr sz="5600" dirty="0">
              <a:latin typeface="Tahoma"/>
              <a:cs typeface="Tahoma"/>
            </a:endParaRPr>
          </a:p>
          <a:p>
            <a:pPr marL="127000" algn="l">
              <a:spcBef>
                <a:spcPts val="4060"/>
              </a:spcBef>
            </a:pPr>
            <a:r>
              <a:rPr sz="3600" spc="-110" dirty="0">
                <a:solidFill>
                  <a:srgbClr val="7F7F7F"/>
                </a:solidFill>
                <a:latin typeface="Tahoma"/>
                <a:cs typeface="Tahoma"/>
              </a:rPr>
              <a:t>(or</a:t>
            </a:r>
            <a:r>
              <a:rPr sz="3600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7F7F7F"/>
                </a:solidFill>
                <a:latin typeface="Tahoma"/>
                <a:cs typeface="Tahoma"/>
              </a:rPr>
              <a:t>any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40" dirty="0">
                <a:solidFill>
                  <a:srgbClr val="7F7F7F"/>
                </a:solidFill>
                <a:latin typeface="Tahoma"/>
                <a:cs typeface="Tahoma"/>
              </a:rPr>
              <a:t>graph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with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20" dirty="0">
                <a:solidFill>
                  <a:srgbClr val="7F7F7F"/>
                </a:solidFill>
                <a:latin typeface="Tahoma"/>
                <a:cs typeface="Tahoma"/>
              </a:rPr>
              <a:t>very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7F7F7F"/>
                </a:solidFill>
                <a:latin typeface="Tahoma"/>
                <a:cs typeface="Tahoma"/>
              </a:rPr>
              <a:t>high-degree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7F7F7F"/>
                </a:solidFill>
                <a:latin typeface="Tahoma"/>
                <a:cs typeface="Tahoma"/>
              </a:rPr>
              <a:t>nodes)</a:t>
            </a:r>
            <a:endParaRPr sz="36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9374" y="7974204"/>
            <a:ext cx="3426460" cy="3108960"/>
            <a:chOff x="6804687" y="3987102"/>
            <a:chExt cx="1713230" cy="1554480"/>
          </a:xfrm>
        </p:grpSpPr>
        <p:sp>
          <p:nvSpPr>
            <p:cNvPr id="6" name="object 6"/>
            <p:cNvSpPr/>
            <p:nvPr/>
          </p:nvSpPr>
          <p:spPr>
            <a:xfrm>
              <a:off x="7575458" y="4671554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7717228" y="4813324"/>
              <a:ext cx="577850" cy="287655"/>
            </a:xfrm>
            <a:custGeom>
              <a:avLst/>
              <a:gdLst/>
              <a:ahLst/>
              <a:cxnLst/>
              <a:rect l="l" t="t" r="r" b="b"/>
              <a:pathLst>
                <a:path w="577850" h="287654">
                  <a:moveTo>
                    <a:pt x="0" y="0"/>
                  </a:moveTo>
                  <a:lnTo>
                    <a:pt x="577285" y="28716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8288164" y="5014810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7929868" y="5369661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7228" y="4813324"/>
              <a:ext cx="242570" cy="586105"/>
            </a:xfrm>
            <a:custGeom>
              <a:avLst/>
              <a:gdLst/>
              <a:ahLst/>
              <a:cxnLst/>
              <a:rect l="l" t="t" r="r" b="b"/>
              <a:pathLst>
                <a:path w="242570" h="586104">
                  <a:moveTo>
                    <a:pt x="0" y="0"/>
                  </a:moveTo>
                  <a:lnTo>
                    <a:pt x="242224" y="58592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6309" y="5369201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8079" y="4836557"/>
              <a:ext cx="173355" cy="562610"/>
            </a:xfrm>
            <a:custGeom>
              <a:avLst/>
              <a:gdLst/>
              <a:ahLst/>
              <a:cxnLst/>
              <a:rect l="l" t="t" r="r" b="b"/>
              <a:pathLst>
                <a:path w="173354" h="562610">
                  <a:moveTo>
                    <a:pt x="173056" y="0"/>
                  </a:moveTo>
                  <a:lnTo>
                    <a:pt x="0" y="56222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0690" y="5094137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2461" y="4813324"/>
              <a:ext cx="473075" cy="310515"/>
            </a:xfrm>
            <a:custGeom>
              <a:avLst/>
              <a:gdLst/>
              <a:ahLst/>
              <a:cxnLst/>
              <a:rect l="l" t="t" r="r" b="b"/>
              <a:pathLst>
                <a:path w="473075" h="310514">
                  <a:moveTo>
                    <a:pt x="472582" y="0"/>
                  </a:moveTo>
                  <a:lnTo>
                    <a:pt x="0" y="31039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4687" y="472710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9691" y="4757230"/>
              <a:ext cx="612140" cy="55880"/>
            </a:xfrm>
            <a:custGeom>
              <a:avLst/>
              <a:gdLst/>
              <a:ahLst/>
              <a:cxnLst/>
              <a:rect l="l" t="t" r="r" b="b"/>
              <a:pathLst>
                <a:path w="612140" h="55879">
                  <a:moveTo>
                    <a:pt x="612117" y="0"/>
                  </a:moveTo>
                  <a:lnTo>
                    <a:pt x="0" y="5555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4687" y="4348961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946458" y="4490731"/>
              <a:ext cx="659130" cy="210820"/>
            </a:xfrm>
            <a:custGeom>
              <a:avLst/>
              <a:gdLst/>
              <a:ahLst/>
              <a:cxnLst/>
              <a:rect l="l" t="t" r="r" b="b"/>
              <a:pathLst>
                <a:path w="659129" h="210820">
                  <a:moveTo>
                    <a:pt x="658585" y="21040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0017" y="4048826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5458" y="3987102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211787" y="4190596"/>
              <a:ext cx="393700" cy="510540"/>
            </a:xfrm>
            <a:custGeom>
              <a:avLst/>
              <a:gdLst/>
              <a:ahLst/>
              <a:cxnLst/>
              <a:rect l="l" t="t" r="r" b="b"/>
              <a:pathLst>
                <a:path w="393700" h="510539">
                  <a:moveTo>
                    <a:pt x="393255" y="51054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1135" y="4152107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52579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8523" y="415745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717228" y="429922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0" y="401909"/>
                  </a:moveTo>
                  <a:lnTo>
                    <a:pt x="400878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346229" y="4592227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40463" y="4677903"/>
              <a:ext cx="612140" cy="79375"/>
            </a:xfrm>
            <a:custGeom>
              <a:avLst/>
              <a:gdLst/>
              <a:ahLst/>
              <a:cxnLst/>
              <a:rect l="l" t="t" r="r" b="b"/>
              <a:pathLst>
                <a:path w="612140" h="79375">
                  <a:moveTo>
                    <a:pt x="0" y="79327"/>
                  </a:moveTo>
                  <a:lnTo>
                    <a:pt x="612117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2525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2"/>
            <a:ext cx="2167333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</a:t>
            </a:r>
            <a:r>
              <a:rPr sz="8800" spc="228" dirty="0"/>
              <a:t>asymptotics </a:t>
            </a:r>
            <a:r>
              <a:rPr sz="8800" spc="350" dirty="0"/>
              <a:t>and</a:t>
            </a:r>
            <a:r>
              <a:rPr sz="8800" spc="-1750" dirty="0"/>
              <a:t> </a:t>
            </a:r>
            <a:r>
              <a:rPr sz="8800" spc="60" dirty="0"/>
              <a:t>practice</a:t>
            </a:r>
            <a:endParaRPr sz="8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/>
          <p:nvPr/>
        </p:nvSpPr>
        <p:spPr>
          <a:xfrm>
            <a:off x="1528573" y="3676903"/>
            <a:ext cx="21710650" cy="55374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sz="5600" b="1" spc="-240" dirty="0">
                <a:latin typeface="Tahoma"/>
                <a:cs typeface="Tahoma"/>
              </a:rPr>
              <a:t>NB</a:t>
            </a:r>
            <a:r>
              <a:rPr sz="5600" spc="-240" dirty="0">
                <a:latin typeface="Tahoma"/>
                <a:cs typeface="Tahoma"/>
              </a:rPr>
              <a:t>: </a:t>
            </a:r>
            <a:r>
              <a:rPr sz="5600" dirty="0">
                <a:latin typeface="Tahoma"/>
                <a:cs typeface="Tahoma"/>
              </a:rPr>
              <a:t>comparisons </a:t>
            </a:r>
            <a:r>
              <a:rPr sz="5600" spc="30" dirty="0">
                <a:latin typeface="Tahoma"/>
                <a:cs typeface="Tahoma"/>
              </a:rPr>
              <a:t>in </a:t>
            </a:r>
            <a:r>
              <a:rPr sz="5600" spc="40" dirty="0">
                <a:latin typeface="Tahoma"/>
                <a:cs typeface="Tahoma"/>
              </a:rPr>
              <a:t>the </a:t>
            </a:r>
            <a:r>
              <a:rPr sz="5600" spc="-10" dirty="0">
                <a:latin typeface="Tahoma"/>
                <a:cs typeface="Tahoma"/>
              </a:rPr>
              <a:t>paper </a:t>
            </a:r>
            <a:r>
              <a:rPr sz="5600" spc="-50" dirty="0">
                <a:latin typeface="Tahoma"/>
                <a:cs typeface="Tahoma"/>
              </a:rPr>
              <a:t>are </a:t>
            </a:r>
            <a:r>
              <a:rPr sz="5600" spc="-40" dirty="0">
                <a:latin typeface="Tahoma"/>
                <a:cs typeface="Tahoma"/>
              </a:rPr>
              <a:t>misleading </a:t>
            </a:r>
            <a:r>
              <a:rPr sz="5600" spc="-330" dirty="0">
                <a:latin typeface="Tahoma"/>
                <a:cs typeface="Tahoma"/>
              </a:rPr>
              <a:t>(</a:t>
            </a:r>
            <a:r>
              <a:rPr sz="5600" spc="-330" dirty="0">
                <a:latin typeface="Cambria Math"/>
                <a:cs typeface="Cambria Math"/>
              </a:rPr>
              <a:t>𝛾 </a:t>
            </a:r>
            <a:r>
              <a:rPr sz="5600" dirty="0">
                <a:latin typeface="Cambria Math"/>
                <a:cs typeface="Cambria Math"/>
              </a:rPr>
              <a:t>= </a:t>
            </a:r>
            <a:r>
              <a:rPr sz="5600" spc="-10" dirty="0">
                <a:latin typeface="Cambria Math"/>
                <a:cs typeface="Cambria Math"/>
              </a:rPr>
              <a:t>10 </a:t>
            </a:r>
            <a:r>
              <a:rPr sz="5600" spc="110" dirty="0">
                <a:latin typeface="Tahoma"/>
                <a:cs typeface="Tahoma"/>
              </a:rPr>
              <a:t>for</a:t>
            </a:r>
            <a:r>
              <a:rPr sz="5600" spc="-131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all </a:t>
            </a:r>
            <a:r>
              <a:rPr sz="5600" spc="-70" dirty="0">
                <a:latin typeface="Tahoma"/>
                <a:cs typeface="Tahoma"/>
              </a:rPr>
              <a:t>methods)</a:t>
            </a:r>
            <a:endParaRPr sz="5600" dirty="0">
              <a:latin typeface="Tahoma"/>
              <a:cs typeface="Tahoma"/>
            </a:endParaRPr>
          </a:p>
          <a:p>
            <a:pPr marL="25400" algn="l">
              <a:spcBef>
                <a:spcPts val="5280"/>
              </a:spcBef>
            </a:pPr>
            <a:r>
              <a:rPr sz="5600" spc="-260" dirty="0">
                <a:latin typeface="Tahoma"/>
                <a:cs typeface="Tahoma"/>
              </a:rPr>
              <a:t>In </a:t>
            </a:r>
            <a:r>
              <a:rPr sz="5600" spc="40" dirty="0">
                <a:latin typeface="Tahoma"/>
                <a:cs typeface="Tahoma"/>
              </a:rPr>
              <a:t>the </a:t>
            </a:r>
            <a:r>
              <a:rPr sz="5600" spc="-80" dirty="0">
                <a:latin typeface="Tahoma"/>
                <a:cs typeface="Tahoma"/>
              </a:rPr>
              <a:t>paper, </a:t>
            </a:r>
            <a:r>
              <a:rPr sz="5600" dirty="0">
                <a:latin typeface="Cambria Math"/>
                <a:cs typeface="Cambria Math"/>
              </a:rPr>
              <a:t>𝛾 = </a:t>
            </a:r>
            <a:r>
              <a:rPr sz="5600" spc="-150" dirty="0">
                <a:latin typeface="Cambria Math"/>
                <a:cs typeface="Cambria Math"/>
              </a:rPr>
              <a:t>10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dirty="0">
                <a:latin typeface="Cambria Math"/>
                <a:cs typeface="Cambria Math"/>
              </a:rPr>
              <a:t>𝑡 = </a:t>
            </a:r>
            <a:r>
              <a:rPr sz="5600" spc="-150" dirty="0">
                <a:latin typeface="Cambria Math"/>
                <a:cs typeface="Cambria Math"/>
              </a:rPr>
              <a:t>80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dirty="0">
                <a:latin typeface="Cambria Math"/>
                <a:cs typeface="Cambria Math"/>
              </a:rPr>
              <a:t>𝑤 = </a:t>
            </a:r>
            <a:r>
              <a:rPr sz="5600" spc="-150" dirty="0">
                <a:latin typeface="Cambria Math"/>
                <a:cs typeface="Cambria Math"/>
              </a:rPr>
              <a:t>10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spc="-10" dirty="0">
                <a:latin typeface="Tahoma"/>
                <a:cs typeface="Tahoma"/>
              </a:rPr>
              <a:t>hyperparameter </a:t>
            </a:r>
            <a:r>
              <a:rPr sz="5600" spc="-20" dirty="0">
                <a:latin typeface="Tahoma"/>
                <a:cs typeface="Tahoma"/>
              </a:rPr>
              <a:t>search </a:t>
            </a:r>
            <a:r>
              <a:rPr sz="5600" spc="110" dirty="0">
                <a:latin typeface="Tahoma"/>
                <a:cs typeface="Tahoma"/>
              </a:rPr>
              <a:t>for </a:t>
            </a:r>
            <a:r>
              <a:rPr sz="5600" dirty="0">
                <a:latin typeface="Cambria Math"/>
                <a:cs typeface="Cambria Math"/>
              </a:rPr>
              <a:t>(p,</a:t>
            </a:r>
            <a:r>
              <a:rPr sz="5600" spc="-280" dirty="0">
                <a:latin typeface="Cambria Math"/>
                <a:cs typeface="Cambria Math"/>
              </a:rPr>
              <a:t> </a:t>
            </a:r>
            <a:r>
              <a:rPr sz="5600" dirty="0">
                <a:latin typeface="Cambria Math"/>
                <a:cs typeface="Cambria Math"/>
              </a:rPr>
              <a:t>q)</a:t>
            </a:r>
          </a:p>
          <a:p>
            <a:pPr marL="25400" algn="l">
              <a:spcBef>
                <a:spcPts val="5470"/>
              </a:spcBef>
            </a:pPr>
            <a:r>
              <a:rPr sz="5600" dirty="0">
                <a:latin typeface="Tahoma"/>
                <a:cs typeface="Tahoma"/>
              </a:rPr>
              <a:t>Setting </a:t>
            </a:r>
            <a:r>
              <a:rPr sz="5600" dirty="0">
                <a:latin typeface="Cambria Math"/>
                <a:cs typeface="Cambria Math"/>
              </a:rPr>
              <a:t>𝛾 = </a:t>
            </a:r>
            <a:r>
              <a:rPr sz="5600" spc="-10" dirty="0">
                <a:latin typeface="Cambria Math"/>
                <a:cs typeface="Cambria Math"/>
              </a:rPr>
              <a:t>10 </a:t>
            </a:r>
            <a:r>
              <a:rPr sz="5600" spc="-30" dirty="0">
                <a:latin typeface="Tahoma"/>
                <a:cs typeface="Tahoma"/>
              </a:rPr>
              <a:t>gives </a:t>
            </a:r>
            <a:r>
              <a:rPr sz="5600" spc="60" dirty="0">
                <a:latin typeface="Tahoma"/>
                <a:cs typeface="Tahoma"/>
              </a:rPr>
              <a:t>worse </a:t>
            </a:r>
            <a:r>
              <a:rPr sz="5600" spc="-50" dirty="0">
                <a:latin typeface="Tahoma"/>
                <a:cs typeface="Tahoma"/>
              </a:rPr>
              <a:t>results, </a:t>
            </a:r>
            <a:r>
              <a:rPr sz="5600" spc="-30" dirty="0">
                <a:latin typeface="Tahoma"/>
                <a:cs typeface="Tahoma"/>
              </a:rPr>
              <a:t>please use </a:t>
            </a:r>
            <a:r>
              <a:rPr sz="5600" dirty="0">
                <a:latin typeface="Cambria Math"/>
                <a:cs typeface="Cambria Math"/>
              </a:rPr>
              <a:t>𝛾 =</a:t>
            </a:r>
            <a:r>
              <a:rPr sz="5600" spc="-150" dirty="0">
                <a:latin typeface="Cambria Math"/>
                <a:cs typeface="Cambria Math"/>
              </a:rPr>
              <a:t> </a:t>
            </a:r>
            <a:r>
              <a:rPr sz="5600" spc="-10" dirty="0">
                <a:latin typeface="Cambria Math"/>
                <a:cs typeface="Cambria Math"/>
              </a:rPr>
              <a:t>80</a:t>
            </a:r>
            <a:endParaRPr sz="5600" dirty="0">
              <a:latin typeface="Cambria Math"/>
              <a:cs typeface="Cambria Math"/>
            </a:endParaRPr>
          </a:p>
          <a:p>
            <a:pPr marL="25400" algn="l">
              <a:spcBef>
                <a:spcPts val="5280"/>
              </a:spcBef>
            </a:pPr>
            <a:r>
              <a:rPr sz="5600" spc="-20" dirty="0">
                <a:latin typeface="Tahoma"/>
                <a:cs typeface="Tahoma"/>
              </a:rPr>
              <a:t>Tuning</a:t>
            </a:r>
            <a:r>
              <a:rPr sz="5600" spc="-36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(p,</a:t>
            </a:r>
            <a:r>
              <a:rPr sz="5600" spc="-300" dirty="0">
                <a:latin typeface="Cambria Math"/>
                <a:cs typeface="Cambria Math"/>
              </a:rPr>
              <a:t> </a:t>
            </a:r>
            <a:r>
              <a:rPr sz="5600" dirty="0">
                <a:latin typeface="Cambria Math"/>
                <a:cs typeface="Cambria Math"/>
              </a:rPr>
              <a:t>q)</a:t>
            </a:r>
            <a:r>
              <a:rPr sz="5600" spc="-10" dirty="0">
                <a:latin typeface="Cambria Math"/>
                <a:cs typeface="Cambria Math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90" dirty="0">
                <a:latin typeface="Tahoma"/>
                <a:cs typeface="Tahoma"/>
              </a:rPr>
              <a:t>not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beneficial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60" dirty="0">
                <a:latin typeface="Tahoma"/>
                <a:cs typeface="Tahoma"/>
              </a:rPr>
              <a:t>on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most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graphs</a:t>
            </a:r>
            <a:endParaRPr sz="5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17233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2126693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</a:t>
            </a:r>
            <a:r>
              <a:rPr sz="8800" spc="228" dirty="0"/>
              <a:t>asymptotics </a:t>
            </a:r>
            <a:r>
              <a:rPr sz="8800" spc="350" dirty="0"/>
              <a:t>and</a:t>
            </a:r>
            <a:r>
              <a:rPr sz="8800" spc="-1750" dirty="0"/>
              <a:t> </a:t>
            </a:r>
            <a:r>
              <a:rPr sz="8800" spc="60" dirty="0"/>
              <a:t>practice</a:t>
            </a:r>
            <a:endParaRPr sz="88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/>
          <p:nvPr/>
        </p:nvSpPr>
        <p:spPr>
          <a:xfrm>
            <a:off x="8910976" y="6953875"/>
            <a:ext cx="1219200" cy="659130"/>
          </a:xfrm>
          <a:custGeom>
            <a:avLst/>
            <a:gdLst/>
            <a:ahLst/>
            <a:cxnLst/>
            <a:rect l="l" t="t" r="r" b="b"/>
            <a:pathLst>
              <a:path w="609600" h="329564">
                <a:moveTo>
                  <a:pt x="504035" y="0"/>
                </a:moveTo>
                <a:lnTo>
                  <a:pt x="499346" y="13369"/>
                </a:lnTo>
                <a:lnTo>
                  <a:pt x="518413" y="21644"/>
                </a:lnTo>
                <a:lnTo>
                  <a:pt x="534810" y="33098"/>
                </a:lnTo>
                <a:lnTo>
                  <a:pt x="559597" y="65545"/>
                </a:lnTo>
                <a:lnTo>
                  <a:pt x="574182" y="109323"/>
                </a:lnTo>
                <a:lnTo>
                  <a:pt x="579043" y="163041"/>
                </a:lnTo>
                <a:lnTo>
                  <a:pt x="577822" y="192092"/>
                </a:lnTo>
                <a:lnTo>
                  <a:pt x="568055" y="242185"/>
                </a:lnTo>
                <a:lnTo>
                  <a:pt x="548457" y="281307"/>
                </a:lnTo>
                <a:lnTo>
                  <a:pt x="518635" y="307699"/>
                </a:lnTo>
                <a:lnTo>
                  <a:pt x="499866" y="316011"/>
                </a:lnTo>
                <a:lnTo>
                  <a:pt x="504035" y="329382"/>
                </a:lnTo>
                <a:lnTo>
                  <a:pt x="548962" y="308306"/>
                </a:lnTo>
                <a:lnTo>
                  <a:pt x="581995" y="271821"/>
                </a:lnTo>
                <a:lnTo>
                  <a:pt x="602310" y="222966"/>
                </a:lnTo>
                <a:lnTo>
                  <a:pt x="609081" y="164777"/>
                </a:lnTo>
                <a:lnTo>
                  <a:pt x="607383" y="134581"/>
                </a:lnTo>
                <a:lnTo>
                  <a:pt x="593797" y="81059"/>
                </a:lnTo>
                <a:lnTo>
                  <a:pt x="566851" y="37488"/>
                </a:lnTo>
                <a:lnTo>
                  <a:pt x="527914" y="8621"/>
                </a:lnTo>
                <a:lnTo>
                  <a:pt x="504035" y="0"/>
                </a:lnTo>
                <a:close/>
              </a:path>
              <a:path w="609600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59" y="134940"/>
                </a:lnTo>
                <a:lnTo>
                  <a:pt x="41026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4" name="object 4"/>
          <p:cNvSpPr/>
          <p:nvPr/>
        </p:nvSpPr>
        <p:spPr>
          <a:xfrm>
            <a:off x="7002802" y="8477875"/>
            <a:ext cx="901700" cy="659130"/>
          </a:xfrm>
          <a:custGeom>
            <a:avLst/>
            <a:gdLst/>
            <a:ahLst/>
            <a:cxnLst/>
            <a:rect l="l" t="t" r="r" b="b"/>
            <a:pathLst>
              <a:path w="450850" h="329564">
                <a:moveTo>
                  <a:pt x="345283" y="0"/>
                </a:moveTo>
                <a:lnTo>
                  <a:pt x="340596" y="13369"/>
                </a:lnTo>
                <a:lnTo>
                  <a:pt x="359663" y="21644"/>
                </a:lnTo>
                <a:lnTo>
                  <a:pt x="376060" y="33098"/>
                </a:lnTo>
                <a:lnTo>
                  <a:pt x="400846" y="65545"/>
                </a:lnTo>
                <a:lnTo>
                  <a:pt x="415432" y="109323"/>
                </a:lnTo>
                <a:lnTo>
                  <a:pt x="420293" y="163041"/>
                </a:lnTo>
                <a:lnTo>
                  <a:pt x="419072" y="192092"/>
                </a:lnTo>
                <a:lnTo>
                  <a:pt x="409305" y="242185"/>
                </a:lnTo>
                <a:lnTo>
                  <a:pt x="389707" y="281307"/>
                </a:lnTo>
                <a:lnTo>
                  <a:pt x="359885" y="307699"/>
                </a:lnTo>
                <a:lnTo>
                  <a:pt x="341116" y="316011"/>
                </a:lnTo>
                <a:lnTo>
                  <a:pt x="345283" y="329382"/>
                </a:lnTo>
                <a:lnTo>
                  <a:pt x="390211" y="308306"/>
                </a:lnTo>
                <a:lnTo>
                  <a:pt x="423245" y="271821"/>
                </a:lnTo>
                <a:lnTo>
                  <a:pt x="443560" y="222966"/>
                </a:lnTo>
                <a:lnTo>
                  <a:pt x="450331" y="164777"/>
                </a:lnTo>
                <a:lnTo>
                  <a:pt x="448633" y="134581"/>
                </a:lnTo>
                <a:lnTo>
                  <a:pt x="435047" y="81059"/>
                </a:lnTo>
                <a:lnTo>
                  <a:pt x="408101" y="37488"/>
                </a:lnTo>
                <a:lnTo>
                  <a:pt x="369163" y="8621"/>
                </a:lnTo>
                <a:lnTo>
                  <a:pt x="345283" y="0"/>
                </a:lnTo>
                <a:close/>
              </a:path>
              <a:path w="450850" h="329564">
                <a:moveTo>
                  <a:pt x="105048" y="0"/>
                </a:moveTo>
                <a:lnTo>
                  <a:pt x="60229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5" name="object 5"/>
          <p:cNvSpPr txBox="1"/>
          <p:nvPr/>
        </p:nvSpPr>
        <p:spPr>
          <a:xfrm>
            <a:off x="1503173" y="3676903"/>
            <a:ext cx="19599910" cy="707373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 algn="l">
              <a:spcBef>
                <a:spcPts val="200"/>
              </a:spcBef>
            </a:pPr>
            <a:r>
              <a:rPr sz="5600" u="sng" spc="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Python</a:t>
            </a:r>
            <a:r>
              <a:rPr sz="5600" u="sng" spc="-3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 </a:t>
            </a:r>
            <a:r>
              <a:rPr sz="5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implementation</a:t>
            </a:r>
            <a:r>
              <a:rPr sz="5600" spc="-32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generates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all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and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calls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0" dirty="0" smtClean="0">
                <a:latin typeface="Tahoma"/>
                <a:cs typeface="Tahoma"/>
              </a:rPr>
              <a:t>word2vec</a:t>
            </a:r>
            <a:endParaRPr sz="5600" dirty="0" smtClean="0">
              <a:latin typeface="Tahoma"/>
              <a:cs typeface="Tahoma"/>
            </a:endParaRPr>
          </a:p>
          <a:p>
            <a:pPr marL="50800" marR="391160" algn="l">
              <a:lnSpc>
                <a:spcPts val="12200"/>
              </a:lnSpc>
              <a:spcBef>
                <a:spcPts val="1120"/>
              </a:spcBef>
              <a:tabLst>
                <a:tab pos="7640320" algn="l"/>
                <a:tab pos="8843010" algn="l"/>
              </a:tabLst>
            </a:pPr>
            <a:r>
              <a:rPr sz="5600" u="sng" spc="-43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C++</a:t>
            </a:r>
            <a:r>
              <a:rPr sz="5600" u="sng" spc="-33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 </a:t>
            </a:r>
            <a:r>
              <a:rPr sz="5600" u="sng" spc="1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implementation</a:t>
            </a:r>
            <a:r>
              <a:rPr sz="5600" spc="-330" dirty="0" smtClean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5600" spc="20" dirty="0" smtClean="0">
                <a:latin typeface="Tahoma"/>
                <a:cs typeface="Tahoma"/>
              </a:rPr>
              <a:t>that</a:t>
            </a:r>
            <a:r>
              <a:rPr sz="5600" spc="-340" dirty="0" smtClean="0">
                <a:latin typeface="Tahoma"/>
                <a:cs typeface="Tahoma"/>
              </a:rPr>
              <a:t> </a:t>
            </a:r>
            <a:r>
              <a:rPr sz="5600" spc="20" dirty="0" smtClean="0">
                <a:latin typeface="Tahoma"/>
                <a:cs typeface="Tahoma"/>
              </a:rPr>
              <a:t>does</a:t>
            </a:r>
            <a:r>
              <a:rPr sz="5600" spc="-330" dirty="0" smtClean="0">
                <a:latin typeface="Tahoma"/>
                <a:cs typeface="Tahoma"/>
              </a:rPr>
              <a:t> </a:t>
            </a:r>
            <a:r>
              <a:rPr sz="5600" spc="90" dirty="0" smtClean="0">
                <a:latin typeface="Tahoma"/>
                <a:cs typeface="Tahoma"/>
              </a:rPr>
              <a:t>not</a:t>
            </a:r>
            <a:r>
              <a:rPr sz="5600" spc="-340" dirty="0" smtClean="0">
                <a:latin typeface="Tahoma"/>
                <a:cs typeface="Tahoma"/>
              </a:rPr>
              <a:t> </a:t>
            </a:r>
            <a:r>
              <a:rPr sz="5600" spc="40" dirty="0" smtClean="0">
                <a:latin typeface="Tahoma"/>
                <a:cs typeface="Tahoma"/>
              </a:rPr>
              <a:t>store</a:t>
            </a:r>
            <a:r>
              <a:rPr sz="5600" spc="-340" dirty="0" smtClean="0">
                <a:latin typeface="Tahoma"/>
                <a:cs typeface="Tahoma"/>
              </a:rPr>
              <a:t> </a:t>
            </a:r>
            <a:r>
              <a:rPr sz="5600" dirty="0" smtClean="0">
                <a:latin typeface="Tahoma"/>
                <a:cs typeface="Tahoma"/>
              </a:rPr>
              <a:t>extra</a:t>
            </a:r>
            <a:r>
              <a:rPr sz="5600" spc="-340" dirty="0" smtClean="0">
                <a:latin typeface="Tahoma"/>
                <a:cs typeface="Tahoma"/>
              </a:rPr>
              <a:t> </a:t>
            </a:r>
            <a:r>
              <a:rPr sz="5600" spc="20" dirty="0" smtClean="0">
                <a:latin typeface="Tahoma"/>
                <a:cs typeface="Tahoma"/>
              </a:rPr>
              <a:t>walks  Preprocessing </a:t>
            </a:r>
            <a:r>
              <a:rPr sz="5600" spc="-30" dirty="0" smtClean="0">
                <a:latin typeface="Tahoma"/>
                <a:cs typeface="Tahoma"/>
              </a:rPr>
              <a:t>can</a:t>
            </a:r>
            <a:r>
              <a:rPr sz="5600" spc="-650" dirty="0" smtClean="0">
                <a:latin typeface="Tahoma"/>
                <a:cs typeface="Tahoma"/>
              </a:rPr>
              <a:t> </a:t>
            </a:r>
            <a:r>
              <a:rPr sz="5600" spc="10" dirty="0" smtClean="0">
                <a:latin typeface="Tahoma"/>
                <a:cs typeface="Tahoma"/>
              </a:rPr>
              <a:t>be</a:t>
            </a:r>
            <a:r>
              <a:rPr sz="5600" spc="-300" dirty="0" smtClean="0">
                <a:latin typeface="Tahoma"/>
                <a:cs typeface="Tahoma"/>
              </a:rPr>
              <a:t> </a:t>
            </a:r>
            <a:r>
              <a:rPr sz="5600" dirty="0" smtClean="0">
                <a:latin typeface="Cambria Math"/>
                <a:cs typeface="Cambria Math"/>
              </a:rPr>
              <a:t>𝑂	</a:t>
            </a:r>
            <a:r>
              <a:rPr sz="5600" spc="630" dirty="0" smtClean="0">
                <a:latin typeface="Cambria Math"/>
                <a:cs typeface="Cambria Math"/>
              </a:rPr>
              <a:t>𝑛</a:t>
            </a:r>
            <a:r>
              <a:rPr sz="6000" spc="944" baseline="29166" dirty="0" smtClean="0">
                <a:latin typeface="Cambria Math"/>
                <a:cs typeface="Cambria Math"/>
              </a:rPr>
              <a:t>!	</a:t>
            </a:r>
            <a:r>
              <a:rPr sz="5600" spc="-620" dirty="0" smtClean="0">
                <a:latin typeface="Tahoma"/>
                <a:cs typeface="Tahoma"/>
              </a:rPr>
              <a:t>:(</a:t>
            </a:r>
            <a:endParaRPr sz="5600" dirty="0" smtClean="0">
              <a:latin typeface="Tahoma"/>
              <a:cs typeface="Tahoma"/>
            </a:endParaRPr>
          </a:p>
          <a:p>
            <a:pPr marL="50800" algn="l">
              <a:spcBef>
                <a:spcPts val="3950"/>
              </a:spcBef>
              <a:tabLst>
                <a:tab pos="5731510" algn="l"/>
                <a:tab pos="6643370" algn="l"/>
              </a:tabLst>
            </a:pPr>
            <a:r>
              <a:rPr sz="5600" spc="70" dirty="0" smtClean="0">
                <a:latin typeface="Tahoma"/>
                <a:cs typeface="Tahoma"/>
              </a:rPr>
              <a:t>Optimization</a:t>
            </a:r>
            <a:r>
              <a:rPr sz="5600" spc="-320" dirty="0" smtClean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𝑂	𝑑	</a:t>
            </a:r>
            <a:r>
              <a:rPr sz="5600" spc="-620" dirty="0">
                <a:latin typeface="Tahoma"/>
                <a:cs typeface="Tahoma"/>
              </a:rPr>
              <a:t>:)</a:t>
            </a:r>
            <a:endParaRPr sz="5600" dirty="0">
              <a:latin typeface="Tahoma"/>
              <a:cs typeface="Tahoma"/>
            </a:endParaRPr>
          </a:p>
          <a:p>
            <a:pPr marL="50800" algn="l">
              <a:spcBef>
                <a:spcPts val="5280"/>
              </a:spcBef>
            </a:pPr>
            <a:r>
              <a:rPr sz="5600" spc="40" dirty="0">
                <a:latin typeface="Tahoma"/>
                <a:cs typeface="Tahoma"/>
              </a:rPr>
              <a:t>Practical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limitations: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~500k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nodes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20" dirty="0">
                <a:latin typeface="Tahoma"/>
                <a:cs typeface="Tahoma"/>
              </a:rPr>
              <a:t>if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70" dirty="0">
                <a:latin typeface="Tahoma"/>
                <a:cs typeface="Tahoma"/>
              </a:rPr>
              <a:t>you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are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lucky,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120" dirty="0">
                <a:latin typeface="Tahoma"/>
                <a:cs typeface="Tahoma"/>
              </a:rPr>
              <a:t>if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not,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100" dirty="0">
                <a:latin typeface="Tahoma"/>
                <a:cs typeface="Tahoma"/>
              </a:rPr>
              <a:t>~50k</a:t>
            </a:r>
            <a:endParaRPr sz="5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605551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3" y="111863"/>
            <a:ext cx="20208117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340" dirty="0"/>
              <a:t>Anatomy</a:t>
            </a:r>
            <a:r>
              <a:rPr sz="8800" spc="-420" dirty="0"/>
              <a:t> </a:t>
            </a:r>
            <a:r>
              <a:rPr sz="8800" spc="70" dirty="0"/>
              <a:t>of</a:t>
            </a:r>
            <a:r>
              <a:rPr sz="8800" spc="-440" dirty="0"/>
              <a:t> </a:t>
            </a:r>
            <a:r>
              <a:rPr sz="8800" spc="170" dirty="0"/>
              <a:t>a</a:t>
            </a:r>
            <a:r>
              <a:rPr sz="8800" spc="-430" dirty="0"/>
              <a:t> </a:t>
            </a:r>
            <a:r>
              <a:rPr sz="8800" spc="120" dirty="0"/>
              <a:t>neural</a:t>
            </a:r>
            <a:r>
              <a:rPr sz="8800" spc="-420" dirty="0"/>
              <a:t> </a:t>
            </a:r>
            <a:r>
              <a:rPr sz="8800" spc="430" dirty="0"/>
              <a:t>embedding</a:t>
            </a:r>
            <a:endParaRPr sz="8800" dirty="0"/>
          </a:p>
        </p:txBody>
      </p:sp>
      <p:sp>
        <p:nvSpPr>
          <p:cNvPr id="147" name="Текст 14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/>
          <p:nvPr/>
        </p:nvSpPr>
        <p:spPr>
          <a:xfrm>
            <a:off x="23453004" y="12808711"/>
            <a:ext cx="520700" cy="51809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200" b="1" spc="-50" dirty="0">
                <a:solidFill>
                  <a:srgbClr val="898989"/>
                </a:solidFill>
                <a:latin typeface="Cambria"/>
                <a:cs typeface="Cambria"/>
              </a:rPr>
              <a:t>14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5726" y="5652099"/>
            <a:ext cx="7838440" cy="4913630"/>
            <a:chOff x="857863" y="2826049"/>
            <a:chExt cx="3919220" cy="2456815"/>
          </a:xfrm>
        </p:grpSpPr>
        <p:sp>
          <p:nvSpPr>
            <p:cNvPr id="5" name="object 5"/>
            <p:cNvSpPr/>
            <p:nvPr/>
          </p:nvSpPr>
          <p:spPr>
            <a:xfrm>
              <a:off x="2636699" y="3468391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551022" y="4010533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28575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2192" y="3250880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28575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28575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6714" y="3274113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0" y="0"/>
                  </a:moveTo>
                  <a:lnTo>
                    <a:pt x="268266" y="47623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144" y="3553307"/>
              <a:ext cx="202324" cy="2001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5435" y="3851193"/>
              <a:ext cx="135169" cy="1889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28572" y="3323335"/>
            <a:ext cx="1953768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120" dirty="0">
                <a:latin typeface="Tahoma"/>
                <a:cs typeface="Tahoma"/>
              </a:rPr>
              <a:t>Nodes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in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random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≈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70" dirty="0">
                <a:latin typeface="Tahoma"/>
                <a:cs typeface="Tahoma"/>
              </a:rPr>
              <a:t>words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in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Tahoma"/>
                <a:cs typeface="Tahoma"/>
              </a:rPr>
              <a:t>sentences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→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-30" dirty="0">
                <a:latin typeface="Tahoma"/>
                <a:cs typeface="Tahoma"/>
              </a:rPr>
              <a:t>use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0" dirty="0">
                <a:latin typeface="Tahoma"/>
                <a:cs typeface="Tahoma"/>
              </a:rPr>
              <a:t>word2vec</a:t>
            </a:r>
            <a:endParaRPr sz="56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711315" y="6167202"/>
            <a:ext cx="3290570" cy="347980"/>
            <a:chOff x="4855657" y="3083601"/>
            <a:chExt cx="1645285" cy="173990"/>
          </a:xfrm>
        </p:grpSpPr>
        <p:sp>
          <p:nvSpPr>
            <p:cNvPr id="42" name="object 42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1944" y="3169278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190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190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127525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190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05481" y="5186680"/>
            <a:ext cx="39128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-10" dirty="0">
                <a:latin typeface="Tahoma"/>
                <a:cs typeface="Tahoma"/>
              </a:rPr>
              <a:t>Random</a:t>
            </a:r>
            <a:r>
              <a:rPr sz="3600" spc="-31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walks</a:t>
            </a:r>
            <a:r>
              <a:rPr sz="3600" spc="-60" baseline="23148" dirty="0">
                <a:latin typeface="Tahoma"/>
                <a:cs typeface="Tahoma"/>
              </a:rPr>
              <a:t>[2,3,4]</a:t>
            </a:r>
            <a:endParaRPr sz="3600" baseline="23148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718299" y="6867816"/>
            <a:ext cx="3290570" cy="347980"/>
            <a:chOff x="4859149" y="3433908"/>
            <a:chExt cx="1645285" cy="173990"/>
          </a:xfrm>
        </p:grpSpPr>
        <p:sp>
          <p:nvSpPr>
            <p:cNvPr id="58" name="object 58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395438" y="3519586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6131018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9711315" y="7568432"/>
            <a:ext cx="3290570" cy="347980"/>
            <a:chOff x="4855657" y="3784216"/>
            <a:chExt cx="1645285" cy="173990"/>
          </a:xfrm>
        </p:grpSpPr>
        <p:sp>
          <p:nvSpPr>
            <p:cNvPr id="73" name="object 73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5391944" y="3869893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6127525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9711315" y="8279988"/>
            <a:ext cx="3290570" cy="347980"/>
            <a:chOff x="4855657" y="4139994"/>
            <a:chExt cx="1645285" cy="173990"/>
          </a:xfrm>
        </p:grpSpPr>
        <p:sp>
          <p:nvSpPr>
            <p:cNvPr id="88" name="object 88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5391944" y="4225670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5760899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27525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9718299" y="8980600"/>
            <a:ext cx="3290570" cy="347980"/>
            <a:chOff x="4859149" y="4490300"/>
            <a:chExt cx="1645285" cy="173990"/>
          </a:xfrm>
        </p:grpSpPr>
        <p:sp>
          <p:nvSpPr>
            <p:cNvPr id="103" name="object 103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95438" y="4575977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131018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9711315" y="9681214"/>
            <a:ext cx="3290570" cy="347980"/>
            <a:chOff x="4855657" y="4840607"/>
            <a:chExt cx="1645285" cy="173990"/>
          </a:xfrm>
        </p:grpSpPr>
        <p:sp>
          <p:nvSpPr>
            <p:cNvPr id="118" name="object 118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91944" y="4926284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27525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32" name="object 132"/>
          <p:cNvSpPr/>
          <p:nvPr/>
        </p:nvSpPr>
        <p:spPr>
          <a:xfrm>
            <a:off x="13199500" y="7982996"/>
            <a:ext cx="2435860" cy="254000"/>
          </a:xfrm>
          <a:custGeom>
            <a:avLst/>
            <a:gdLst/>
            <a:ahLst/>
            <a:cxnLst/>
            <a:rect l="l" t="t" r="r" b="b"/>
            <a:pathLst>
              <a:path w="1217929" h="127000">
                <a:moveTo>
                  <a:pt x="1091149" y="0"/>
                </a:moveTo>
                <a:lnTo>
                  <a:pt x="1090577" y="50796"/>
                </a:lnTo>
                <a:lnTo>
                  <a:pt x="1103276" y="50939"/>
                </a:lnTo>
                <a:lnTo>
                  <a:pt x="1102991" y="76338"/>
                </a:lnTo>
                <a:lnTo>
                  <a:pt x="1090290" y="76338"/>
                </a:lnTo>
                <a:lnTo>
                  <a:pt x="1089719" y="126992"/>
                </a:lnTo>
                <a:lnTo>
                  <a:pt x="1193945" y="76338"/>
                </a:lnTo>
                <a:lnTo>
                  <a:pt x="1102991" y="76338"/>
                </a:lnTo>
                <a:lnTo>
                  <a:pt x="1090291" y="76195"/>
                </a:lnTo>
                <a:lnTo>
                  <a:pt x="1194239" y="76195"/>
                </a:lnTo>
                <a:lnTo>
                  <a:pt x="1217427" y="64926"/>
                </a:lnTo>
                <a:lnTo>
                  <a:pt x="1091149" y="0"/>
                </a:lnTo>
                <a:close/>
              </a:path>
              <a:path w="1217929" h="127000">
                <a:moveTo>
                  <a:pt x="1090577" y="50796"/>
                </a:moveTo>
                <a:lnTo>
                  <a:pt x="1090291" y="76195"/>
                </a:lnTo>
                <a:lnTo>
                  <a:pt x="1102991" y="76338"/>
                </a:lnTo>
                <a:lnTo>
                  <a:pt x="1103276" y="50939"/>
                </a:lnTo>
                <a:lnTo>
                  <a:pt x="1090577" y="50796"/>
                </a:lnTo>
                <a:close/>
              </a:path>
              <a:path w="1217929" h="127000">
                <a:moveTo>
                  <a:pt x="285" y="38525"/>
                </a:moveTo>
                <a:lnTo>
                  <a:pt x="0" y="63924"/>
                </a:lnTo>
                <a:lnTo>
                  <a:pt x="1090291" y="76195"/>
                </a:lnTo>
                <a:lnTo>
                  <a:pt x="1090577" y="50796"/>
                </a:lnTo>
                <a:lnTo>
                  <a:pt x="285" y="38525"/>
                </a:lnTo>
                <a:close/>
              </a:path>
            </a:pathLst>
          </a:custGeom>
          <a:solidFill>
            <a:srgbClr val="DD640C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33" name="object 133"/>
          <p:cNvSpPr txBox="1"/>
          <p:nvPr/>
        </p:nvSpPr>
        <p:spPr>
          <a:xfrm>
            <a:off x="15790803" y="6119369"/>
            <a:ext cx="67576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dirty="0">
                <a:latin typeface="Tahoma"/>
                <a:cs typeface="Tahoma"/>
              </a:rPr>
              <a:t>Self-supervised </a:t>
            </a:r>
            <a:r>
              <a:rPr sz="3600" spc="-20" dirty="0">
                <a:latin typeface="Tahoma"/>
                <a:cs typeface="Tahoma"/>
              </a:rPr>
              <a:t>neural</a:t>
            </a:r>
            <a:r>
              <a:rPr sz="3600" spc="-44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network</a:t>
            </a:r>
            <a:r>
              <a:rPr sz="3600" baseline="23148" dirty="0">
                <a:latin typeface="Tahoma"/>
                <a:cs typeface="Tahoma"/>
              </a:rPr>
              <a:t>[1]</a:t>
            </a:r>
            <a:endParaRPr sz="3600" baseline="23148">
              <a:latin typeface="Tahoma"/>
              <a:cs typeface="Tahoma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5968099" y="6843716"/>
            <a:ext cx="6719570" cy="2512060"/>
            <a:chOff x="7984049" y="3421858"/>
            <a:chExt cx="3359785" cy="1256030"/>
          </a:xfrm>
        </p:grpSpPr>
        <p:sp>
          <p:nvSpPr>
            <p:cNvPr id="135" name="object 135"/>
            <p:cNvSpPr/>
            <p:nvPr/>
          </p:nvSpPr>
          <p:spPr>
            <a:xfrm>
              <a:off x="7984049" y="3421858"/>
              <a:ext cx="3359750" cy="12554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225679" y="4331699"/>
              <a:ext cx="91471" cy="914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0736545" y="7588505"/>
            <a:ext cx="82931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5400" spc="794" baseline="-20061" dirty="0">
                <a:latin typeface="Cambria Math"/>
                <a:cs typeface="Cambria Math"/>
              </a:rPr>
              <a:t>𝐖</a:t>
            </a:r>
            <a:r>
              <a:rPr sz="2600" spc="530" dirty="0">
                <a:latin typeface="Cambria Math"/>
                <a:cs typeface="Cambria Math"/>
              </a:rPr>
              <a:t>!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40" name="object 140"/>
          <p:cNvSpPr txBox="1"/>
          <p:nvPr/>
        </p:nvSpPr>
        <p:spPr>
          <a:xfrm>
            <a:off x="18090888" y="9594089"/>
            <a:ext cx="29997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10" dirty="0">
                <a:latin typeface="Tahoma"/>
                <a:cs typeface="Tahoma"/>
              </a:rPr>
              <a:t>representation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202139" y="11567158"/>
            <a:ext cx="14725650" cy="17466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39750" indent="-514350" algn="l">
              <a:spcBef>
                <a:spcPts val="200"/>
              </a:spcBef>
              <a:buAutoNum type="arabicPlain"/>
              <a:tabLst>
                <a:tab pos="539750" algn="l"/>
              </a:tabLst>
            </a:pPr>
            <a:r>
              <a:rPr sz="2800" spc="30" dirty="0">
                <a:latin typeface="Tahoma"/>
                <a:cs typeface="Tahoma"/>
              </a:rPr>
              <a:t>Efficient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Estimation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Word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Representations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in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Vector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Space.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Mikolov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et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al.,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NIPS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2013</a:t>
            </a:r>
            <a:endParaRPr sz="2800" dirty="0">
              <a:latin typeface="Tahoma"/>
              <a:cs typeface="Tahoma"/>
            </a:endParaRPr>
          </a:p>
          <a:p>
            <a:pPr marL="539750" indent="-515620" algn="l">
              <a:lnSpc>
                <a:spcPts val="3290"/>
              </a:lnSpc>
              <a:buAutoNum type="arabicPlain"/>
              <a:tabLst>
                <a:tab pos="541020" algn="l"/>
              </a:tabLst>
            </a:pPr>
            <a:r>
              <a:rPr sz="2800" spc="20" dirty="0">
                <a:latin typeface="Tahoma"/>
                <a:cs typeface="Tahoma"/>
              </a:rPr>
              <a:t>DeepWalk: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Online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of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Social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Representations.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Perozzi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et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al.,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KDD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2014</a:t>
            </a:r>
            <a:endParaRPr sz="2800" dirty="0">
              <a:latin typeface="Tahoma"/>
              <a:cs typeface="Tahoma"/>
            </a:endParaRPr>
          </a:p>
          <a:p>
            <a:pPr marL="539750" indent="-515620" algn="l">
              <a:lnSpc>
                <a:spcPts val="3290"/>
              </a:lnSpc>
              <a:buAutoNum type="arabicPlain"/>
              <a:tabLst>
                <a:tab pos="541020" algn="l"/>
              </a:tabLst>
            </a:pPr>
            <a:r>
              <a:rPr sz="2800" spc="-10" dirty="0">
                <a:latin typeface="Tahoma"/>
                <a:cs typeface="Tahoma"/>
              </a:rPr>
              <a:t>node2vec: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Scalable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Feature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Learning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for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Networks.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Grover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&amp;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Leskovec,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KDD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2016</a:t>
            </a:r>
            <a:endParaRPr sz="2800" dirty="0">
              <a:latin typeface="Tahoma"/>
              <a:cs typeface="Tahoma"/>
            </a:endParaRPr>
          </a:p>
          <a:p>
            <a:pPr marL="539750" indent="-515620" algn="l">
              <a:spcBef>
                <a:spcPts val="50"/>
              </a:spcBef>
              <a:buAutoNum type="arabicPlain"/>
              <a:tabLst>
                <a:tab pos="541020" algn="l"/>
              </a:tabLst>
            </a:pPr>
            <a:r>
              <a:rPr sz="2800" spc="-10" dirty="0">
                <a:latin typeface="Tahoma"/>
                <a:cs typeface="Tahoma"/>
              </a:rPr>
              <a:t>VERSE: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Versatile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Graph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Embeddings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from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Similarity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Measures.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Tsitsulin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0" dirty="0">
                <a:latin typeface="Tahoma"/>
                <a:cs typeface="Tahoma"/>
              </a:rPr>
              <a:t>et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al.,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370" dirty="0">
                <a:latin typeface="Tahoma"/>
                <a:cs typeface="Tahoma"/>
              </a:rPr>
              <a:t>WWW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2018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5524643" y="6858744"/>
            <a:ext cx="7593330" cy="1935480"/>
            <a:chOff x="7762321" y="3429372"/>
            <a:chExt cx="3796665" cy="967740"/>
          </a:xfrm>
        </p:grpSpPr>
        <p:sp>
          <p:nvSpPr>
            <p:cNvPr id="143" name="object 143"/>
            <p:cNvSpPr/>
            <p:nvPr/>
          </p:nvSpPr>
          <p:spPr>
            <a:xfrm>
              <a:off x="8006726" y="3569517"/>
              <a:ext cx="91471" cy="914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62321" y="3429372"/>
              <a:ext cx="195352" cy="150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356900" y="4289797"/>
              <a:ext cx="201796" cy="10715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46" name="object 146"/>
          <p:cNvSpPr/>
          <p:nvPr/>
        </p:nvSpPr>
        <p:spPr>
          <a:xfrm>
            <a:off x="11455731" y="5758561"/>
            <a:ext cx="575310" cy="402590"/>
          </a:xfrm>
          <a:custGeom>
            <a:avLst/>
            <a:gdLst/>
            <a:ahLst/>
            <a:cxnLst/>
            <a:rect l="l" t="t" r="r" b="b"/>
            <a:pathLst>
              <a:path w="287654" h="201294">
                <a:moveTo>
                  <a:pt x="287540" y="200939"/>
                </a:moveTo>
                <a:lnTo>
                  <a:pt x="278841" y="132372"/>
                </a:lnTo>
                <a:lnTo>
                  <a:pt x="271462" y="74168"/>
                </a:lnTo>
                <a:lnTo>
                  <a:pt x="239801" y="95351"/>
                </a:lnTo>
                <a:lnTo>
                  <a:pt x="197383" y="31978"/>
                </a:lnTo>
                <a:lnTo>
                  <a:pt x="202323" y="27101"/>
                </a:lnTo>
                <a:lnTo>
                  <a:pt x="175552" y="0"/>
                </a:lnTo>
                <a:lnTo>
                  <a:pt x="67932" y="106286"/>
                </a:lnTo>
                <a:lnTo>
                  <a:pt x="41160" y="79171"/>
                </a:lnTo>
                <a:lnTo>
                  <a:pt x="0" y="200152"/>
                </a:lnTo>
                <a:lnTo>
                  <a:pt x="121475" y="160502"/>
                </a:lnTo>
                <a:lnTo>
                  <a:pt x="107924" y="146773"/>
                </a:lnTo>
                <a:lnTo>
                  <a:pt x="94703" y="133388"/>
                </a:lnTo>
                <a:lnTo>
                  <a:pt x="169773" y="59245"/>
                </a:lnTo>
                <a:lnTo>
                  <a:pt x="208140" y="116547"/>
                </a:lnTo>
                <a:lnTo>
                  <a:pt x="176466" y="137731"/>
                </a:lnTo>
                <a:lnTo>
                  <a:pt x="287540" y="200939"/>
                </a:lnTo>
                <a:close/>
              </a:path>
            </a:pathLst>
          </a:custGeom>
          <a:solidFill>
            <a:srgbClr val="B1063A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</p:spTree>
    <p:extLst>
      <p:ext uri="{BB962C8B-B14F-4D97-AF65-F5344CB8AC3E}">
        <p14:creationId xmlns:p14="http://schemas.microsoft.com/office/powerpoint/2010/main" val="3788020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18629248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70" dirty="0"/>
              <a:t>DeepWalk: </a:t>
            </a:r>
            <a:r>
              <a:rPr sz="8800" spc="120" dirty="0"/>
              <a:t>algorithm</a:t>
            </a:r>
            <a:r>
              <a:rPr sz="8800" spc="-1220" dirty="0"/>
              <a:t> </a:t>
            </a:r>
            <a:r>
              <a:rPr sz="8800" spc="210" dirty="0"/>
              <a:t>overview</a:t>
            </a:r>
            <a:endParaRPr sz="8800" dirty="0"/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1715726" y="5652099"/>
            <a:ext cx="7838440" cy="4913630"/>
            <a:chOff x="857863" y="2826049"/>
            <a:chExt cx="3919220" cy="2456815"/>
          </a:xfrm>
        </p:grpSpPr>
        <p:sp>
          <p:nvSpPr>
            <p:cNvPr id="4" name="object 4"/>
            <p:cNvSpPr/>
            <p:nvPr/>
          </p:nvSpPr>
          <p:spPr>
            <a:xfrm>
              <a:off x="2636699" y="3468391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" name="object 5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2551022" y="4010533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192" y="3250880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573" y="3323335"/>
            <a:ext cx="2005711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60" dirty="0">
                <a:latin typeface="Tahoma"/>
                <a:cs typeface="Tahoma"/>
              </a:rPr>
              <a:t>“Nodes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in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random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≈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70" dirty="0">
                <a:latin typeface="Tahoma"/>
                <a:cs typeface="Tahoma"/>
              </a:rPr>
              <a:t>words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in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Tahoma"/>
                <a:cs typeface="Tahoma"/>
              </a:rPr>
              <a:t>sentences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→</a:t>
            </a:r>
            <a:r>
              <a:rPr sz="5600" spc="200" dirty="0">
                <a:latin typeface="Cambria Math"/>
                <a:cs typeface="Cambria Math"/>
              </a:rPr>
              <a:t> </a:t>
            </a:r>
            <a:r>
              <a:rPr sz="5600" spc="-30" dirty="0">
                <a:latin typeface="Tahoma"/>
                <a:cs typeface="Tahoma"/>
              </a:rPr>
              <a:t>use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60" dirty="0">
                <a:latin typeface="Tahoma"/>
                <a:cs typeface="Tahoma"/>
              </a:rPr>
              <a:t>word2vec”</a:t>
            </a:r>
            <a:endParaRPr sz="5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718299" y="6867816"/>
            <a:ext cx="3290570" cy="347980"/>
            <a:chOff x="4859149" y="3433908"/>
            <a:chExt cx="1645285" cy="173990"/>
          </a:xfrm>
        </p:grpSpPr>
        <p:sp>
          <p:nvSpPr>
            <p:cNvPr id="38" name="object 38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395438" y="3519586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1018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9711315" y="7568432"/>
            <a:ext cx="3290570" cy="347980"/>
            <a:chOff x="4855657" y="3784216"/>
            <a:chExt cx="1645285" cy="173990"/>
          </a:xfrm>
        </p:grpSpPr>
        <p:sp>
          <p:nvSpPr>
            <p:cNvPr id="53" name="object 53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5391944" y="3869893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33549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127525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9711315" y="8279988"/>
            <a:ext cx="3290570" cy="347980"/>
            <a:chOff x="4855657" y="4139994"/>
            <a:chExt cx="1645285" cy="173990"/>
          </a:xfrm>
        </p:grpSpPr>
        <p:sp>
          <p:nvSpPr>
            <p:cNvPr id="68" name="object 68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5391944" y="4225670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760899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33549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127525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9718299" y="8980600"/>
            <a:ext cx="3290570" cy="347980"/>
            <a:chOff x="4859149" y="4490300"/>
            <a:chExt cx="1645285" cy="173990"/>
          </a:xfrm>
        </p:grpSpPr>
        <p:sp>
          <p:nvSpPr>
            <p:cNvPr id="83" name="object 83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5395438" y="4575977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6131018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9711315" y="9681214"/>
            <a:ext cx="3290570" cy="731520"/>
            <a:chOff x="4855657" y="4840607"/>
            <a:chExt cx="1645285" cy="365760"/>
          </a:xfrm>
        </p:grpSpPr>
        <p:sp>
          <p:nvSpPr>
            <p:cNvPr id="98" name="object 98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91944" y="4926284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3549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27525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24422" y="5019239"/>
              <a:ext cx="114300" cy="186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15707" y="5012006"/>
              <a:ext cx="105566" cy="1923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14" name="object 114"/>
          <p:cNvSpPr/>
          <p:nvPr/>
        </p:nvSpPr>
        <p:spPr>
          <a:xfrm>
            <a:off x="13199500" y="7982996"/>
            <a:ext cx="2435860" cy="254000"/>
          </a:xfrm>
          <a:custGeom>
            <a:avLst/>
            <a:gdLst/>
            <a:ahLst/>
            <a:cxnLst/>
            <a:rect l="l" t="t" r="r" b="b"/>
            <a:pathLst>
              <a:path w="1217929" h="127000">
                <a:moveTo>
                  <a:pt x="1091149" y="0"/>
                </a:moveTo>
                <a:lnTo>
                  <a:pt x="1090577" y="50796"/>
                </a:lnTo>
                <a:lnTo>
                  <a:pt x="1103276" y="50939"/>
                </a:lnTo>
                <a:lnTo>
                  <a:pt x="1102991" y="76338"/>
                </a:lnTo>
                <a:lnTo>
                  <a:pt x="1090290" y="76338"/>
                </a:lnTo>
                <a:lnTo>
                  <a:pt x="1089719" y="126992"/>
                </a:lnTo>
                <a:lnTo>
                  <a:pt x="1193945" y="76338"/>
                </a:lnTo>
                <a:lnTo>
                  <a:pt x="1102991" y="76338"/>
                </a:lnTo>
                <a:lnTo>
                  <a:pt x="1090291" y="76195"/>
                </a:lnTo>
                <a:lnTo>
                  <a:pt x="1194239" y="76195"/>
                </a:lnTo>
                <a:lnTo>
                  <a:pt x="1217427" y="64926"/>
                </a:lnTo>
                <a:lnTo>
                  <a:pt x="1091149" y="0"/>
                </a:lnTo>
                <a:close/>
              </a:path>
              <a:path w="1217929" h="127000">
                <a:moveTo>
                  <a:pt x="1090577" y="50796"/>
                </a:moveTo>
                <a:lnTo>
                  <a:pt x="1090291" y="76195"/>
                </a:lnTo>
                <a:lnTo>
                  <a:pt x="1102991" y="76338"/>
                </a:lnTo>
                <a:lnTo>
                  <a:pt x="1103276" y="50939"/>
                </a:lnTo>
                <a:lnTo>
                  <a:pt x="1090577" y="50796"/>
                </a:lnTo>
                <a:close/>
              </a:path>
              <a:path w="1217929" h="127000">
                <a:moveTo>
                  <a:pt x="285" y="38525"/>
                </a:moveTo>
                <a:lnTo>
                  <a:pt x="0" y="63924"/>
                </a:lnTo>
                <a:lnTo>
                  <a:pt x="1090291" y="76195"/>
                </a:lnTo>
                <a:lnTo>
                  <a:pt x="1090577" y="50796"/>
                </a:lnTo>
                <a:lnTo>
                  <a:pt x="285" y="38525"/>
                </a:lnTo>
                <a:close/>
              </a:path>
            </a:pathLst>
          </a:custGeom>
          <a:solidFill>
            <a:srgbClr val="DD640C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15" name="object 115"/>
          <p:cNvSpPr txBox="1"/>
          <p:nvPr/>
        </p:nvSpPr>
        <p:spPr>
          <a:xfrm>
            <a:off x="15841603" y="6119369"/>
            <a:ext cx="7465058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40" dirty="0">
                <a:latin typeface="Tahoma"/>
                <a:cs typeface="Tahoma"/>
              </a:rPr>
              <a:t>Predictions </a:t>
            </a:r>
            <a:r>
              <a:rPr sz="3600" spc="70" dirty="0">
                <a:latin typeface="Tahoma"/>
                <a:cs typeface="Tahoma"/>
              </a:rPr>
              <a:t>with </a:t>
            </a:r>
            <a:r>
              <a:rPr sz="3600" dirty="0">
                <a:latin typeface="Tahoma"/>
                <a:cs typeface="Tahoma"/>
              </a:rPr>
              <a:t>hierarchical</a:t>
            </a:r>
            <a:r>
              <a:rPr sz="3600" spc="-80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softmax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5968098" y="6843716"/>
            <a:ext cx="6719500" cy="2510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17" name="object 117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0736036" y="7759190"/>
            <a:ext cx="929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300" dirty="0">
                <a:latin typeface="Cambria Math"/>
                <a:cs typeface="Cambria Math"/>
              </a:rPr>
              <a:t>𝐖′</a:t>
            </a:r>
            <a:r>
              <a:rPr sz="3900" spc="450" baseline="27777" dirty="0">
                <a:latin typeface="Cambria Math"/>
                <a:cs typeface="Cambria Math"/>
              </a:rPr>
              <a:t>!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20" name="object 120"/>
          <p:cNvSpPr txBox="1"/>
          <p:nvPr/>
        </p:nvSpPr>
        <p:spPr>
          <a:xfrm>
            <a:off x="9100860" y="9569704"/>
            <a:ext cx="12542520" cy="15055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10160" algn="r">
              <a:spcBef>
                <a:spcPts val="200"/>
              </a:spcBef>
            </a:pPr>
            <a:r>
              <a:rPr sz="3600" spc="100" dirty="0">
                <a:latin typeface="Tahoma"/>
                <a:cs typeface="Tahoma"/>
              </a:rPr>
              <a:t>two</a:t>
            </a:r>
            <a:r>
              <a:rPr sz="3600" spc="-29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representations</a:t>
            </a:r>
            <a:endParaRPr sz="3600">
              <a:latin typeface="Tahoma"/>
              <a:cs typeface="Tahoma"/>
            </a:endParaRPr>
          </a:p>
          <a:p>
            <a:pPr marL="25400">
              <a:spcBef>
                <a:spcPts val="2880"/>
              </a:spcBef>
            </a:pPr>
            <a:r>
              <a:rPr sz="3600" spc="-30" dirty="0">
                <a:latin typeface="Tahoma"/>
                <a:cs typeface="Tahoma"/>
              </a:rPr>
              <a:t>use</a:t>
            </a:r>
            <a:r>
              <a:rPr sz="3600" spc="-22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pairs</a:t>
            </a:r>
            <a:r>
              <a:rPr sz="3600" spc="-210" dirty="0">
                <a:latin typeface="Tahoma"/>
                <a:cs typeface="Tahoma"/>
              </a:rPr>
              <a:t> </a:t>
            </a:r>
            <a:r>
              <a:rPr sz="3600" spc="50" dirty="0">
                <a:latin typeface="Tahoma"/>
                <a:cs typeface="Tahoma"/>
              </a:rPr>
              <a:t>within</a:t>
            </a:r>
            <a:r>
              <a:rPr sz="3600" spc="-210" dirty="0">
                <a:latin typeface="Tahoma"/>
                <a:cs typeface="Tahoma"/>
              </a:rPr>
              <a:t> </a:t>
            </a:r>
            <a:r>
              <a:rPr sz="3600" spc="70" dirty="0">
                <a:latin typeface="Tahoma"/>
                <a:cs typeface="Tahoma"/>
              </a:rPr>
              <a:t>window</a:t>
            </a:r>
            <a:r>
              <a:rPr sz="3600" spc="-21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size</a:t>
            </a:r>
            <a:r>
              <a:rPr sz="3600" spc="-210" dirty="0">
                <a:latin typeface="Tahoma"/>
                <a:cs typeface="Tahoma"/>
              </a:rPr>
              <a:t> </a:t>
            </a:r>
            <a:r>
              <a:rPr sz="3600" dirty="0">
                <a:latin typeface="Cambria Math"/>
                <a:cs typeface="Cambria Math"/>
              </a:rPr>
              <a:t>𝑤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44787" y="5015992"/>
            <a:ext cx="967105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-20" dirty="0">
                <a:latin typeface="Calibri"/>
                <a:cs typeface="Calibri"/>
              </a:rPr>
              <a:t>Start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mbria Math"/>
                <a:cs typeface="Cambria Math"/>
              </a:rPr>
              <a:t>𝛾</a:t>
            </a:r>
            <a:r>
              <a:rPr sz="3600" spc="220" dirty="0">
                <a:latin typeface="Cambria Math"/>
                <a:cs typeface="Cambria Math"/>
              </a:rPr>
              <a:t> </a:t>
            </a:r>
            <a:r>
              <a:rPr sz="3600" spc="-10" dirty="0">
                <a:latin typeface="Tahoma"/>
                <a:cs typeface="Tahoma"/>
              </a:rPr>
              <a:t>random</a:t>
            </a:r>
            <a:r>
              <a:rPr sz="3600" spc="-220" dirty="0">
                <a:latin typeface="Tahoma"/>
                <a:cs typeface="Tahoma"/>
              </a:rPr>
              <a:t> </a:t>
            </a:r>
            <a:r>
              <a:rPr sz="3600" spc="10" dirty="0">
                <a:latin typeface="Tahoma"/>
                <a:cs typeface="Tahoma"/>
              </a:rPr>
              <a:t>walks</a:t>
            </a:r>
            <a:r>
              <a:rPr sz="3600" spc="-220" dirty="0">
                <a:latin typeface="Tahoma"/>
                <a:cs typeface="Tahoma"/>
              </a:rPr>
              <a:t> </a:t>
            </a:r>
            <a:r>
              <a:rPr sz="3600" spc="100" dirty="0">
                <a:latin typeface="Tahoma"/>
                <a:cs typeface="Tahoma"/>
              </a:rPr>
              <a:t>of</a:t>
            </a:r>
            <a:r>
              <a:rPr sz="3600" spc="-228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length</a:t>
            </a:r>
            <a:r>
              <a:rPr sz="3600" spc="-220" dirty="0">
                <a:latin typeface="Tahoma"/>
                <a:cs typeface="Tahoma"/>
              </a:rPr>
              <a:t> </a:t>
            </a:r>
            <a:r>
              <a:rPr sz="3600" dirty="0">
                <a:latin typeface="Cambria Math"/>
                <a:cs typeface="Cambria Math"/>
              </a:rPr>
              <a:t>𝑡</a:t>
            </a:r>
            <a:r>
              <a:rPr sz="3600" spc="90" dirty="0">
                <a:latin typeface="Cambria Math"/>
                <a:cs typeface="Cambria Math"/>
              </a:rPr>
              <a:t> </a:t>
            </a:r>
            <a:r>
              <a:rPr sz="3600" spc="30" dirty="0">
                <a:latin typeface="Tahoma"/>
                <a:cs typeface="Tahoma"/>
              </a:rPr>
              <a:t>from</a:t>
            </a:r>
            <a:r>
              <a:rPr sz="3600" spc="-22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each</a:t>
            </a:r>
            <a:r>
              <a:rPr sz="3600" spc="-210" dirty="0">
                <a:latin typeface="Tahoma"/>
                <a:cs typeface="Tahoma"/>
              </a:rPr>
              <a:t> </a:t>
            </a:r>
            <a:r>
              <a:rPr sz="3600" spc="20" dirty="0">
                <a:latin typeface="Tahoma"/>
                <a:cs typeface="Tahoma"/>
              </a:rPr>
              <a:t>node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9711315" y="6167202"/>
            <a:ext cx="3290570" cy="347980"/>
            <a:chOff x="4855657" y="3083601"/>
            <a:chExt cx="1645285" cy="173990"/>
          </a:xfrm>
        </p:grpSpPr>
        <p:sp>
          <p:nvSpPr>
            <p:cNvPr id="123" name="object 123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91944" y="3169278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3549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27525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1512307" y="12807899"/>
            <a:ext cx="14218918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DeepWalk: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Online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7F7F7F"/>
                </a:solidFill>
                <a:latin typeface="Tahoma"/>
                <a:cs typeface="Tahoma"/>
              </a:rPr>
              <a:t>of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Social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Representations.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Perozzi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2014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45213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2307" y="12807899"/>
            <a:ext cx="14218918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DeepWalk: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Online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7F7F7F"/>
                </a:solidFill>
                <a:latin typeface="Tahoma"/>
                <a:cs typeface="Tahoma"/>
              </a:rPr>
              <a:t>of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Social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Representations.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Perozzi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2014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3" y="111862"/>
            <a:ext cx="21368537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70" dirty="0"/>
              <a:t>DeepWalk: </a:t>
            </a:r>
            <a:r>
              <a:rPr sz="8800" spc="228" dirty="0"/>
              <a:t>asymptotics </a:t>
            </a:r>
            <a:r>
              <a:rPr sz="8800" spc="350" dirty="0"/>
              <a:t>and</a:t>
            </a:r>
            <a:r>
              <a:rPr sz="8800" spc="-1788" dirty="0"/>
              <a:t> </a:t>
            </a:r>
            <a:r>
              <a:rPr sz="8800" spc="60" dirty="0"/>
              <a:t>practice</a:t>
            </a:r>
            <a:endParaRPr sz="8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/>
          <p:nvPr/>
        </p:nvSpPr>
        <p:spPr>
          <a:xfrm>
            <a:off x="1528573" y="3676902"/>
            <a:ext cx="19980910" cy="55374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sz="5600" spc="-260" dirty="0">
                <a:latin typeface="Tahoma"/>
                <a:cs typeface="Tahoma"/>
              </a:rPr>
              <a:t>In </a:t>
            </a:r>
            <a:r>
              <a:rPr sz="5600" spc="-20" dirty="0">
                <a:latin typeface="Tahoma"/>
                <a:cs typeface="Tahoma"/>
              </a:rPr>
              <a:t>practice, </a:t>
            </a:r>
            <a:r>
              <a:rPr sz="5600" dirty="0">
                <a:latin typeface="Cambria Math"/>
                <a:cs typeface="Cambria Math"/>
              </a:rPr>
              <a:t>𝛾 = </a:t>
            </a:r>
            <a:r>
              <a:rPr sz="5600" spc="-150" dirty="0">
                <a:latin typeface="Cambria Math"/>
                <a:cs typeface="Cambria Math"/>
              </a:rPr>
              <a:t>80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dirty="0">
                <a:latin typeface="Cambria Math"/>
                <a:cs typeface="Cambria Math"/>
              </a:rPr>
              <a:t>𝑡 = </a:t>
            </a:r>
            <a:r>
              <a:rPr sz="5600" spc="-150" dirty="0">
                <a:latin typeface="Cambria Math"/>
                <a:cs typeface="Cambria Math"/>
              </a:rPr>
              <a:t>80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dirty="0">
                <a:latin typeface="Cambria Math"/>
                <a:cs typeface="Cambria Math"/>
              </a:rPr>
              <a:t>𝑤 = </a:t>
            </a:r>
            <a:r>
              <a:rPr sz="5600" spc="-150" dirty="0">
                <a:latin typeface="Cambria Math"/>
                <a:cs typeface="Cambria Math"/>
              </a:rPr>
              <a:t>10</a:t>
            </a:r>
            <a:r>
              <a:rPr sz="5600" spc="-150" dirty="0">
                <a:latin typeface="Tahoma"/>
                <a:cs typeface="Tahoma"/>
              </a:rPr>
              <a:t>, </a:t>
            </a:r>
            <a:r>
              <a:rPr sz="5600" spc="-60" dirty="0">
                <a:latin typeface="Tahoma"/>
                <a:cs typeface="Tahoma"/>
              </a:rPr>
              <a:t>meaning </a:t>
            </a:r>
            <a:r>
              <a:rPr sz="5600" spc="-10" dirty="0">
                <a:latin typeface="Cambria Math"/>
                <a:cs typeface="Cambria Math"/>
              </a:rPr>
              <a:t>80 </a:t>
            </a:r>
            <a:r>
              <a:rPr sz="5600" dirty="0">
                <a:latin typeface="Cambria Math"/>
                <a:cs typeface="Cambria Math"/>
              </a:rPr>
              <a:t>∗ </a:t>
            </a:r>
            <a:r>
              <a:rPr sz="5600" spc="-10" dirty="0">
                <a:latin typeface="Cambria Math"/>
                <a:cs typeface="Cambria Math"/>
              </a:rPr>
              <a:t>80 </a:t>
            </a:r>
            <a:r>
              <a:rPr sz="5600" dirty="0">
                <a:latin typeface="Cambria Math"/>
                <a:cs typeface="Cambria Math"/>
              </a:rPr>
              <a:t>∗ 𝑛 </a:t>
            </a:r>
            <a:r>
              <a:rPr sz="5600" spc="150" dirty="0">
                <a:latin typeface="Tahoma"/>
                <a:cs typeface="Tahoma"/>
              </a:rPr>
              <a:t>of</a:t>
            </a:r>
            <a:r>
              <a:rPr sz="5600" spc="110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“text”</a:t>
            </a:r>
            <a:endParaRPr sz="5600" dirty="0">
              <a:latin typeface="Tahoma"/>
              <a:cs typeface="Tahoma"/>
            </a:endParaRPr>
          </a:p>
          <a:p>
            <a:pPr marL="25400" algn="l">
              <a:spcBef>
                <a:spcPts val="5280"/>
              </a:spcBef>
            </a:pPr>
            <a:r>
              <a:rPr sz="5600" b="1" spc="-240" dirty="0">
                <a:latin typeface="Tahoma"/>
                <a:cs typeface="Tahoma"/>
              </a:rPr>
              <a:t>NB</a:t>
            </a:r>
            <a:r>
              <a:rPr sz="5600" spc="-240" dirty="0">
                <a:latin typeface="Tahoma"/>
                <a:cs typeface="Tahoma"/>
              </a:rPr>
              <a:t>: </a:t>
            </a:r>
            <a:r>
              <a:rPr sz="56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never</a:t>
            </a:r>
            <a:r>
              <a:rPr sz="5600" spc="2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change</a:t>
            </a:r>
            <a:r>
              <a:rPr sz="5600" spc="-78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𝑤</a:t>
            </a:r>
          </a:p>
          <a:p>
            <a:pPr marL="25400" algn="l">
              <a:spcBef>
                <a:spcPts val="5470"/>
              </a:spcBef>
            </a:pPr>
            <a:r>
              <a:rPr sz="5600" spc="-180" dirty="0">
                <a:latin typeface="Tahoma"/>
                <a:cs typeface="Tahoma"/>
              </a:rPr>
              <a:t>If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70" dirty="0">
                <a:latin typeface="Tahoma"/>
                <a:cs typeface="Tahoma"/>
              </a:rPr>
              <a:t>you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80" dirty="0">
                <a:latin typeface="Tahoma"/>
                <a:cs typeface="Tahoma"/>
              </a:rPr>
              <a:t>lower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spc="-140" dirty="0">
                <a:latin typeface="Cambria Math"/>
                <a:cs typeface="Cambria Math"/>
              </a:rPr>
              <a:t>𝑤</a:t>
            </a:r>
            <a:r>
              <a:rPr sz="5600" spc="-140" dirty="0">
                <a:latin typeface="Tahoma"/>
                <a:cs typeface="Tahoma"/>
              </a:rPr>
              <a:t>,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increase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𝛾</a:t>
            </a:r>
            <a:r>
              <a:rPr sz="5600" spc="340" dirty="0">
                <a:latin typeface="Cambria Math"/>
                <a:cs typeface="Cambria Math"/>
              </a:rPr>
              <a:t> </a:t>
            </a:r>
            <a:r>
              <a:rPr sz="5600" spc="-50" dirty="0">
                <a:latin typeface="Tahoma"/>
                <a:cs typeface="Tahoma"/>
              </a:rPr>
              <a:t>and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𝑡</a:t>
            </a:r>
          </a:p>
          <a:p>
            <a:pPr marL="25400" algn="l">
              <a:spcBef>
                <a:spcPts val="5280"/>
              </a:spcBef>
            </a:pPr>
            <a:r>
              <a:rPr sz="5600" dirty="0">
                <a:latin typeface="Tahoma"/>
                <a:cs typeface="Tahoma"/>
              </a:rPr>
              <a:t>Parameter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meaning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90" dirty="0">
                <a:latin typeface="Tahoma"/>
                <a:cs typeface="Tahoma"/>
              </a:rPr>
              <a:t>not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trivial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620" dirty="0">
                <a:latin typeface="Tahoma"/>
                <a:cs typeface="Tahoma"/>
              </a:rPr>
              <a:t>:(</a:t>
            </a:r>
            <a:endParaRPr sz="5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59322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2307" y="12807899"/>
            <a:ext cx="14218918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DeepWalk: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Online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7F7F7F"/>
                </a:solidFill>
                <a:latin typeface="Tahoma"/>
                <a:cs typeface="Tahoma"/>
              </a:rPr>
              <a:t>of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Social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Representations.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Perozzi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2075893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70" dirty="0"/>
              <a:t>DeepWalk: </a:t>
            </a:r>
            <a:r>
              <a:rPr sz="8800" spc="228" dirty="0"/>
              <a:t>asymptotics </a:t>
            </a:r>
            <a:r>
              <a:rPr sz="8800" spc="350" dirty="0"/>
              <a:t>and</a:t>
            </a:r>
            <a:r>
              <a:rPr sz="8800" spc="-1788" dirty="0"/>
              <a:t> </a:t>
            </a:r>
            <a:r>
              <a:rPr sz="8800" spc="60" dirty="0"/>
              <a:t>practice</a:t>
            </a:r>
            <a:endParaRPr sz="8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 txBox="1"/>
          <p:nvPr/>
        </p:nvSpPr>
        <p:spPr>
          <a:xfrm>
            <a:off x="1528573" y="3676903"/>
            <a:ext cx="19549110" cy="553228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sz="5600" u="sng" spc="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Python</a:t>
            </a:r>
            <a:r>
              <a:rPr sz="5600" u="sng" spc="-3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 </a:t>
            </a:r>
            <a:r>
              <a:rPr sz="5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implementation</a:t>
            </a:r>
            <a:r>
              <a:rPr sz="5600" spc="-32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generates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all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and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calls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100" dirty="0">
                <a:latin typeface="Tahoma"/>
                <a:cs typeface="Tahoma"/>
              </a:rPr>
              <a:t>word2vec</a:t>
            </a:r>
            <a:endParaRPr sz="5600" dirty="0">
              <a:latin typeface="Tahoma"/>
              <a:cs typeface="Tahoma"/>
            </a:endParaRPr>
          </a:p>
          <a:p>
            <a:pPr marL="25400" marR="365760" algn="l">
              <a:lnSpc>
                <a:spcPts val="12200"/>
              </a:lnSpc>
              <a:spcBef>
                <a:spcPts val="1120"/>
              </a:spcBef>
            </a:pPr>
            <a:r>
              <a:rPr sz="5600" u="sng" spc="-43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C</a:t>
            </a:r>
            <a:r>
              <a:rPr sz="5600" u="sng" spc="-4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++</a:t>
            </a:r>
            <a:r>
              <a:rPr sz="5600" u="sng" spc="-3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 </a:t>
            </a:r>
            <a:r>
              <a:rPr sz="5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implementation</a:t>
            </a:r>
            <a:r>
              <a:rPr sz="5600" spc="-33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that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does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90" dirty="0">
                <a:latin typeface="Tahoma"/>
                <a:cs typeface="Tahoma"/>
              </a:rPr>
              <a:t>not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store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dirty="0">
                <a:latin typeface="Tahoma"/>
                <a:cs typeface="Tahoma"/>
              </a:rPr>
              <a:t>extra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  </a:t>
            </a:r>
            <a:r>
              <a:rPr sz="5600" spc="70" dirty="0">
                <a:latin typeface="Tahoma"/>
                <a:cs typeface="Tahoma"/>
              </a:rPr>
              <a:t>Optimization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30" dirty="0">
                <a:latin typeface="Tahoma"/>
                <a:cs typeface="Tahoma"/>
              </a:rPr>
              <a:t>still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10" dirty="0">
                <a:latin typeface="Cambria Math"/>
                <a:cs typeface="Cambria Math"/>
              </a:rPr>
              <a:t>O(d</a:t>
            </a:r>
            <a:r>
              <a:rPr sz="5600" dirty="0">
                <a:latin typeface="Cambria Math"/>
                <a:cs typeface="Cambria Math"/>
              </a:rPr>
              <a:t> ∗ </a:t>
            </a:r>
            <a:r>
              <a:rPr sz="5600" spc="-10" dirty="0">
                <a:latin typeface="Cambria Math"/>
                <a:cs typeface="Cambria Math"/>
              </a:rPr>
              <a:t>log</a:t>
            </a:r>
            <a:r>
              <a:rPr sz="5600" spc="-290" dirty="0">
                <a:latin typeface="Cambria Math"/>
                <a:cs typeface="Cambria Math"/>
              </a:rPr>
              <a:t> </a:t>
            </a:r>
            <a:r>
              <a:rPr sz="5600" spc="50" dirty="0">
                <a:latin typeface="Cambria Math"/>
                <a:cs typeface="Cambria Math"/>
              </a:rPr>
              <a:t>𝑛)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-20" dirty="0">
                <a:latin typeface="Tahoma"/>
                <a:cs typeface="Tahoma"/>
              </a:rPr>
              <a:t>at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each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step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620" dirty="0">
                <a:latin typeface="Tahoma"/>
                <a:cs typeface="Tahoma"/>
              </a:rPr>
              <a:t>:(</a:t>
            </a:r>
            <a:endParaRPr sz="5600" dirty="0">
              <a:latin typeface="Tahoma"/>
              <a:cs typeface="Tahoma"/>
            </a:endParaRPr>
          </a:p>
          <a:p>
            <a:pPr marL="25400" algn="l">
              <a:spcBef>
                <a:spcPts val="3950"/>
              </a:spcBef>
            </a:pPr>
            <a:r>
              <a:rPr sz="5600" spc="40" dirty="0">
                <a:latin typeface="Tahoma"/>
                <a:cs typeface="Tahoma"/>
              </a:rPr>
              <a:t>Practical </a:t>
            </a:r>
            <a:r>
              <a:rPr sz="5600" spc="-30" dirty="0">
                <a:latin typeface="Tahoma"/>
                <a:cs typeface="Tahoma"/>
              </a:rPr>
              <a:t>limitations: </a:t>
            </a:r>
            <a:r>
              <a:rPr sz="5600" spc="80" dirty="0">
                <a:latin typeface="Tahoma"/>
                <a:cs typeface="Tahoma"/>
              </a:rPr>
              <a:t>~3M</a:t>
            </a:r>
            <a:r>
              <a:rPr sz="5600" spc="-101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nodes</a:t>
            </a:r>
            <a:endParaRPr sz="5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652637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120" dirty="0"/>
              <a:t>LINE: algorithm</a:t>
            </a:r>
            <a:r>
              <a:rPr sz="8800" spc="-1030" dirty="0"/>
              <a:t> </a:t>
            </a:r>
            <a:r>
              <a:rPr sz="8800" spc="210" dirty="0"/>
              <a:t>overview</a:t>
            </a:r>
            <a:endParaRPr sz="8800"/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1715726" y="5141483"/>
            <a:ext cx="13919200" cy="6391910"/>
            <a:chOff x="857863" y="2570741"/>
            <a:chExt cx="6959600" cy="3195955"/>
          </a:xfrm>
        </p:grpSpPr>
        <p:sp>
          <p:nvSpPr>
            <p:cNvPr id="4" name="object 4"/>
            <p:cNvSpPr/>
            <p:nvPr/>
          </p:nvSpPr>
          <p:spPr>
            <a:xfrm>
              <a:off x="2636699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" name="object 5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2551022" y="4010532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192" y="3250879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236784" y="34425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236784" y="34425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395438" y="3519586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131018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391944" y="3869893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335498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5498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127525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5391944" y="4225670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760899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335498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6335498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127525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5395438" y="4575977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6131018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91944" y="4926284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35498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335498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27525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99750" y="3991498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7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19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1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7" y="50796"/>
                  </a:moveTo>
                  <a:lnTo>
                    <a:pt x="1090291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7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1" y="76195"/>
                  </a:lnTo>
                  <a:lnTo>
                    <a:pt x="1090577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391944" y="3169278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335498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35498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27525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69731" y="2608841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173" y="3119173"/>
                  </a:lnTo>
                </a:path>
              </a:pathLst>
            </a:custGeom>
            <a:ln w="76200">
              <a:solidFill>
                <a:srgbClr val="E41A1C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067235" y="2608841"/>
              <a:ext cx="2855595" cy="3056255"/>
            </a:xfrm>
            <a:custGeom>
              <a:avLst/>
              <a:gdLst/>
              <a:ahLst/>
              <a:cxnLst/>
              <a:rect l="l" t="t" r="r" b="b"/>
              <a:pathLst>
                <a:path w="2855595" h="3056254">
                  <a:moveTo>
                    <a:pt x="0" y="3055844"/>
                  </a:moveTo>
                  <a:lnTo>
                    <a:pt x="2855350" y="0"/>
                  </a:lnTo>
                </a:path>
              </a:pathLst>
            </a:custGeom>
            <a:ln w="76200">
              <a:solidFill>
                <a:srgbClr val="E41A1C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528572" y="3323335"/>
            <a:ext cx="1550416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160" dirty="0">
                <a:latin typeface="Tahoma"/>
                <a:cs typeface="Tahoma"/>
              </a:rPr>
              <a:t>“Why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use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random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60" dirty="0">
                <a:latin typeface="Tahoma"/>
                <a:cs typeface="Tahoma"/>
              </a:rPr>
              <a:t>when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edges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70" dirty="0">
                <a:latin typeface="Tahoma"/>
                <a:cs typeface="Tahoma"/>
              </a:rPr>
              <a:t>do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the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trick”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841602" y="6119369"/>
            <a:ext cx="702818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40" dirty="0">
                <a:solidFill>
                  <a:srgbClr val="7F7F7F"/>
                </a:solidFill>
                <a:latin typeface="Tahoma"/>
                <a:cs typeface="Tahoma"/>
              </a:rPr>
              <a:t>Predictions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with </a:t>
            </a:r>
            <a:r>
              <a:rPr sz="3600" spc="-10" dirty="0">
                <a:latin typeface="Tahoma"/>
                <a:cs typeface="Tahoma"/>
              </a:rPr>
              <a:t>negative</a:t>
            </a:r>
            <a:r>
              <a:rPr sz="3600" spc="-81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sampling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5968098" y="6843716"/>
            <a:ext cx="6719500" cy="2510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26" name="object 126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0736036" y="7759190"/>
            <a:ext cx="929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300" dirty="0">
                <a:solidFill>
                  <a:srgbClr val="7F7F7F"/>
                </a:solidFill>
                <a:latin typeface="Cambria Math"/>
                <a:cs typeface="Cambria Math"/>
              </a:rPr>
              <a:t>𝐖′</a:t>
            </a:r>
            <a:r>
              <a:rPr sz="3900" spc="450" baseline="27777" dirty="0">
                <a:solidFill>
                  <a:srgbClr val="7F7F7F"/>
                </a:solidFill>
                <a:latin typeface="Cambria Math"/>
                <a:cs typeface="Cambria Math"/>
              </a:rPr>
              <a:t>!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29" name="object 129"/>
          <p:cNvSpPr txBox="1"/>
          <p:nvPr/>
        </p:nvSpPr>
        <p:spPr>
          <a:xfrm>
            <a:off x="17545550" y="9569705"/>
            <a:ext cx="40970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100" dirty="0">
                <a:solidFill>
                  <a:srgbClr val="7F7F7F"/>
                </a:solidFill>
                <a:latin typeface="Tahoma"/>
                <a:cs typeface="Tahoma"/>
              </a:rPr>
              <a:t>two</a:t>
            </a:r>
            <a:r>
              <a:rPr sz="3600" spc="-2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Tahoma"/>
                <a:cs typeface="Tahoma"/>
              </a:rPr>
              <a:t>representations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512307" y="12807899"/>
            <a:ext cx="1359535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LINE: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Large-scale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7F7F7F"/>
                </a:solidFill>
                <a:latin typeface="Tahoma"/>
                <a:cs typeface="Tahoma"/>
              </a:rPr>
              <a:t>information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network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7F7F7F"/>
                </a:solidFill>
                <a:latin typeface="Tahoma"/>
                <a:cs typeface="Tahoma"/>
              </a:rPr>
              <a:t>embedding.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Tang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30" dirty="0">
                <a:solidFill>
                  <a:srgbClr val="7F7F7F"/>
                </a:solidFill>
                <a:latin typeface="Tahoma"/>
                <a:cs typeface="Tahoma"/>
              </a:rPr>
              <a:t>WWW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2015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090668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120" dirty="0"/>
              <a:t>LINE: algorithm</a:t>
            </a:r>
            <a:r>
              <a:rPr sz="8800" spc="-1030" dirty="0"/>
              <a:t> </a:t>
            </a:r>
            <a:r>
              <a:rPr sz="8800" spc="210" dirty="0"/>
              <a:t>overview</a:t>
            </a:r>
            <a:endParaRPr sz="8800"/>
          </a:p>
        </p:txBody>
      </p:sp>
      <p:sp>
        <p:nvSpPr>
          <p:cNvPr id="119" name="Текст 1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1715726" y="5652099"/>
            <a:ext cx="7838440" cy="4913630"/>
            <a:chOff x="857863" y="2826049"/>
            <a:chExt cx="3919220" cy="2456815"/>
          </a:xfrm>
        </p:grpSpPr>
        <p:sp>
          <p:nvSpPr>
            <p:cNvPr id="4" name="object 4"/>
            <p:cNvSpPr/>
            <p:nvPr/>
          </p:nvSpPr>
          <p:spPr>
            <a:xfrm>
              <a:off x="2636699" y="3468391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" name="object 5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2551022" y="4010533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192" y="3250880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572" y="3323335"/>
            <a:ext cx="1550416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160" dirty="0">
                <a:latin typeface="Tahoma"/>
                <a:cs typeface="Tahoma"/>
              </a:rPr>
              <a:t>“Why</a:t>
            </a:r>
            <a:r>
              <a:rPr sz="5600" spc="-35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use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20" dirty="0">
                <a:latin typeface="Tahoma"/>
                <a:cs typeface="Tahoma"/>
              </a:rPr>
              <a:t>random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walks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60" dirty="0">
                <a:latin typeface="Tahoma"/>
                <a:cs typeface="Tahoma"/>
              </a:rPr>
              <a:t>when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edges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70" dirty="0">
                <a:latin typeface="Tahoma"/>
                <a:cs typeface="Tahoma"/>
              </a:rPr>
              <a:t>do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the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trick”</a:t>
            </a:r>
            <a:endParaRPr sz="5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198778" y="6867816"/>
            <a:ext cx="1076960" cy="342900"/>
            <a:chOff x="5599389" y="3433908"/>
            <a:chExt cx="538480" cy="171450"/>
          </a:xfrm>
        </p:grpSpPr>
        <p:sp>
          <p:nvSpPr>
            <p:cNvPr id="38" name="object 38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718299" y="6867816"/>
            <a:ext cx="1085850" cy="347980"/>
            <a:chOff x="4859149" y="3433908"/>
            <a:chExt cx="542925" cy="173990"/>
          </a:xfrm>
        </p:grpSpPr>
        <p:sp>
          <p:nvSpPr>
            <p:cNvPr id="44" name="object 44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1191790" y="7568432"/>
            <a:ext cx="1076960" cy="342900"/>
            <a:chOff x="5595895" y="3784216"/>
            <a:chExt cx="538480" cy="171450"/>
          </a:xfrm>
        </p:grpSpPr>
        <p:sp>
          <p:nvSpPr>
            <p:cNvPr id="50" name="object 50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711315" y="7568432"/>
            <a:ext cx="1085850" cy="347980"/>
            <a:chOff x="4855657" y="3784216"/>
            <a:chExt cx="542925" cy="173990"/>
          </a:xfrm>
        </p:grpSpPr>
        <p:sp>
          <p:nvSpPr>
            <p:cNvPr id="56" name="object 56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1191790" y="8279988"/>
            <a:ext cx="1076960" cy="342900"/>
            <a:chOff x="5595895" y="4139994"/>
            <a:chExt cx="538480" cy="171450"/>
          </a:xfrm>
        </p:grpSpPr>
        <p:sp>
          <p:nvSpPr>
            <p:cNvPr id="62" name="object 62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5760899" y="422567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9711315" y="8279988"/>
            <a:ext cx="1085850" cy="347980"/>
            <a:chOff x="4855657" y="4139994"/>
            <a:chExt cx="542925" cy="173990"/>
          </a:xfrm>
        </p:grpSpPr>
        <p:sp>
          <p:nvSpPr>
            <p:cNvPr id="68" name="object 68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1198778" y="8980600"/>
            <a:ext cx="1076960" cy="342900"/>
            <a:chOff x="5599389" y="4490300"/>
            <a:chExt cx="538480" cy="171450"/>
          </a:xfrm>
        </p:grpSpPr>
        <p:sp>
          <p:nvSpPr>
            <p:cNvPr id="74" name="object 74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9718299" y="8980600"/>
            <a:ext cx="1085850" cy="347980"/>
            <a:chOff x="4859149" y="4490300"/>
            <a:chExt cx="542925" cy="173990"/>
          </a:xfrm>
        </p:grpSpPr>
        <p:sp>
          <p:nvSpPr>
            <p:cNvPr id="80" name="object 80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1191790" y="9681214"/>
            <a:ext cx="1076960" cy="342900"/>
            <a:chOff x="5595895" y="4840607"/>
            <a:chExt cx="538480" cy="171450"/>
          </a:xfrm>
        </p:grpSpPr>
        <p:sp>
          <p:nvSpPr>
            <p:cNvPr id="86" name="object 86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9711315" y="9681214"/>
            <a:ext cx="1085850" cy="347980"/>
            <a:chOff x="4855657" y="4840607"/>
            <a:chExt cx="542925" cy="173990"/>
          </a:xfrm>
        </p:grpSpPr>
        <p:sp>
          <p:nvSpPr>
            <p:cNvPr id="92" name="object 92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97" name="object 97"/>
          <p:cNvSpPr/>
          <p:nvPr/>
        </p:nvSpPr>
        <p:spPr>
          <a:xfrm>
            <a:off x="13199500" y="7982996"/>
            <a:ext cx="2435860" cy="254000"/>
          </a:xfrm>
          <a:custGeom>
            <a:avLst/>
            <a:gdLst/>
            <a:ahLst/>
            <a:cxnLst/>
            <a:rect l="l" t="t" r="r" b="b"/>
            <a:pathLst>
              <a:path w="1217929" h="127000">
                <a:moveTo>
                  <a:pt x="1091149" y="0"/>
                </a:moveTo>
                <a:lnTo>
                  <a:pt x="1090577" y="50796"/>
                </a:lnTo>
                <a:lnTo>
                  <a:pt x="1103276" y="50939"/>
                </a:lnTo>
                <a:lnTo>
                  <a:pt x="1102991" y="76338"/>
                </a:lnTo>
                <a:lnTo>
                  <a:pt x="1090290" y="76338"/>
                </a:lnTo>
                <a:lnTo>
                  <a:pt x="1089719" y="126992"/>
                </a:lnTo>
                <a:lnTo>
                  <a:pt x="1193945" y="76338"/>
                </a:lnTo>
                <a:lnTo>
                  <a:pt x="1102991" y="76338"/>
                </a:lnTo>
                <a:lnTo>
                  <a:pt x="1090291" y="76195"/>
                </a:lnTo>
                <a:lnTo>
                  <a:pt x="1194239" y="76195"/>
                </a:lnTo>
                <a:lnTo>
                  <a:pt x="1217427" y="64926"/>
                </a:lnTo>
                <a:lnTo>
                  <a:pt x="1091149" y="0"/>
                </a:lnTo>
                <a:close/>
              </a:path>
              <a:path w="1217929" h="127000">
                <a:moveTo>
                  <a:pt x="1090577" y="50796"/>
                </a:moveTo>
                <a:lnTo>
                  <a:pt x="1090291" y="76195"/>
                </a:lnTo>
                <a:lnTo>
                  <a:pt x="1102991" y="76338"/>
                </a:lnTo>
                <a:lnTo>
                  <a:pt x="1103276" y="50939"/>
                </a:lnTo>
                <a:lnTo>
                  <a:pt x="1090577" y="50796"/>
                </a:lnTo>
                <a:close/>
              </a:path>
              <a:path w="1217929" h="127000">
                <a:moveTo>
                  <a:pt x="285" y="38525"/>
                </a:moveTo>
                <a:lnTo>
                  <a:pt x="0" y="63924"/>
                </a:lnTo>
                <a:lnTo>
                  <a:pt x="1090291" y="76195"/>
                </a:lnTo>
                <a:lnTo>
                  <a:pt x="1090577" y="50796"/>
                </a:lnTo>
                <a:lnTo>
                  <a:pt x="285" y="38525"/>
                </a:lnTo>
                <a:close/>
              </a:path>
            </a:pathLst>
          </a:custGeom>
          <a:solidFill>
            <a:srgbClr val="DD640C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98" name="object 98"/>
          <p:cNvSpPr txBox="1"/>
          <p:nvPr/>
        </p:nvSpPr>
        <p:spPr>
          <a:xfrm>
            <a:off x="15841602" y="6119369"/>
            <a:ext cx="702818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40" dirty="0">
                <a:solidFill>
                  <a:srgbClr val="7F7F7F"/>
                </a:solidFill>
                <a:latin typeface="Tahoma"/>
                <a:cs typeface="Tahoma"/>
              </a:rPr>
              <a:t>Predictions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with </a:t>
            </a:r>
            <a:r>
              <a:rPr sz="3600" spc="-10" dirty="0">
                <a:latin typeface="Tahoma"/>
                <a:cs typeface="Tahoma"/>
              </a:rPr>
              <a:t>negative</a:t>
            </a:r>
            <a:r>
              <a:rPr sz="3600" spc="-81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sampling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5968098" y="6843716"/>
            <a:ext cx="6719500" cy="2510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00" name="object 100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736036" y="7759190"/>
            <a:ext cx="929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300" dirty="0">
                <a:solidFill>
                  <a:srgbClr val="7F7F7F"/>
                </a:solidFill>
                <a:latin typeface="Cambria Math"/>
                <a:cs typeface="Cambria Math"/>
              </a:rPr>
              <a:t>𝐖′</a:t>
            </a:r>
            <a:r>
              <a:rPr sz="3900" spc="450" baseline="27777" dirty="0">
                <a:solidFill>
                  <a:srgbClr val="7F7F7F"/>
                </a:solidFill>
                <a:latin typeface="Cambria Math"/>
                <a:cs typeface="Cambria Math"/>
              </a:rPr>
              <a:t>!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03" name="object 103"/>
          <p:cNvSpPr txBox="1"/>
          <p:nvPr/>
        </p:nvSpPr>
        <p:spPr>
          <a:xfrm>
            <a:off x="17545550" y="9569705"/>
            <a:ext cx="40970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100" dirty="0">
                <a:solidFill>
                  <a:srgbClr val="7F7F7F"/>
                </a:solidFill>
                <a:latin typeface="Tahoma"/>
                <a:cs typeface="Tahoma"/>
              </a:rPr>
              <a:t>two</a:t>
            </a:r>
            <a:r>
              <a:rPr sz="3600" spc="-2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Tahoma"/>
                <a:cs typeface="Tahoma"/>
              </a:rPr>
              <a:t>representations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9711315" y="6167202"/>
            <a:ext cx="1085850" cy="347980"/>
            <a:chOff x="4855657" y="3083601"/>
            <a:chExt cx="542925" cy="173990"/>
          </a:xfrm>
        </p:grpSpPr>
        <p:sp>
          <p:nvSpPr>
            <p:cNvPr id="105" name="object 105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1191790" y="6167202"/>
            <a:ext cx="1076960" cy="342900"/>
            <a:chOff x="5595895" y="3083601"/>
            <a:chExt cx="538480" cy="171450"/>
          </a:xfrm>
        </p:grpSpPr>
        <p:sp>
          <p:nvSpPr>
            <p:cNvPr id="111" name="object 111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9556281" y="5186681"/>
            <a:ext cx="300609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-10" dirty="0">
                <a:latin typeface="Tahoma"/>
                <a:cs typeface="Tahoma"/>
              </a:rPr>
              <a:t>Random</a:t>
            </a:r>
            <a:r>
              <a:rPr sz="3600" spc="-330" dirty="0">
                <a:latin typeface="Tahoma"/>
                <a:cs typeface="Tahoma"/>
              </a:rPr>
              <a:t> </a:t>
            </a:r>
            <a:r>
              <a:rPr sz="3600" spc="-30" dirty="0">
                <a:latin typeface="Tahoma"/>
                <a:cs typeface="Tahoma"/>
              </a:rPr>
              <a:t>edges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12307" y="12807899"/>
            <a:ext cx="1359535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LINE: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Large-scale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7F7F7F"/>
                </a:solidFill>
                <a:latin typeface="Tahoma"/>
                <a:cs typeface="Tahoma"/>
              </a:rPr>
              <a:t>information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network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7F7F7F"/>
                </a:solidFill>
                <a:latin typeface="Tahoma"/>
                <a:cs typeface="Tahoma"/>
              </a:rPr>
              <a:t>embedding.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Tang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30" dirty="0">
                <a:solidFill>
                  <a:srgbClr val="7F7F7F"/>
                </a:solidFill>
                <a:latin typeface="Tahoma"/>
                <a:cs typeface="Tahoma"/>
              </a:rPr>
              <a:t>WWW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2015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892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2151077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120" dirty="0"/>
              <a:t>LINE: </a:t>
            </a:r>
            <a:r>
              <a:rPr sz="8800" spc="228" dirty="0"/>
              <a:t>asymptotics </a:t>
            </a:r>
            <a:r>
              <a:rPr sz="8800" spc="350" dirty="0"/>
              <a:t>and</a:t>
            </a:r>
            <a:r>
              <a:rPr sz="8800" spc="-1660" dirty="0"/>
              <a:t> </a:t>
            </a:r>
            <a:r>
              <a:rPr sz="8800" spc="60" dirty="0"/>
              <a:t>practice</a:t>
            </a:r>
            <a:endParaRPr sz="8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object 3"/>
          <p:cNvSpPr/>
          <p:nvPr/>
        </p:nvSpPr>
        <p:spPr>
          <a:xfrm>
            <a:off x="7002802" y="6953875"/>
            <a:ext cx="1300480" cy="659130"/>
          </a:xfrm>
          <a:custGeom>
            <a:avLst/>
            <a:gdLst/>
            <a:ahLst/>
            <a:cxnLst/>
            <a:rect l="l" t="t" r="r" b="b"/>
            <a:pathLst>
              <a:path w="650239" h="329564">
                <a:moveTo>
                  <a:pt x="544865" y="0"/>
                </a:moveTo>
                <a:lnTo>
                  <a:pt x="540176" y="13369"/>
                </a:lnTo>
                <a:lnTo>
                  <a:pt x="559243" y="21644"/>
                </a:lnTo>
                <a:lnTo>
                  <a:pt x="575641" y="33098"/>
                </a:lnTo>
                <a:lnTo>
                  <a:pt x="600428" y="65545"/>
                </a:lnTo>
                <a:lnTo>
                  <a:pt x="615012" y="109323"/>
                </a:lnTo>
                <a:lnTo>
                  <a:pt x="619874" y="163041"/>
                </a:lnTo>
                <a:lnTo>
                  <a:pt x="618653" y="192092"/>
                </a:lnTo>
                <a:lnTo>
                  <a:pt x="608886" y="242185"/>
                </a:lnTo>
                <a:lnTo>
                  <a:pt x="589287" y="281307"/>
                </a:lnTo>
                <a:lnTo>
                  <a:pt x="559466" y="307699"/>
                </a:lnTo>
                <a:lnTo>
                  <a:pt x="540697" y="316011"/>
                </a:lnTo>
                <a:lnTo>
                  <a:pt x="544865" y="329382"/>
                </a:lnTo>
                <a:lnTo>
                  <a:pt x="589792" y="308306"/>
                </a:lnTo>
                <a:lnTo>
                  <a:pt x="622825" y="271821"/>
                </a:lnTo>
                <a:lnTo>
                  <a:pt x="643140" y="222966"/>
                </a:lnTo>
                <a:lnTo>
                  <a:pt x="649912" y="164777"/>
                </a:lnTo>
                <a:lnTo>
                  <a:pt x="648214" y="134581"/>
                </a:lnTo>
                <a:lnTo>
                  <a:pt x="634627" y="81059"/>
                </a:lnTo>
                <a:lnTo>
                  <a:pt x="607681" y="37488"/>
                </a:lnTo>
                <a:lnTo>
                  <a:pt x="568744" y="8621"/>
                </a:lnTo>
                <a:lnTo>
                  <a:pt x="544865" y="0"/>
                </a:lnTo>
                <a:close/>
              </a:path>
              <a:path w="650239" h="329564">
                <a:moveTo>
                  <a:pt x="105048" y="0"/>
                </a:moveTo>
                <a:lnTo>
                  <a:pt x="60229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2"/>
                </a:lnTo>
                <a:lnTo>
                  <a:pt x="60657" y="47732"/>
                </a:lnTo>
                <a:lnTo>
                  <a:pt x="90739" y="21644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4" name="object 4"/>
          <p:cNvSpPr txBox="1"/>
          <p:nvPr/>
        </p:nvSpPr>
        <p:spPr>
          <a:xfrm>
            <a:off x="1528572" y="3676902"/>
            <a:ext cx="18298160" cy="707373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sz="5600" spc="-10" dirty="0">
                <a:latin typeface="Tahoma"/>
                <a:cs typeface="Tahoma"/>
              </a:rPr>
              <a:t>Simple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210" dirty="0">
                <a:latin typeface="Tahoma"/>
                <a:cs typeface="Tahoma"/>
              </a:rPr>
              <a:t>&amp;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fast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algorithm,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b="1" spc="-310" dirty="0">
                <a:latin typeface="Tahoma"/>
                <a:cs typeface="Tahoma"/>
              </a:rPr>
              <a:t>not</a:t>
            </a:r>
            <a:r>
              <a:rPr sz="5600" b="1" spc="-290" dirty="0">
                <a:latin typeface="Tahoma"/>
                <a:cs typeface="Tahoma"/>
              </a:rPr>
              <a:t> </a:t>
            </a:r>
            <a:r>
              <a:rPr sz="5600" b="1" spc="-400" dirty="0">
                <a:latin typeface="Tahoma"/>
                <a:cs typeface="Tahoma"/>
              </a:rPr>
              <a:t>great</a:t>
            </a:r>
            <a:r>
              <a:rPr sz="5600" b="1" spc="-290" dirty="0">
                <a:latin typeface="Tahoma"/>
                <a:cs typeface="Tahoma"/>
              </a:rPr>
              <a:t> </a:t>
            </a:r>
            <a:r>
              <a:rPr sz="5600" spc="60" dirty="0">
                <a:latin typeface="Tahoma"/>
                <a:cs typeface="Tahoma"/>
              </a:rPr>
              <a:t>on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downstream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tasks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spc="-620" dirty="0">
                <a:latin typeface="Tahoma"/>
                <a:cs typeface="Tahoma"/>
              </a:rPr>
              <a:t>:(</a:t>
            </a:r>
            <a:endParaRPr sz="5600" dirty="0">
              <a:latin typeface="Tahoma"/>
              <a:cs typeface="Tahoma"/>
            </a:endParaRPr>
          </a:p>
          <a:p>
            <a:pPr marL="25400" marR="10160" algn="l">
              <a:lnSpc>
                <a:spcPts val="12200"/>
              </a:lnSpc>
              <a:spcBef>
                <a:spcPts val="1120"/>
              </a:spcBef>
              <a:tabLst>
                <a:tab pos="5706110" algn="l"/>
                <a:tab pos="7016750" algn="l"/>
              </a:tabLst>
            </a:pPr>
            <a:r>
              <a:rPr sz="5600" b="1" spc="-240" dirty="0">
                <a:latin typeface="Tahoma"/>
                <a:cs typeface="Tahoma"/>
              </a:rPr>
              <a:t>NB</a:t>
            </a:r>
            <a:r>
              <a:rPr sz="5600" spc="-240" dirty="0">
                <a:latin typeface="Tahoma"/>
                <a:cs typeface="Tahoma"/>
              </a:rPr>
              <a:t>: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20" dirty="0">
                <a:latin typeface="Tahoma"/>
                <a:cs typeface="Tahoma"/>
              </a:rPr>
              <a:t>Set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the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40" dirty="0">
                <a:latin typeface="Tahoma"/>
                <a:cs typeface="Tahoma"/>
              </a:rPr>
              <a:t>total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830" dirty="0">
                <a:latin typeface="Tahoma"/>
                <a:cs typeface="Tahoma"/>
              </a:rPr>
              <a:t>#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50" dirty="0">
                <a:latin typeface="Tahoma"/>
                <a:cs typeface="Tahoma"/>
              </a:rPr>
              <a:t>of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spc="-50" dirty="0">
                <a:latin typeface="Tahoma"/>
                <a:cs typeface="Tahoma"/>
              </a:rPr>
              <a:t>samples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T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50" dirty="0">
                <a:latin typeface="Tahoma"/>
                <a:cs typeface="Tahoma"/>
              </a:rPr>
              <a:t>proportional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20" dirty="0">
                <a:latin typeface="Tahoma"/>
                <a:cs typeface="Tahoma"/>
              </a:rPr>
              <a:t>to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830" dirty="0">
                <a:latin typeface="Tahoma"/>
                <a:cs typeface="Tahoma"/>
              </a:rPr>
              <a:t>#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50" dirty="0">
                <a:latin typeface="Tahoma"/>
                <a:cs typeface="Tahoma"/>
              </a:rPr>
              <a:t>of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spc="-60" dirty="0">
                <a:latin typeface="Tahoma"/>
                <a:cs typeface="Tahoma"/>
              </a:rPr>
              <a:t>edges  </a:t>
            </a:r>
            <a:r>
              <a:rPr sz="5600" spc="70" dirty="0">
                <a:latin typeface="Tahoma"/>
                <a:cs typeface="Tahoma"/>
              </a:rPr>
              <a:t>Optimization</a:t>
            </a:r>
            <a:r>
              <a:rPr sz="5600" spc="-320" dirty="0">
                <a:latin typeface="Tahoma"/>
                <a:cs typeface="Tahoma"/>
              </a:rPr>
              <a:t> </a:t>
            </a:r>
            <a:r>
              <a:rPr sz="5600" spc="-10" dirty="0">
                <a:latin typeface="Tahoma"/>
                <a:cs typeface="Tahoma"/>
              </a:rPr>
              <a:t>is</a:t>
            </a:r>
            <a:r>
              <a:rPr sz="5600" spc="-31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𝑂	</a:t>
            </a:r>
            <a:r>
              <a:rPr sz="5600" dirty="0" smtClean="0">
                <a:latin typeface="Cambria Math"/>
                <a:cs typeface="Cambria Math"/>
              </a:rPr>
              <a:t>𝑑𝑛</a:t>
            </a:r>
            <a:endParaRPr sz="5600" dirty="0">
              <a:latin typeface="Tahoma"/>
              <a:cs typeface="Tahoma"/>
            </a:endParaRPr>
          </a:p>
          <a:p>
            <a:pPr marL="25400" algn="l">
              <a:spcBef>
                <a:spcPts val="3950"/>
              </a:spcBef>
            </a:pPr>
            <a:r>
              <a:rPr sz="5600" spc="80" dirty="0">
                <a:latin typeface="Tahoma"/>
                <a:cs typeface="Tahoma"/>
              </a:rPr>
              <a:t>Authors’ </a:t>
            </a:r>
            <a:r>
              <a:rPr sz="5600" u="sng" spc="-4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C++ </a:t>
            </a:r>
            <a:r>
              <a:rPr sz="5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</a:rPr>
              <a:t>implementation</a:t>
            </a:r>
            <a:r>
              <a:rPr sz="5600" spc="10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5600" spc="70" dirty="0">
                <a:latin typeface="Tahoma"/>
                <a:cs typeface="Tahoma"/>
              </a:rPr>
              <a:t>works</a:t>
            </a:r>
            <a:r>
              <a:rPr sz="5600" spc="-990" dirty="0">
                <a:latin typeface="Tahoma"/>
                <a:cs typeface="Tahoma"/>
              </a:rPr>
              <a:t> </a:t>
            </a:r>
            <a:r>
              <a:rPr sz="5600" spc="80" dirty="0">
                <a:latin typeface="Tahoma"/>
                <a:cs typeface="Tahoma"/>
              </a:rPr>
              <a:t>well</a:t>
            </a:r>
            <a:endParaRPr sz="5600" dirty="0">
              <a:latin typeface="Tahoma"/>
              <a:cs typeface="Tahoma"/>
            </a:endParaRPr>
          </a:p>
          <a:p>
            <a:pPr marL="25400" algn="l">
              <a:spcBef>
                <a:spcPts val="5280"/>
              </a:spcBef>
            </a:pPr>
            <a:r>
              <a:rPr sz="5600" spc="40" dirty="0">
                <a:latin typeface="Tahoma"/>
                <a:cs typeface="Tahoma"/>
              </a:rPr>
              <a:t>Practical </a:t>
            </a:r>
            <a:r>
              <a:rPr sz="5600" spc="-30" dirty="0">
                <a:latin typeface="Tahoma"/>
                <a:cs typeface="Tahoma"/>
              </a:rPr>
              <a:t>limitations: </a:t>
            </a:r>
            <a:r>
              <a:rPr sz="5600" spc="110" dirty="0">
                <a:latin typeface="Tahoma"/>
                <a:cs typeface="Tahoma"/>
              </a:rPr>
              <a:t>~10M</a:t>
            </a:r>
            <a:r>
              <a:rPr sz="5600" spc="-101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nodes</a:t>
            </a:r>
            <a:endParaRPr sz="5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307" y="12807899"/>
            <a:ext cx="1359535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LINE: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Large-scale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7F7F7F"/>
                </a:solidFill>
                <a:latin typeface="Tahoma"/>
                <a:cs typeface="Tahoma"/>
              </a:rPr>
              <a:t>information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F7F7F"/>
                </a:solidFill>
                <a:latin typeface="Tahoma"/>
                <a:cs typeface="Tahoma"/>
              </a:rPr>
              <a:t>network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7F7F7F"/>
                </a:solidFill>
                <a:latin typeface="Tahoma"/>
                <a:cs typeface="Tahoma"/>
              </a:rPr>
              <a:t>embedding.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7F7F7F"/>
                </a:solidFill>
                <a:latin typeface="Tahoma"/>
                <a:cs typeface="Tahoma"/>
              </a:rPr>
              <a:t>Tang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F7F7F"/>
                </a:solidFill>
                <a:latin typeface="Tahoma"/>
                <a:cs typeface="Tahoma"/>
              </a:rPr>
              <a:t>et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7F7F7F"/>
                </a:solidFill>
                <a:latin typeface="Tahoma"/>
                <a:cs typeface="Tahoma"/>
              </a:rPr>
              <a:t>al.,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430" dirty="0">
                <a:solidFill>
                  <a:srgbClr val="7F7F7F"/>
                </a:solidFill>
                <a:latin typeface="Tahoma"/>
                <a:cs typeface="Tahoma"/>
              </a:rPr>
              <a:t>WWW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2015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086637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84" y="111863"/>
            <a:ext cx="22201656" cy="1379865"/>
          </a:xfrm>
          <a:prstGeom prst="rect">
            <a:avLst/>
          </a:prstGeom>
        </p:spPr>
        <p:txBody>
          <a:bodyPr vert="horz" wrap="square" lIns="0" tIns="25400" rIns="0" bIns="0" rtlCol="0" anchor="ctr">
            <a:spAutoFit/>
          </a:bodyPr>
          <a:lstStyle/>
          <a:p>
            <a:pPr marL="25400">
              <a:spcBef>
                <a:spcPts val="200"/>
              </a:spcBef>
            </a:pPr>
            <a:r>
              <a:rPr sz="8800" spc="240" dirty="0"/>
              <a:t>Node2vec: </a:t>
            </a:r>
            <a:r>
              <a:rPr sz="8800" spc="120" dirty="0"/>
              <a:t>algorithm</a:t>
            </a:r>
            <a:r>
              <a:rPr sz="8800" spc="-1180" dirty="0"/>
              <a:t> </a:t>
            </a:r>
            <a:r>
              <a:rPr sz="8800" spc="210" dirty="0"/>
              <a:t>overview</a:t>
            </a:r>
            <a:endParaRPr sz="8800" dirty="0"/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1715726" y="5652099"/>
            <a:ext cx="13919200" cy="4913630"/>
            <a:chOff x="857863" y="2826049"/>
            <a:chExt cx="6959600" cy="2456815"/>
          </a:xfrm>
        </p:grpSpPr>
        <p:sp>
          <p:nvSpPr>
            <p:cNvPr id="4" name="object 4"/>
            <p:cNvSpPr/>
            <p:nvPr/>
          </p:nvSpPr>
          <p:spPr>
            <a:xfrm>
              <a:off x="2636699" y="3468391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0" y="548492"/>
                  </a:moveTo>
                  <a:lnTo>
                    <a:pt x="198095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" name="object 5"/>
            <p:cNvSpPr/>
            <p:nvPr/>
          </p:nvSpPr>
          <p:spPr>
            <a:xfrm>
              <a:off x="2021074" y="3885766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8" y="21044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04" y="3743996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" name="object 7"/>
            <p:cNvSpPr/>
            <p:nvPr/>
          </p:nvSpPr>
          <p:spPr>
            <a:xfrm>
              <a:off x="2551022" y="4010533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" name="object 8"/>
            <p:cNvSpPr/>
            <p:nvPr/>
          </p:nvSpPr>
          <p:spPr>
            <a:xfrm>
              <a:off x="2805210" y="3326620"/>
              <a:ext cx="171354" cy="1713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3475" y="4380373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152" y="3909001"/>
              <a:ext cx="415925" cy="478155"/>
            </a:xfrm>
            <a:custGeom>
              <a:avLst/>
              <a:gdLst/>
              <a:ahLst/>
              <a:cxnLst/>
              <a:rect l="l" t="t" r="r" b="b"/>
              <a:pathLst>
                <a:path w="415925" h="478154">
                  <a:moveTo>
                    <a:pt x="415828" y="0"/>
                  </a:moveTo>
                  <a:lnTo>
                    <a:pt x="0" y="47772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421" y="3600378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46099" y="3765382"/>
              <a:ext cx="547370" cy="645160"/>
            </a:xfrm>
            <a:custGeom>
              <a:avLst/>
              <a:gdLst/>
              <a:ahLst/>
              <a:cxnLst/>
              <a:rect l="l" t="t" r="r" b="b"/>
              <a:pathLst>
                <a:path w="547369" h="645160">
                  <a:moveTo>
                    <a:pt x="0" y="0"/>
                  </a:moveTo>
                  <a:lnTo>
                    <a:pt x="546961" y="6445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1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863" y="282604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1038" y="3109109"/>
              <a:ext cx="171354" cy="171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6717" y="3274115"/>
              <a:ext cx="268605" cy="476250"/>
            </a:xfrm>
            <a:custGeom>
              <a:avLst/>
              <a:gdLst/>
              <a:ahLst/>
              <a:cxnLst/>
              <a:rect l="l" t="t" r="r" b="b"/>
              <a:pathLst>
                <a:path w="268605" h="476250">
                  <a:moveTo>
                    <a:pt x="268265" y="47623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2866" y="2911726"/>
              <a:ext cx="594995" cy="283210"/>
            </a:xfrm>
            <a:custGeom>
              <a:avLst/>
              <a:gdLst/>
              <a:ahLst/>
              <a:cxnLst/>
              <a:rect l="l" t="t" r="r" b="b"/>
              <a:pathLst>
                <a:path w="594994" h="283210">
                  <a:moveTo>
                    <a:pt x="0" y="0"/>
                  </a:moveTo>
                  <a:lnTo>
                    <a:pt x="594522" y="28306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540" y="2991054"/>
              <a:ext cx="3175" cy="615950"/>
            </a:xfrm>
            <a:custGeom>
              <a:avLst/>
              <a:gdLst/>
              <a:ahLst/>
              <a:cxnLst/>
              <a:rect l="l" t="t" r="r" b="b"/>
              <a:pathLst>
                <a:path w="3175" h="615950">
                  <a:moveTo>
                    <a:pt x="0" y="0"/>
                  </a:moveTo>
                  <a:lnTo>
                    <a:pt x="2559" y="6156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633" y="2967819"/>
              <a:ext cx="909319" cy="805815"/>
            </a:xfrm>
            <a:custGeom>
              <a:avLst/>
              <a:gdLst/>
              <a:ahLst/>
              <a:cxnLst/>
              <a:rect l="l" t="t" r="r" b="b"/>
              <a:pathLst>
                <a:path w="909319" h="805814">
                  <a:moveTo>
                    <a:pt x="0" y="0"/>
                  </a:moveTo>
                  <a:lnTo>
                    <a:pt x="909255" y="80576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192" y="3250880"/>
              <a:ext cx="638810" cy="379095"/>
            </a:xfrm>
            <a:custGeom>
              <a:avLst/>
              <a:gdLst/>
              <a:ahLst/>
              <a:cxnLst/>
              <a:rect l="l" t="t" r="r" b="b"/>
              <a:pathLst>
                <a:path w="638810" h="379095">
                  <a:moveTo>
                    <a:pt x="638432" y="0"/>
                  </a:moveTo>
                  <a:lnTo>
                    <a:pt x="0" y="379083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8501" y="5111375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4179" y="4522141"/>
              <a:ext cx="359410" cy="595630"/>
            </a:xfrm>
            <a:custGeom>
              <a:avLst/>
              <a:gdLst/>
              <a:ahLst/>
              <a:cxnLst/>
              <a:rect l="l" t="t" r="r" b="b"/>
              <a:pathLst>
                <a:path w="359409" h="595629">
                  <a:moveTo>
                    <a:pt x="0" y="595584"/>
                  </a:moveTo>
                  <a:lnTo>
                    <a:pt x="35888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6631" y="4865832"/>
              <a:ext cx="171354" cy="171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506" y="4951508"/>
              <a:ext cx="809625" cy="245745"/>
            </a:xfrm>
            <a:custGeom>
              <a:avLst/>
              <a:gdLst/>
              <a:ahLst/>
              <a:cxnLst/>
              <a:rect l="l" t="t" r="r" b="b"/>
              <a:pathLst>
                <a:path w="809625" h="245745">
                  <a:moveTo>
                    <a:pt x="0" y="245544"/>
                  </a:moveTo>
                  <a:lnTo>
                    <a:pt x="80947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5245" y="4522142"/>
              <a:ext cx="441325" cy="373380"/>
            </a:xfrm>
            <a:custGeom>
              <a:avLst/>
              <a:gdLst/>
              <a:ahLst/>
              <a:cxnLst/>
              <a:rect l="l" t="t" r="r" b="b"/>
              <a:pathLst>
                <a:path w="441325" h="373379">
                  <a:moveTo>
                    <a:pt x="0" y="0"/>
                  </a:moveTo>
                  <a:lnTo>
                    <a:pt x="440971" y="373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59471" y="3977797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8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20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2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8" y="50796"/>
                  </a:moveTo>
                  <a:lnTo>
                    <a:pt x="1090292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8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2" y="76195"/>
                  </a:lnTo>
                  <a:lnTo>
                    <a:pt x="1090578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8793" y="3817889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137" y="4452774"/>
              <a:ext cx="171354" cy="171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5816" y="3982891"/>
              <a:ext cx="158750" cy="476250"/>
            </a:xfrm>
            <a:custGeom>
              <a:avLst/>
              <a:gdLst/>
              <a:ahLst/>
              <a:cxnLst/>
              <a:rect l="l" t="t" r="r" b="b"/>
              <a:pathLst>
                <a:path w="158750" h="476250">
                  <a:moveTo>
                    <a:pt x="0" y="476233"/>
                  </a:moveTo>
                  <a:lnTo>
                    <a:pt x="158654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790" y="4152301"/>
              <a:ext cx="537210" cy="330200"/>
            </a:xfrm>
            <a:custGeom>
              <a:avLst/>
              <a:gdLst/>
              <a:ahLst/>
              <a:cxnLst/>
              <a:rect l="l" t="t" r="r" b="b"/>
              <a:pathLst>
                <a:path w="537210" h="330200">
                  <a:moveTo>
                    <a:pt x="536931" y="33005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213" y="3412298"/>
              <a:ext cx="418465" cy="435609"/>
            </a:xfrm>
            <a:custGeom>
              <a:avLst/>
              <a:gdLst/>
              <a:ahLst/>
              <a:cxnLst/>
              <a:rect l="l" t="t" r="r" b="b"/>
              <a:pathLst>
                <a:path w="418464" h="435610">
                  <a:moveTo>
                    <a:pt x="0" y="0"/>
                  </a:moveTo>
                  <a:lnTo>
                    <a:pt x="418163" y="435175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628480" y="4152302"/>
              <a:ext cx="952500" cy="314325"/>
            </a:xfrm>
            <a:custGeom>
              <a:avLst/>
              <a:gdLst/>
              <a:ahLst/>
              <a:cxnLst/>
              <a:rect l="l" t="t" r="r" b="b"/>
              <a:pathLst>
                <a:path w="952500" h="314325">
                  <a:moveTo>
                    <a:pt x="0" y="313748"/>
                  </a:moveTo>
                  <a:lnTo>
                    <a:pt x="952126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1072" y="3885768"/>
              <a:ext cx="536575" cy="210820"/>
            </a:xfrm>
            <a:custGeom>
              <a:avLst/>
              <a:gdLst/>
              <a:ahLst/>
              <a:cxnLst/>
              <a:rect l="l" t="t" r="r" b="b"/>
              <a:pathLst>
                <a:path w="536575" h="210820">
                  <a:moveTo>
                    <a:pt x="0" y="0"/>
                  </a:moveTo>
                  <a:lnTo>
                    <a:pt x="536299" y="21044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698" y="3468390"/>
              <a:ext cx="198120" cy="548640"/>
            </a:xfrm>
            <a:custGeom>
              <a:avLst/>
              <a:gdLst/>
              <a:ahLst/>
              <a:cxnLst/>
              <a:rect l="l" t="t" r="r" b="b"/>
              <a:pathLst>
                <a:path w="198119" h="548639">
                  <a:moveTo>
                    <a:pt x="198095" y="0"/>
                  </a:moveTo>
                  <a:lnTo>
                    <a:pt x="0" y="548492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866" y="2911726"/>
              <a:ext cx="1812289" cy="444500"/>
            </a:xfrm>
            <a:custGeom>
              <a:avLst/>
              <a:gdLst/>
              <a:ahLst/>
              <a:cxnLst/>
              <a:rect l="l" t="t" r="r" b="b"/>
              <a:pathLst>
                <a:path w="1812289" h="444500">
                  <a:moveTo>
                    <a:pt x="0" y="0"/>
                  </a:moveTo>
                  <a:lnTo>
                    <a:pt x="1811927" y="444478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862007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233290" y="309222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0660" y="3169279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602245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391944" y="3169278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968871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760899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335498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35498" y="308995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127525" y="3169278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72365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236784" y="344253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86549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024154" y="3519585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605739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395438" y="3519586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764393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8990" y="344025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131018" y="3519586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968871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233290" y="379283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862007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0660" y="3869892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5602245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5391944" y="3869893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760899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335498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6335498" y="379056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127525" y="3869893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968871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20"/>
                  </a:lnTo>
                  <a:lnTo>
                    <a:pt x="79328" y="158654"/>
                  </a:lnTo>
                  <a:lnTo>
                    <a:pt x="110205" y="152420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233290" y="414861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4862007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020660" y="4225671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602245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5391944" y="4225671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5760899" y="4225671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6335498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6335498" y="4146344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6127525" y="4225671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972365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5236784" y="44989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486549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5024154" y="4575978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3"/>
                  </a:lnTo>
                  <a:lnTo>
                    <a:pt x="23234" y="23234"/>
                  </a:lnTo>
                  <a:lnTo>
                    <a:pt x="6233" y="48449"/>
                  </a:lnTo>
                  <a:lnTo>
                    <a:pt x="0" y="79326"/>
                  </a:lnTo>
                  <a:lnTo>
                    <a:pt x="6233" y="110204"/>
                  </a:lnTo>
                  <a:lnTo>
                    <a:pt x="23234" y="135419"/>
                  </a:lnTo>
                  <a:lnTo>
                    <a:pt x="48449" y="152419"/>
                  </a:lnTo>
                  <a:lnTo>
                    <a:pt x="79326" y="158653"/>
                  </a:lnTo>
                  <a:lnTo>
                    <a:pt x="110204" y="152419"/>
                  </a:lnTo>
                  <a:lnTo>
                    <a:pt x="135419" y="135419"/>
                  </a:lnTo>
                  <a:lnTo>
                    <a:pt x="152419" y="110204"/>
                  </a:lnTo>
                  <a:lnTo>
                    <a:pt x="158653" y="79326"/>
                  </a:lnTo>
                  <a:lnTo>
                    <a:pt x="152419" y="48449"/>
                  </a:lnTo>
                  <a:lnTo>
                    <a:pt x="135419" y="23234"/>
                  </a:lnTo>
                  <a:lnTo>
                    <a:pt x="110204" y="6233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5739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95438" y="4575977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64393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338990" y="4496650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31018" y="4575977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F6A80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68871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8" y="0"/>
                  </a:moveTo>
                  <a:lnTo>
                    <a:pt x="48450" y="6233"/>
                  </a:lnTo>
                  <a:lnTo>
                    <a:pt x="23234" y="23234"/>
                  </a:lnTo>
                  <a:lnTo>
                    <a:pt x="6234" y="48449"/>
                  </a:lnTo>
                  <a:lnTo>
                    <a:pt x="0" y="79326"/>
                  </a:lnTo>
                  <a:lnTo>
                    <a:pt x="6234" y="110204"/>
                  </a:lnTo>
                  <a:lnTo>
                    <a:pt x="23234" y="135419"/>
                  </a:lnTo>
                  <a:lnTo>
                    <a:pt x="48450" y="152419"/>
                  </a:lnTo>
                  <a:lnTo>
                    <a:pt x="79328" y="158653"/>
                  </a:lnTo>
                  <a:lnTo>
                    <a:pt x="110205" y="152419"/>
                  </a:lnTo>
                  <a:lnTo>
                    <a:pt x="135420" y="135419"/>
                  </a:lnTo>
                  <a:lnTo>
                    <a:pt x="152420" y="110204"/>
                  </a:lnTo>
                  <a:lnTo>
                    <a:pt x="158654" y="79326"/>
                  </a:lnTo>
                  <a:lnTo>
                    <a:pt x="152420" y="48449"/>
                  </a:lnTo>
                  <a:lnTo>
                    <a:pt x="135420" y="23234"/>
                  </a:lnTo>
                  <a:lnTo>
                    <a:pt x="110205" y="6233"/>
                  </a:lnTo>
                  <a:lnTo>
                    <a:pt x="7932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33290" y="4849232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2007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20660" y="4926284"/>
              <a:ext cx="212725" cy="2540"/>
            </a:xfrm>
            <a:custGeom>
              <a:avLst/>
              <a:gdLst/>
              <a:ahLst/>
              <a:cxnLst/>
              <a:rect l="l" t="t" r="r" b="b"/>
              <a:pathLst>
                <a:path w="212725" h="2539">
                  <a:moveTo>
                    <a:pt x="212630" y="227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20" y="110205"/>
                  </a:lnTo>
                  <a:lnTo>
                    <a:pt x="158654" y="79328"/>
                  </a:lnTo>
                  <a:lnTo>
                    <a:pt x="152420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B1063A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02245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391944" y="4926284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210301" y="0"/>
                  </a:moveTo>
                  <a:lnTo>
                    <a:pt x="0" y="2274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60899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335498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26" y="0"/>
                  </a:moveTo>
                  <a:lnTo>
                    <a:pt x="48449" y="6234"/>
                  </a:lnTo>
                  <a:lnTo>
                    <a:pt x="23234" y="23234"/>
                  </a:lnTo>
                  <a:lnTo>
                    <a:pt x="6233" y="48450"/>
                  </a:lnTo>
                  <a:lnTo>
                    <a:pt x="0" y="79328"/>
                  </a:lnTo>
                  <a:lnTo>
                    <a:pt x="6233" y="110205"/>
                  </a:lnTo>
                  <a:lnTo>
                    <a:pt x="23234" y="135420"/>
                  </a:lnTo>
                  <a:lnTo>
                    <a:pt x="48449" y="152420"/>
                  </a:lnTo>
                  <a:lnTo>
                    <a:pt x="79326" y="158654"/>
                  </a:lnTo>
                  <a:lnTo>
                    <a:pt x="110204" y="152420"/>
                  </a:lnTo>
                  <a:lnTo>
                    <a:pt x="135419" y="135420"/>
                  </a:lnTo>
                  <a:lnTo>
                    <a:pt x="152419" y="110205"/>
                  </a:lnTo>
                  <a:lnTo>
                    <a:pt x="158653" y="79328"/>
                  </a:lnTo>
                  <a:lnTo>
                    <a:pt x="152419" y="48450"/>
                  </a:lnTo>
                  <a:lnTo>
                    <a:pt x="135419" y="23234"/>
                  </a:lnTo>
                  <a:lnTo>
                    <a:pt x="110204" y="6234"/>
                  </a:lnTo>
                  <a:lnTo>
                    <a:pt x="7932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335498" y="484695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327"/>
                  </a:moveTo>
                  <a:lnTo>
                    <a:pt x="6233" y="48449"/>
                  </a:lnTo>
                  <a:lnTo>
                    <a:pt x="23234" y="23234"/>
                  </a:lnTo>
                  <a:lnTo>
                    <a:pt x="48449" y="6233"/>
                  </a:lnTo>
                  <a:lnTo>
                    <a:pt x="79327" y="0"/>
                  </a:lnTo>
                  <a:lnTo>
                    <a:pt x="110204" y="6233"/>
                  </a:lnTo>
                  <a:lnTo>
                    <a:pt x="135419" y="23234"/>
                  </a:lnTo>
                  <a:lnTo>
                    <a:pt x="152420" y="48449"/>
                  </a:lnTo>
                  <a:lnTo>
                    <a:pt x="158654" y="79327"/>
                  </a:lnTo>
                  <a:lnTo>
                    <a:pt x="152420" y="110204"/>
                  </a:lnTo>
                  <a:lnTo>
                    <a:pt x="135419" y="135419"/>
                  </a:lnTo>
                  <a:lnTo>
                    <a:pt x="110204" y="152420"/>
                  </a:lnTo>
                  <a:lnTo>
                    <a:pt x="79327" y="158654"/>
                  </a:lnTo>
                  <a:lnTo>
                    <a:pt x="48449" y="152420"/>
                  </a:lnTo>
                  <a:lnTo>
                    <a:pt x="23234" y="135419"/>
                  </a:lnTo>
                  <a:lnTo>
                    <a:pt x="6233" y="110204"/>
                  </a:lnTo>
                  <a:lnTo>
                    <a:pt x="0" y="79327"/>
                  </a:lnTo>
                  <a:close/>
                </a:path>
              </a:pathLst>
            </a:custGeom>
            <a:ln w="1270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27525" y="49262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207972" y="0"/>
                  </a:moveTo>
                  <a:lnTo>
                    <a:pt x="0" y="1"/>
                  </a:lnTo>
                </a:path>
              </a:pathLst>
            </a:custGeom>
            <a:ln w="6350">
              <a:solidFill>
                <a:srgbClr val="5A6166"/>
              </a:solidFill>
            </a:ln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624422" y="5019239"/>
              <a:ext cx="114300" cy="186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15707" y="5012006"/>
              <a:ext cx="105566" cy="1923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99750" y="3991498"/>
              <a:ext cx="1217930" cy="127000"/>
            </a:xfrm>
            <a:custGeom>
              <a:avLst/>
              <a:gdLst/>
              <a:ahLst/>
              <a:cxnLst/>
              <a:rect l="l" t="t" r="r" b="b"/>
              <a:pathLst>
                <a:path w="1217929" h="127000">
                  <a:moveTo>
                    <a:pt x="1091149" y="0"/>
                  </a:moveTo>
                  <a:lnTo>
                    <a:pt x="1090577" y="50796"/>
                  </a:lnTo>
                  <a:lnTo>
                    <a:pt x="1103276" y="50939"/>
                  </a:lnTo>
                  <a:lnTo>
                    <a:pt x="1102991" y="76338"/>
                  </a:lnTo>
                  <a:lnTo>
                    <a:pt x="1090290" y="76338"/>
                  </a:lnTo>
                  <a:lnTo>
                    <a:pt x="1089719" y="126992"/>
                  </a:lnTo>
                  <a:lnTo>
                    <a:pt x="1193945" y="76338"/>
                  </a:lnTo>
                  <a:lnTo>
                    <a:pt x="1102991" y="76338"/>
                  </a:lnTo>
                  <a:lnTo>
                    <a:pt x="1090291" y="76195"/>
                  </a:lnTo>
                  <a:lnTo>
                    <a:pt x="1194239" y="76195"/>
                  </a:lnTo>
                  <a:lnTo>
                    <a:pt x="1217427" y="64926"/>
                  </a:lnTo>
                  <a:lnTo>
                    <a:pt x="1091149" y="0"/>
                  </a:lnTo>
                  <a:close/>
                </a:path>
                <a:path w="1217929" h="127000">
                  <a:moveTo>
                    <a:pt x="1090577" y="50796"/>
                  </a:moveTo>
                  <a:lnTo>
                    <a:pt x="1090291" y="76195"/>
                  </a:lnTo>
                  <a:lnTo>
                    <a:pt x="1102991" y="76338"/>
                  </a:lnTo>
                  <a:lnTo>
                    <a:pt x="1103276" y="50939"/>
                  </a:lnTo>
                  <a:lnTo>
                    <a:pt x="1090577" y="50796"/>
                  </a:lnTo>
                  <a:close/>
                </a:path>
                <a:path w="1217929" h="127000">
                  <a:moveTo>
                    <a:pt x="285" y="38525"/>
                  </a:moveTo>
                  <a:lnTo>
                    <a:pt x="0" y="63924"/>
                  </a:lnTo>
                  <a:lnTo>
                    <a:pt x="1090291" y="76195"/>
                  </a:lnTo>
                  <a:lnTo>
                    <a:pt x="1090577" y="50796"/>
                  </a:lnTo>
                  <a:lnTo>
                    <a:pt x="285" y="38525"/>
                  </a:lnTo>
                  <a:close/>
                </a:path>
              </a:pathLst>
            </a:custGeom>
            <a:solidFill>
              <a:srgbClr val="DD640C"/>
            </a:solidFill>
          </p:spPr>
          <p:txBody>
            <a:bodyPr wrap="square" lIns="0" tIns="0" rIns="0" bIns="0" rtlCol="0"/>
            <a:lstStyle/>
            <a:p>
              <a:endParaRPr sz="10000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528572" y="3323335"/>
            <a:ext cx="16405860" cy="8874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5600" spc="-10" dirty="0">
                <a:latin typeface="Tahoma"/>
                <a:cs typeface="Tahoma"/>
              </a:rPr>
              <a:t>“Let’s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-40" dirty="0">
                <a:latin typeface="Tahoma"/>
                <a:cs typeface="Tahoma"/>
              </a:rPr>
              <a:t>add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160" dirty="0">
                <a:latin typeface="Tahoma"/>
                <a:cs typeface="Tahoma"/>
              </a:rPr>
              <a:t>two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" dirty="0">
                <a:latin typeface="Tahoma"/>
                <a:cs typeface="Tahoma"/>
              </a:rPr>
              <a:t>more</a:t>
            </a:r>
            <a:r>
              <a:rPr sz="5600" spc="-340" dirty="0">
                <a:latin typeface="Tahoma"/>
                <a:cs typeface="Tahoma"/>
              </a:rPr>
              <a:t> </a:t>
            </a:r>
            <a:r>
              <a:rPr sz="5600" spc="-30" dirty="0">
                <a:latin typeface="Tahoma"/>
                <a:cs typeface="Tahoma"/>
              </a:rPr>
              <a:t>parameters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dirty="0">
                <a:latin typeface="Cambria Math"/>
                <a:cs typeface="Cambria Math"/>
              </a:rPr>
              <a:t>(p,</a:t>
            </a:r>
            <a:r>
              <a:rPr sz="5600" spc="-300" dirty="0">
                <a:latin typeface="Cambria Math"/>
                <a:cs typeface="Cambria Math"/>
              </a:rPr>
              <a:t> </a:t>
            </a:r>
            <a:r>
              <a:rPr sz="5600" dirty="0">
                <a:latin typeface="Cambria Math"/>
                <a:cs typeface="Cambria Math"/>
              </a:rPr>
              <a:t>q)</a:t>
            </a:r>
            <a:r>
              <a:rPr sz="5600" spc="190" dirty="0">
                <a:latin typeface="Cambria Math"/>
                <a:cs typeface="Cambria Math"/>
              </a:rPr>
              <a:t> </a:t>
            </a:r>
            <a:r>
              <a:rPr sz="5600" spc="120" dirty="0">
                <a:latin typeface="Tahoma"/>
                <a:cs typeface="Tahoma"/>
              </a:rPr>
              <a:t>to</a:t>
            </a:r>
            <a:r>
              <a:rPr sz="5600" spc="-330" dirty="0">
                <a:latin typeface="Tahoma"/>
                <a:cs typeface="Tahoma"/>
              </a:rPr>
              <a:t> </a:t>
            </a:r>
            <a:r>
              <a:rPr sz="5600" spc="100" dirty="0">
                <a:latin typeface="Tahoma"/>
                <a:cs typeface="Tahoma"/>
              </a:rPr>
              <a:t>DeepWalk”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841602" y="6119369"/>
            <a:ext cx="702818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40" dirty="0">
                <a:solidFill>
                  <a:srgbClr val="7F7F7F"/>
                </a:solidFill>
                <a:latin typeface="Tahoma"/>
                <a:cs typeface="Tahoma"/>
              </a:rPr>
              <a:t>Predictions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with </a:t>
            </a:r>
            <a:r>
              <a:rPr sz="3600" spc="-10" dirty="0">
                <a:latin typeface="Tahoma"/>
                <a:cs typeface="Tahoma"/>
              </a:rPr>
              <a:t>negative</a:t>
            </a:r>
            <a:r>
              <a:rPr sz="3600" spc="-81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sampling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5968098" y="6843716"/>
            <a:ext cx="6719500" cy="2510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26" name="object 126"/>
          <p:cNvSpPr txBox="1"/>
          <p:nvPr/>
        </p:nvSpPr>
        <p:spPr>
          <a:xfrm>
            <a:off x="17420457" y="7820152"/>
            <a:ext cx="4965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𝐖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0736036" y="7759190"/>
            <a:ext cx="929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600" spc="300" dirty="0">
                <a:solidFill>
                  <a:srgbClr val="7F7F7F"/>
                </a:solidFill>
                <a:latin typeface="Cambria Math"/>
                <a:cs typeface="Cambria Math"/>
              </a:rPr>
              <a:t>𝐖′</a:t>
            </a:r>
            <a:r>
              <a:rPr sz="3900" spc="450" baseline="27777" dirty="0">
                <a:solidFill>
                  <a:srgbClr val="7F7F7F"/>
                </a:solidFill>
                <a:latin typeface="Cambria Math"/>
                <a:cs typeface="Cambria Math"/>
              </a:rPr>
              <a:t>!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7664532" y="8351086"/>
            <a:ext cx="3390900" cy="1346200"/>
          </a:xfrm>
          <a:custGeom>
            <a:avLst/>
            <a:gdLst/>
            <a:ahLst/>
            <a:cxnLst/>
            <a:rect l="l" t="t" r="r" b="b"/>
            <a:pathLst>
              <a:path w="1695450" h="673100">
                <a:moveTo>
                  <a:pt x="268782" y="629843"/>
                </a:moveTo>
                <a:lnTo>
                  <a:pt x="39293" y="104025"/>
                </a:lnTo>
                <a:lnTo>
                  <a:pt x="65963" y="92379"/>
                </a:lnTo>
                <a:lnTo>
                  <a:pt x="69850" y="90690"/>
                </a:lnTo>
                <a:lnTo>
                  <a:pt x="4445" y="36093"/>
                </a:lnTo>
                <a:lnTo>
                  <a:pt x="0" y="121170"/>
                </a:lnTo>
                <a:lnTo>
                  <a:pt x="30556" y="107835"/>
                </a:lnTo>
                <a:lnTo>
                  <a:pt x="260057" y="633653"/>
                </a:lnTo>
                <a:lnTo>
                  <a:pt x="268782" y="629843"/>
                </a:lnTo>
                <a:close/>
              </a:path>
              <a:path w="1695450" h="673100">
                <a:moveTo>
                  <a:pt x="1695208" y="83045"/>
                </a:moveTo>
                <a:lnTo>
                  <a:pt x="1690065" y="60579"/>
                </a:lnTo>
                <a:lnTo>
                  <a:pt x="1676184" y="0"/>
                </a:lnTo>
                <a:lnTo>
                  <a:pt x="1621167" y="65049"/>
                </a:lnTo>
                <a:lnTo>
                  <a:pt x="1653552" y="72923"/>
                </a:lnTo>
                <a:lnTo>
                  <a:pt x="1508404" y="670293"/>
                </a:lnTo>
                <a:lnTo>
                  <a:pt x="1517662" y="672541"/>
                </a:lnTo>
                <a:lnTo>
                  <a:pt x="1662811" y="75171"/>
                </a:lnTo>
                <a:lnTo>
                  <a:pt x="1695208" y="83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29" name="object 129"/>
          <p:cNvSpPr txBox="1"/>
          <p:nvPr/>
        </p:nvSpPr>
        <p:spPr>
          <a:xfrm>
            <a:off x="9100860" y="9569704"/>
            <a:ext cx="12542520" cy="15055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10160" algn="r">
              <a:spcBef>
                <a:spcPts val="200"/>
              </a:spcBef>
            </a:pPr>
            <a:r>
              <a:rPr sz="3600" spc="100" dirty="0">
                <a:solidFill>
                  <a:srgbClr val="7F7F7F"/>
                </a:solidFill>
                <a:latin typeface="Tahoma"/>
                <a:cs typeface="Tahoma"/>
              </a:rPr>
              <a:t>two</a:t>
            </a:r>
            <a:r>
              <a:rPr sz="3600" spc="-29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Tahoma"/>
                <a:cs typeface="Tahoma"/>
              </a:rPr>
              <a:t>representations</a:t>
            </a:r>
            <a:endParaRPr sz="3600">
              <a:latin typeface="Tahoma"/>
              <a:cs typeface="Tahoma"/>
            </a:endParaRPr>
          </a:p>
          <a:p>
            <a:pPr marL="25400">
              <a:spcBef>
                <a:spcPts val="2880"/>
              </a:spcBef>
            </a:pPr>
            <a:r>
              <a:rPr sz="3600" spc="-30" dirty="0">
                <a:solidFill>
                  <a:srgbClr val="7F7F7F"/>
                </a:solidFill>
                <a:latin typeface="Tahoma"/>
                <a:cs typeface="Tahoma"/>
              </a:rPr>
              <a:t>use</a:t>
            </a:r>
            <a:r>
              <a:rPr sz="3600" spc="-22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7F7F7F"/>
                </a:solidFill>
                <a:latin typeface="Tahoma"/>
                <a:cs typeface="Tahoma"/>
              </a:rPr>
              <a:t>pairs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50" dirty="0">
                <a:solidFill>
                  <a:srgbClr val="7F7F7F"/>
                </a:solidFill>
                <a:latin typeface="Tahoma"/>
                <a:cs typeface="Tahoma"/>
              </a:rPr>
              <a:t>within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70" dirty="0">
                <a:solidFill>
                  <a:srgbClr val="7F7F7F"/>
                </a:solidFill>
                <a:latin typeface="Tahoma"/>
                <a:cs typeface="Tahoma"/>
              </a:rPr>
              <a:t>window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Tahoma"/>
                <a:cs typeface="Tahoma"/>
              </a:rPr>
              <a:t>size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𝑤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944787" y="5015992"/>
            <a:ext cx="967105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3600" spc="-20" dirty="0">
                <a:solidFill>
                  <a:srgbClr val="7F7F7F"/>
                </a:solidFill>
                <a:latin typeface="Calibri"/>
                <a:cs typeface="Calibri"/>
              </a:rPr>
              <a:t>Start</a:t>
            </a:r>
            <a:r>
              <a:rPr sz="3600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𝛾</a:t>
            </a:r>
            <a:r>
              <a:rPr sz="3600" spc="220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3600" spc="-10" dirty="0">
                <a:solidFill>
                  <a:srgbClr val="7F7F7F"/>
                </a:solidFill>
                <a:latin typeface="Tahoma"/>
                <a:cs typeface="Tahoma"/>
              </a:rPr>
              <a:t>random</a:t>
            </a:r>
            <a:r>
              <a:rPr sz="3600" spc="-22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10" dirty="0">
                <a:solidFill>
                  <a:srgbClr val="7F7F7F"/>
                </a:solidFill>
                <a:latin typeface="Tahoma"/>
                <a:cs typeface="Tahoma"/>
              </a:rPr>
              <a:t>walks</a:t>
            </a:r>
            <a:r>
              <a:rPr sz="3600" spc="-22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100" dirty="0">
                <a:solidFill>
                  <a:srgbClr val="7F7F7F"/>
                </a:solidFill>
                <a:latin typeface="Tahoma"/>
                <a:cs typeface="Tahoma"/>
              </a:rPr>
              <a:t>of</a:t>
            </a:r>
            <a:r>
              <a:rPr sz="3600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7F7F7F"/>
                </a:solidFill>
                <a:latin typeface="Tahoma"/>
                <a:cs typeface="Tahoma"/>
              </a:rPr>
              <a:t>length</a:t>
            </a:r>
            <a:r>
              <a:rPr sz="3600" spc="-22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7F7F7F"/>
                </a:solidFill>
                <a:latin typeface="Cambria Math"/>
                <a:cs typeface="Cambria Math"/>
              </a:rPr>
              <a:t>𝑡</a:t>
            </a:r>
            <a:r>
              <a:rPr sz="3600" spc="90" dirty="0">
                <a:solidFill>
                  <a:srgbClr val="7F7F7F"/>
                </a:solidFill>
                <a:latin typeface="Cambria Math"/>
                <a:cs typeface="Cambria Math"/>
              </a:rPr>
              <a:t> </a:t>
            </a:r>
            <a:r>
              <a:rPr sz="3600" spc="30" dirty="0">
                <a:solidFill>
                  <a:srgbClr val="7F7F7F"/>
                </a:solidFill>
                <a:latin typeface="Tahoma"/>
                <a:cs typeface="Tahoma"/>
              </a:rPr>
              <a:t>from</a:t>
            </a:r>
            <a:r>
              <a:rPr sz="3600" spc="-22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7F7F7F"/>
                </a:solidFill>
                <a:latin typeface="Tahoma"/>
                <a:cs typeface="Tahoma"/>
              </a:rPr>
              <a:t>each</a:t>
            </a:r>
            <a:r>
              <a:rPr sz="3600" spc="-21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600" spc="20" dirty="0">
                <a:solidFill>
                  <a:srgbClr val="7F7F7F"/>
                </a:solidFill>
                <a:latin typeface="Tahoma"/>
                <a:cs typeface="Tahoma"/>
              </a:rPr>
              <a:t>node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371090" y="5567882"/>
            <a:ext cx="11788140" cy="4986020"/>
          </a:xfrm>
          <a:custGeom>
            <a:avLst/>
            <a:gdLst/>
            <a:ahLst/>
            <a:cxnLst/>
            <a:rect l="l" t="t" r="r" b="b"/>
            <a:pathLst>
              <a:path w="5894070" h="2493010">
                <a:moveTo>
                  <a:pt x="0" y="0"/>
                </a:moveTo>
                <a:lnTo>
                  <a:pt x="5893457" y="0"/>
                </a:lnTo>
                <a:lnTo>
                  <a:pt x="5893457" y="2492438"/>
                </a:lnTo>
                <a:lnTo>
                  <a:pt x="0" y="249243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41A1C"/>
            </a:solidFill>
          </a:ln>
        </p:spPr>
        <p:txBody>
          <a:bodyPr wrap="square" lIns="0" tIns="0" rIns="0" bIns="0" rtlCol="0"/>
          <a:lstStyle/>
          <a:p>
            <a:endParaRPr sz="10000"/>
          </a:p>
        </p:txBody>
      </p:sp>
      <p:sp>
        <p:nvSpPr>
          <p:cNvPr id="132" name="object 132"/>
          <p:cNvSpPr txBox="1"/>
          <p:nvPr/>
        </p:nvSpPr>
        <p:spPr>
          <a:xfrm>
            <a:off x="1512307" y="12807899"/>
            <a:ext cx="14583410" cy="51296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spcBef>
                <a:spcPts val="160"/>
              </a:spcBef>
            </a:pPr>
            <a:r>
              <a:rPr sz="3200" spc="30" dirty="0">
                <a:solidFill>
                  <a:srgbClr val="7F7F7F"/>
                </a:solidFill>
                <a:latin typeface="Tahoma"/>
                <a:cs typeface="Tahoma"/>
              </a:rPr>
              <a:t>Node2vec: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scalable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" dirty="0">
                <a:solidFill>
                  <a:srgbClr val="7F7F7F"/>
                </a:solidFill>
                <a:latin typeface="Tahoma"/>
                <a:cs typeface="Tahoma"/>
              </a:rPr>
              <a:t>feature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7F7F7F"/>
                </a:solidFill>
                <a:latin typeface="Tahoma"/>
                <a:cs typeface="Tahoma"/>
              </a:rPr>
              <a:t>learning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F7F7F"/>
                </a:solidFill>
                <a:latin typeface="Tahoma"/>
                <a:cs typeface="Tahoma"/>
              </a:rPr>
              <a:t>networks.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F7F7F"/>
                </a:solidFill>
                <a:latin typeface="Tahoma"/>
                <a:cs typeface="Tahoma"/>
              </a:rPr>
              <a:t>Grover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r>
              <a:rPr sz="3200" spc="-17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Tahoma"/>
                <a:cs typeface="Tahoma"/>
              </a:rPr>
              <a:t>Leskovec,</a:t>
            </a:r>
            <a:r>
              <a:rPr sz="3200" spc="-1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250" dirty="0">
                <a:solidFill>
                  <a:srgbClr val="7F7F7F"/>
                </a:solidFill>
                <a:latin typeface="Tahoma"/>
                <a:cs typeface="Tahoma"/>
              </a:rPr>
              <a:t>KDD</a:t>
            </a:r>
            <a:r>
              <a:rPr sz="3200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F7F7F"/>
                </a:solidFill>
                <a:latin typeface="Tahoma"/>
                <a:cs typeface="Tahoma"/>
              </a:rPr>
              <a:t>2016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2828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730</Words>
  <Application>Microsoft Office PowerPoint</Application>
  <PresentationFormat>Произвольный</PresentationFormat>
  <Paragraphs>107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</vt:lpstr>
      <vt:lpstr>Cambria Math</vt:lpstr>
      <vt:lpstr>Helvetica</vt:lpstr>
      <vt:lpstr>Helvetica Light</vt:lpstr>
      <vt:lpstr>Helvetica Neue</vt:lpstr>
      <vt:lpstr>Tahoma</vt:lpstr>
      <vt:lpstr>White</vt:lpstr>
      <vt:lpstr>Презентация PowerPoint</vt:lpstr>
      <vt:lpstr>Anatomy of a neural embedding</vt:lpstr>
      <vt:lpstr>DeepWalk: algorithm overview</vt:lpstr>
      <vt:lpstr>DeepWalk: asymptotics and practice</vt:lpstr>
      <vt:lpstr>DeepWalk: asymptotics and practice</vt:lpstr>
      <vt:lpstr>LINE: algorithm overview</vt:lpstr>
      <vt:lpstr>LINE: algorithm overview</vt:lpstr>
      <vt:lpstr>LINE: asymptotics and practice</vt:lpstr>
      <vt:lpstr>Node2vec: algorithm overview</vt:lpstr>
      <vt:lpstr>Node2vec: algorithm overview</vt:lpstr>
      <vt:lpstr>Node2vec: myth 1</vt:lpstr>
      <vt:lpstr>Node2vec: myth 2</vt:lpstr>
      <vt:lpstr>Node2vec: asymptotics and practice</vt:lpstr>
      <vt:lpstr>Node2vec: asymptotics and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Кремлёв</dc:creator>
  <cp:lastModifiedBy>Ilya Karpov</cp:lastModifiedBy>
  <cp:revision>219</cp:revision>
  <dcterms:modified xsi:type="dcterms:W3CDTF">2021-02-16T11:27:05Z</dcterms:modified>
</cp:coreProperties>
</file>