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0"/>
    <p:restoredTop sz="94737"/>
  </p:normalViewPr>
  <p:slideViewPr>
    <p:cSldViewPr snapToGrid="0" snapToObjects="1">
      <p:cViewPr>
        <p:scale>
          <a:sx n="117" d="100"/>
          <a:sy n="117" d="100"/>
        </p:scale>
        <p:origin x="16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9193-2EE6-4042-938F-0C07E96A80D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74DA-8E16-6C4A-BD99-777FFD16E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74DA-8E16-6C4A-BD99-777FFD16E5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DCF92-FC3E-437A-9742-14FF8A3A4730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0E50-1341-4110-8614-3B5A1C4F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3CDC-B1BF-4CBD-B79C-40D77243A42D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A4586-1BDF-4577-B047-AC422EB1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B133-394B-4838-A19E-BD2EB0A5CE32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CF3C5-71F3-40FF-9F8C-387F878D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FC144-7D4F-4D46-B04B-B69770F7A435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3C27-F5F6-4389-B9B0-703C7722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DFBF-B5F8-4225-BBC1-625465EF0B6E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09FC-E42E-42F4-A299-2B18712B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49C6-654F-49EA-9463-E1E264DB0C6B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7101-AB47-4452-A875-B22B235FB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462C2-66E3-4450-9D92-8E54099103CD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7DA9-6249-409C-B5E1-42CA42086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8F7E-5BA9-4A20-B002-67566E26FD19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3A723-50AC-4080-BAF5-1A9D157A8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07C9-3828-4792-AAF3-8850614F23FD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E9B1-82BB-479A-9A71-196B14FB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112D3-3C4E-47DA-84F2-B7E67104B437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1942-CE85-4D46-9A25-CD30977CE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F31B-0D3F-4D96-9447-946972BE50E8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0EC8-7C3F-4965-B898-F4C5C875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9E74BCF-93CB-4ECD-8EF6-7E8E4C962F6B}" type="datetime1">
              <a:rPr lang="en-US"/>
              <a:pPr>
                <a:defRPr/>
              </a:pPr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9D7C4A8-E89C-412E-92AB-7577AF2F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The Development &amp; Application of Autoencoder for the Anomaly Detection Task in the CMS Experiment at the Large Hadron Collider at CERN</a:t>
            </a:r>
            <a:endParaRPr lang="en-US" sz="29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Maksim </a:t>
            </a:r>
            <a:r>
              <a:rPr lang="en-US" sz="2000" dirty="0" err="1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Karpov</a:t>
            </a:r>
            <a:endParaRPr lang="ru-RU" sz="20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eaLnBrk="1" hangingPunct="1"/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2</a:t>
            </a:r>
            <a:r>
              <a:rPr kumimoji="1" lang="en-US" sz="1600" baseline="30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nd</a:t>
            </a:r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-year student, MA program in Data Science, </a:t>
            </a:r>
          </a:p>
          <a:p>
            <a:pPr eaLnBrk="1" hangingPunct="1"/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Faculty of Computer Science, HSE</a:t>
            </a:r>
            <a:endParaRPr kumimoji="1" lang="ru-RU" sz="16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 err="1">
                <a:solidFill>
                  <a:schemeClr val="bg1"/>
                </a:solidFill>
              </a:rPr>
              <a:t>Higher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School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of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Economics</a:t>
            </a:r>
            <a:r>
              <a:rPr lang="ru-RU" sz="800" dirty="0">
                <a:solidFill>
                  <a:schemeClr val="bg1"/>
                </a:solidFill>
              </a:rPr>
              <a:t> , </a:t>
            </a:r>
            <a:r>
              <a:rPr lang="en-US" sz="800" dirty="0">
                <a:solidFill>
                  <a:schemeClr val="bg1"/>
                </a:solidFill>
              </a:rPr>
              <a:t>Moscow</a:t>
            </a:r>
            <a:r>
              <a:rPr lang="ru-RU" sz="800" dirty="0">
                <a:solidFill>
                  <a:schemeClr val="bg1"/>
                </a:solidFill>
              </a:rPr>
              <a:t>, </a:t>
            </a:r>
            <a:r>
              <a:rPr lang="ru-RU" sz="800" dirty="0" smtClean="0">
                <a:solidFill>
                  <a:schemeClr val="bg1"/>
                </a:solidFill>
              </a:rPr>
              <a:t>2017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389341"/>
            <a:ext cx="7805057" cy="50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Conclusion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968827" y="1730828"/>
            <a:ext cx="72934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The best result has shown 3-layer net with 2500 neurons in bottle-neck, so reduction by 7%;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The deeper nets show approximately equal and a little bit poorer results because of overfitting caused by lack of data (only 22,000 objects).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34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52573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182348" y="428625"/>
            <a:ext cx="65051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BONUS</a:t>
            </a:r>
            <a:endParaRPr lang="en-US" sz="40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4" y="1393078"/>
            <a:ext cx="8092507" cy="50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52573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2" y="1415255"/>
            <a:ext cx="8269459" cy="33309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66970" y="5261304"/>
            <a:ext cx="2961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Test MSE: </a:t>
            </a:r>
            <a:r>
              <a:rPr lang="en-US" sz="2800" dirty="0" smtClean="0">
                <a:solidFill>
                  <a:srgbClr val="000066"/>
                </a:solidFill>
                <a:latin typeface="Myriad Pro Semibold"/>
              </a:rPr>
              <a:t>0.02434</a:t>
            </a:r>
            <a:endParaRPr lang="ru-RU" sz="2800" dirty="0">
              <a:solidFill>
                <a:srgbClr val="000066"/>
              </a:solidFill>
              <a:latin typeface="Myriad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38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46314" y="1741713"/>
            <a:ext cx="7772400" cy="630011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Outline</a:t>
            </a:r>
            <a:endParaRPr lang="en-US" sz="29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46314" y="2629128"/>
            <a:ext cx="6400800" cy="908050"/>
          </a:xfrm>
        </p:spPr>
        <p:txBody>
          <a:bodyPr/>
          <a:lstStyle/>
          <a:p>
            <a:pPr marL="342900" indent="-342900" algn="l" eaLnBrk="1" hangingPunct="1">
              <a:buFont typeface="+mj-lt"/>
              <a:buAutoNum type="arabicPeriod"/>
            </a:pPr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Data preparation</a:t>
            </a:r>
          </a:p>
          <a:p>
            <a:pPr marL="342900" indent="-342900" algn="l" eaLnBrk="1" hangingPunct="1">
              <a:buFont typeface="+mj-lt"/>
              <a:buAutoNum type="arabicPeriod"/>
            </a:pPr>
            <a:endParaRPr kumimoji="1" lang="en-US" sz="16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marL="342900" indent="-342900" algn="l" eaLnBrk="1" hangingPunct="1">
              <a:buFont typeface="+mj-lt"/>
              <a:buAutoNum type="arabicPeriod"/>
            </a:pPr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3-layer autoencoder &amp; Results</a:t>
            </a:r>
          </a:p>
          <a:p>
            <a:pPr marL="342900" indent="-342900" algn="l" eaLnBrk="1" hangingPunct="1">
              <a:buFont typeface="+mj-lt"/>
              <a:buAutoNum type="arabicPeriod"/>
            </a:pPr>
            <a:endParaRPr kumimoji="1" lang="en-US" sz="16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marL="342900" indent="-342900" algn="l" eaLnBrk="1" hangingPunct="1">
              <a:buFont typeface="+mj-lt"/>
              <a:buAutoNum type="arabicPeriod"/>
            </a:pPr>
            <a:r>
              <a:rPr kumimoji="1" lang="en-US" sz="16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5-layer autoencoder &amp; Results</a:t>
            </a:r>
          </a:p>
          <a:p>
            <a:pPr marL="342900" indent="-342900" algn="l" eaLnBrk="1" hangingPunct="1">
              <a:buFont typeface="+mj-lt"/>
              <a:buAutoNum type="arabicPeriod"/>
            </a:pPr>
            <a:endParaRPr kumimoji="1" lang="en-US" sz="16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  <a:p>
            <a:pPr marL="342900" indent="-342900" algn="l" eaLnBrk="1" hangingPunct="1">
              <a:buFont typeface="+mj-lt"/>
              <a:buAutoNum type="arabicPeriod"/>
            </a:pPr>
            <a:endParaRPr kumimoji="1" lang="ru-RU" sz="16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2017</a:t>
            </a:r>
            <a:endParaRPr lang="ru-RU" sz="800" dirty="0">
              <a:solidFill>
                <a:prstClr val="white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prstClr val="white"/>
                </a:solidFill>
              </a:rPr>
              <a:t>www.hse.ru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0217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schemeClr val="bg1"/>
                </a:solidFill>
              </a:rPr>
              <a:t>Higher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School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of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sz="800" dirty="0" err="1">
                <a:solidFill>
                  <a:schemeClr val="bg1"/>
                </a:solidFill>
              </a:rPr>
              <a:t>Economics</a:t>
            </a:r>
            <a:r>
              <a:rPr lang="ru-RU" sz="800" dirty="0">
                <a:solidFill>
                  <a:schemeClr val="bg1"/>
                </a:solidFill>
              </a:rPr>
              <a:t> , </a:t>
            </a:r>
            <a:r>
              <a:rPr lang="en-US" sz="800" dirty="0">
                <a:solidFill>
                  <a:schemeClr val="bg1"/>
                </a:solidFill>
              </a:rPr>
              <a:t>Moscow</a:t>
            </a:r>
            <a:r>
              <a:rPr lang="ru-RU" sz="800" dirty="0">
                <a:solidFill>
                  <a:schemeClr val="bg1"/>
                </a:solidFill>
              </a:rPr>
              <a:t>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>
                <a:solidFill>
                  <a:schemeClr val="bg1"/>
                </a:solidFill>
              </a:rPr>
              <a:t>7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Myriad Pro"/>
              </a:rPr>
              <a:t>Data Description</a:t>
            </a:r>
            <a:endParaRPr lang="en-US" sz="20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644650"/>
            <a:ext cx="61198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26,046 examples &amp; 2695 (!!)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r>
              <a:rPr lang="en-US" dirty="0">
                <a:solidFill>
                  <a:srgbClr val="000066"/>
                </a:solidFill>
                <a:latin typeface="Myriad Pro Semibold"/>
              </a:rPr>
              <a:t>Each </a:t>
            </a:r>
            <a:r>
              <a:rPr lang="en-US" dirty="0" err="1">
                <a:solidFill>
                  <a:srgbClr val="000066"/>
                </a:solidFill>
                <a:latin typeface="Myriad Pro Semibold"/>
              </a:rPr>
              <a:t>lumisection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 is described by percentiles, means and </a:t>
            </a:r>
            <a:r>
              <a:rPr lang="en-US" dirty="0" err="1">
                <a:solidFill>
                  <a:srgbClr val="000066"/>
                </a:solidFill>
                <a:latin typeface="Myriad Pro Semibold"/>
              </a:rPr>
              <a:t>stds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 of distributions of physical features of particles of particular 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quantiles.</a:t>
            </a:r>
          </a:p>
          <a:p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Features were normalized in [0, 1] range</a:t>
            </a:r>
            <a:r>
              <a:rPr lang="en-US" dirty="0" smtClean="0">
                <a:solidFill>
                  <a:srgbClr val="000066"/>
                </a:solidFill>
                <a:latin typeface="Myriad Pro Semibold"/>
              </a:rPr>
              <a:t>.</a:t>
            </a:r>
            <a:endParaRPr lang="ru-RU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Dataframe was split into random train (22,139) and test (3907) samples.</a:t>
            </a: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" y="2097156"/>
            <a:ext cx="5183669" cy="1655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52573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prstClr val="white"/>
                </a:solidFill>
                <a:latin typeface="Myriad Pro"/>
              </a:rPr>
              <a:t>Training Procedure: Simple Autoencoder with one compressive layer</a:t>
            </a:r>
            <a:endParaRPr lang="en-US" sz="2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339777"/>
            <a:ext cx="61198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Autoencoder architecture: input (2695 neurons) – *** – output (2695 neurons).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10 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different nets were tested (with step in 100 neurons).</a:t>
            </a:r>
            <a:endParaRPr lang="en-US" dirty="0">
              <a:solidFill>
                <a:srgbClr val="000066"/>
              </a:solidFill>
              <a:latin typeface="Myriad Pro Semibold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66"/>
                </a:solidFill>
                <a:latin typeface="Myriad Pro Semibold"/>
              </a:rPr>
              <a:t> Training period – 200 epochs, </a:t>
            </a:r>
            <a:r>
              <a:rPr lang="en-US" dirty="0" smtClean="0">
                <a:solidFill>
                  <a:srgbClr val="000066"/>
                </a:solidFill>
                <a:latin typeface="Myriad Pro Semibold"/>
              </a:rPr>
              <a:t>loss 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is MSE (mean squared error), optimizer </a:t>
            </a:r>
            <a:r>
              <a:rPr lang="en-US" dirty="0" err="1">
                <a:solidFill>
                  <a:srgbClr val="000066"/>
                </a:solidFill>
                <a:latin typeface="Myriad Pro Semibold"/>
              </a:rPr>
              <a:t>Adamax</a:t>
            </a:r>
            <a:r>
              <a:rPr lang="en-US" dirty="0">
                <a:solidFill>
                  <a:srgbClr val="000066"/>
                </a:solidFill>
                <a:latin typeface="Myriad Pro Semibold"/>
              </a:rPr>
              <a:t>.</a:t>
            </a:r>
            <a:endParaRPr lang="en-US" dirty="0">
              <a:solidFill>
                <a:srgbClr val="000066"/>
              </a:solidFill>
              <a:latin typeface="Myriad Pro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967110"/>
            <a:ext cx="4341891" cy="34489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55" y="2995077"/>
            <a:ext cx="4133545" cy="32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 on the Graph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7" y="1314536"/>
            <a:ext cx="7609115" cy="5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8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9702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 on the Graph</a:t>
            </a:r>
            <a:r>
              <a:rPr lang="ru-RU" sz="1600" dirty="0" smtClean="0">
                <a:solidFill>
                  <a:prstClr val="white"/>
                </a:solidFill>
                <a:latin typeface="Myriad Pro"/>
              </a:rPr>
              <a:t> (</a:t>
            </a:r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expanded to lowest nodes – 200 neurons)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7" y="1420617"/>
            <a:ext cx="7805057" cy="50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52573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prstClr val="white"/>
                </a:solidFill>
                <a:latin typeface="Myriad Pro"/>
              </a:rPr>
              <a:t>Training Procedure II: Autoencoder with three hidden layers</a:t>
            </a:r>
            <a:endParaRPr lang="en-US" sz="20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yriad Pro"/>
              </a:rPr>
              <a:t>photo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49" y="1644650"/>
            <a:ext cx="76807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Autoencoder architecture: input (2695 neurons) – </a:t>
            </a:r>
            <a:r>
              <a:rPr lang="en-US" sz="2800" dirty="0" smtClean="0">
                <a:solidFill>
                  <a:srgbClr val="000066"/>
                </a:solidFill>
                <a:latin typeface="Myriad Pro Semibold"/>
              </a:rPr>
              <a:t>1350/1900/2400 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–  ***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 – 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1350/1900/2400 – output (2695 neurons).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rgbClr val="000066"/>
                </a:solidFill>
                <a:latin typeface="Myriad Pro Semibold"/>
              </a:rPr>
              <a:t>There 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were three different cases with immediate layers = 1350, 1900, 2400.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Training period – 200 epochs, </a:t>
            </a:r>
            <a:r>
              <a:rPr lang="en-US" sz="2800" dirty="0" smtClean="0">
                <a:solidFill>
                  <a:srgbClr val="000066"/>
                </a:solidFill>
                <a:latin typeface="Myriad Pro Semibold"/>
              </a:rPr>
              <a:t>loss 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is MSE (mean squared error), optimizer </a:t>
            </a:r>
            <a:r>
              <a:rPr lang="en-US" sz="2800" dirty="0" err="1">
                <a:solidFill>
                  <a:srgbClr val="000066"/>
                </a:solidFill>
                <a:latin typeface="Myriad Pro Semibold"/>
              </a:rPr>
              <a:t>Adamax</a:t>
            </a:r>
            <a:r>
              <a:rPr lang="en-US" sz="2800" dirty="0">
                <a:solidFill>
                  <a:srgbClr val="000066"/>
                </a:solidFill>
                <a:latin typeface="Myriad Pro Semibold"/>
              </a:rPr>
              <a:t>.</a:t>
            </a:r>
            <a:endParaRPr lang="en-US" sz="2800" dirty="0">
              <a:solidFill>
                <a:srgbClr val="000066"/>
              </a:solidFill>
              <a:latin typeface="Myriad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217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1380331"/>
            <a:ext cx="8267504" cy="50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 err="1">
                <a:solidFill>
                  <a:prstClr val="white"/>
                </a:solidFill>
              </a:rPr>
              <a:t>Higher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School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of</a:t>
            </a:r>
            <a:r>
              <a:rPr lang="ru-RU" sz="800" dirty="0">
                <a:solidFill>
                  <a:prstClr val="white"/>
                </a:solidFill>
              </a:rPr>
              <a:t> </a:t>
            </a:r>
            <a:r>
              <a:rPr lang="ru-RU" sz="800" dirty="0" err="1">
                <a:solidFill>
                  <a:prstClr val="white"/>
                </a:solidFill>
              </a:rPr>
              <a:t>Economics</a:t>
            </a:r>
            <a:r>
              <a:rPr lang="ru-RU" sz="800" dirty="0">
                <a:solidFill>
                  <a:prstClr val="white"/>
                </a:solidFill>
              </a:rPr>
              <a:t> , </a:t>
            </a:r>
            <a:r>
              <a:rPr lang="en-US" sz="800" dirty="0">
                <a:solidFill>
                  <a:prstClr val="white"/>
                </a:solidFill>
              </a:rPr>
              <a:t>Moscow</a:t>
            </a:r>
            <a:r>
              <a:rPr lang="ru-RU" sz="800" dirty="0">
                <a:solidFill>
                  <a:prstClr val="white"/>
                </a:solidFill>
              </a:rPr>
              <a:t>, </a:t>
            </a:r>
            <a:r>
              <a:rPr lang="ru-RU" sz="800" dirty="0" smtClean="0">
                <a:solidFill>
                  <a:prstClr val="white"/>
                </a:solidFill>
              </a:rPr>
              <a:t>201</a:t>
            </a:r>
            <a:r>
              <a:rPr lang="en-US" sz="800" dirty="0">
                <a:solidFill>
                  <a:prstClr val="white"/>
                </a:solidFill>
              </a:rPr>
              <a:t>7</a:t>
            </a:r>
            <a:endParaRPr lang="ru-RU" sz="800" dirty="0">
              <a:solidFill>
                <a:prstClr val="white"/>
              </a:solidFill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26701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Myriad Pro"/>
              </a:rPr>
              <a:t>Results</a:t>
            </a:r>
            <a:endParaRPr lang="en-US" sz="16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7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773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Myriad Pro"/>
              </a:rPr>
              <a:t>photo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420586"/>
            <a:ext cx="7979229" cy="48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442</Words>
  <Application>Microsoft Macintosh PowerPoint</Application>
  <PresentationFormat>Экран (4:3)</PresentationFormat>
  <Paragraphs>91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ＭＳ Ｐゴシック</vt:lpstr>
      <vt:lpstr>Myriad Pro</vt:lpstr>
      <vt:lpstr>Myriad Pro Semibold</vt:lpstr>
      <vt:lpstr>Arial</vt:lpstr>
      <vt:lpstr>Office Theme</vt:lpstr>
      <vt:lpstr>The Development &amp; Application of Autoencoder for the Anomaly Detection Task in the CMS Experiment at the Large Hadron Collider at CERN</vt:lpstr>
      <vt:lpstr>Outline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пользователь Microsoft Office</cp:lastModifiedBy>
  <cp:revision>30</cp:revision>
  <dcterms:created xsi:type="dcterms:W3CDTF">2010-09-30T07:07:58Z</dcterms:created>
  <dcterms:modified xsi:type="dcterms:W3CDTF">2017-10-13T11:13:28Z</dcterms:modified>
</cp:coreProperties>
</file>