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2"/>
    <p:restoredTop sz="94737"/>
  </p:normalViewPr>
  <p:slideViewPr>
    <p:cSldViewPr snapToGrid="0" snapToObjects="1">
      <p:cViewPr>
        <p:scale>
          <a:sx n="117" d="100"/>
          <a:sy n="117" d="100"/>
        </p:scale>
        <p:origin x="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9193-2EE6-4042-938F-0C07E96A80D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74DA-8E16-6C4A-BD99-777FFD16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74DA-8E16-6C4A-BD99-777FFD16E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CF92-FC3E-437A-9742-14FF8A3A4730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0E50-1341-4110-8614-3B5A1C4F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3CDC-B1BF-4CBD-B79C-40D77243A42D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A4586-1BDF-4577-B047-AC422EB1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FB133-394B-4838-A19E-BD2EB0A5CE32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CF3C5-71F3-40FF-9F8C-387F878D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FC144-7D4F-4D46-B04B-B69770F7A435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3C27-F5F6-4389-B9B0-703C77220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1DFBF-B5F8-4225-BBC1-625465EF0B6E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909FC-E42E-42F4-A299-2B18712B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49C6-654F-49EA-9463-E1E264DB0C6B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7101-AB47-4452-A875-B22B235FB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462C2-66E3-4450-9D92-8E54099103CD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7DA9-6249-409C-B5E1-42CA42086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D8F7E-5BA9-4A20-B002-67566E26FD19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3A723-50AC-4080-BAF5-1A9D157A8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07C9-3828-4792-AAF3-8850614F23FD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8E9B1-82BB-479A-9A71-196B14FB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112D3-3C4E-47DA-84F2-B7E67104B437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1942-CE85-4D46-9A25-CD30977CE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F31B-0D3F-4D96-9447-946972BE50E8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0EC8-7C3F-4965-B898-F4C5C875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9E74BCF-93CB-4ECD-8EF6-7E8E4C962F6B}" type="datetime1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9D7C4A8-E89C-412E-92AB-7577AF2FF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The Development &amp; Application of Autoencoder for the Anomaly Detection Task in the CMS Experiment at the Large Hadron Collider at CERN</a:t>
            </a:r>
            <a:endParaRPr lang="en-US" sz="29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Maksim </a:t>
            </a:r>
            <a:r>
              <a:rPr lang="en-US" sz="2000" dirty="0" err="1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Karpov</a:t>
            </a:r>
            <a:endParaRPr lang="ru-RU" sz="20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eaLnBrk="1" hangingPunct="1"/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2</a:t>
            </a:r>
            <a:r>
              <a:rPr kumimoji="1" lang="en-US" sz="1600" baseline="30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nd</a:t>
            </a:r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-year student, MA program in Data Science, </a:t>
            </a:r>
          </a:p>
          <a:p>
            <a:pPr eaLnBrk="1" hangingPunct="1"/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Faculty of Computer Science, HSE</a:t>
            </a:r>
            <a:endParaRPr kumimoji="1" lang="ru-RU" sz="16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 err="1">
                <a:solidFill>
                  <a:schemeClr val="bg1"/>
                </a:solidFill>
              </a:rPr>
              <a:t>Higher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School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of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Economics</a:t>
            </a:r>
            <a:r>
              <a:rPr lang="ru-RU" sz="800" dirty="0">
                <a:solidFill>
                  <a:schemeClr val="bg1"/>
                </a:solidFill>
              </a:rPr>
              <a:t> , </a:t>
            </a:r>
            <a:r>
              <a:rPr lang="en-US" sz="800" dirty="0">
                <a:solidFill>
                  <a:schemeClr val="bg1"/>
                </a:solidFill>
              </a:rPr>
              <a:t>Moscow</a:t>
            </a:r>
            <a:r>
              <a:rPr lang="ru-RU" sz="800" dirty="0">
                <a:solidFill>
                  <a:schemeClr val="bg1"/>
                </a:solidFill>
              </a:rPr>
              <a:t>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schemeClr val="bg1"/>
                </a:solidFill>
              </a:rPr>
              <a:t>Higher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School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of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Economics</a:t>
            </a:r>
            <a:r>
              <a:rPr lang="ru-RU" sz="800" dirty="0">
                <a:solidFill>
                  <a:schemeClr val="bg1"/>
                </a:solidFill>
              </a:rPr>
              <a:t> , </a:t>
            </a:r>
            <a:r>
              <a:rPr lang="en-US" sz="800" dirty="0">
                <a:solidFill>
                  <a:schemeClr val="bg1"/>
                </a:solidFill>
              </a:rPr>
              <a:t>Moscow</a:t>
            </a:r>
            <a:r>
              <a:rPr lang="ru-RU" sz="800" dirty="0">
                <a:solidFill>
                  <a:schemeClr val="bg1"/>
                </a:solidFill>
              </a:rPr>
              <a:t>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>
                <a:solidFill>
                  <a:schemeClr val="bg1"/>
                </a:solidFill>
              </a:rPr>
              <a:t>7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Myriad Pro"/>
              </a:rPr>
              <a:t>Data Description</a:t>
            </a:r>
            <a:endParaRPr lang="en-US" sz="20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644650"/>
            <a:ext cx="611981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3F82"/>
                </a:solidFill>
              </a:rPr>
              <a:t>26,046 examples &amp; 2695 (!!) features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solidFill>
                <a:srgbClr val="003F82"/>
              </a:solidFill>
            </a:endParaRPr>
          </a:p>
          <a:p>
            <a:r>
              <a:rPr lang="en-US" sz="1600" b="1" dirty="0" smtClean="0">
                <a:solidFill>
                  <a:srgbClr val="003F82"/>
                </a:solidFill>
              </a:rPr>
              <a:t>Each </a:t>
            </a:r>
            <a:r>
              <a:rPr lang="en-US" sz="1600" b="1" dirty="0" err="1">
                <a:solidFill>
                  <a:srgbClr val="003F82"/>
                </a:solidFill>
              </a:rPr>
              <a:t>lumisection</a:t>
            </a:r>
            <a:r>
              <a:rPr lang="en-US" sz="1600" b="1" dirty="0">
                <a:solidFill>
                  <a:srgbClr val="003F82"/>
                </a:solidFill>
              </a:rPr>
              <a:t> is described by percentiles, means and </a:t>
            </a:r>
            <a:r>
              <a:rPr lang="en-US" sz="1600" b="1" dirty="0" err="1">
                <a:solidFill>
                  <a:srgbClr val="003F82"/>
                </a:solidFill>
              </a:rPr>
              <a:t>stds</a:t>
            </a:r>
            <a:r>
              <a:rPr lang="en-US" sz="1600" b="1" dirty="0">
                <a:solidFill>
                  <a:srgbClr val="003F82"/>
                </a:solidFill>
              </a:rPr>
              <a:t> of distributions of physical features of particles of particular </a:t>
            </a:r>
            <a:r>
              <a:rPr lang="en-US" sz="1600" b="1" dirty="0" smtClean="0">
                <a:solidFill>
                  <a:srgbClr val="003F82"/>
                </a:solidFill>
              </a:rPr>
              <a:t>quantiles</a:t>
            </a:r>
            <a:r>
              <a:rPr lang="en-US" sz="1600" b="1" dirty="0" smtClean="0">
                <a:solidFill>
                  <a:srgbClr val="003F82"/>
                </a:solidFill>
              </a:rPr>
              <a:t>.</a:t>
            </a:r>
          </a:p>
          <a:p>
            <a:endParaRPr lang="en-US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3F82"/>
                </a:solidFill>
              </a:rPr>
              <a:t>Features were normalized in [0, 1] </a:t>
            </a:r>
            <a:r>
              <a:rPr lang="en-US" sz="1600" b="1" dirty="0" smtClean="0">
                <a:solidFill>
                  <a:srgbClr val="003F82"/>
                </a:solidFill>
              </a:rPr>
              <a:t>range.</a:t>
            </a:r>
            <a:endParaRPr lang="ru-RU" sz="1600" b="1" dirty="0" smtClean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ru-RU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3F82"/>
                </a:solidFill>
              </a:rPr>
              <a:t>Dataframe was split into random train (22,139) and test (3907) samples.</a:t>
            </a:r>
            <a:endParaRPr lang="en-US" sz="1600" b="1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" y="2097156"/>
            <a:ext cx="5183669" cy="1655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52573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>
                <a:solidFill>
                  <a:prstClr val="white"/>
                </a:solidFill>
                <a:latin typeface="Myriad Pro"/>
              </a:rPr>
              <a:t>Training Procedure: Simple </a:t>
            </a:r>
            <a:r>
              <a:rPr lang="en-US" sz="2000" dirty="0" err="1" smtClean="0">
                <a:solidFill>
                  <a:prstClr val="white"/>
                </a:solidFill>
                <a:latin typeface="Myriad Pro"/>
              </a:rPr>
              <a:t>Autoencoder</a:t>
            </a:r>
            <a:r>
              <a:rPr lang="en-US" sz="2000" dirty="0" smtClean="0">
                <a:solidFill>
                  <a:prstClr val="white"/>
                </a:solidFill>
                <a:latin typeface="Myriad Pro"/>
              </a:rPr>
              <a:t> with one compressive layer</a:t>
            </a:r>
            <a:endParaRPr lang="en-US" sz="20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644650"/>
            <a:ext cx="61198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err="1" smtClean="0">
                <a:solidFill>
                  <a:srgbClr val="003F82"/>
                </a:solidFill>
              </a:rPr>
              <a:t>Autoencoder</a:t>
            </a:r>
            <a:r>
              <a:rPr lang="en-US" sz="1600" b="1" dirty="0" smtClean="0">
                <a:solidFill>
                  <a:srgbClr val="003F82"/>
                </a:solidFill>
              </a:rPr>
              <a:t> architecture: input (2695 neurons) – *** – output (2695 neurons).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rgbClr val="003F82"/>
                </a:solidFill>
              </a:rPr>
              <a:t>10 </a:t>
            </a:r>
            <a:r>
              <a:rPr lang="en-US" sz="1600" b="1" dirty="0" smtClean="0">
                <a:solidFill>
                  <a:srgbClr val="003F82"/>
                </a:solidFill>
              </a:rPr>
              <a:t>different nets were tested (with step in 100 neurons).</a:t>
            </a:r>
            <a:endParaRPr lang="en-US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3F82"/>
                </a:solidFill>
              </a:rPr>
              <a:t> Training period – 200 epochs, </a:t>
            </a:r>
            <a:r>
              <a:rPr lang="en-US" sz="1600" b="1" dirty="0" err="1" smtClean="0">
                <a:solidFill>
                  <a:srgbClr val="003F82"/>
                </a:solidFill>
              </a:rPr>
              <a:t>batch_size</a:t>
            </a:r>
            <a:r>
              <a:rPr lang="en-US" sz="1600" b="1" dirty="0" smtClean="0">
                <a:solidFill>
                  <a:srgbClr val="003F82"/>
                </a:solidFill>
              </a:rPr>
              <a:t> = 500, loss is MSE (mean squared error), optimizer </a:t>
            </a:r>
            <a:r>
              <a:rPr lang="en-US" sz="1600" b="1" dirty="0" err="1" smtClean="0">
                <a:solidFill>
                  <a:srgbClr val="003F82"/>
                </a:solidFill>
              </a:rPr>
              <a:t>Adamax</a:t>
            </a:r>
            <a:r>
              <a:rPr lang="en-US" sz="1600" b="1" dirty="0" smtClean="0">
                <a:solidFill>
                  <a:srgbClr val="003F82"/>
                </a:solidFill>
              </a:rPr>
              <a:t>.</a:t>
            </a:r>
            <a:endParaRPr lang="en-US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967110"/>
            <a:ext cx="4341891" cy="34489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55" y="2995077"/>
            <a:ext cx="4133545" cy="32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Results on the Graph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7" y="1314536"/>
            <a:ext cx="7609115" cy="51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8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204</Words>
  <Application>Microsoft Macintosh PowerPoint</Application>
  <PresentationFormat>Экран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ＭＳ Ｐゴシック</vt:lpstr>
      <vt:lpstr>Myriad Pro</vt:lpstr>
      <vt:lpstr>Myriad Pro Semibold</vt:lpstr>
      <vt:lpstr>Arial</vt:lpstr>
      <vt:lpstr>Office Theme</vt:lpstr>
      <vt:lpstr>The Development &amp; Application of Autoencoder for the Anomaly Detection Task in the CMS Experiment at the Large Hadron Collider at CERN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пользователь Microsoft Office</cp:lastModifiedBy>
  <cp:revision>21</cp:revision>
  <dcterms:created xsi:type="dcterms:W3CDTF">2010-09-30T07:07:58Z</dcterms:created>
  <dcterms:modified xsi:type="dcterms:W3CDTF">2017-10-02T11:49:54Z</dcterms:modified>
</cp:coreProperties>
</file>