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8"/>
  </p:notesMasterIdLst>
  <p:handoutMasterIdLst>
    <p:handoutMasterId r:id="rId39"/>
  </p:handoutMasterIdLst>
  <p:sldIdLst>
    <p:sldId id="333" r:id="rId5"/>
    <p:sldId id="330" r:id="rId6"/>
    <p:sldId id="331" r:id="rId7"/>
    <p:sldId id="332" r:id="rId8"/>
    <p:sldId id="361" r:id="rId9"/>
    <p:sldId id="262" r:id="rId10"/>
    <p:sldId id="293" r:id="rId11"/>
    <p:sldId id="360" r:id="rId12"/>
    <p:sldId id="340" r:id="rId13"/>
    <p:sldId id="269" r:id="rId14"/>
    <p:sldId id="353" r:id="rId15"/>
    <p:sldId id="347" r:id="rId16"/>
    <p:sldId id="358" r:id="rId17"/>
    <p:sldId id="352" r:id="rId18"/>
    <p:sldId id="351" r:id="rId19"/>
    <p:sldId id="357" r:id="rId20"/>
    <p:sldId id="350" r:id="rId21"/>
    <p:sldId id="349" r:id="rId22"/>
    <p:sldId id="359" r:id="rId23"/>
    <p:sldId id="342" r:id="rId24"/>
    <p:sldId id="343" r:id="rId25"/>
    <p:sldId id="344" r:id="rId26"/>
    <p:sldId id="362" r:id="rId27"/>
    <p:sldId id="289" r:id="rId28"/>
    <p:sldId id="355" r:id="rId29"/>
    <p:sldId id="354" r:id="rId30"/>
    <p:sldId id="320" r:id="rId31"/>
    <p:sldId id="356" r:id="rId32"/>
    <p:sldId id="274" r:id="rId33"/>
    <p:sldId id="363" r:id="rId34"/>
    <p:sldId id="365" r:id="rId35"/>
    <p:sldId id="367" r:id="rId36"/>
    <p:sldId id="364" r:id="rId3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64DE7B"/>
    <a:srgbClr val="0948CB"/>
    <a:srgbClr val="F8CBAD"/>
    <a:srgbClr val="F2F4F8"/>
    <a:srgbClr val="1C7DDB"/>
    <a:srgbClr val="121619"/>
    <a:srgbClr val="F2F2F2"/>
    <a:srgbClr val="145579"/>
    <a:srgbClr val="3A64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44" autoAdjust="0"/>
    <p:restoredTop sz="85174"/>
  </p:normalViewPr>
  <p:slideViewPr>
    <p:cSldViewPr snapToGrid="0" snapToObjects="1">
      <p:cViewPr varScale="1">
        <p:scale>
          <a:sx n="72" d="100"/>
          <a:sy n="72" d="100"/>
        </p:scale>
        <p:origin x="12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5/13/2023</a:t>
            </a:fld>
            <a:endParaRPr lang="en-US" dirty="0"/>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dirty="0"/>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dirty="0"/>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dirty="0"/>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dirty="0"/>
          </a:p>
        </p:txBody>
      </p:sp>
    </p:spTree>
    <p:extLst>
      <p:ext uri="{BB962C8B-B14F-4D97-AF65-F5344CB8AC3E}">
        <p14:creationId xmlns:p14="http://schemas.microsoft.com/office/powerpoint/2010/main" val="4238138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dirty="0"/>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5/13/2023</a:t>
            </a:fld>
            <a:endParaRPr lang="en-US" dirty="0"/>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dirty="0"/>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dirty="0"/>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273" y="196576"/>
            <a:ext cx="2365453" cy="1261981"/>
          </a:xfrm>
          <a:prstGeom prst="rect">
            <a:avLst/>
          </a:prstGeom>
        </p:spPr>
      </p:pic>
      <p:sp>
        <p:nvSpPr>
          <p:cNvPr id="4" name="TextBox 3"/>
          <p:cNvSpPr txBox="1"/>
          <p:nvPr/>
        </p:nvSpPr>
        <p:spPr>
          <a:xfrm>
            <a:off x="1325880" y="3322320"/>
            <a:ext cx="5161991" cy="830997"/>
          </a:xfrm>
          <a:prstGeom prst="rect">
            <a:avLst/>
          </a:prstGeom>
          <a:noFill/>
        </p:spPr>
        <p:txBody>
          <a:bodyPr wrap="none" rtlCol="0">
            <a:spAutoFit/>
          </a:bodyPr>
          <a:lstStyle/>
          <a:p>
            <a:r>
              <a:rPr lang="en-US" sz="2400" b="1" dirty="0">
                <a:solidFill>
                  <a:schemeClr val="bg1"/>
                </a:solidFill>
                <a:latin typeface="Courier New" panose="02070309020205020404" pitchFamily="49" charset="0"/>
                <a:cs typeface="Courier New" panose="02070309020205020404" pitchFamily="49" charset="0"/>
              </a:rPr>
              <a:t>Fellow placement prediction</a:t>
            </a:r>
          </a:p>
          <a:p>
            <a:r>
              <a:rPr lang="en-US" sz="2400" b="1" dirty="0">
                <a:solidFill>
                  <a:schemeClr val="bg1"/>
                </a:solidFill>
                <a:latin typeface="Courier New" panose="02070309020205020404" pitchFamily="49" charset="0"/>
                <a:cs typeface="Courier New" panose="02070309020205020404" pitchFamily="49" charset="0"/>
              </a:rPr>
              <a:t>with Data Science</a:t>
            </a:r>
          </a:p>
        </p:txBody>
      </p:sp>
      <p:sp>
        <p:nvSpPr>
          <p:cNvPr id="5" name="TextBox 4"/>
          <p:cNvSpPr txBox="1"/>
          <p:nvPr/>
        </p:nvSpPr>
        <p:spPr>
          <a:xfrm>
            <a:off x="1325880" y="4526280"/>
            <a:ext cx="2581156" cy="830997"/>
          </a:xfrm>
          <a:prstGeom prst="rect">
            <a:avLst/>
          </a:prstGeom>
          <a:noFill/>
        </p:spPr>
        <p:txBody>
          <a:bodyPr wrap="none" rtlCol="0">
            <a:spAutoFit/>
          </a:bodyPr>
          <a:lstStyle/>
          <a:p>
            <a:r>
              <a:rPr lang="en-US" sz="2400" b="1" dirty="0">
                <a:solidFill>
                  <a:schemeClr val="bg1"/>
                </a:solidFill>
                <a:latin typeface="Courier New" panose="02070309020205020404" pitchFamily="49" charset="0"/>
                <a:cs typeface="Courier New" panose="02070309020205020404" pitchFamily="49" charset="0"/>
              </a:rPr>
              <a:t>Ahmad Karrabi</a:t>
            </a:r>
          </a:p>
          <a:p>
            <a:r>
              <a:rPr lang="en-US" sz="2400" b="1" dirty="0">
                <a:solidFill>
                  <a:schemeClr val="bg1"/>
                </a:solidFill>
                <a:latin typeface="Courier New" panose="02070309020205020404" pitchFamily="49" charset="0"/>
                <a:cs typeface="Courier New" panose="02070309020205020404" pitchFamily="49" charset="0"/>
              </a:rPr>
              <a:t>May 2023</a:t>
            </a:r>
          </a:p>
        </p:txBody>
      </p:sp>
    </p:spTree>
    <p:extLst>
      <p:ext uri="{BB962C8B-B14F-4D97-AF65-F5344CB8AC3E}">
        <p14:creationId xmlns:p14="http://schemas.microsoft.com/office/powerpoint/2010/main" val="367322733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10</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Pathrise status</a:t>
            </a:r>
            <a:endParaRPr lang="en-US" dirty="0">
              <a:solidFill>
                <a:srgbClr val="0B49C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905" y="1771464"/>
            <a:ext cx="3703499" cy="335230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559" y="1771464"/>
            <a:ext cx="3741811" cy="3326763"/>
          </a:xfrm>
          <a:prstGeom prst="rect">
            <a:avLst/>
          </a:prstGeom>
        </p:spPr>
      </p:pic>
      <p:sp>
        <p:nvSpPr>
          <p:cNvPr id="3" name="TextBox 2"/>
          <p:cNvSpPr txBox="1"/>
          <p:nvPr/>
        </p:nvSpPr>
        <p:spPr>
          <a:xfrm>
            <a:off x="2592450" y="1369912"/>
            <a:ext cx="748410" cy="369332"/>
          </a:xfrm>
          <a:prstGeom prst="rect">
            <a:avLst/>
          </a:prstGeom>
          <a:noFill/>
        </p:spPr>
        <p:txBody>
          <a:bodyPr wrap="none" rtlCol="0">
            <a:spAutoFit/>
          </a:bodyPr>
          <a:lstStyle/>
          <a:p>
            <a:r>
              <a:rPr lang="en-US" dirty="0"/>
              <a:t>Count</a:t>
            </a:r>
          </a:p>
        </p:txBody>
      </p:sp>
      <p:sp>
        <p:nvSpPr>
          <p:cNvPr id="7" name="TextBox 6"/>
          <p:cNvSpPr txBox="1"/>
          <p:nvPr/>
        </p:nvSpPr>
        <p:spPr>
          <a:xfrm>
            <a:off x="7878583" y="1401061"/>
            <a:ext cx="2336537" cy="369332"/>
          </a:xfrm>
          <a:prstGeom prst="rect">
            <a:avLst/>
          </a:prstGeom>
          <a:noFill/>
        </p:spPr>
        <p:txBody>
          <a:bodyPr wrap="none" rtlCol="0">
            <a:spAutoFit/>
          </a:bodyPr>
          <a:lstStyle/>
          <a:p>
            <a:r>
              <a:rPr lang="en-US" dirty="0"/>
              <a:t>Compare to placement</a:t>
            </a:r>
          </a:p>
        </p:txBody>
      </p:sp>
      <p:sp>
        <p:nvSpPr>
          <p:cNvPr id="8" name="TextBox 7"/>
          <p:cNvSpPr txBox="1"/>
          <p:nvPr/>
        </p:nvSpPr>
        <p:spPr>
          <a:xfrm>
            <a:off x="1114905" y="5438202"/>
            <a:ext cx="3849965" cy="923330"/>
          </a:xfrm>
          <a:prstGeom prst="rect">
            <a:avLst/>
          </a:prstGeom>
          <a:noFill/>
        </p:spPr>
        <p:txBody>
          <a:bodyPr wrap="none" rtlCol="0">
            <a:spAutoFit/>
          </a:bodyPr>
          <a:lstStyle/>
          <a:p>
            <a:r>
              <a:rPr lang="en-US" dirty="0"/>
              <a:t>Has direct relation to target feature</a:t>
            </a:r>
          </a:p>
          <a:p>
            <a:r>
              <a:rPr lang="en-US" dirty="0"/>
              <a:t>Dropped rows based on pathrise status</a:t>
            </a:r>
          </a:p>
          <a:p>
            <a:r>
              <a:rPr lang="en-US" dirty="0"/>
              <a:t>Dropped the feature </a:t>
            </a:r>
          </a:p>
        </p:txBody>
      </p:sp>
    </p:spTree>
    <p:extLst>
      <p:ext uri="{BB962C8B-B14F-4D97-AF65-F5344CB8AC3E}">
        <p14:creationId xmlns:p14="http://schemas.microsoft.com/office/powerpoint/2010/main" val="386560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11</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Program duration days</a:t>
            </a:r>
            <a:endParaRPr lang="en-US" dirty="0">
              <a:solidFill>
                <a:srgbClr val="0B49CB"/>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11" y="1526019"/>
            <a:ext cx="3662683" cy="32288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520" y="1526019"/>
            <a:ext cx="3639852" cy="3230601"/>
          </a:xfrm>
          <a:prstGeom prst="rect">
            <a:avLst/>
          </a:prstGeom>
        </p:spPr>
      </p:pic>
      <p:sp>
        <p:nvSpPr>
          <p:cNvPr id="2" name="TextBox 1"/>
          <p:cNvSpPr txBox="1"/>
          <p:nvPr/>
        </p:nvSpPr>
        <p:spPr>
          <a:xfrm>
            <a:off x="2133600" y="1232887"/>
            <a:ext cx="870751" cy="369332"/>
          </a:xfrm>
          <a:prstGeom prst="rect">
            <a:avLst/>
          </a:prstGeom>
          <a:noFill/>
        </p:spPr>
        <p:txBody>
          <a:bodyPr wrap="square" rtlCol="0">
            <a:spAutoFit/>
          </a:bodyPr>
          <a:lstStyle/>
          <a:p>
            <a:r>
              <a:rPr lang="en-US" dirty="0"/>
              <a:t>At start</a:t>
            </a:r>
          </a:p>
        </p:txBody>
      </p:sp>
      <p:sp>
        <p:nvSpPr>
          <p:cNvPr id="7" name="TextBox 6"/>
          <p:cNvSpPr txBox="1"/>
          <p:nvPr/>
        </p:nvSpPr>
        <p:spPr>
          <a:xfrm>
            <a:off x="7092966" y="1232887"/>
            <a:ext cx="2346960" cy="369332"/>
          </a:xfrm>
          <a:prstGeom prst="rect">
            <a:avLst/>
          </a:prstGeom>
          <a:noFill/>
        </p:spPr>
        <p:txBody>
          <a:bodyPr wrap="square" rtlCol="0">
            <a:spAutoFit/>
          </a:bodyPr>
          <a:lstStyle/>
          <a:p>
            <a:r>
              <a:rPr lang="en-US" dirty="0"/>
              <a:t>After Preprocessing</a:t>
            </a:r>
          </a:p>
        </p:txBody>
      </p:sp>
    </p:spTree>
    <p:extLst>
      <p:ext uri="{BB962C8B-B14F-4D97-AF65-F5344CB8AC3E}">
        <p14:creationId xmlns:p14="http://schemas.microsoft.com/office/powerpoint/2010/main" val="145115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12</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Gender</a:t>
            </a:r>
            <a:endParaRPr lang="en-US" dirty="0">
              <a:solidFill>
                <a:srgbClr val="0B49C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263" y="1596487"/>
            <a:ext cx="3287059" cy="346132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584" y="1596487"/>
            <a:ext cx="3281616" cy="3455595"/>
          </a:xfrm>
          <a:prstGeom prst="rect">
            <a:avLst/>
          </a:prstGeom>
        </p:spPr>
      </p:pic>
      <p:sp>
        <p:nvSpPr>
          <p:cNvPr id="7" name="TextBox 6"/>
          <p:cNvSpPr txBox="1"/>
          <p:nvPr/>
        </p:nvSpPr>
        <p:spPr>
          <a:xfrm>
            <a:off x="2133600" y="1232887"/>
            <a:ext cx="870751" cy="369332"/>
          </a:xfrm>
          <a:prstGeom prst="rect">
            <a:avLst/>
          </a:prstGeom>
          <a:noFill/>
        </p:spPr>
        <p:txBody>
          <a:bodyPr wrap="square" rtlCol="0">
            <a:spAutoFit/>
          </a:bodyPr>
          <a:lstStyle/>
          <a:p>
            <a:r>
              <a:rPr lang="en-US" dirty="0"/>
              <a:t>At start</a:t>
            </a:r>
          </a:p>
        </p:txBody>
      </p:sp>
      <p:sp>
        <p:nvSpPr>
          <p:cNvPr id="8" name="TextBox 7"/>
          <p:cNvSpPr txBox="1"/>
          <p:nvPr/>
        </p:nvSpPr>
        <p:spPr>
          <a:xfrm>
            <a:off x="7092966" y="1232887"/>
            <a:ext cx="2346960" cy="369332"/>
          </a:xfrm>
          <a:prstGeom prst="rect">
            <a:avLst/>
          </a:prstGeom>
          <a:noFill/>
        </p:spPr>
        <p:txBody>
          <a:bodyPr wrap="square" rtlCol="0">
            <a:spAutoFit/>
          </a:bodyPr>
          <a:lstStyle/>
          <a:p>
            <a:r>
              <a:rPr lang="en-US" dirty="0"/>
              <a:t>After Preprocessing</a:t>
            </a:r>
          </a:p>
        </p:txBody>
      </p:sp>
      <p:pic>
        <p:nvPicPr>
          <p:cNvPr id="3" name="Picture 2" descr="A picture containing text, font, screenshot, diagram&#10;&#10;Description automatically generated">
            <a:extLst>
              <a:ext uri="{FF2B5EF4-FFF2-40B4-BE49-F238E27FC236}">
                <a16:creationId xmlns:a16="http://schemas.microsoft.com/office/drawing/2014/main" id="{D33F0B15-39B1-8583-BDF7-B50C1BB25914}"/>
              </a:ext>
            </a:extLst>
          </p:cNvPr>
          <p:cNvPicPr>
            <a:picLocks noChangeAspect="1"/>
          </p:cNvPicPr>
          <p:nvPr/>
        </p:nvPicPr>
        <p:blipFill>
          <a:blip r:embed="rId5"/>
          <a:stretch>
            <a:fillRect/>
          </a:stretch>
        </p:blipFill>
        <p:spPr>
          <a:xfrm>
            <a:off x="6615177" y="5015774"/>
            <a:ext cx="2788926" cy="1591059"/>
          </a:xfrm>
          <a:prstGeom prst="rect">
            <a:avLst/>
          </a:prstGeom>
        </p:spPr>
      </p:pic>
    </p:spTree>
    <p:extLst>
      <p:ext uri="{BB962C8B-B14F-4D97-AF65-F5344CB8AC3E}">
        <p14:creationId xmlns:p14="http://schemas.microsoft.com/office/powerpoint/2010/main" val="258608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13</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Work Authorization Status which placed</a:t>
            </a:r>
            <a:endParaRPr lang="en-US" dirty="0">
              <a:solidFill>
                <a:srgbClr val="0B49C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11" y="1682420"/>
            <a:ext cx="4169672" cy="35570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7894" y="1682420"/>
            <a:ext cx="4197104" cy="3557023"/>
          </a:xfrm>
          <a:prstGeom prst="rect">
            <a:avLst/>
          </a:prstGeom>
        </p:spPr>
      </p:pic>
      <p:sp>
        <p:nvSpPr>
          <p:cNvPr id="7" name="TextBox 6"/>
          <p:cNvSpPr txBox="1"/>
          <p:nvPr/>
        </p:nvSpPr>
        <p:spPr>
          <a:xfrm>
            <a:off x="2133600" y="1232887"/>
            <a:ext cx="870751" cy="369332"/>
          </a:xfrm>
          <a:prstGeom prst="rect">
            <a:avLst/>
          </a:prstGeom>
          <a:noFill/>
        </p:spPr>
        <p:txBody>
          <a:bodyPr wrap="square" rtlCol="0">
            <a:spAutoFit/>
          </a:bodyPr>
          <a:lstStyle/>
          <a:p>
            <a:r>
              <a:rPr lang="en-US" dirty="0"/>
              <a:t>At start</a:t>
            </a:r>
          </a:p>
        </p:txBody>
      </p:sp>
      <p:sp>
        <p:nvSpPr>
          <p:cNvPr id="8" name="TextBox 7"/>
          <p:cNvSpPr txBox="1"/>
          <p:nvPr/>
        </p:nvSpPr>
        <p:spPr>
          <a:xfrm>
            <a:off x="7092966" y="1232887"/>
            <a:ext cx="2346960" cy="369332"/>
          </a:xfrm>
          <a:prstGeom prst="rect">
            <a:avLst/>
          </a:prstGeom>
          <a:noFill/>
        </p:spPr>
        <p:txBody>
          <a:bodyPr wrap="square" rtlCol="0">
            <a:spAutoFit/>
          </a:bodyPr>
          <a:lstStyle/>
          <a:p>
            <a:r>
              <a:rPr lang="en-US" dirty="0"/>
              <a:t>After Preprocessing</a:t>
            </a:r>
          </a:p>
        </p:txBody>
      </p:sp>
    </p:spTree>
    <p:extLst>
      <p:ext uri="{BB962C8B-B14F-4D97-AF65-F5344CB8AC3E}">
        <p14:creationId xmlns:p14="http://schemas.microsoft.com/office/powerpoint/2010/main" val="262302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14</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Number of interviews &amp; Number of applications</a:t>
            </a:r>
            <a:endParaRPr lang="en-US" dirty="0">
              <a:solidFill>
                <a:srgbClr val="0B49CB"/>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11" y="1397517"/>
            <a:ext cx="5358396" cy="235993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961" y="1397517"/>
            <a:ext cx="2375937" cy="235993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11" y="4067273"/>
            <a:ext cx="5358396" cy="2359938"/>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7961" y="4067274"/>
            <a:ext cx="2375937" cy="2359938"/>
          </a:xfrm>
          <a:prstGeom prst="rect">
            <a:avLst/>
          </a:prstGeom>
        </p:spPr>
      </p:pic>
      <p:sp>
        <p:nvSpPr>
          <p:cNvPr id="10" name="TextBox 9"/>
          <p:cNvSpPr txBox="1"/>
          <p:nvPr/>
        </p:nvSpPr>
        <p:spPr>
          <a:xfrm>
            <a:off x="9215621" y="2392820"/>
            <a:ext cx="870751" cy="369332"/>
          </a:xfrm>
          <a:prstGeom prst="rect">
            <a:avLst/>
          </a:prstGeom>
          <a:noFill/>
        </p:spPr>
        <p:txBody>
          <a:bodyPr wrap="square" rtlCol="0">
            <a:spAutoFit/>
          </a:bodyPr>
          <a:lstStyle/>
          <a:p>
            <a:r>
              <a:rPr lang="en-US" dirty="0"/>
              <a:t>At start</a:t>
            </a:r>
          </a:p>
        </p:txBody>
      </p:sp>
      <p:sp>
        <p:nvSpPr>
          <p:cNvPr id="11" name="TextBox 10"/>
          <p:cNvSpPr txBox="1"/>
          <p:nvPr/>
        </p:nvSpPr>
        <p:spPr>
          <a:xfrm>
            <a:off x="9215621" y="5062576"/>
            <a:ext cx="2346960" cy="369332"/>
          </a:xfrm>
          <a:prstGeom prst="rect">
            <a:avLst/>
          </a:prstGeom>
          <a:noFill/>
        </p:spPr>
        <p:txBody>
          <a:bodyPr wrap="square" rtlCol="0">
            <a:spAutoFit/>
          </a:bodyPr>
          <a:lstStyle/>
          <a:p>
            <a:r>
              <a:rPr lang="en-US" dirty="0"/>
              <a:t>After Preprocessing</a:t>
            </a:r>
          </a:p>
        </p:txBody>
      </p:sp>
      <p:sp>
        <p:nvSpPr>
          <p:cNvPr id="2" name="TextBox 1"/>
          <p:cNvSpPr txBox="1"/>
          <p:nvPr/>
        </p:nvSpPr>
        <p:spPr>
          <a:xfrm>
            <a:off x="10038581" y="3096160"/>
            <a:ext cx="2346960" cy="1754326"/>
          </a:xfrm>
          <a:prstGeom prst="rect">
            <a:avLst/>
          </a:prstGeom>
          <a:noFill/>
        </p:spPr>
        <p:txBody>
          <a:bodyPr wrap="square" rtlCol="0">
            <a:spAutoFit/>
          </a:bodyPr>
          <a:lstStyle/>
          <a:p>
            <a:r>
              <a:rPr lang="en-US" b="1" dirty="0">
                <a:solidFill>
                  <a:srgbClr val="0948CB"/>
                </a:solidFill>
              </a:rPr>
              <a:t>Domain knowledge: </a:t>
            </a:r>
            <a:r>
              <a:rPr lang="en-US" dirty="0">
                <a:solidFill>
                  <a:srgbClr val="00B0F0"/>
                </a:solidFill>
              </a:rPr>
              <a:t>Usually, it is not an accurate number</a:t>
            </a:r>
          </a:p>
          <a:p>
            <a:endParaRPr lang="en-US" dirty="0">
              <a:solidFill>
                <a:srgbClr val="00B0F0"/>
              </a:solidFill>
            </a:endParaRPr>
          </a:p>
          <a:p>
            <a:r>
              <a:rPr lang="en-US" dirty="0">
                <a:solidFill>
                  <a:srgbClr val="00B0F0"/>
                </a:solidFill>
              </a:rPr>
              <a:t>It is more inaccurate over long periods</a:t>
            </a:r>
          </a:p>
        </p:txBody>
      </p:sp>
    </p:spTree>
    <p:extLst>
      <p:ext uri="{BB962C8B-B14F-4D97-AF65-F5344CB8AC3E}">
        <p14:creationId xmlns:p14="http://schemas.microsoft.com/office/powerpoint/2010/main" val="1166228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15</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Number of interviews vs Highest level of education</a:t>
            </a:r>
            <a:endParaRPr lang="en-US" dirty="0">
              <a:solidFill>
                <a:srgbClr val="0B49C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952" y="1661848"/>
            <a:ext cx="2866058" cy="32292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851" y="1661848"/>
            <a:ext cx="2506589" cy="322929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2468" y="1661848"/>
            <a:ext cx="2801372" cy="3229291"/>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7658" y="1661849"/>
            <a:ext cx="2511162" cy="3229290"/>
          </a:xfrm>
          <a:prstGeom prst="rect">
            <a:avLst/>
          </a:prstGeom>
        </p:spPr>
      </p:pic>
      <p:sp>
        <p:nvSpPr>
          <p:cNvPr id="8" name="TextBox 7"/>
          <p:cNvSpPr txBox="1"/>
          <p:nvPr/>
        </p:nvSpPr>
        <p:spPr>
          <a:xfrm>
            <a:off x="2468880" y="1232887"/>
            <a:ext cx="870751" cy="369332"/>
          </a:xfrm>
          <a:prstGeom prst="rect">
            <a:avLst/>
          </a:prstGeom>
          <a:noFill/>
        </p:spPr>
        <p:txBody>
          <a:bodyPr wrap="square" rtlCol="0">
            <a:spAutoFit/>
          </a:bodyPr>
          <a:lstStyle/>
          <a:p>
            <a:r>
              <a:rPr lang="en-US" dirty="0"/>
              <a:t>At start</a:t>
            </a:r>
          </a:p>
        </p:txBody>
      </p:sp>
      <p:sp>
        <p:nvSpPr>
          <p:cNvPr id="10" name="TextBox 9"/>
          <p:cNvSpPr txBox="1"/>
          <p:nvPr/>
        </p:nvSpPr>
        <p:spPr>
          <a:xfrm>
            <a:off x="7687326" y="1232887"/>
            <a:ext cx="2346960" cy="369332"/>
          </a:xfrm>
          <a:prstGeom prst="rect">
            <a:avLst/>
          </a:prstGeom>
          <a:noFill/>
        </p:spPr>
        <p:txBody>
          <a:bodyPr wrap="square" rtlCol="0">
            <a:spAutoFit/>
          </a:bodyPr>
          <a:lstStyle/>
          <a:p>
            <a:r>
              <a:rPr lang="en-US" dirty="0"/>
              <a:t>After Preprocessing</a:t>
            </a:r>
          </a:p>
        </p:txBody>
      </p:sp>
    </p:spTree>
    <p:extLst>
      <p:ext uri="{BB962C8B-B14F-4D97-AF65-F5344CB8AC3E}">
        <p14:creationId xmlns:p14="http://schemas.microsoft.com/office/powerpoint/2010/main" val="205868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16</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Number of interviews vs Highest level of education</a:t>
            </a:r>
            <a:endParaRPr lang="en-US" dirty="0">
              <a:solidFill>
                <a:srgbClr val="0B49CB"/>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563" y="1602219"/>
            <a:ext cx="3788809" cy="374843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43" y="1598526"/>
            <a:ext cx="3880114" cy="3752124"/>
          </a:xfrm>
          <a:prstGeom prst="rect">
            <a:avLst/>
          </a:prstGeom>
        </p:spPr>
      </p:pic>
      <p:sp>
        <p:nvSpPr>
          <p:cNvPr id="6" name="TextBox 5"/>
          <p:cNvSpPr txBox="1"/>
          <p:nvPr/>
        </p:nvSpPr>
        <p:spPr>
          <a:xfrm>
            <a:off x="2133600" y="1232887"/>
            <a:ext cx="870751" cy="369332"/>
          </a:xfrm>
          <a:prstGeom prst="rect">
            <a:avLst/>
          </a:prstGeom>
          <a:noFill/>
        </p:spPr>
        <p:txBody>
          <a:bodyPr wrap="square" rtlCol="0">
            <a:spAutoFit/>
          </a:bodyPr>
          <a:lstStyle/>
          <a:p>
            <a:r>
              <a:rPr lang="en-US" dirty="0"/>
              <a:t>At start</a:t>
            </a:r>
          </a:p>
        </p:txBody>
      </p:sp>
      <p:sp>
        <p:nvSpPr>
          <p:cNvPr id="7" name="TextBox 6"/>
          <p:cNvSpPr txBox="1"/>
          <p:nvPr/>
        </p:nvSpPr>
        <p:spPr>
          <a:xfrm>
            <a:off x="7092966" y="1232887"/>
            <a:ext cx="2346960" cy="369332"/>
          </a:xfrm>
          <a:prstGeom prst="rect">
            <a:avLst/>
          </a:prstGeom>
          <a:noFill/>
        </p:spPr>
        <p:txBody>
          <a:bodyPr wrap="square" rtlCol="0">
            <a:spAutoFit/>
          </a:bodyPr>
          <a:lstStyle/>
          <a:p>
            <a:r>
              <a:rPr lang="en-US" dirty="0"/>
              <a:t>After Preprocessing</a:t>
            </a:r>
          </a:p>
        </p:txBody>
      </p:sp>
    </p:spTree>
    <p:extLst>
      <p:ext uri="{BB962C8B-B14F-4D97-AF65-F5344CB8AC3E}">
        <p14:creationId xmlns:p14="http://schemas.microsoft.com/office/powerpoint/2010/main" val="2931286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17</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Race</a:t>
            </a:r>
            <a:endParaRPr lang="en-US" dirty="0">
              <a:solidFill>
                <a:srgbClr val="0B49C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11" y="1772200"/>
            <a:ext cx="5577271" cy="39374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9080" y="1772200"/>
            <a:ext cx="5562692" cy="3937747"/>
          </a:xfrm>
          <a:prstGeom prst="rect">
            <a:avLst/>
          </a:prstGeom>
        </p:spPr>
      </p:pic>
      <p:sp>
        <p:nvSpPr>
          <p:cNvPr id="7" name="TextBox 6"/>
          <p:cNvSpPr txBox="1"/>
          <p:nvPr/>
        </p:nvSpPr>
        <p:spPr>
          <a:xfrm>
            <a:off x="2758440" y="1402631"/>
            <a:ext cx="870751" cy="369332"/>
          </a:xfrm>
          <a:prstGeom prst="rect">
            <a:avLst/>
          </a:prstGeom>
          <a:noFill/>
        </p:spPr>
        <p:txBody>
          <a:bodyPr wrap="square" rtlCol="0">
            <a:spAutoFit/>
          </a:bodyPr>
          <a:lstStyle/>
          <a:p>
            <a:r>
              <a:rPr lang="en-US" dirty="0"/>
              <a:t>At start</a:t>
            </a:r>
          </a:p>
        </p:txBody>
      </p:sp>
      <p:sp>
        <p:nvSpPr>
          <p:cNvPr id="8" name="TextBox 7"/>
          <p:cNvSpPr txBox="1"/>
          <p:nvPr/>
        </p:nvSpPr>
        <p:spPr>
          <a:xfrm>
            <a:off x="7717806" y="1402631"/>
            <a:ext cx="2346960" cy="369332"/>
          </a:xfrm>
          <a:prstGeom prst="rect">
            <a:avLst/>
          </a:prstGeom>
          <a:noFill/>
        </p:spPr>
        <p:txBody>
          <a:bodyPr wrap="square" rtlCol="0">
            <a:spAutoFit/>
          </a:bodyPr>
          <a:lstStyle/>
          <a:p>
            <a:r>
              <a:rPr lang="en-US" dirty="0"/>
              <a:t>After Preprocessing</a:t>
            </a:r>
          </a:p>
        </p:txBody>
      </p:sp>
    </p:spTree>
    <p:extLst>
      <p:ext uri="{BB962C8B-B14F-4D97-AF65-F5344CB8AC3E}">
        <p14:creationId xmlns:p14="http://schemas.microsoft.com/office/powerpoint/2010/main" val="1953495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18</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Compare numerical features</a:t>
            </a:r>
            <a:endParaRPr lang="en-US" dirty="0">
              <a:solidFill>
                <a:srgbClr val="0B49C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39" y="1747407"/>
            <a:ext cx="5182889" cy="4764913"/>
          </a:xfrm>
          <a:prstGeom prst="rect">
            <a:avLst/>
          </a:prstGeom>
        </p:spPr>
      </p:pic>
      <p:sp>
        <p:nvSpPr>
          <p:cNvPr id="9" name="TextBox 8"/>
          <p:cNvSpPr txBox="1"/>
          <p:nvPr/>
        </p:nvSpPr>
        <p:spPr>
          <a:xfrm>
            <a:off x="2133600" y="1232887"/>
            <a:ext cx="870751" cy="369332"/>
          </a:xfrm>
          <a:prstGeom prst="rect">
            <a:avLst/>
          </a:prstGeom>
          <a:noFill/>
        </p:spPr>
        <p:txBody>
          <a:bodyPr wrap="square" rtlCol="0">
            <a:spAutoFit/>
          </a:bodyPr>
          <a:lstStyle/>
          <a:p>
            <a:r>
              <a:rPr lang="en-US" dirty="0"/>
              <a:t>At start</a:t>
            </a:r>
          </a:p>
        </p:txBody>
      </p:sp>
      <p:sp>
        <p:nvSpPr>
          <p:cNvPr id="10" name="TextBox 9"/>
          <p:cNvSpPr txBox="1"/>
          <p:nvPr/>
        </p:nvSpPr>
        <p:spPr>
          <a:xfrm>
            <a:off x="7092966" y="1232887"/>
            <a:ext cx="2346960" cy="369332"/>
          </a:xfrm>
          <a:prstGeom prst="rect">
            <a:avLst/>
          </a:prstGeom>
          <a:noFill/>
        </p:spPr>
        <p:txBody>
          <a:bodyPr wrap="square" rtlCol="0">
            <a:spAutoFit/>
          </a:bodyPr>
          <a:lstStyle/>
          <a:p>
            <a:r>
              <a:rPr lang="en-US" dirty="0"/>
              <a:t>After Preprocessing</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2722" y="1747407"/>
            <a:ext cx="5182889" cy="4764913"/>
          </a:xfrm>
          <a:prstGeom prst="rect">
            <a:avLst/>
          </a:prstGeom>
        </p:spPr>
      </p:pic>
    </p:spTree>
    <p:extLst>
      <p:ext uri="{BB962C8B-B14F-4D97-AF65-F5344CB8AC3E}">
        <p14:creationId xmlns:p14="http://schemas.microsoft.com/office/powerpoint/2010/main" val="1206315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dirty="0"/>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Compare numerical features</a:t>
            </a:r>
            <a:endParaRPr lang="en-US" dirty="0">
              <a:solidFill>
                <a:srgbClr val="0B49CB"/>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11" y="1641843"/>
            <a:ext cx="5001778" cy="4114808"/>
          </a:xfrm>
          <a:prstGeom prst="rect">
            <a:avLst/>
          </a:prstGeom>
        </p:spPr>
      </p:pic>
      <p:sp>
        <p:nvSpPr>
          <p:cNvPr id="2" name="TextBox 1">
            <a:extLst>
              <a:ext uri="{FF2B5EF4-FFF2-40B4-BE49-F238E27FC236}">
                <a16:creationId xmlns:a16="http://schemas.microsoft.com/office/drawing/2014/main" id="{CCEAA6B6-8981-806E-B335-29E3D445E60F}"/>
              </a:ext>
            </a:extLst>
          </p:cNvPr>
          <p:cNvSpPr txBox="1"/>
          <p:nvPr/>
        </p:nvSpPr>
        <p:spPr>
          <a:xfrm>
            <a:off x="6804837" y="2864138"/>
            <a:ext cx="3524363" cy="1384995"/>
          </a:xfrm>
          <a:prstGeom prst="rect">
            <a:avLst/>
          </a:prstGeom>
          <a:noFill/>
        </p:spPr>
        <p:txBody>
          <a:bodyPr wrap="none" rtlCol="0">
            <a:spAutoFit/>
          </a:bodyPr>
          <a:lstStyle/>
          <a:p>
            <a:r>
              <a:rPr lang="en-US" sz="2800" dirty="0">
                <a:ln w="0"/>
                <a:solidFill>
                  <a:schemeClr val="accent1"/>
                </a:solidFill>
                <a:effectLst>
                  <a:outerShdw blurRad="38100" dist="25400" dir="5400000" algn="ctr" rotWithShape="0">
                    <a:srgbClr val="6E747A">
                      <a:alpha val="43000"/>
                    </a:srgbClr>
                  </a:outerShdw>
                </a:effectLst>
              </a:rPr>
              <a:t>April</a:t>
            </a:r>
            <a:r>
              <a:rPr lang="en-US" sz="2800" dirty="0"/>
              <a:t> is the best Month</a:t>
            </a:r>
          </a:p>
          <a:p>
            <a:endParaRPr lang="en-US" sz="2800" dirty="0"/>
          </a:p>
          <a:p>
            <a:r>
              <a:rPr lang="en-US" sz="2800" dirty="0">
                <a:ln w="0"/>
                <a:solidFill>
                  <a:schemeClr val="accent1"/>
                </a:solidFill>
                <a:effectLst>
                  <a:outerShdw blurRad="38100" dist="25400" dir="5400000" algn="ctr" rotWithShape="0">
                    <a:srgbClr val="6E747A">
                      <a:alpha val="43000"/>
                    </a:srgbClr>
                  </a:outerShdw>
                </a:effectLst>
              </a:rPr>
              <a:t>November</a:t>
            </a:r>
            <a:r>
              <a:rPr lang="en-US" sz="2800" dirty="0"/>
              <a:t> is the worst</a:t>
            </a:r>
          </a:p>
        </p:txBody>
      </p:sp>
    </p:spTree>
    <p:extLst>
      <p:ext uri="{BB962C8B-B14F-4D97-AF65-F5344CB8AC3E}">
        <p14:creationId xmlns:p14="http://schemas.microsoft.com/office/powerpoint/2010/main" val="188179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EDA</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20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Create </a:t>
            </a:r>
            <a:r>
              <a:rPr lang="en-US" sz="2200" dirty="0" err="1">
                <a:solidFill>
                  <a:schemeClr val="accent3">
                    <a:lumMod val="25000"/>
                  </a:schemeClr>
                </a:solidFill>
                <a:latin typeface="Abadi"/>
              </a:rPr>
              <a:t>cohort_tag_month</a:t>
            </a:r>
            <a:r>
              <a:rPr lang="en-US" sz="2200" dirty="0">
                <a:solidFill>
                  <a:schemeClr val="accent3">
                    <a:lumMod val="25000"/>
                  </a:schemeClr>
                </a:solidFill>
                <a:latin typeface="Abadi"/>
              </a:rPr>
              <a:t> &amp; </a:t>
            </a:r>
            <a:r>
              <a:rPr lang="en-US" sz="2200" dirty="0" err="1">
                <a:solidFill>
                  <a:schemeClr val="accent3">
                    <a:lumMod val="25000"/>
                  </a:schemeClr>
                </a:solidFill>
                <a:latin typeface="Abadi"/>
              </a:rPr>
              <a:t>cohort_tag_furthnight</a:t>
            </a:r>
            <a:r>
              <a:rPr lang="en-US" sz="2200" dirty="0">
                <a:solidFill>
                  <a:schemeClr val="accent3">
                    <a:lumMod val="25000"/>
                  </a:schemeClr>
                </a:solidFill>
                <a:latin typeface="Abadi"/>
              </a:rPr>
              <a:t> from </a:t>
            </a:r>
            <a:r>
              <a:rPr lang="en-US" sz="2200" dirty="0" err="1">
                <a:solidFill>
                  <a:schemeClr val="accent3">
                    <a:lumMod val="25000"/>
                  </a:schemeClr>
                </a:solidFill>
                <a:latin typeface="Abadi"/>
              </a:rPr>
              <a:t>cohort_tag</a:t>
            </a:r>
            <a:endParaRPr lang="en-US" sz="2200" dirty="0">
              <a:solidFill>
                <a:schemeClr val="accent3">
                  <a:lumMod val="25000"/>
                </a:schemeClr>
              </a:solidFill>
              <a:latin typeface="Abadi"/>
            </a:endParaRPr>
          </a:p>
          <a:p>
            <a:pPr marL="0" indent="0">
              <a:buNone/>
            </a:pPr>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Feature Creation</a:t>
            </a:r>
          </a:p>
        </p:txBody>
      </p:sp>
      <p:graphicFrame>
        <p:nvGraphicFramePr>
          <p:cNvPr id="2" name="Table 1">
            <a:extLst>
              <a:ext uri="{FF2B5EF4-FFF2-40B4-BE49-F238E27FC236}">
                <a16:creationId xmlns:a16="http://schemas.microsoft.com/office/drawing/2014/main" id="{0610AE3E-4146-ABCF-4CB2-A91E4C927AD3}"/>
              </a:ext>
            </a:extLst>
          </p:cNvPr>
          <p:cNvGraphicFramePr>
            <a:graphicFrameLocks noGrp="1"/>
          </p:cNvGraphicFramePr>
          <p:nvPr>
            <p:extLst>
              <p:ext uri="{D42A27DB-BD31-4B8C-83A1-F6EECF244321}">
                <p14:modId xmlns:p14="http://schemas.microsoft.com/office/powerpoint/2010/main" val="3933530099"/>
              </p:ext>
            </p:extLst>
          </p:nvPr>
        </p:nvGraphicFramePr>
        <p:xfrm>
          <a:off x="5214888" y="2977516"/>
          <a:ext cx="3499884" cy="579120"/>
        </p:xfrm>
        <a:graphic>
          <a:graphicData uri="http://schemas.openxmlformats.org/drawingml/2006/table">
            <a:tbl>
              <a:tblPr/>
              <a:tblGrid>
                <a:gridCol w="1749942">
                  <a:extLst>
                    <a:ext uri="{9D8B030D-6E8A-4147-A177-3AD203B41FA5}">
                      <a16:colId xmlns:a16="http://schemas.microsoft.com/office/drawing/2014/main" val="1056048134"/>
                    </a:ext>
                  </a:extLst>
                </a:gridCol>
                <a:gridCol w="1749942">
                  <a:extLst>
                    <a:ext uri="{9D8B030D-6E8A-4147-A177-3AD203B41FA5}">
                      <a16:colId xmlns:a16="http://schemas.microsoft.com/office/drawing/2014/main" val="912575884"/>
                    </a:ext>
                  </a:extLst>
                </a:gridCol>
              </a:tblGrid>
              <a:tr h="0">
                <a:tc>
                  <a:txBody>
                    <a:bodyPr/>
                    <a:lstStyle/>
                    <a:p>
                      <a:r>
                        <a:rPr lang="en-US" sz="3200" dirty="0">
                          <a:solidFill>
                            <a:srgbClr val="FF0000"/>
                          </a:solidFill>
                        </a:rPr>
                        <a:t>OCT</a:t>
                      </a:r>
                      <a:r>
                        <a:rPr lang="en-US" sz="3200" dirty="0"/>
                        <a:t>19</a:t>
                      </a:r>
                      <a:r>
                        <a:rPr lang="en-US" sz="3200" dirty="0">
                          <a:solidFill>
                            <a:srgbClr val="00B050"/>
                          </a:solidFill>
                        </a:rPr>
                        <a:t>A</a:t>
                      </a:r>
                    </a:p>
                  </a:txBody>
                  <a:tcPr anchor="ctr">
                    <a:lnL>
                      <a:noFill/>
                    </a:lnL>
                    <a:lnR>
                      <a:noFill/>
                    </a:lnR>
                    <a:lnT>
                      <a:noFill/>
                    </a:lnT>
                    <a:lnB>
                      <a:noFill/>
                    </a:lnB>
                  </a:tcPr>
                </a:tc>
                <a:tc>
                  <a:txBody>
                    <a:bodyPr/>
                    <a:lstStyle/>
                    <a:p>
                      <a:endParaRPr lang="en-US" sz="3200" dirty="0"/>
                    </a:p>
                  </a:txBody>
                  <a:tcPr anchor="ctr">
                    <a:lnL>
                      <a:noFill/>
                    </a:lnL>
                    <a:lnR>
                      <a:noFill/>
                    </a:lnR>
                    <a:lnT>
                      <a:noFill/>
                    </a:lnT>
                    <a:lnB>
                      <a:noFill/>
                    </a:lnB>
                  </a:tcPr>
                </a:tc>
                <a:extLst>
                  <a:ext uri="{0D108BD9-81ED-4DB2-BD59-A6C34878D82A}">
                    <a16:rowId xmlns:a16="http://schemas.microsoft.com/office/drawing/2014/main" val="760907036"/>
                  </a:ext>
                </a:extLst>
              </a:tr>
            </a:tbl>
          </a:graphicData>
        </a:graphic>
      </p:graphicFrame>
      <p:sp>
        <p:nvSpPr>
          <p:cNvPr id="7" name="TextBox 6">
            <a:extLst>
              <a:ext uri="{FF2B5EF4-FFF2-40B4-BE49-F238E27FC236}">
                <a16:creationId xmlns:a16="http://schemas.microsoft.com/office/drawing/2014/main" id="{5C43AA2D-C4DA-69E5-0EA0-28E1731D5800}"/>
              </a:ext>
            </a:extLst>
          </p:cNvPr>
          <p:cNvSpPr txBox="1"/>
          <p:nvPr/>
        </p:nvSpPr>
        <p:spPr>
          <a:xfrm>
            <a:off x="4199860" y="4042370"/>
            <a:ext cx="1015028" cy="646331"/>
          </a:xfrm>
          <a:prstGeom prst="rect">
            <a:avLst/>
          </a:prstGeom>
          <a:noFill/>
        </p:spPr>
        <p:txBody>
          <a:bodyPr wrap="square">
            <a:spAutoFit/>
          </a:bodyPr>
          <a:lstStyle/>
          <a:p>
            <a:r>
              <a:rPr lang="en-US" sz="3600" dirty="0">
                <a:solidFill>
                  <a:srgbClr val="FF0000"/>
                </a:solidFill>
              </a:rPr>
              <a:t>OCT</a:t>
            </a:r>
          </a:p>
        </p:txBody>
      </p:sp>
      <p:sp>
        <p:nvSpPr>
          <p:cNvPr id="9" name="TextBox 8">
            <a:extLst>
              <a:ext uri="{FF2B5EF4-FFF2-40B4-BE49-F238E27FC236}">
                <a16:creationId xmlns:a16="http://schemas.microsoft.com/office/drawing/2014/main" id="{854E23D4-6E07-A8DF-FB59-A1CF6CA2CBE7}"/>
              </a:ext>
            </a:extLst>
          </p:cNvPr>
          <p:cNvSpPr txBox="1"/>
          <p:nvPr/>
        </p:nvSpPr>
        <p:spPr>
          <a:xfrm>
            <a:off x="6977114" y="4006744"/>
            <a:ext cx="773533" cy="646331"/>
          </a:xfrm>
          <a:prstGeom prst="rect">
            <a:avLst/>
          </a:prstGeom>
          <a:noFill/>
        </p:spPr>
        <p:txBody>
          <a:bodyPr wrap="square">
            <a:spAutoFit/>
          </a:bodyPr>
          <a:lstStyle/>
          <a:p>
            <a:r>
              <a:rPr lang="en-US" sz="3600" dirty="0">
                <a:solidFill>
                  <a:srgbClr val="00B050"/>
                </a:solidFill>
              </a:rPr>
              <a:t>A</a:t>
            </a:r>
          </a:p>
        </p:txBody>
      </p:sp>
      <p:cxnSp>
        <p:nvCxnSpPr>
          <p:cNvPr id="11" name="Straight Arrow Connector 10">
            <a:extLst>
              <a:ext uri="{FF2B5EF4-FFF2-40B4-BE49-F238E27FC236}">
                <a16:creationId xmlns:a16="http://schemas.microsoft.com/office/drawing/2014/main" id="{20B1E239-3454-80CB-7A85-C5735D1615EB}"/>
              </a:ext>
            </a:extLst>
          </p:cNvPr>
          <p:cNvCxnSpPr/>
          <p:nvPr/>
        </p:nvCxnSpPr>
        <p:spPr>
          <a:xfrm>
            <a:off x="6592186" y="3476338"/>
            <a:ext cx="372644" cy="52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1B1B2E-639E-00D1-E04C-27B808F0E68E}"/>
              </a:ext>
            </a:extLst>
          </p:cNvPr>
          <p:cNvCxnSpPr/>
          <p:nvPr/>
        </p:nvCxnSpPr>
        <p:spPr>
          <a:xfrm flipH="1">
            <a:off x="5050465" y="3476338"/>
            <a:ext cx="361507" cy="56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532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21</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a:lnSpc>
                <a:spcPct val="100000"/>
              </a:lnSpc>
              <a:spcBef>
                <a:spcPts val="1400"/>
              </a:spcBef>
            </a:pPr>
            <a:r>
              <a:rPr lang="en-US" dirty="0"/>
              <a:t>id</a:t>
            </a:r>
          </a:p>
          <a:p>
            <a:pPr>
              <a:lnSpc>
                <a:spcPct val="100000"/>
              </a:lnSpc>
              <a:spcBef>
                <a:spcPts val="1400"/>
              </a:spcBef>
            </a:pPr>
            <a:r>
              <a:rPr lang="en-US" dirty="0" err="1"/>
              <a:t>pathrise_status</a:t>
            </a:r>
            <a:endParaRPr lang="en-US" dirty="0"/>
          </a:p>
          <a:p>
            <a:pPr>
              <a:lnSpc>
                <a:spcPct val="100000"/>
              </a:lnSpc>
              <a:spcBef>
                <a:spcPts val="1400"/>
              </a:spcBef>
            </a:pPr>
            <a:r>
              <a:rPr lang="en-US" dirty="0" err="1"/>
              <a:t>cohort_tag</a:t>
            </a:r>
            <a:endParaRPr lang="en-US" dirty="0"/>
          </a:p>
          <a:p>
            <a:pPr>
              <a:lnSpc>
                <a:spcPct val="100000"/>
              </a:lnSpc>
              <a:spcBef>
                <a:spcPts val="1400"/>
              </a:spcBef>
            </a:pPr>
            <a:endParaRPr lang="en-US" dirty="0"/>
          </a:p>
          <a:p>
            <a:pPr>
              <a:lnSpc>
                <a:spcPct val="100000"/>
              </a:lnSpc>
              <a:spcBef>
                <a:spcPts val="1400"/>
              </a:spcBef>
            </a:pPr>
            <a:r>
              <a:rPr lang="en-US" dirty="0" err="1"/>
              <a:t>Program_duration_day</a:t>
            </a:r>
            <a:r>
              <a:rPr lang="en-US" dirty="0"/>
              <a:t> when working on predicting placement</a:t>
            </a:r>
          </a:p>
          <a:p>
            <a:pPr>
              <a:lnSpc>
                <a:spcPct val="100000"/>
              </a:lnSpc>
              <a:spcBef>
                <a:spcPts val="1400"/>
              </a:spcBef>
            </a:pPr>
            <a:r>
              <a:rPr lang="en-US" dirty="0"/>
              <a:t>Placed when working on predicting duration days</a:t>
            </a:r>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Remove unnecessary data</a:t>
            </a:r>
          </a:p>
        </p:txBody>
      </p:sp>
    </p:spTree>
    <p:extLst>
      <p:ext uri="{BB962C8B-B14F-4D97-AF65-F5344CB8AC3E}">
        <p14:creationId xmlns:p14="http://schemas.microsoft.com/office/powerpoint/2010/main" val="84864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22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a:lnSpc>
                <a:spcPct val="100000"/>
              </a:lnSpc>
              <a:spcBef>
                <a:spcPts val="1400"/>
              </a:spcBef>
            </a:pPr>
            <a:r>
              <a:rPr lang="en-US" sz="2200" dirty="0" err="1">
                <a:solidFill>
                  <a:schemeClr val="accent3">
                    <a:lumMod val="25000"/>
                  </a:schemeClr>
                </a:solidFill>
                <a:latin typeface="Abadi"/>
              </a:rPr>
              <a:t>length_of_job_search</a:t>
            </a:r>
            <a:r>
              <a:rPr lang="en-US" sz="2200" dirty="0">
                <a:solidFill>
                  <a:schemeClr val="accent3">
                    <a:lumMod val="25000"/>
                  </a:schemeClr>
                </a:solidFill>
                <a:latin typeface="Abadi"/>
              </a:rPr>
              <a:t> with 'Less than one month’ : maximum</a:t>
            </a:r>
            <a:endParaRPr lang="sv-SE" sz="2200" dirty="0">
              <a:solidFill>
                <a:schemeClr val="accent3">
                  <a:lumMod val="25000"/>
                </a:schemeClr>
              </a:solidFill>
              <a:latin typeface="Abadi"/>
            </a:endParaRPr>
          </a:p>
          <a:p>
            <a:pPr>
              <a:lnSpc>
                <a:spcPct val="100000"/>
              </a:lnSpc>
              <a:spcBef>
                <a:spcPts val="1400"/>
              </a:spcBef>
            </a:pPr>
            <a:r>
              <a:rPr lang="en-US" sz="2200" dirty="0" err="1">
                <a:solidFill>
                  <a:schemeClr val="accent3">
                    <a:lumMod val="25000"/>
                  </a:schemeClr>
                </a:solidFill>
                <a:latin typeface="Abadi"/>
              </a:rPr>
              <a:t>highest_level_of_education</a:t>
            </a:r>
            <a:r>
              <a:rPr lang="en-US" sz="2200" dirty="0">
                <a:solidFill>
                  <a:schemeClr val="accent3">
                    <a:lumMod val="25000"/>
                  </a:schemeClr>
                </a:solidFill>
                <a:latin typeface="Abadi"/>
              </a:rPr>
              <a:t> with 'missed’</a:t>
            </a:r>
          </a:p>
          <a:p>
            <a:pPr>
              <a:lnSpc>
                <a:spcPct val="100000"/>
              </a:lnSpc>
              <a:spcBef>
                <a:spcPts val="1400"/>
              </a:spcBef>
            </a:pPr>
            <a:r>
              <a:rPr lang="en-US" sz="2200" dirty="0" err="1">
                <a:solidFill>
                  <a:schemeClr val="accent3">
                    <a:lumMod val="25000"/>
                  </a:schemeClr>
                </a:solidFill>
                <a:latin typeface="Abadi"/>
              </a:rPr>
              <a:t>biggest_challenge_in_search</a:t>
            </a:r>
            <a:r>
              <a:rPr lang="en-US" sz="2200" dirty="0">
                <a:solidFill>
                  <a:schemeClr val="accent3">
                    <a:lumMod val="25000"/>
                  </a:schemeClr>
                </a:solidFill>
                <a:latin typeface="Abadi"/>
              </a:rPr>
              <a:t> with 'Hearing back on my applications’</a:t>
            </a:r>
          </a:p>
          <a:p>
            <a:pPr>
              <a:lnSpc>
                <a:spcPct val="100000"/>
              </a:lnSpc>
              <a:spcBef>
                <a:spcPts val="1400"/>
              </a:spcBef>
            </a:pPr>
            <a:r>
              <a:rPr lang="en-US" sz="2200" dirty="0">
                <a:solidFill>
                  <a:schemeClr val="accent3">
                    <a:lumMod val="25000"/>
                  </a:schemeClr>
                </a:solidFill>
                <a:latin typeface="Abadi"/>
              </a:rPr>
              <a:t>Race with 'Decline to Self Identify’</a:t>
            </a:r>
          </a:p>
          <a:p>
            <a:pPr>
              <a:lnSpc>
                <a:spcPct val="100000"/>
              </a:lnSpc>
              <a:spcBef>
                <a:spcPts val="1400"/>
              </a:spcBef>
            </a:pPr>
            <a:r>
              <a:rPr lang="sv-SE" sz="2200" dirty="0">
                <a:solidFill>
                  <a:schemeClr val="accent3">
                    <a:lumMod val="25000"/>
                  </a:schemeClr>
                </a:solidFill>
                <a:latin typeface="Abadi"/>
              </a:rPr>
              <a:t>cohort_tag_month with 'FEB’ : mean</a:t>
            </a:r>
          </a:p>
          <a:p>
            <a:pPr>
              <a:lnSpc>
                <a:spcPct val="100000"/>
              </a:lnSpc>
              <a:spcBef>
                <a:spcPts val="1400"/>
              </a:spcBef>
            </a:pPr>
            <a:r>
              <a:rPr lang="sv-SE" sz="2200" dirty="0">
                <a:solidFill>
                  <a:schemeClr val="accent3">
                    <a:lumMod val="25000"/>
                  </a:schemeClr>
                </a:solidFill>
                <a:latin typeface="Abadi"/>
              </a:rPr>
              <a:t>cohort_tag_fortnight with ’B’ : mean</a:t>
            </a:r>
          </a:p>
          <a:p>
            <a:pPr>
              <a:lnSpc>
                <a:spcPct val="100000"/>
              </a:lnSpc>
              <a:spcBef>
                <a:spcPts val="1400"/>
              </a:spcBef>
            </a:pPr>
            <a:r>
              <a:rPr lang="en-US" sz="2200" dirty="0" err="1">
                <a:solidFill>
                  <a:schemeClr val="accent3">
                    <a:lumMod val="25000"/>
                  </a:schemeClr>
                </a:solidFill>
                <a:latin typeface="Abadi"/>
              </a:rPr>
              <a:t>program_duration_days</a:t>
            </a:r>
            <a:r>
              <a:rPr lang="en-US" sz="2200" dirty="0">
                <a:solidFill>
                  <a:schemeClr val="accent3">
                    <a:lumMod val="25000"/>
                  </a:schemeClr>
                </a:solidFill>
                <a:latin typeface="Abadi"/>
              </a:rPr>
              <a:t> with 0 when </a:t>
            </a:r>
            <a:r>
              <a:rPr lang="en-US" sz="2200" dirty="0" err="1">
                <a:solidFill>
                  <a:schemeClr val="accent3">
                    <a:lumMod val="25000"/>
                  </a:schemeClr>
                </a:solidFill>
                <a:latin typeface="Abadi"/>
              </a:rPr>
              <a:t>pathrise_status</a:t>
            </a:r>
            <a:r>
              <a:rPr lang="en-US" sz="2200" dirty="0">
                <a:solidFill>
                  <a:schemeClr val="accent3">
                    <a:lumMod val="25000"/>
                  </a:schemeClr>
                </a:solidFill>
                <a:latin typeface="Abadi"/>
              </a:rPr>
              <a:t>='Break’ or ‘MIA’</a:t>
            </a:r>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Dealing with Missing values</a:t>
            </a:r>
          </a:p>
        </p:txBody>
      </p:sp>
    </p:spTree>
    <p:extLst>
      <p:ext uri="{BB962C8B-B14F-4D97-AF65-F5344CB8AC3E}">
        <p14:creationId xmlns:p14="http://schemas.microsoft.com/office/powerpoint/2010/main" val="4195945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273" y="0"/>
            <a:ext cx="2365453" cy="1261981"/>
          </a:xfrm>
          <a:prstGeom prst="rect">
            <a:avLst/>
          </a:prstGeom>
        </p:spPr>
      </p:pic>
      <p:sp>
        <p:nvSpPr>
          <p:cNvPr id="2" name="TextBox 1">
            <a:extLst>
              <a:ext uri="{FF2B5EF4-FFF2-40B4-BE49-F238E27FC236}">
                <a16:creationId xmlns:a16="http://schemas.microsoft.com/office/drawing/2014/main" id="{DBF5D090-CA70-7637-20C1-D1E3FECE0586}"/>
              </a:ext>
            </a:extLst>
          </p:cNvPr>
          <p:cNvSpPr txBox="1"/>
          <p:nvPr/>
        </p:nvSpPr>
        <p:spPr>
          <a:xfrm>
            <a:off x="3618718" y="1939171"/>
            <a:ext cx="4954561" cy="830997"/>
          </a:xfrm>
          <a:prstGeom prst="rect">
            <a:avLst/>
          </a:prstGeom>
          <a:noFill/>
        </p:spPr>
        <p:txBody>
          <a:bodyPr wrap="none" rtlCol="0">
            <a:spAutoFit/>
          </a:bodyPr>
          <a:lstStyle/>
          <a:p>
            <a:r>
              <a:rPr lang="en-US" sz="4800" dirty="0">
                <a:solidFill>
                  <a:schemeClr val="bg1"/>
                </a:solidFill>
              </a:rPr>
              <a:t>Predictive Analysis </a:t>
            </a:r>
          </a:p>
        </p:txBody>
      </p:sp>
    </p:spTree>
    <p:extLst>
      <p:ext uri="{BB962C8B-B14F-4D97-AF65-F5344CB8AC3E}">
        <p14:creationId xmlns:p14="http://schemas.microsoft.com/office/powerpoint/2010/main" val="1884221711"/>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24</a:t>
            </a:fld>
            <a:endParaRPr lang="en-US" dirty="0"/>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2" name="Picture 1"/>
          <p:cNvPicPr>
            <a:picLocks noChangeAspect="1"/>
          </p:cNvPicPr>
          <p:nvPr/>
        </p:nvPicPr>
        <p:blipFill>
          <a:blip r:embed="rId3"/>
          <a:stretch>
            <a:fillRect/>
          </a:stretch>
        </p:blipFill>
        <p:spPr>
          <a:xfrm>
            <a:off x="770011" y="1483834"/>
            <a:ext cx="5820587" cy="2305372"/>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25</a:t>
            </a:fld>
            <a:endParaRPr lang="en-US" dirty="0"/>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5" name="Picture 4"/>
          <p:cNvPicPr>
            <a:picLocks noChangeAspect="1"/>
          </p:cNvPicPr>
          <p:nvPr/>
        </p:nvPicPr>
        <p:blipFill>
          <a:blip r:embed="rId3"/>
          <a:stretch>
            <a:fillRect/>
          </a:stretch>
        </p:blipFill>
        <p:spPr>
          <a:xfrm>
            <a:off x="770011" y="1407791"/>
            <a:ext cx="5280269" cy="5092602"/>
          </a:xfrm>
          <a:prstGeom prst="rect">
            <a:avLst/>
          </a:prstGeom>
        </p:spPr>
      </p:pic>
      <p:sp>
        <p:nvSpPr>
          <p:cNvPr id="2" name="Rectangle 1">
            <a:extLst>
              <a:ext uri="{FF2B5EF4-FFF2-40B4-BE49-F238E27FC236}">
                <a16:creationId xmlns:a16="http://schemas.microsoft.com/office/drawing/2014/main" id="{DBF24272-4BD3-2668-9B28-F008583E01E3}"/>
              </a:ext>
            </a:extLst>
          </p:cNvPr>
          <p:cNvSpPr/>
          <p:nvPr/>
        </p:nvSpPr>
        <p:spPr>
          <a:xfrm>
            <a:off x="393405" y="3471532"/>
            <a:ext cx="5911702" cy="229131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A51B246-D06D-D07D-6052-86E1C4396B36}"/>
              </a:ext>
            </a:extLst>
          </p:cNvPr>
          <p:cNvSpPr/>
          <p:nvPr/>
        </p:nvSpPr>
        <p:spPr>
          <a:xfrm>
            <a:off x="770011" y="4391247"/>
            <a:ext cx="5325989" cy="2232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495A5A2-F18F-B349-1750-AAF73196F6DE}"/>
              </a:ext>
            </a:extLst>
          </p:cNvPr>
          <p:cNvSpPr/>
          <p:nvPr/>
        </p:nvSpPr>
        <p:spPr>
          <a:xfrm>
            <a:off x="382772" y="5805380"/>
            <a:ext cx="5911702" cy="695014"/>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Freeform: Shape 6">
            <a:extLst>
              <a:ext uri="{FF2B5EF4-FFF2-40B4-BE49-F238E27FC236}">
                <a16:creationId xmlns:a16="http://schemas.microsoft.com/office/drawing/2014/main" id="{79C25F5C-2847-BF41-F2AF-C01884B56424}"/>
              </a:ext>
            </a:extLst>
          </p:cNvPr>
          <p:cNvSpPr/>
          <p:nvPr/>
        </p:nvSpPr>
        <p:spPr>
          <a:xfrm>
            <a:off x="6081822" y="4529470"/>
            <a:ext cx="867165" cy="1658679"/>
          </a:xfrm>
          <a:custGeom>
            <a:avLst/>
            <a:gdLst>
              <a:gd name="connsiteX0" fmla="*/ 0 w 867165"/>
              <a:gd name="connsiteY0" fmla="*/ 0 h 1658679"/>
              <a:gd name="connsiteX1" fmla="*/ 861238 w 867165"/>
              <a:gd name="connsiteY1" fmla="*/ 510363 h 1658679"/>
              <a:gd name="connsiteX2" fmla="*/ 233917 w 867165"/>
              <a:gd name="connsiteY2" fmla="*/ 1658679 h 1658679"/>
            </a:gdLst>
            <a:ahLst/>
            <a:cxnLst>
              <a:cxn ang="0">
                <a:pos x="connsiteX0" y="connsiteY0"/>
              </a:cxn>
              <a:cxn ang="0">
                <a:pos x="connsiteX1" y="connsiteY1"/>
              </a:cxn>
              <a:cxn ang="0">
                <a:pos x="connsiteX2" y="connsiteY2"/>
              </a:cxn>
            </a:cxnLst>
            <a:rect l="l" t="t" r="r" b="b"/>
            <a:pathLst>
              <a:path w="867165" h="1658679">
                <a:moveTo>
                  <a:pt x="0" y="0"/>
                </a:moveTo>
                <a:cubicBezTo>
                  <a:pt x="411126" y="116958"/>
                  <a:pt x="822252" y="233916"/>
                  <a:pt x="861238" y="510363"/>
                </a:cubicBezTo>
                <a:cubicBezTo>
                  <a:pt x="900224" y="786810"/>
                  <a:pt x="753140" y="1306033"/>
                  <a:pt x="233917" y="1658679"/>
                </a:cubicBezTo>
              </a:path>
            </a:pathLst>
          </a:custGeom>
          <a:ln w="28575">
            <a:headEnd type="none" w="med" len="med"/>
            <a:tailEnd type="triangl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8CF77D64-B96F-3E3A-C87A-85106F4D8165}"/>
              </a:ext>
            </a:extLst>
          </p:cNvPr>
          <p:cNvSpPr txBox="1"/>
          <p:nvPr/>
        </p:nvSpPr>
        <p:spPr>
          <a:xfrm>
            <a:off x="6986549" y="4922874"/>
            <a:ext cx="3099823" cy="369332"/>
          </a:xfrm>
          <a:prstGeom prst="rect">
            <a:avLst/>
          </a:prstGeom>
          <a:noFill/>
        </p:spPr>
        <p:txBody>
          <a:bodyPr wrap="none" rtlCol="0">
            <a:spAutoFit/>
          </a:bodyPr>
          <a:lstStyle/>
          <a:p>
            <a:r>
              <a:rPr lang="en-US" dirty="0">
                <a:solidFill>
                  <a:schemeClr val="accent2">
                    <a:lumMod val="75000"/>
                  </a:schemeClr>
                </a:solidFill>
              </a:rPr>
              <a:t>Tuning Hyper Parameters again</a:t>
            </a:r>
          </a:p>
        </p:txBody>
      </p:sp>
    </p:spTree>
    <p:extLst>
      <p:ext uri="{BB962C8B-B14F-4D97-AF65-F5344CB8AC3E}">
        <p14:creationId xmlns:p14="http://schemas.microsoft.com/office/powerpoint/2010/main" val="3877901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26</a:t>
            </a:fld>
            <a:endParaRPr lang="en-US" dirty="0"/>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10" y="2005872"/>
            <a:ext cx="3124965" cy="238092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328" y="2005872"/>
            <a:ext cx="3124965" cy="23809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60646" y="2005872"/>
            <a:ext cx="3124965" cy="2380926"/>
          </a:xfrm>
          <a:prstGeom prst="rect">
            <a:avLst/>
          </a:prstGeom>
        </p:spPr>
      </p:pic>
      <p:sp>
        <p:nvSpPr>
          <p:cNvPr id="8" name="TextBox 7"/>
          <p:cNvSpPr txBox="1"/>
          <p:nvPr/>
        </p:nvSpPr>
        <p:spPr>
          <a:xfrm>
            <a:off x="1820941" y="1676452"/>
            <a:ext cx="1023101" cy="369332"/>
          </a:xfrm>
          <a:prstGeom prst="rect">
            <a:avLst/>
          </a:prstGeom>
          <a:noFill/>
        </p:spPr>
        <p:txBody>
          <a:bodyPr wrap="none" rtlCol="0">
            <a:spAutoFit/>
          </a:bodyPr>
          <a:lstStyle/>
          <a:p>
            <a:r>
              <a:rPr lang="en-US" dirty="0"/>
              <a:t>Accuracy</a:t>
            </a:r>
          </a:p>
        </p:txBody>
      </p:sp>
      <p:sp>
        <p:nvSpPr>
          <p:cNvPr id="10" name="TextBox 9"/>
          <p:cNvSpPr txBox="1"/>
          <p:nvPr/>
        </p:nvSpPr>
        <p:spPr>
          <a:xfrm>
            <a:off x="5516259" y="1644186"/>
            <a:ext cx="1036053" cy="369332"/>
          </a:xfrm>
          <a:prstGeom prst="rect">
            <a:avLst/>
          </a:prstGeom>
          <a:noFill/>
        </p:spPr>
        <p:txBody>
          <a:bodyPr wrap="none" rtlCol="0">
            <a:spAutoFit/>
          </a:bodyPr>
          <a:lstStyle/>
          <a:p>
            <a:r>
              <a:rPr lang="en-US" dirty="0"/>
              <a:t>precision</a:t>
            </a:r>
          </a:p>
        </p:txBody>
      </p:sp>
      <p:sp>
        <p:nvSpPr>
          <p:cNvPr id="11" name="TextBox 10"/>
          <p:cNvSpPr txBox="1"/>
          <p:nvPr/>
        </p:nvSpPr>
        <p:spPr>
          <a:xfrm>
            <a:off x="9211577" y="1636540"/>
            <a:ext cx="960391" cy="369332"/>
          </a:xfrm>
          <a:prstGeom prst="rect">
            <a:avLst/>
          </a:prstGeom>
          <a:noFill/>
        </p:spPr>
        <p:txBody>
          <a:bodyPr wrap="none" rtlCol="0">
            <a:spAutoFit/>
          </a:bodyPr>
          <a:lstStyle/>
          <a:p>
            <a:r>
              <a:rPr lang="en-US" dirty="0"/>
              <a:t>F1 score</a:t>
            </a:r>
          </a:p>
        </p:txBody>
      </p:sp>
      <p:sp>
        <p:nvSpPr>
          <p:cNvPr id="5" name="Rectangle 1"/>
          <p:cNvSpPr>
            <a:spLocks noChangeArrowheads="1"/>
          </p:cNvSpPr>
          <p:nvPr/>
        </p:nvSpPr>
        <p:spPr bwMode="auto">
          <a:xfrm>
            <a:off x="8160646" y="4704806"/>
            <a:ext cx="27961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err="1">
                <a:ln>
                  <a:noFill/>
                </a:ln>
                <a:solidFill>
                  <a:schemeClr val="tx1"/>
                </a:solidFill>
                <a:effectLst/>
                <a:latin typeface="Arial Unicode MS" panose="020B0604020202020204" pitchFamily="34" charset="-128"/>
              </a:rPr>
              <a:t>min_samples_leaf</a:t>
            </a:r>
            <a:r>
              <a:rPr kumimoji="0" lang="en-US" altLang="en-US" b="0" i="0" u="none" strike="noStrike" cap="none" normalizeH="0" baseline="0" dirty="0">
                <a:ln>
                  <a:noFill/>
                </a:ln>
                <a:solidFill>
                  <a:schemeClr val="tx1"/>
                </a:solidFill>
                <a:effectLst/>
                <a:latin typeface="Arial Unicode MS" panose="020B0604020202020204" pitchFamily="34" charset="-128"/>
              </a:rPr>
              <a:t>": 4</a:t>
            </a:r>
            <a:endParaRPr lang="en-US" altLang="en-US" dirty="0">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err="1">
                <a:ln>
                  <a:noFill/>
                </a:ln>
                <a:solidFill>
                  <a:schemeClr val="tx1"/>
                </a:solidFill>
                <a:effectLst/>
                <a:latin typeface="Arial Unicode MS" panose="020B0604020202020204" pitchFamily="34" charset="-128"/>
              </a:rPr>
              <a:t>min_samples_split</a:t>
            </a:r>
            <a:r>
              <a:rPr kumimoji="0" lang="en-US" altLang="en-US" b="0" i="0" u="none" strike="noStrike" cap="none" normalizeH="0" baseline="0" dirty="0">
                <a:ln>
                  <a:noFill/>
                </a:ln>
                <a:solidFill>
                  <a:schemeClr val="tx1"/>
                </a:solidFill>
                <a:effectLst/>
                <a:latin typeface="Arial Unicode MS" panose="020B0604020202020204" pitchFamily="34" charset="-128"/>
              </a:rPr>
              <a:t>":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err="1">
                <a:ln>
                  <a:noFill/>
                </a:ln>
                <a:solidFill>
                  <a:schemeClr val="tx1"/>
                </a:solidFill>
                <a:effectLst/>
                <a:latin typeface="Arial Unicode MS" panose="020B0604020202020204" pitchFamily="34" charset="-128"/>
              </a:rPr>
              <a:t>n_estimators</a:t>
            </a:r>
            <a:r>
              <a:rPr kumimoji="0" lang="en-US" altLang="en-US" b="0" i="0" u="none" strike="noStrike" cap="none" normalizeH="0" baseline="0" dirty="0">
                <a:ln>
                  <a:noFill/>
                </a:ln>
                <a:solidFill>
                  <a:schemeClr val="tx1"/>
                </a:solidFill>
                <a:effectLst/>
                <a:latin typeface="Arial Unicode MS" panose="020B0604020202020204" pitchFamily="34" charset="-128"/>
              </a:rPr>
              <a:t>": 80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a:t>
            </a:r>
            <a:r>
              <a:rPr kumimoji="0" lang="en-US" altLang="en-US" b="0" i="0" u="none" strike="noStrike" cap="none" normalizeH="0" baseline="0" dirty="0" err="1">
                <a:ln>
                  <a:noFill/>
                </a:ln>
                <a:solidFill>
                  <a:schemeClr val="tx1"/>
                </a:solidFill>
                <a:effectLst/>
                <a:latin typeface="Arial Unicode MS" panose="020B0604020202020204" pitchFamily="34" charset="-128"/>
              </a:rPr>
              <a:t>random_state</a:t>
            </a:r>
            <a:r>
              <a:rPr kumimoji="0" lang="en-US" altLang="en-US" b="0" i="0" u="none" strike="noStrike" cap="none" normalizeH="0" baseline="0" dirty="0">
                <a:ln>
                  <a:noFill/>
                </a:ln>
                <a:solidFill>
                  <a:schemeClr val="tx1"/>
                </a:solidFill>
                <a:effectLst/>
                <a:latin typeface="Arial Unicode MS" panose="020B0604020202020204" pitchFamily="34" charset="-128"/>
              </a:rPr>
              <a:t>": 101</a:t>
            </a:r>
            <a:r>
              <a:rPr kumimoji="0" lang="en-US" altLang="en-US" b="0" i="0" u="none" strike="noStrike" cap="none" normalizeH="0" baseline="0" dirty="0">
                <a:ln>
                  <a:noFill/>
                </a:ln>
                <a:solidFill>
                  <a:schemeClr val="tx1"/>
                </a:solidFill>
                <a:effectLst/>
              </a:rPr>
              <a:t> </a:t>
            </a:r>
          </a:p>
        </p:txBody>
      </p:sp>
      <p:sp>
        <p:nvSpPr>
          <p:cNvPr id="12" name="TextBox 11"/>
          <p:cNvSpPr txBox="1"/>
          <p:nvPr/>
        </p:nvSpPr>
        <p:spPr>
          <a:xfrm>
            <a:off x="960120" y="5120304"/>
            <a:ext cx="4069256" cy="461665"/>
          </a:xfrm>
          <a:prstGeom prst="rect">
            <a:avLst/>
          </a:prstGeom>
          <a:noFill/>
        </p:spPr>
        <p:txBody>
          <a:bodyPr wrap="none" rtlCol="0">
            <a:spAutoFit/>
          </a:bodyPr>
          <a:lstStyle/>
          <a:p>
            <a:r>
              <a:rPr lang="en-US" sz="2400" dirty="0"/>
              <a:t>Chosen Model: </a:t>
            </a:r>
            <a:r>
              <a:rPr lang="en-US" sz="2400" b="1" dirty="0">
                <a:solidFill>
                  <a:srgbClr val="00B050"/>
                </a:solidFill>
              </a:rPr>
              <a:t>Random Forest</a:t>
            </a:r>
          </a:p>
        </p:txBody>
      </p:sp>
      <p:sp>
        <p:nvSpPr>
          <p:cNvPr id="13" name="Rectangle 12"/>
          <p:cNvSpPr/>
          <p:nvPr/>
        </p:nvSpPr>
        <p:spPr>
          <a:xfrm>
            <a:off x="5934780" y="5104915"/>
            <a:ext cx="2225866" cy="400110"/>
          </a:xfrm>
          <a:prstGeom prst="rect">
            <a:avLst/>
          </a:prstGeom>
        </p:spPr>
        <p:txBody>
          <a:bodyPr wrap="none">
            <a:spAutoFit/>
          </a:bodyPr>
          <a:lstStyle/>
          <a:p>
            <a:r>
              <a:rPr lang="en-US" sz="2000" b="1" dirty="0"/>
              <a:t>Hyper Parameters: </a:t>
            </a:r>
          </a:p>
        </p:txBody>
      </p:sp>
      <p:sp>
        <p:nvSpPr>
          <p:cNvPr id="14" name="Oval 13"/>
          <p:cNvSpPr/>
          <p:nvPr/>
        </p:nvSpPr>
        <p:spPr>
          <a:xfrm>
            <a:off x="3040755" y="1676452"/>
            <a:ext cx="990600" cy="292602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675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27</a:t>
            </a:fld>
            <a:endParaRPr lang="en-US" dirty="0"/>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2" name="Picture 1"/>
          <p:cNvPicPr>
            <a:picLocks noChangeAspect="1"/>
          </p:cNvPicPr>
          <p:nvPr/>
        </p:nvPicPr>
        <p:blipFill>
          <a:blip r:embed="rId3"/>
          <a:stretch>
            <a:fillRect/>
          </a:stretch>
        </p:blipFill>
        <p:spPr>
          <a:xfrm>
            <a:off x="770010" y="1581528"/>
            <a:ext cx="5706989" cy="184138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9594" y="1581528"/>
            <a:ext cx="4636017" cy="3950216"/>
          </a:xfrm>
          <a:prstGeom prst="rect">
            <a:avLst/>
          </a:prstGeom>
        </p:spPr>
      </p:pic>
      <p:sp>
        <p:nvSpPr>
          <p:cNvPr id="6" name="TextBox 5"/>
          <p:cNvSpPr txBox="1"/>
          <p:nvPr/>
        </p:nvSpPr>
        <p:spPr>
          <a:xfrm>
            <a:off x="4133280" y="3605629"/>
            <a:ext cx="2343719" cy="646331"/>
          </a:xfrm>
          <a:prstGeom prst="rect">
            <a:avLst/>
          </a:prstGeom>
          <a:noFill/>
        </p:spPr>
        <p:txBody>
          <a:bodyPr wrap="none" rtlCol="0">
            <a:spAutoFit/>
          </a:bodyPr>
          <a:lstStyle/>
          <a:p>
            <a:pPr algn="r"/>
            <a:r>
              <a:rPr lang="en-US" dirty="0"/>
              <a:t>Type I error:   20.7 % </a:t>
            </a:r>
          </a:p>
          <a:p>
            <a:pPr algn="r"/>
            <a:r>
              <a:rPr lang="en-US" dirty="0">
                <a:solidFill>
                  <a:srgbClr val="FF0000"/>
                </a:solidFill>
              </a:rPr>
              <a:t>Faulty detect True (FP) </a:t>
            </a:r>
          </a:p>
        </p:txBody>
      </p:sp>
      <p:sp>
        <p:nvSpPr>
          <p:cNvPr id="8" name="TextBox 7"/>
          <p:cNvSpPr txBox="1"/>
          <p:nvPr/>
        </p:nvSpPr>
        <p:spPr>
          <a:xfrm>
            <a:off x="3866156" y="4434676"/>
            <a:ext cx="2610843" cy="646331"/>
          </a:xfrm>
          <a:prstGeom prst="rect">
            <a:avLst/>
          </a:prstGeom>
          <a:noFill/>
        </p:spPr>
        <p:txBody>
          <a:bodyPr wrap="none" rtlCol="0">
            <a:spAutoFit/>
          </a:bodyPr>
          <a:lstStyle/>
          <a:p>
            <a:pPr algn="r"/>
            <a:r>
              <a:rPr lang="en-US" dirty="0"/>
              <a:t>Type II error:  20.9 %</a:t>
            </a:r>
          </a:p>
          <a:p>
            <a:pPr algn="r"/>
            <a:r>
              <a:rPr lang="en-US" dirty="0">
                <a:solidFill>
                  <a:srgbClr val="FF0000"/>
                </a:solidFill>
              </a:rPr>
              <a:t>Failed to detect False (FN)</a:t>
            </a:r>
          </a:p>
        </p:txBody>
      </p:sp>
    </p:spTree>
    <p:extLst>
      <p:ext uri="{BB962C8B-B14F-4D97-AF65-F5344CB8AC3E}">
        <p14:creationId xmlns:p14="http://schemas.microsoft.com/office/powerpoint/2010/main" val="3645034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28</a:t>
            </a:fld>
            <a:endParaRPr lang="en-US" dirty="0"/>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Feature Importance</a:t>
            </a:r>
            <a:endParaRPr lang="en-US" dirty="0">
              <a:solidFill>
                <a:srgbClr val="0B49CB"/>
              </a:solidFill>
            </a:endParaRPr>
          </a:p>
        </p:txBody>
      </p:sp>
      <p:pic>
        <p:nvPicPr>
          <p:cNvPr id="3" name="Picture 2"/>
          <p:cNvPicPr>
            <a:picLocks noChangeAspect="1"/>
          </p:cNvPicPr>
          <p:nvPr/>
        </p:nvPicPr>
        <p:blipFill>
          <a:blip r:embed="rId3"/>
          <a:stretch>
            <a:fillRect/>
          </a:stretch>
        </p:blipFill>
        <p:spPr>
          <a:xfrm>
            <a:off x="4035376" y="1391603"/>
            <a:ext cx="3984869" cy="4834789"/>
          </a:xfrm>
          <a:prstGeom prst="rect">
            <a:avLst/>
          </a:prstGeom>
        </p:spPr>
      </p:pic>
    </p:spTree>
    <p:extLst>
      <p:ext uri="{BB962C8B-B14F-4D97-AF65-F5344CB8AC3E}">
        <p14:creationId xmlns:p14="http://schemas.microsoft.com/office/powerpoint/2010/main" val="3535901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29</a:t>
            </a:fld>
            <a:endParaRPr lang="en-US" dirty="0"/>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5903913"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Random Forest Model works better</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April is the best month to join the program</a:t>
            </a:r>
          </a:p>
          <a:p>
            <a:pPr>
              <a:lnSpc>
                <a:spcPct val="100000"/>
              </a:lnSpc>
              <a:spcBef>
                <a:spcPts val="1400"/>
              </a:spcBef>
            </a:pPr>
            <a:r>
              <a:rPr lang="en-US" sz="2200" dirty="0">
                <a:solidFill>
                  <a:schemeClr val="accent3">
                    <a:lumMod val="25000"/>
                  </a:schemeClr>
                </a:solidFill>
                <a:latin typeface="Abadi" panose="020B0604020104020204" pitchFamily="34" charset="0"/>
              </a:rPr>
              <a:t>Citizen has better opportunities between other Work Authorization Statuses</a:t>
            </a:r>
          </a:p>
          <a:p>
            <a:pPr>
              <a:lnSpc>
                <a:spcPct val="100000"/>
              </a:lnSpc>
              <a:spcBef>
                <a:spcPts val="1400"/>
              </a:spcBef>
            </a:pPr>
            <a:r>
              <a:rPr lang="en-US" sz="2200" dirty="0">
                <a:solidFill>
                  <a:schemeClr val="accent3">
                    <a:lumMod val="25000"/>
                  </a:schemeClr>
                </a:solidFill>
                <a:latin typeface="Abadi" panose="020B0604020104020204" pitchFamily="34" charset="0"/>
              </a:rPr>
              <a:t>Number of applications has a major effect on the result so it’s better to prevent missing values somehow</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dirty="0">
              <a:solidFill>
                <a:srgbClr val="0B49CB"/>
              </a:solidFill>
            </a:endParaRPr>
          </a:p>
        </p:txBody>
      </p:sp>
    </p:spTree>
    <p:extLst>
      <p:ext uri="{BB962C8B-B14F-4D97-AF65-F5344CB8AC3E}">
        <p14:creationId xmlns:p14="http://schemas.microsoft.com/office/powerpoint/2010/main" val="163012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501703" y="1343852"/>
            <a:ext cx="11583617" cy="5514148"/>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600" dirty="0">
                <a:solidFill>
                  <a:schemeClr val="accent3">
                    <a:lumMod val="25000"/>
                  </a:schemeClr>
                </a:solidFill>
                <a:latin typeface="Abadi" panose="020B0604020104020204" pitchFamily="34" charset="0"/>
              </a:rPr>
              <a:t>Data collected from Company Database</a:t>
            </a:r>
          </a:p>
          <a:p>
            <a:pPr>
              <a:lnSpc>
                <a:spcPct val="100000"/>
              </a:lnSpc>
              <a:spcBef>
                <a:spcPts val="1400"/>
              </a:spcBef>
            </a:pPr>
            <a:r>
              <a:rPr lang="en-US" sz="2600" dirty="0">
                <a:solidFill>
                  <a:schemeClr val="accent3">
                    <a:lumMod val="25000"/>
                  </a:schemeClr>
                </a:solidFill>
                <a:latin typeface="Abadi" panose="020B0604020104020204" pitchFamily="34" charset="0"/>
              </a:rPr>
              <a:t>The ‘Placed’ feature shows that successfulness of fellow placement at the end of program.</a:t>
            </a:r>
          </a:p>
          <a:p>
            <a:pPr>
              <a:lnSpc>
                <a:spcPct val="100000"/>
              </a:lnSpc>
              <a:spcBef>
                <a:spcPts val="1400"/>
              </a:spcBef>
            </a:pPr>
            <a:r>
              <a:rPr lang="en-US" sz="2600" dirty="0">
                <a:solidFill>
                  <a:schemeClr val="accent3">
                    <a:lumMod val="25000"/>
                  </a:schemeClr>
                </a:solidFill>
                <a:latin typeface="Abadi" panose="020B0604020104020204" pitchFamily="34" charset="0"/>
              </a:rPr>
              <a:t>Data explored using visualization. Gathered relevant columns to be used as  features. Changed all categorical variables to binary using scikitlearn label encoder.  Standardized data and used GridSearchCV to find best parameters for machine learning  models. Visualize accuracy score of all models.</a:t>
            </a:r>
          </a:p>
          <a:p>
            <a:pPr>
              <a:lnSpc>
                <a:spcPct val="100000"/>
              </a:lnSpc>
              <a:spcBef>
                <a:spcPts val="1400"/>
              </a:spcBef>
            </a:pPr>
            <a:r>
              <a:rPr lang="en-US" sz="2600" dirty="0">
                <a:solidFill>
                  <a:schemeClr val="accent3">
                    <a:lumMod val="25000"/>
                  </a:schemeClr>
                </a:solidFill>
                <a:latin typeface="Abadi" panose="020B0604020104020204" pitchFamily="34" charset="0"/>
              </a:rPr>
              <a:t>Four machine learning models were produced: Logistic Regression, Decision Tree Classifier, and K Nearest Neighbors, and Random forest classification. Find Random Forest Classification with better results with accuracy rate of about 58.312%. </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dirty="0">
              <a:solidFill>
                <a:srgbClr val="0B49CB"/>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273" y="0"/>
            <a:ext cx="2365453" cy="1261981"/>
          </a:xfrm>
          <a:prstGeom prst="rect">
            <a:avLst/>
          </a:prstGeom>
        </p:spPr>
      </p:pic>
      <p:sp>
        <p:nvSpPr>
          <p:cNvPr id="2" name="TextBox 1">
            <a:extLst>
              <a:ext uri="{FF2B5EF4-FFF2-40B4-BE49-F238E27FC236}">
                <a16:creationId xmlns:a16="http://schemas.microsoft.com/office/drawing/2014/main" id="{563C5E6F-E983-5EEC-CD3B-587D50F36DD9}"/>
              </a:ext>
            </a:extLst>
          </p:cNvPr>
          <p:cNvSpPr txBox="1"/>
          <p:nvPr/>
        </p:nvSpPr>
        <p:spPr>
          <a:xfrm>
            <a:off x="4821451" y="1971068"/>
            <a:ext cx="2549096" cy="830997"/>
          </a:xfrm>
          <a:prstGeom prst="rect">
            <a:avLst/>
          </a:prstGeom>
          <a:noFill/>
        </p:spPr>
        <p:txBody>
          <a:bodyPr wrap="none" rtlCol="0">
            <a:spAutoFit/>
          </a:bodyPr>
          <a:lstStyle/>
          <a:p>
            <a:r>
              <a:rPr lang="en-US" sz="4800" dirty="0">
                <a:solidFill>
                  <a:schemeClr val="bg1"/>
                </a:solidFill>
              </a:rPr>
              <a:t>Appendix</a:t>
            </a:r>
          </a:p>
        </p:txBody>
      </p:sp>
    </p:spTree>
    <p:extLst>
      <p:ext uri="{BB962C8B-B14F-4D97-AF65-F5344CB8AC3E}">
        <p14:creationId xmlns:p14="http://schemas.microsoft.com/office/powerpoint/2010/main" val="231101963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31</a:t>
            </a:fld>
            <a:endParaRPr lang="en-US" dirty="0"/>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pic>
        <p:nvPicPr>
          <p:cNvPr id="3" name="Picture 2">
            <a:extLst>
              <a:ext uri="{FF2B5EF4-FFF2-40B4-BE49-F238E27FC236}">
                <a16:creationId xmlns:a16="http://schemas.microsoft.com/office/drawing/2014/main" id="{283B580F-C472-AADA-D704-EC1DBB39710B}"/>
              </a:ext>
            </a:extLst>
          </p:cNvPr>
          <p:cNvPicPr>
            <a:picLocks noChangeAspect="1"/>
          </p:cNvPicPr>
          <p:nvPr/>
        </p:nvPicPr>
        <p:blipFill>
          <a:blip r:embed="rId3"/>
          <a:stretch>
            <a:fillRect/>
          </a:stretch>
        </p:blipFill>
        <p:spPr>
          <a:xfrm>
            <a:off x="770011" y="1483816"/>
            <a:ext cx="5936494" cy="2072820"/>
          </a:xfrm>
          <a:prstGeom prst="rect">
            <a:avLst/>
          </a:prstGeom>
        </p:spPr>
      </p:pic>
      <p:pic>
        <p:nvPicPr>
          <p:cNvPr id="7" name="Picture 6">
            <a:extLst>
              <a:ext uri="{FF2B5EF4-FFF2-40B4-BE49-F238E27FC236}">
                <a16:creationId xmlns:a16="http://schemas.microsoft.com/office/drawing/2014/main" id="{6AA0091F-B5F9-2EF0-CC5C-29EF3509FD49}"/>
              </a:ext>
            </a:extLst>
          </p:cNvPr>
          <p:cNvPicPr>
            <a:picLocks noChangeAspect="1"/>
          </p:cNvPicPr>
          <p:nvPr/>
        </p:nvPicPr>
        <p:blipFill>
          <a:blip r:embed="rId4"/>
          <a:stretch>
            <a:fillRect/>
          </a:stretch>
        </p:blipFill>
        <p:spPr>
          <a:xfrm>
            <a:off x="770011" y="4519941"/>
            <a:ext cx="5631668" cy="1135478"/>
          </a:xfrm>
          <a:prstGeom prst="rect">
            <a:avLst/>
          </a:prstGeom>
        </p:spPr>
      </p:pic>
      <p:pic>
        <p:nvPicPr>
          <p:cNvPr id="10" name="Picture 9">
            <a:extLst>
              <a:ext uri="{FF2B5EF4-FFF2-40B4-BE49-F238E27FC236}">
                <a16:creationId xmlns:a16="http://schemas.microsoft.com/office/drawing/2014/main" id="{C40D96B5-01D4-B5C6-0436-FD308C5E3EBD}"/>
              </a:ext>
            </a:extLst>
          </p:cNvPr>
          <p:cNvPicPr>
            <a:picLocks noChangeAspect="1"/>
          </p:cNvPicPr>
          <p:nvPr/>
        </p:nvPicPr>
        <p:blipFill>
          <a:blip r:embed="rId5"/>
          <a:stretch>
            <a:fillRect/>
          </a:stretch>
        </p:blipFill>
        <p:spPr>
          <a:xfrm>
            <a:off x="6990895" y="1483816"/>
            <a:ext cx="4656223" cy="1775614"/>
          </a:xfrm>
          <a:prstGeom prst="rect">
            <a:avLst/>
          </a:prstGeom>
        </p:spPr>
      </p:pic>
      <p:pic>
        <p:nvPicPr>
          <p:cNvPr id="11" name="Picture 10">
            <a:extLst>
              <a:ext uri="{FF2B5EF4-FFF2-40B4-BE49-F238E27FC236}">
                <a16:creationId xmlns:a16="http://schemas.microsoft.com/office/drawing/2014/main" id="{4BF117F3-C389-B010-62CE-0CAE88B52606}"/>
              </a:ext>
            </a:extLst>
          </p:cNvPr>
          <p:cNvPicPr>
            <a:picLocks noChangeAspect="1"/>
          </p:cNvPicPr>
          <p:nvPr/>
        </p:nvPicPr>
        <p:blipFill>
          <a:blip r:embed="rId6"/>
          <a:stretch>
            <a:fillRect/>
          </a:stretch>
        </p:blipFill>
        <p:spPr>
          <a:xfrm>
            <a:off x="6686068" y="3900036"/>
            <a:ext cx="4961050" cy="1798476"/>
          </a:xfrm>
          <a:prstGeom prst="rect">
            <a:avLst/>
          </a:prstGeom>
        </p:spPr>
      </p:pic>
    </p:spTree>
    <p:extLst>
      <p:ext uri="{BB962C8B-B14F-4D97-AF65-F5344CB8AC3E}">
        <p14:creationId xmlns:p14="http://schemas.microsoft.com/office/powerpoint/2010/main" val="55195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pic>
        <p:nvPicPr>
          <p:cNvPr id="3" name="Picture 2">
            <a:extLst>
              <a:ext uri="{FF2B5EF4-FFF2-40B4-BE49-F238E27FC236}">
                <a16:creationId xmlns:a16="http://schemas.microsoft.com/office/drawing/2014/main" id="{E185A4F7-B37E-8DA5-C0D7-25FCA86E2B6D}"/>
              </a:ext>
            </a:extLst>
          </p:cNvPr>
          <p:cNvPicPr>
            <a:picLocks noChangeAspect="1"/>
          </p:cNvPicPr>
          <p:nvPr/>
        </p:nvPicPr>
        <p:blipFill>
          <a:blip r:embed="rId3"/>
          <a:stretch>
            <a:fillRect/>
          </a:stretch>
        </p:blipFill>
        <p:spPr>
          <a:xfrm>
            <a:off x="2518482" y="1338273"/>
            <a:ext cx="7018657" cy="5356179"/>
          </a:xfrm>
          <a:prstGeom prst="rect">
            <a:avLst/>
          </a:prstGeom>
        </p:spPr>
      </p:pic>
    </p:spTree>
    <p:extLst>
      <p:ext uri="{BB962C8B-B14F-4D97-AF65-F5344CB8AC3E}">
        <p14:creationId xmlns:p14="http://schemas.microsoft.com/office/powerpoint/2010/main" val="1935185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273" y="0"/>
            <a:ext cx="2365453" cy="1261981"/>
          </a:xfrm>
          <a:prstGeom prst="rect">
            <a:avLst/>
          </a:prstGeom>
        </p:spPr>
      </p:pic>
      <p:sp>
        <p:nvSpPr>
          <p:cNvPr id="2" name="TextBox 1">
            <a:extLst>
              <a:ext uri="{FF2B5EF4-FFF2-40B4-BE49-F238E27FC236}">
                <a16:creationId xmlns:a16="http://schemas.microsoft.com/office/drawing/2014/main" id="{563C5E6F-E983-5EEC-CD3B-587D50F36DD9}"/>
              </a:ext>
            </a:extLst>
          </p:cNvPr>
          <p:cNvSpPr txBox="1"/>
          <p:nvPr/>
        </p:nvSpPr>
        <p:spPr>
          <a:xfrm>
            <a:off x="4721007" y="1953097"/>
            <a:ext cx="2749984" cy="830997"/>
          </a:xfrm>
          <a:prstGeom prst="rect">
            <a:avLst/>
          </a:prstGeom>
          <a:noFill/>
        </p:spPr>
        <p:txBody>
          <a:bodyPr wrap="none" rtlCol="0">
            <a:spAutoFit/>
          </a:bodyPr>
          <a:lstStyle/>
          <a:p>
            <a:r>
              <a:rPr lang="en-US" sz="4800" dirty="0">
                <a:solidFill>
                  <a:schemeClr val="bg1"/>
                </a:solidFill>
              </a:rPr>
              <a:t>Thank You</a:t>
            </a:r>
          </a:p>
        </p:txBody>
      </p:sp>
    </p:spTree>
    <p:extLst>
      <p:ext uri="{BB962C8B-B14F-4D97-AF65-F5344CB8AC3E}">
        <p14:creationId xmlns:p14="http://schemas.microsoft.com/office/powerpoint/2010/main" val="4814615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2" name="Rectangle 1"/>
          <p:cNvSpPr/>
          <p:nvPr/>
        </p:nvSpPr>
        <p:spPr>
          <a:xfrm>
            <a:off x="167640" y="1603900"/>
            <a:ext cx="11856720" cy="4801314"/>
          </a:xfrm>
          <a:prstGeom prst="rect">
            <a:avLst/>
          </a:prstGeom>
        </p:spPr>
        <p:txBody>
          <a:bodyPr wrap="square">
            <a:spAutoFit/>
          </a:bodyPr>
          <a:lstStyle/>
          <a:p>
            <a:r>
              <a:rPr lang="en-US" dirty="0"/>
              <a:t>Pathrise is an online program that provides 1-on-1 mentorship, training, and advice to help job seekers get the best possible jobs in tech. </a:t>
            </a:r>
          </a:p>
          <a:p>
            <a:r>
              <a:rPr lang="en-US" dirty="0"/>
              <a:t>Every two weeks, Pathrise welcomes a new cohort of fellows. If a candidate is interested in joining the program and successfully passes all stages of admission process, they receive an offer to join Pathrise and become a fellow. </a:t>
            </a:r>
          </a:p>
          <a:p>
            <a:r>
              <a:rPr lang="en-US" dirty="0"/>
              <a:t>The first 2 weeks in the program are called a free trial period and a fellow can withdraw within this free trial period without any penalty. After 2 weeks, a fellow needs to sign an ISA (Income Share Agreement) with the pathrise if they want to stay in the program. The entire program lasts up to a year, including 8 weeks of the core curriculum. If a fellow is unable to find a job within a year after joining Pathrise, his/her contract is terminated. However, there might be some exceptions. For instance, if someone was on a break, they may extend their contract for the period of the break. </a:t>
            </a:r>
          </a:p>
          <a:p>
            <a:r>
              <a:rPr lang="en-US" dirty="0"/>
              <a:t>On average, for fellows who stay with pathrise after their free trial period, it takes about 4 months to receive a final job offer. However, there is a lot of variation in fellows’ outcomes. Being able to predict how fast every single fellow is going to find a job is crucial for this business. In this exercise pathrise provide you with a sample of information they collected from their fellows from the moment they joined our program. Please don’t expect this data set to be perfect, it never happens in the real world.</a:t>
            </a:r>
          </a:p>
          <a:p>
            <a:r>
              <a:rPr lang="en-US" dirty="0"/>
              <a:t>The main goal of this analysis is to derive insights around:</a:t>
            </a:r>
          </a:p>
          <a:p>
            <a:r>
              <a:rPr lang="en-US" b="1" dirty="0"/>
              <a:t>1- if a fellow will ultimately be placed at a company</a:t>
            </a:r>
            <a:endParaRPr lang="en-US" dirty="0"/>
          </a:p>
          <a:p>
            <a:r>
              <a:rPr lang="en-US" b="1" dirty="0"/>
              <a:t>2- and how long until a placement can be expected.</a:t>
            </a:r>
            <a:endParaRPr lang="en-US" dirty="0"/>
          </a:p>
        </p:txBody>
      </p:sp>
    </p:spTree>
    <p:extLst>
      <p:ext uri="{BB962C8B-B14F-4D97-AF65-F5344CB8AC3E}">
        <p14:creationId xmlns:p14="http://schemas.microsoft.com/office/powerpoint/2010/main" val="256006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273" y="0"/>
            <a:ext cx="2365453" cy="1261981"/>
          </a:xfrm>
          <a:prstGeom prst="rect">
            <a:avLst/>
          </a:prstGeom>
        </p:spPr>
      </p:pic>
      <p:sp>
        <p:nvSpPr>
          <p:cNvPr id="2" name="TextBox 1">
            <a:extLst>
              <a:ext uri="{FF2B5EF4-FFF2-40B4-BE49-F238E27FC236}">
                <a16:creationId xmlns:a16="http://schemas.microsoft.com/office/drawing/2014/main" id="{29588E37-99D4-A032-AED8-62EC676E06B0}"/>
              </a:ext>
            </a:extLst>
          </p:cNvPr>
          <p:cNvSpPr txBox="1"/>
          <p:nvPr/>
        </p:nvSpPr>
        <p:spPr>
          <a:xfrm>
            <a:off x="4318974" y="1910567"/>
            <a:ext cx="3554050" cy="830997"/>
          </a:xfrm>
          <a:prstGeom prst="rect">
            <a:avLst/>
          </a:prstGeom>
          <a:noFill/>
        </p:spPr>
        <p:txBody>
          <a:bodyPr wrap="none" rtlCol="0">
            <a:spAutoFit/>
          </a:bodyPr>
          <a:lstStyle/>
          <a:p>
            <a:r>
              <a:rPr lang="en-US" sz="4800" dirty="0">
                <a:solidFill>
                  <a:schemeClr val="bg1"/>
                </a:solidFill>
              </a:rPr>
              <a:t>Methodology</a:t>
            </a:r>
          </a:p>
        </p:txBody>
      </p:sp>
    </p:spTree>
    <p:extLst>
      <p:ext uri="{BB962C8B-B14F-4D97-AF65-F5344CB8AC3E}">
        <p14:creationId xmlns:p14="http://schemas.microsoft.com/office/powerpoint/2010/main" val="5069589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3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rgbClr val="0B49CB"/>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6400" dirty="0">
                <a:solidFill>
                  <a:schemeClr val="accent3">
                    <a:lumMod val="25000"/>
                  </a:schemeClr>
                </a:solidFill>
                <a:latin typeface="Abadi"/>
              </a:rPr>
              <a:t>From Company Databases</a:t>
            </a:r>
          </a:p>
          <a:p>
            <a:pPr>
              <a:lnSpc>
                <a:spcPct val="120000"/>
              </a:lnSpc>
              <a:spcBef>
                <a:spcPts val="1400"/>
              </a:spcBef>
            </a:pPr>
            <a:r>
              <a:rPr lang="en-US" sz="8800" dirty="0">
                <a:solidFill>
                  <a:schemeClr val="accent3">
                    <a:lumMod val="25000"/>
                  </a:schemeClr>
                </a:solidFill>
                <a:latin typeface="Abadi"/>
              </a:rPr>
              <a:t>Perform exploratory data analysis (EDA) using visualization</a:t>
            </a:r>
          </a:p>
          <a:p>
            <a:pPr lvl="1">
              <a:lnSpc>
                <a:spcPct val="120000"/>
              </a:lnSpc>
              <a:spcBef>
                <a:spcPts val="1400"/>
              </a:spcBef>
            </a:pPr>
            <a:r>
              <a:rPr lang="en-US" sz="6400" dirty="0">
                <a:solidFill>
                  <a:schemeClr val="accent3">
                    <a:lumMod val="25000"/>
                  </a:schemeClr>
                </a:solidFill>
                <a:latin typeface="Abadi"/>
              </a:rPr>
              <a:t>Using Seaborn and Matplotlib libraries</a:t>
            </a:r>
          </a:p>
          <a:p>
            <a:pPr>
              <a:lnSpc>
                <a:spcPct val="120000"/>
              </a:lnSpc>
              <a:spcBef>
                <a:spcPts val="1400"/>
              </a:spcBef>
            </a:pPr>
            <a:r>
              <a:rPr lang="en-US" sz="8800" dirty="0">
                <a:solidFill>
                  <a:schemeClr val="accent3">
                    <a:lumMod val="25000"/>
                  </a:schemeClr>
                </a:solidFill>
                <a:latin typeface="Abadi"/>
              </a:rPr>
              <a:t>Perform data preprocessing</a:t>
            </a:r>
          </a:p>
          <a:p>
            <a:pPr lvl="1">
              <a:lnSpc>
                <a:spcPct val="120000"/>
              </a:lnSpc>
              <a:spcBef>
                <a:spcPts val="1400"/>
              </a:spcBef>
            </a:pPr>
            <a:r>
              <a:rPr lang="en-US" sz="4400" dirty="0">
                <a:solidFill>
                  <a:schemeClr val="accent3">
                    <a:lumMod val="25000"/>
                  </a:schemeClr>
                </a:solidFill>
                <a:latin typeface="Abadi"/>
              </a:rPr>
              <a:t>Create new features </a:t>
            </a:r>
          </a:p>
          <a:p>
            <a:pPr lvl="2">
              <a:lnSpc>
                <a:spcPct val="120000"/>
              </a:lnSpc>
              <a:spcBef>
                <a:spcPts val="1400"/>
              </a:spcBef>
            </a:pPr>
            <a:r>
              <a:rPr lang="en-US" sz="4400" dirty="0">
                <a:solidFill>
                  <a:schemeClr val="accent3">
                    <a:lumMod val="25000"/>
                  </a:schemeClr>
                </a:solidFill>
                <a:latin typeface="Abadi"/>
              </a:rPr>
              <a:t>From existing features</a:t>
            </a:r>
          </a:p>
          <a:p>
            <a:pPr lvl="1">
              <a:lnSpc>
                <a:spcPct val="120000"/>
              </a:lnSpc>
              <a:spcBef>
                <a:spcPts val="1400"/>
              </a:spcBef>
            </a:pPr>
            <a:r>
              <a:rPr lang="en-US" sz="4400" dirty="0">
                <a:solidFill>
                  <a:schemeClr val="accent3">
                    <a:lumMod val="25000"/>
                  </a:schemeClr>
                </a:solidFill>
                <a:latin typeface="Abadi"/>
              </a:rPr>
              <a:t>Remove unnecessary rows and columns</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marL="0" indent="0">
              <a:lnSpc>
                <a:spcPct val="120000"/>
              </a:lnSpc>
              <a:spcBef>
                <a:spcPts val="1400"/>
              </a:spcBef>
              <a:buNone/>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
        <p:nvSpPr>
          <p:cNvPr id="2" name="TextBox 1"/>
          <p:cNvSpPr txBox="1"/>
          <p:nvPr/>
        </p:nvSpPr>
        <p:spPr>
          <a:xfrm>
            <a:off x="5822419" y="4634525"/>
            <a:ext cx="3446777" cy="1772793"/>
          </a:xfrm>
          <a:prstGeom prst="rect">
            <a:avLst/>
          </a:prstGeom>
          <a:noFill/>
        </p:spPr>
        <p:txBody>
          <a:bodyPr wrap="none" rtlCol="0">
            <a:spAutoFit/>
          </a:bodyPr>
          <a:lstStyle/>
          <a:p>
            <a:pPr marL="742950" lvl="1" indent="-285750">
              <a:lnSpc>
                <a:spcPct val="120000"/>
              </a:lnSpc>
              <a:spcBef>
                <a:spcPts val="1400"/>
              </a:spcBef>
              <a:buFont typeface="Arial" panose="020B0604020202020204" pitchFamily="34" charset="0"/>
              <a:buChar char="•"/>
            </a:pPr>
            <a:r>
              <a:rPr lang="en-US" sz="1400" dirty="0">
                <a:solidFill>
                  <a:schemeClr val="accent3">
                    <a:lumMod val="25000"/>
                  </a:schemeClr>
                </a:solidFill>
                <a:latin typeface="Abadi"/>
              </a:rPr>
              <a:t>Dealing with missing values</a:t>
            </a:r>
          </a:p>
          <a:p>
            <a:pPr marL="1200150" lvl="2" indent="-285750">
              <a:lnSpc>
                <a:spcPct val="120000"/>
              </a:lnSpc>
              <a:spcBef>
                <a:spcPts val="1400"/>
              </a:spcBef>
              <a:buFont typeface="Arial" panose="020B0604020202020204" pitchFamily="34" charset="0"/>
              <a:buChar char="•"/>
            </a:pPr>
            <a:r>
              <a:rPr lang="en-US" sz="1400" dirty="0">
                <a:solidFill>
                  <a:schemeClr val="accent3">
                    <a:lumMod val="25000"/>
                  </a:schemeClr>
                </a:solidFill>
                <a:latin typeface="Abadi"/>
              </a:rPr>
              <a:t>Filled with relevant values</a:t>
            </a:r>
          </a:p>
          <a:p>
            <a:pPr marL="1200150" lvl="2" indent="-285750">
              <a:lnSpc>
                <a:spcPct val="120000"/>
              </a:lnSpc>
              <a:spcBef>
                <a:spcPts val="1400"/>
              </a:spcBef>
              <a:buFont typeface="Arial" panose="020B0604020202020204" pitchFamily="34" charset="0"/>
              <a:buChar char="•"/>
            </a:pPr>
            <a:r>
              <a:rPr lang="en-US" sz="1400" dirty="0">
                <a:solidFill>
                  <a:schemeClr val="accent3">
                    <a:lumMod val="25000"/>
                  </a:schemeClr>
                </a:solidFill>
                <a:latin typeface="Abadi"/>
              </a:rPr>
              <a:t>Filled as new categories</a:t>
            </a:r>
          </a:p>
          <a:p>
            <a:pPr marL="742950" lvl="1" indent="-285750">
              <a:lnSpc>
                <a:spcPct val="120000"/>
              </a:lnSpc>
              <a:spcBef>
                <a:spcPts val="1400"/>
              </a:spcBef>
              <a:buFont typeface="Arial" panose="020B0604020202020204" pitchFamily="34" charset="0"/>
              <a:buChar char="•"/>
            </a:pPr>
            <a:r>
              <a:rPr lang="en-US" sz="1400" dirty="0">
                <a:solidFill>
                  <a:schemeClr val="accent3">
                    <a:lumMod val="25000"/>
                  </a:schemeClr>
                </a:solidFill>
                <a:latin typeface="Abadi"/>
              </a:rPr>
              <a:t>Select existing features</a:t>
            </a:r>
          </a:p>
          <a:p>
            <a:pPr marL="171450" indent="-171450">
              <a:buFont typeface="Arial" panose="020B0604020202020204" pitchFamily="34" charset="0"/>
              <a:buChar char="•"/>
            </a:pPr>
            <a:endParaRPr lang="en-US" sz="700" dirty="0"/>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7</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6"/>
            <a:ext cx="9745589" cy="4601586"/>
          </a:xfrm>
          <a:prstGeom prst="rect">
            <a:avLst/>
          </a:prstGeom>
        </p:spPr>
        <p:txBody>
          <a:bodyPr>
            <a:normAutofit/>
          </a:bodyPr>
          <a:lstStyle/>
          <a:p>
            <a:pPr>
              <a:lnSpc>
                <a:spcPct val="100000"/>
              </a:lnSpc>
              <a:spcBef>
                <a:spcPts val="1400"/>
              </a:spcBef>
            </a:pPr>
            <a:r>
              <a:rPr lang="en-US" dirty="0">
                <a:solidFill>
                  <a:schemeClr val="accent3">
                    <a:lumMod val="25000"/>
                  </a:schemeClr>
                </a:solidFill>
                <a:latin typeface="Abadi" panose="020B0604020104020204" pitchFamily="34" charset="0"/>
              </a:rPr>
              <a:t>4 classification models selected for first target.</a:t>
            </a:r>
          </a:p>
          <a:p>
            <a:pPr>
              <a:lnSpc>
                <a:spcPct val="100000"/>
              </a:lnSpc>
              <a:spcBef>
                <a:spcPts val="1400"/>
              </a:spcBef>
            </a:pPr>
            <a:r>
              <a:rPr lang="en-US" dirty="0">
                <a:solidFill>
                  <a:schemeClr val="accent3">
                    <a:lumMod val="25000"/>
                  </a:schemeClr>
                </a:solidFill>
                <a:latin typeface="Abadi" panose="020B0604020104020204" pitchFamily="34" charset="0"/>
              </a:rPr>
              <a:t>Every model’s hyper parameters tuned individually.</a:t>
            </a:r>
          </a:p>
          <a:p>
            <a:pPr>
              <a:lnSpc>
                <a:spcPct val="100000"/>
              </a:lnSpc>
              <a:spcBef>
                <a:spcPts val="1400"/>
              </a:spcBef>
            </a:pPr>
            <a:r>
              <a:rPr lang="en-US" dirty="0">
                <a:ln w="0"/>
                <a:solidFill>
                  <a:schemeClr val="accent1"/>
                </a:solidFill>
                <a:effectLst>
                  <a:outerShdw blurRad="38100" dist="25400" dir="5400000" algn="ctr" rotWithShape="0">
                    <a:srgbClr val="6E747A">
                      <a:alpha val="43000"/>
                    </a:srgbClr>
                  </a:outerShdw>
                </a:effectLst>
                <a:latin typeface="Abadi" panose="020B0604020104020204" pitchFamily="34" charset="0"/>
              </a:rPr>
              <a:t>Accuracy</a:t>
            </a:r>
            <a:r>
              <a:rPr lang="en-US" dirty="0">
                <a:solidFill>
                  <a:schemeClr val="accent3">
                    <a:lumMod val="25000"/>
                  </a:schemeClr>
                </a:solidFill>
                <a:latin typeface="Abadi" panose="020B0604020104020204" pitchFamily="34" charset="0"/>
              </a:rPr>
              <a:t> selected as primary metric for evaluate models.</a:t>
            </a:r>
          </a:p>
          <a:p>
            <a:pPr>
              <a:lnSpc>
                <a:spcPct val="100000"/>
              </a:lnSpc>
              <a:spcBef>
                <a:spcPts val="1400"/>
              </a:spcBef>
            </a:pPr>
            <a:r>
              <a:rPr lang="en-US" dirty="0">
                <a:solidFill>
                  <a:schemeClr val="accent3">
                    <a:lumMod val="25000"/>
                  </a:schemeClr>
                </a:solidFill>
                <a:latin typeface="Abadi" panose="020B0604020104020204" pitchFamily="34" charset="0"/>
              </a:rPr>
              <a:t>Model improved through:</a:t>
            </a:r>
          </a:p>
          <a:p>
            <a:pPr lvl="1">
              <a:lnSpc>
                <a:spcPct val="100000"/>
              </a:lnSpc>
              <a:spcBef>
                <a:spcPts val="1400"/>
              </a:spcBef>
            </a:pPr>
            <a:r>
              <a:rPr lang="en-US" dirty="0">
                <a:solidFill>
                  <a:schemeClr val="accent3">
                    <a:lumMod val="25000"/>
                  </a:schemeClr>
                </a:solidFill>
                <a:latin typeface="Abadi" panose="020B0604020104020204" pitchFamily="34" charset="0"/>
              </a:rPr>
              <a:t>Changed dealing with missing values strategy</a:t>
            </a:r>
          </a:p>
          <a:p>
            <a:pPr lvl="1">
              <a:lnSpc>
                <a:spcPct val="100000"/>
              </a:lnSpc>
              <a:spcBef>
                <a:spcPts val="1400"/>
              </a:spcBef>
            </a:pPr>
            <a:r>
              <a:rPr lang="en-US" dirty="0">
                <a:solidFill>
                  <a:schemeClr val="accent3">
                    <a:lumMod val="25000"/>
                  </a:schemeClr>
                </a:solidFill>
                <a:latin typeface="Abadi" panose="020B0604020104020204" pitchFamily="34" charset="0"/>
              </a:rPr>
              <a:t>Remove less important feature</a:t>
            </a:r>
          </a:p>
          <a:p>
            <a:pPr lvl="1">
              <a:lnSpc>
                <a:spcPct val="100000"/>
              </a:lnSpc>
              <a:spcBef>
                <a:spcPts val="1400"/>
              </a:spcBef>
            </a:pPr>
            <a:r>
              <a:rPr lang="en-US" dirty="0">
                <a:solidFill>
                  <a:schemeClr val="accent3">
                    <a:lumMod val="25000"/>
                  </a:schemeClr>
                </a:solidFill>
                <a:latin typeface="Abadi" panose="020B0604020104020204" pitchFamily="34" charset="0"/>
              </a:rPr>
              <a:t>Retuned hyper parameters</a:t>
            </a: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3273" y="0"/>
            <a:ext cx="2365453" cy="1261981"/>
          </a:xfrm>
          <a:prstGeom prst="rect">
            <a:avLst/>
          </a:prstGeom>
        </p:spPr>
      </p:pic>
      <p:sp>
        <p:nvSpPr>
          <p:cNvPr id="2" name="TextBox 1">
            <a:extLst>
              <a:ext uri="{FF2B5EF4-FFF2-40B4-BE49-F238E27FC236}">
                <a16:creationId xmlns:a16="http://schemas.microsoft.com/office/drawing/2014/main" id="{C81F01A2-9246-13FB-A259-B7669352E682}"/>
              </a:ext>
            </a:extLst>
          </p:cNvPr>
          <p:cNvSpPr txBox="1"/>
          <p:nvPr/>
        </p:nvSpPr>
        <p:spPr>
          <a:xfrm>
            <a:off x="5490416" y="1910567"/>
            <a:ext cx="1211165" cy="830997"/>
          </a:xfrm>
          <a:prstGeom prst="rect">
            <a:avLst/>
          </a:prstGeom>
          <a:noFill/>
        </p:spPr>
        <p:txBody>
          <a:bodyPr wrap="none" rtlCol="0">
            <a:spAutoFit/>
          </a:bodyPr>
          <a:lstStyle/>
          <a:p>
            <a:r>
              <a:rPr lang="en-US" sz="4800" dirty="0">
                <a:solidFill>
                  <a:schemeClr val="bg1"/>
                </a:solidFill>
              </a:rPr>
              <a:t>EDA</a:t>
            </a:r>
          </a:p>
        </p:txBody>
      </p:sp>
    </p:spTree>
    <p:extLst>
      <p:ext uri="{BB962C8B-B14F-4D97-AF65-F5344CB8AC3E}">
        <p14:creationId xmlns:p14="http://schemas.microsoft.com/office/powerpoint/2010/main" val="315594857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9</a:t>
            </a:fld>
            <a:endParaRPr lang="en-US" dirty="0"/>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Dataset types and balance check</a:t>
            </a:r>
            <a:endParaRPr lang="en-US" dirty="0">
              <a:solidFill>
                <a:srgbClr val="0B49CB"/>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9239" y="4875352"/>
            <a:ext cx="2354971" cy="1754047"/>
          </a:xfrm>
          <a:prstGeom prst="rect">
            <a:avLst/>
          </a:prstGeom>
        </p:spPr>
      </p:pic>
      <p:pic>
        <p:nvPicPr>
          <p:cNvPr id="6" name="Picture 5"/>
          <p:cNvPicPr>
            <a:picLocks noChangeAspect="1"/>
          </p:cNvPicPr>
          <p:nvPr/>
        </p:nvPicPr>
        <p:blipFill>
          <a:blip r:embed="rId5"/>
          <a:stretch>
            <a:fillRect/>
          </a:stretch>
        </p:blipFill>
        <p:spPr>
          <a:xfrm>
            <a:off x="770011" y="1495208"/>
            <a:ext cx="4486901" cy="3105583"/>
          </a:xfrm>
          <a:prstGeom prst="rect">
            <a:avLst/>
          </a:prstGeom>
        </p:spPr>
      </p:pic>
      <p:sp>
        <p:nvSpPr>
          <p:cNvPr id="2" name="Rectangle 1"/>
          <p:cNvSpPr/>
          <p:nvPr/>
        </p:nvSpPr>
        <p:spPr>
          <a:xfrm>
            <a:off x="846211" y="1798320"/>
            <a:ext cx="4335389" cy="198120"/>
          </a:xfrm>
          <a:prstGeom prst="rect">
            <a:avLst/>
          </a:prstGeom>
          <a:solidFill>
            <a:srgbClr val="F8CBAD">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845766" y="2449669"/>
            <a:ext cx="4335389" cy="390630"/>
          </a:xfrm>
          <a:prstGeom prst="rect">
            <a:avLst/>
          </a:prstGeom>
          <a:solidFill>
            <a:srgbClr val="F8CBAD">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45765" y="3749040"/>
            <a:ext cx="4335389" cy="365760"/>
          </a:xfrm>
          <a:prstGeom prst="rect">
            <a:avLst/>
          </a:prstGeom>
          <a:solidFill>
            <a:srgbClr val="F8CBAD">
              <a:alpha val="4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6065520" y="2331720"/>
            <a:ext cx="1970411" cy="369332"/>
          </a:xfrm>
          <a:prstGeom prst="rect">
            <a:avLst/>
          </a:prstGeom>
          <a:noFill/>
        </p:spPr>
        <p:txBody>
          <a:bodyPr wrap="none" rtlCol="0">
            <a:spAutoFit/>
          </a:bodyPr>
          <a:lstStyle/>
          <a:p>
            <a:r>
              <a:rPr lang="en-US" dirty="0"/>
              <a:t>Numerical features</a:t>
            </a:r>
          </a:p>
        </p:txBody>
      </p:sp>
      <p:sp>
        <p:nvSpPr>
          <p:cNvPr id="11" name="TextBox 10"/>
          <p:cNvSpPr txBox="1"/>
          <p:nvPr/>
        </p:nvSpPr>
        <p:spPr>
          <a:xfrm>
            <a:off x="6065519" y="3074907"/>
            <a:ext cx="2050754" cy="369332"/>
          </a:xfrm>
          <a:prstGeom prst="rect">
            <a:avLst/>
          </a:prstGeom>
          <a:noFill/>
        </p:spPr>
        <p:txBody>
          <a:bodyPr wrap="none" rtlCol="0">
            <a:spAutoFit/>
          </a:bodyPr>
          <a:lstStyle/>
          <a:p>
            <a:r>
              <a:rPr lang="en-US" dirty="0"/>
              <a:t>Categorical features</a:t>
            </a:r>
          </a:p>
        </p:txBody>
      </p:sp>
      <p:cxnSp>
        <p:nvCxnSpPr>
          <p:cNvPr id="12" name="Straight Arrow Connector 11"/>
          <p:cNvCxnSpPr>
            <a:stCxn id="3" idx="1"/>
          </p:cNvCxnSpPr>
          <p:nvPr/>
        </p:nvCxnSpPr>
        <p:spPr>
          <a:xfrm flipH="1" flipV="1">
            <a:off x="5181600" y="1897380"/>
            <a:ext cx="883920" cy="61900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219256" y="2535199"/>
            <a:ext cx="831909" cy="10978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212079" y="2531151"/>
            <a:ext cx="839086" cy="140076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196839" y="2253763"/>
            <a:ext cx="869121" cy="1013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181600" y="3271174"/>
            <a:ext cx="885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195508" y="3267126"/>
            <a:ext cx="871337" cy="101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94210" y="5222933"/>
            <a:ext cx="2233449" cy="923330"/>
          </a:xfrm>
          <a:prstGeom prst="rect">
            <a:avLst/>
          </a:prstGeom>
          <a:noFill/>
        </p:spPr>
        <p:txBody>
          <a:bodyPr wrap="square" rtlCol="0">
            <a:spAutoFit/>
          </a:bodyPr>
          <a:lstStyle/>
          <a:p>
            <a:r>
              <a:rPr lang="en-US" dirty="0"/>
              <a:t>How Data unbalanced </a:t>
            </a:r>
          </a:p>
          <a:p>
            <a:r>
              <a:rPr lang="en-US" dirty="0"/>
              <a:t>at start based on Target feature</a:t>
            </a: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90896" y="3745467"/>
            <a:ext cx="3810005" cy="2837797"/>
          </a:xfrm>
          <a:prstGeom prst="rect">
            <a:avLst/>
          </a:prstGeom>
        </p:spPr>
      </p:pic>
    </p:spTree>
    <p:extLst>
      <p:ext uri="{BB962C8B-B14F-4D97-AF65-F5344CB8AC3E}">
        <p14:creationId xmlns:p14="http://schemas.microsoft.com/office/powerpoint/2010/main" val="69112729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2759</TotalTime>
  <Words>995</Words>
  <Application>Microsoft Office PowerPoint</Application>
  <PresentationFormat>Widescreen</PresentationFormat>
  <Paragraphs>174</Paragraphs>
  <Slides>33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Abadi</vt:lpstr>
      <vt:lpstr>Arial</vt:lpstr>
      <vt:lpstr>Arial Unicode MS</vt:lpstr>
      <vt:lpstr>Calibri</vt:lpstr>
      <vt:lpstr>Calibri Light</vt:lpstr>
      <vt:lpstr>Courier New</vt:lpstr>
      <vt:lpstr>IBM Plex Mono SemiBold</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Ahmad Karrabi</cp:lastModifiedBy>
  <cp:revision>258</cp:revision>
  <dcterms:created xsi:type="dcterms:W3CDTF">2021-04-29T18:58:34Z</dcterms:created>
  <dcterms:modified xsi:type="dcterms:W3CDTF">2023-05-13T19:50:02Z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