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9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  <a:srgbClr val="001007"/>
    <a:srgbClr val="5F1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E041B3-7584-4487-82B6-2BCFA0D4F4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57DCF-95D7-4BD8-AC97-8519E246486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EC4A4E8-73D2-4736-A8EC-AC6B3139B36B}" type="datetimeFigureOut">
              <a:rPr lang="en-US"/>
              <a:pPr>
                <a:defRPr/>
              </a:pPr>
              <a:t>11/30/2020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592666B-C810-463F-80B5-F502594D7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A8604E8-5703-4F61-AF51-83F92DF48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536C4-7D71-4171-B8BD-BA5522054F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E9AE0-3988-4947-9C19-D4B0FC6C9A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5314B4A-32E4-4045-B65B-9C6F4F1D20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50EA2659-87B5-4000-B808-A28620D27C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8738C6-8545-47E7-844E-80ACC6AA92A4}" type="slidenum">
              <a:rPr lang="zh-TW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zh-TW">
              <a:latin typeface="Calibri" panose="020F050202020403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44723B3-3164-4FAF-AE41-EEE2F60AA6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E2885B88-5207-42A3-8EFD-3F33D43A6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16E7-D21B-47E4-994B-567E5FBC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68846-A241-4C48-AA1A-9BC9F4AA2A5B}" type="datetime1">
              <a:rPr lang="en-US"/>
              <a:pPr>
                <a:defRPr/>
              </a:pPr>
              <a:t>11/30/2020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0214A-F3A4-42B4-8306-EF6A34B7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Source: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F0C26-A537-465C-90E1-D3B04628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Confidential	                  </a:t>
            </a:r>
            <a:fld id="{9B118F6C-8CCF-4DD0-B2A4-7600726A26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04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A2DE-B432-49F9-B363-7770BEBC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F2D42-F906-4539-8356-E196D86F7B86}" type="datetime1">
              <a:rPr lang="en-US"/>
              <a:pPr>
                <a:defRPr/>
              </a:pPr>
              <a:t>11/30/2020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8827B-AA90-4E9C-A078-4B0F3DFE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Source: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801A-46E6-47BB-B9EA-E8D10DF1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Confidential	                  </a:t>
            </a:r>
            <a:fld id="{F68BF100-E6D1-4DCB-A5A0-6EC2B06620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77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D7FCC-ED00-42DF-9B1B-615F7BAA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F1DA9-AD8C-4F2B-8548-A613A9C2E454}" type="datetime1">
              <a:rPr lang="en-US"/>
              <a:pPr>
                <a:defRPr/>
              </a:pPr>
              <a:t>11/30/2020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66888-7D06-419F-91D8-10807DD1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Source: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ACAA0-F769-471B-BB3E-7AF8CF3A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Confidential	                  </a:t>
            </a:r>
            <a:fld id="{E29A775D-D6EC-478E-90AB-36DB35FBF2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28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ECA27-0553-4B04-AFE7-34F2A3F9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C5D7C-E9C6-4535-BC61-B52D118D2D01}" type="datetime1">
              <a:rPr lang="en-US"/>
              <a:pPr>
                <a:defRPr/>
              </a:pPr>
              <a:t>11/30/2020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4BD72-D71E-46B1-8450-ED12CB57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Source: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350EE-913A-4B54-8E4B-75FF0CD3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Confidential	                  </a:t>
            </a:r>
            <a:fld id="{0C3B70AC-6B38-4EAA-88FF-7D7DE27E03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861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5E667-EE1D-4FE0-B2F5-31FAF6DD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9C04F-DB56-47DC-A3C0-C5EAA2166E12}" type="datetime1">
              <a:rPr lang="en-US"/>
              <a:pPr>
                <a:defRPr/>
              </a:pPr>
              <a:t>11/30/2020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DF7DE-C808-4E50-BFEA-A7824BA2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Source: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178FC-C537-43BF-8463-6939A448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Confidential	                  </a:t>
            </a:r>
            <a:fld id="{E76F5BF6-2825-4B56-8303-A71CD9B5FC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27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2BB7DF-4B35-4A73-BF6B-A7EFC0A5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94A10-7E89-4B9F-9B86-384F7876B5DC}" type="datetime1">
              <a:rPr lang="en-US"/>
              <a:pPr>
                <a:defRPr/>
              </a:pPr>
              <a:t>11/30/2020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A8D5A2-2E40-4CE6-A10B-7668293E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Source: 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87E7D0-B975-415F-87CD-E6492604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Confidential	                  </a:t>
            </a:r>
            <a:fld id="{977BAA95-CA29-4881-BA1F-773F1D5C90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44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EC8ED10-5446-405A-860E-25536CD5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1A777-5211-4481-90D6-EC31544CCD0E}" type="datetime1">
              <a:rPr lang="en-US"/>
              <a:pPr>
                <a:defRPr/>
              </a:pPr>
              <a:t>11/30/2020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1BA2683-6C02-4554-BE3D-B1D49CE5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Source: 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980971C-48FB-463D-ABFA-60714BE4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Confidential	                  </a:t>
            </a:r>
            <a:fld id="{F058FF3C-B79D-4815-BF02-E189F778FC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04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0E8DFAD-8CF8-4E1B-A7F9-9A694C9B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A5829-A292-4F46-AAF1-1A48E2E2F9E1}" type="datetime1">
              <a:rPr lang="en-US"/>
              <a:pPr>
                <a:defRPr/>
              </a:pPr>
              <a:t>11/30/2020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BCFEF56-F4F8-4A9C-A673-9633236B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Source: 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95F2D4D-9CA3-4999-BE49-02EBEE6B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Confidential	                  </a:t>
            </a:r>
            <a:fld id="{9C81AD53-C464-4F66-8CD2-96C81AD8C9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64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A4353-C7EF-4616-B9BD-64FAE05D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EB56F-E600-480A-80E6-C72BC8D02E2A}" type="datetime1">
              <a:rPr lang="en-US"/>
              <a:pPr>
                <a:defRPr/>
              </a:pPr>
              <a:t>11/30/2020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07487-CC5A-481E-9609-D392066E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Source: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C05EA-14CA-46DB-BEA9-AAC1819A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Confidential                   </a:t>
            </a:r>
            <a:fld id="{A5588ECD-079A-41E9-ACD8-0940898D81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326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432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89500"/>
          </a:xfrm>
        </p:spPr>
        <p:txBody>
          <a:bodyPr/>
          <a:lstStyle>
            <a:lvl1pPr marL="0" indent="0">
              <a:buNone/>
              <a:defRPr sz="1400">
                <a:solidFill>
                  <a:srgbClr val="00B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9399255-0164-494F-97F0-712F4C0B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EE85C-261D-4CBB-ABB2-290F0F3A504F}" type="datetime1">
              <a:rPr lang="en-US"/>
              <a:pPr>
                <a:defRPr/>
              </a:pPr>
              <a:t>11/30/2020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3A51779-1F41-4884-94E3-6D58DA39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Source: 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AA113F-F34B-4D0F-A81A-73300A91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Confidential	                  </a:t>
            </a:r>
            <a:fld id="{CC6A89C0-CBD5-48AB-ADAF-6EEF0BE1F2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01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4E225C-E26D-4085-A69E-64C00883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E9069-D2CF-4CD3-A664-5B3DD6803ED4}" type="datetime1">
              <a:rPr lang="en-US"/>
              <a:pPr>
                <a:defRPr/>
              </a:pPr>
              <a:t>11/30/2020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6238C2-AB66-415C-9AAC-9E98336F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Source: 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8C6547-DE29-4564-99D3-C79F41B2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Confidential	                  </a:t>
            </a:r>
            <a:fld id="{B684095C-6B5C-4B44-BA3F-FEA6B88479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58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7493A28-8C95-45B5-9D5F-3365DC6B415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73914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DAFA7CA-51D3-41EB-940F-CC4D3B5D03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8D33-45CC-497F-A8C8-473B74C3D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E79CE30-5F08-42D7-A922-8B2F5B21660E}" type="datetime1">
              <a:rPr lang="en-US"/>
              <a:pPr>
                <a:defRPr/>
              </a:pPr>
              <a:t>11/30/2020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5CBB6-480B-4A04-AA2A-9547B16C0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Source: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4C0C-776B-41D1-AFE9-1CCF1ACE1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7F7F7F"/>
                </a:solidFill>
              </a:defRPr>
            </a:lvl1pPr>
          </a:lstStyle>
          <a:p>
            <a:r>
              <a:rPr lang="en-US" altLang="en-US"/>
              <a:t>Confidential	                  </a:t>
            </a:r>
            <a:fld id="{F7E7E16D-C2EE-48A3-979A-E2018D5BDB3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13" descr="KLU-Small-1.jpg">
            <a:extLst>
              <a:ext uri="{FF2B5EF4-FFF2-40B4-BE49-F238E27FC236}">
                <a16:creationId xmlns:a16="http://schemas.microsoft.com/office/drawing/2014/main" id="{FE833E88-0A25-484E-B924-2FF44BF092B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33338"/>
            <a:ext cx="893763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CED328-D80E-4B9E-B304-2DA4CA0C5D5A}"/>
              </a:ext>
            </a:extLst>
          </p:cNvPr>
          <p:cNvCxnSpPr/>
          <p:nvPr userDrawn="1"/>
        </p:nvCxnSpPr>
        <p:spPr>
          <a:xfrm>
            <a:off x="7981950" y="977900"/>
            <a:ext cx="114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4543A7B9-B591-4584-96CD-1F11DF639633}"/>
              </a:ext>
            </a:extLst>
          </p:cNvPr>
          <p:cNvSpPr/>
          <p:nvPr userDrawn="1"/>
        </p:nvSpPr>
        <p:spPr>
          <a:xfrm>
            <a:off x="7010400" y="444500"/>
            <a:ext cx="990600" cy="1066800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2E66C4-5BBF-47E6-8E15-78B452688805}"/>
              </a:ext>
            </a:extLst>
          </p:cNvPr>
          <p:cNvCxnSpPr>
            <a:stCxn id="16" idx="0"/>
          </p:cNvCxnSpPr>
          <p:nvPr userDrawn="1"/>
        </p:nvCxnSpPr>
        <p:spPr>
          <a:xfrm flipH="1">
            <a:off x="228600" y="444500"/>
            <a:ext cx="7277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7" r:id="rId7"/>
    <p:sldLayoutId id="2147484053" r:id="rId8"/>
    <p:sldLayoutId id="2147484054" r:id="rId9"/>
    <p:sldLayoutId id="2147484055" r:id="rId10"/>
    <p:sldLayoutId id="2147484056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E46C0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3A54716-33F7-45D1-9607-500B9A21F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2395538"/>
            <a:ext cx="7772400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altLang="en-US" sz="4800" b="1">
                <a:solidFill>
                  <a:srgbClr val="007434"/>
                </a:solidFill>
                <a:latin typeface="Poor Richard" pitchFamily="18" charset="0"/>
              </a:rPr>
              <a:t>Digital Logic &amp; Processors </a:t>
            </a:r>
            <a:endParaRPr kumimoji="1" lang="en-US" altLang="zh-TW" sz="4800" b="1">
              <a:solidFill>
                <a:srgbClr val="007434"/>
              </a:solidFill>
              <a:latin typeface="Poor Richard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856FB39-3A29-438B-A13F-3DE86C1AAD33}"/>
              </a:ext>
            </a:extLst>
          </p:cNvPr>
          <p:cNvSpPr txBox="1">
            <a:spLocks/>
          </p:cNvSpPr>
          <p:nvPr/>
        </p:nvSpPr>
        <p:spPr bwMode="auto">
          <a:xfrm>
            <a:off x="179388" y="1143000"/>
            <a:ext cx="8431212" cy="541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105A0-E2A7-43F0-AED3-2A83ADC1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4575"/>
            <a:ext cx="8534400" cy="528002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Note: To find 1’s complement invert 1 to 0 and 0 to 1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Example: find the 1’s complement for  101 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IN" altLang="en-US" sz="2000" b="1" i="1"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Example: find the 1’s complement for 1100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IN" altLang="en-US" sz="2000" b="1" i="1"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B35508-372D-455A-8221-D9A9C8DBC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767138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A88B2E-1B8C-4519-814C-958444347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413" y="3767138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44E883-6C59-432C-B559-2B319B5D8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688" y="3767138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E2CA6B-58A7-47F8-B77B-D29661314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8" y="3021013"/>
            <a:ext cx="2179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1   0   </a:t>
            </a:r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FF58F-1AE4-472C-93EC-6A9D33F8B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63" y="4953000"/>
            <a:ext cx="2398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1   1   </a:t>
            </a:r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0  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294F4B2-EA2D-43F9-BC17-4ABB5E7E6E72}"/>
              </a:ext>
            </a:extLst>
          </p:cNvPr>
          <p:cNvSpPr/>
          <p:nvPr/>
        </p:nvSpPr>
        <p:spPr>
          <a:xfrm>
            <a:off x="2786063" y="3486150"/>
            <a:ext cx="138112" cy="268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6A545B5-BA03-4942-A5E2-F4FE9BD89BAA}"/>
              </a:ext>
            </a:extLst>
          </p:cNvPr>
          <p:cNvSpPr/>
          <p:nvPr/>
        </p:nvSpPr>
        <p:spPr>
          <a:xfrm>
            <a:off x="3109913" y="3486150"/>
            <a:ext cx="138112" cy="268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DD1DC90-8176-460E-AD1F-D870A7B8C4CA}"/>
              </a:ext>
            </a:extLst>
          </p:cNvPr>
          <p:cNvSpPr/>
          <p:nvPr/>
        </p:nvSpPr>
        <p:spPr>
          <a:xfrm>
            <a:off x="3416300" y="3486150"/>
            <a:ext cx="138113" cy="268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7D2D5AE-F95E-4625-865D-E70F3132082D}"/>
              </a:ext>
            </a:extLst>
          </p:cNvPr>
          <p:cNvSpPr/>
          <p:nvPr/>
        </p:nvSpPr>
        <p:spPr>
          <a:xfrm>
            <a:off x="2449513" y="5335588"/>
            <a:ext cx="136525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C2C7F37-78FA-4A0A-8BF8-3A91DD69871D}"/>
              </a:ext>
            </a:extLst>
          </p:cNvPr>
          <p:cNvSpPr/>
          <p:nvPr/>
        </p:nvSpPr>
        <p:spPr>
          <a:xfrm>
            <a:off x="2738438" y="5335588"/>
            <a:ext cx="138112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EBE89A33-A9B7-4D16-A26E-11331755BAA8}"/>
              </a:ext>
            </a:extLst>
          </p:cNvPr>
          <p:cNvSpPr/>
          <p:nvPr/>
        </p:nvSpPr>
        <p:spPr>
          <a:xfrm>
            <a:off x="3068638" y="5335588"/>
            <a:ext cx="138112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8E23B6C-A5FF-4710-AA89-FA185788B6E7}"/>
              </a:ext>
            </a:extLst>
          </p:cNvPr>
          <p:cNvSpPr/>
          <p:nvPr/>
        </p:nvSpPr>
        <p:spPr>
          <a:xfrm>
            <a:off x="3398838" y="5335588"/>
            <a:ext cx="138112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AE3345-F8FB-4670-89A0-0673009AB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188" y="5637213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DA55A0-7A53-4FB9-A328-50AEC44DC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288" y="5635625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508BCE-BE60-4F87-B899-8358F2AE9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4025" y="5635625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5DE352-0396-4AF7-9932-ECD5492E3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5635625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524" name="Title 24">
            <a:extLst>
              <a:ext uri="{FF2B5EF4-FFF2-40B4-BE49-F238E27FC236}">
                <a16:creationId xmlns:a16="http://schemas.microsoft.com/office/drawing/2014/main" id="{941567E4-78B2-4C14-A6F9-D267AB47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7363"/>
            <a:ext cx="7391400" cy="655637"/>
          </a:xfrm>
        </p:spPr>
        <p:txBody>
          <a:bodyPr/>
          <a:lstStyle/>
          <a:p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1’s </a:t>
            </a:r>
            <a:r>
              <a:rPr lang="en-IN" altLang="en-US" sz="3200" dirty="0">
                <a:cs typeface="Times New Roman" panose="02020603050405020304" pitchFamily="18" charset="0"/>
              </a:rPr>
              <a:t>Complement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  <p:bldP spid="16" grpId="0" animBg="1"/>
      <p:bldP spid="17" grpId="0" animBg="1"/>
      <p:bldP spid="18" grpId="0" animBg="1"/>
      <p:bldP spid="20" grpId="0" animBg="1"/>
      <p:bldP spid="21" grpId="0" animBg="1"/>
      <p:bldP spid="23" grpId="0" animBg="1"/>
      <p:bldP spid="24" grpId="0" animBg="1"/>
      <p:bldP spid="27" grpId="0"/>
      <p:bldP spid="28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1051D684-AC23-4E2E-BEDC-EFB4E04E997C}"/>
              </a:ext>
            </a:extLst>
          </p:cNvPr>
          <p:cNvSpPr txBox="1">
            <a:spLocks/>
          </p:cNvSpPr>
          <p:nvPr/>
        </p:nvSpPr>
        <p:spPr bwMode="auto">
          <a:xfrm>
            <a:off x="179388" y="1371600"/>
            <a:ext cx="8355012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20A48-43D8-4BEC-B0D3-5FF089201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7750"/>
            <a:ext cx="7886700" cy="511968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Example: find the 2’s complement for  101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altLang="en-US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Example: find the 2’s complement for  1100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4EC79-9FD1-4A69-9CEF-9B39367B4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75" y="1454150"/>
            <a:ext cx="261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1   0   1   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AB4A81D-52F2-4670-A330-5E436F63E447}"/>
              </a:ext>
            </a:extLst>
          </p:cNvPr>
          <p:cNvSpPr/>
          <p:nvPr/>
        </p:nvSpPr>
        <p:spPr>
          <a:xfrm>
            <a:off x="3451225" y="1811338"/>
            <a:ext cx="138113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395F26E-0DB6-4993-9541-F220C36FDD44}"/>
              </a:ext>
            </a:extLst>
          </p:cNvPr>
          <p:cNvSpPr/>
          <p:nvPr/>
        </p:nvSpPr>
        <p:spPr>
          <a:xfrm>
            <a:off x="3762375" y="1785938"/>
            <a:ext cx="138113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999CDC1-B1A5-4EB6-B1AA-BDD8D10AB2E6}"/>
              </a:ext>
            </a:extLst>
          </p:cNvPr>
          <p:cNvSpPr/>
          <p:nvPr/>
        </p:nvSpPr>
        <p:spPr>
          <a:xfrm>
            <a:off x="4092575" y="1785938"/>
            <a:ext cx="138113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BA0B17-07A6-42C3-8D8A-4093B2B9E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3" y="2076450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A4639D-EFC2-447B-855A-13EA6E0E8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2525" y="2066925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9097B0-E6ED-43D2-A337-8D6429C49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2066925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32DEA3-DC47-4656-9D8B-35B4E208E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7013" y="2449513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A6E6C0-ED9A-41F7-B1D2-8F83C057D5E3}"/>
              </a:ext>
            </a:extLst>
          </p:cNvPr>
          <p:cNvCxnSpPr>
            <a:cxnSpLocks/>
          </p:cNvCxnSpPr>
          <p:nvPr/>
        </p:nvCxnSpPr>
        <p:spPr>
          <a:xfrm>
            <a:off x="3403600" y="2843213"/>
            <a:ext cx="892175" cy="63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DC83B6E-EAA5-4EE2-8915-D8BBE6F74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2911475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FA0F48-4DA0-454A-9DBC-FA39C631F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3" y="2901950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2CE164-13E5-42D6-9FF2-4DE4CBFFC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0663" y="2901950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AA3C40-EB94-48CF-AE1D-6932E8690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3600" y="2452688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8E83FC-7E4D-494D-8971-E3C6C6027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163" y="2443163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0193FC8-8614-4145-AFB0-CFB4F949C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638" y="4213225"/>
            <a:ext cx="2805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1   1   0   0  </a:t>
            </a:r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35200827-F721-486E-8258-EDA1BF559F2F}"/>
              </a:ext>
            </a:extLst>
          </p:cNvPr>
          <p:cNvSpPr/>
          <p:nvPr/>
        </p:nvSpPr>
        <p:spPr>
          <a:xfrm>
            <a:off x="3690938" y="4633913"/>
            <a:ext cx="138112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98" name="Arrow: Down 97">
            <a:extLst>
              <a:ext uri="{FF2B5EF4-FFF2-40B4-BE49-F238E27FC236}">
                <a16:creationId xmlns:a16="http://schemas.microsoft.com/office/drawing/2014/main" id="{99171577-2766-453F-B58E-F060798D1C0F}"/>
              </a:ext>
            </a:extLst>
          </p:cNvPr>
          <p:cNvSpPr/>
          <p:nvPr/>
        </p:nvSpPr>
        <p:spPr>
          <a:xfrm>
            <a:off x="4002088" y="4608513"/>
            <a:ext cx="138112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99" name="Arrow: Down 98">
            <a:extLst>
              <a:ext uri="{FF2B5EF4-FFF2-40B4-BE49-F238E27FC236}">
                <a16:creationId xmlns:a16="http://schemas.microsoft.com/office/drawing/2014/main" id="{C598DED8-92D4-4A19-8E8A-41329F276326}"/>
              </a:ext>
            </a:extLst>
          </p:cNvPr>
          <p:cNvSpPr/>
          <p:nvPr/>
        </p:nvSpPr>
        <p:spPr>
          <a:xfrm>
            <a:off x="4332288" y="4608513"/>
            <a:ext cx="138112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DEE54-A4FC-4A17-B85E-E28356553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675" y="4899025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90F6D47-680C-41E9-9942-B8544CE10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38" y="4889500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17AF4F8-02CB-4315-A455-EB51113FE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438" y="4889500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6C3A473-26D8-4BEA-A8EC-61F82FD36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25" y="5273675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50018DF-41D7-4369-AAA1-1CEDE60DD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5734050"/>
            <a:ext cx="3032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C19BE58-F35A-45B4-8E9A-7AB112B4F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175" y="5726113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BBF302D-B630-4B84-8B98-7384D1416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75" y="5726113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3692495-D257-4697-8058-321C9680F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325" y="5273675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98F0CBE-5257-48D6-81F5-59D53D298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5265738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5E32A22E-9BB5-4303-BD8E-ED02E1B698C6}"/>
              </a:ext>
            </a:extLst>
          </p:cNvPr>
          <p:cNvSpPr/>
          <p:nvPr/>
        </p:nvSpPr>
        <p:spPr>
          <a:xfrm>
            <a:off x="4622800" y="4602163"/>
            <a:ext cx="136525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71B9E45-1516-449C-8F7B-8B97D3595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363" y="4881563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6868FF7-CA17-432D-AA0B-D79CC85FB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2475" y="5264150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CAEDDDF-0EFC-428D-BD71-11DCCD3C5362}"/>
              </a:ext>
            </a:extLst>
          </p:cNvPr>
          <p:cNvCxnSpPr>
            <a:cxnSpLocks/>
            <a:stCxn id="110" idx="0"/>
          </p:cNvCxnSpPr>
          <p:nvPr/>
        </p:nvCxnSpPr>
        <p:spPr>
          <a:xfrm flipV="1">
            <a:off x="3781425" y="5726113"/>
            <a:ext cx="1038225" cy="79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B3ABEA8-7204-4B75-B7B4-CA18C0271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050" y="5726113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40C79-918E-4B44-B142-89AE88E21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0463" y="1565275"/>
            <a:ext cx="28590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1’s complement and add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EEC83E-4166-4743-A7F7-A011244FD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4248150"/>
            <a:ext cx="2860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1’s complement and add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1225E-0381-4B12-8935-530D912F3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2076450"/>
            <a:ext cx="244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1’s complement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9606FA-C936-4F6D-A492-9D65D0944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2832100"/>
            <a:ext cx="244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2’s complement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3F86C8-D21F-425C-A0DF-937B7644CE11}"/>
              </a:ext>
            </a:extLst>
          </p:cNvPr>
          <p:cNvCxnSpPr>
            <a:endCxn id="15" idx="1"/>
          </p:cNvCxnSpPr>
          <p:nvPr/>
        </p:nvCxnSpPr>
        <p:spPr>
          <a:xfrm>
            <a:off x="2670175" y="2273300"/>
            <a:ext cx="712788" cy="3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2EE5AC-5ED5-46E8-8F16-7750F68AC27F}"/>
              </a:ext>
            </a:extLst>
          </p:cNvPr>
          <p:cNvCxnSpPr/>
          <p:nvPr/>
        </p:nvCxnSpPr>
        <p:spPr>
          <a:xfrm>
            <a:off x="2735263" y="3060700"/>
            <a:ext cx="711200" cy="1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A0B062D-E6C4-4867-B9CF-F7647A1D7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4927600"/>
            <a:ext cx="244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1’s complement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417563-775A-45A4-8514-40932D857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5683250"/>
            <a:ext cx="244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2’s complement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D923A52-C8B5-4401-B8CC-166D9692323C}"/>
              </a:ext>
            </a:extLst>
          </p:cNvPr>
          <p:cNvCxnSpPr/>
          <p:nvPr/>
        </p:nvCxnSpPr>
        <p:spPr>
          <a:xfrm>
            <a:off x="2822575" y="5124450"/>
            <a:ext cx="712788" cy="3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F9C9C09-1424-41E7-AE4B-A75067086E73}"/>
              </a:ext>
            </a:extLst>
          </p:cNvPr>
          <p:cNvCxnSpPr/>
          <p:nvPr/>
        </p:nvCxnSpPr>
        <p:spPr>
          <a:xfrm>
            <a:off x="2887663" y="5911850"/>
            <a:ext cx="711200" cy="1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574" name="Title 53">
            <a:extLst>
              <a:ext uri="{FF2B5EF4-FFF2-40B4-BE49-F238E27FC236}">
                <a16:creationId xmlns:a16="http://schemas.microsoft.com/office/drawing/2014/main" id="{EDF9E020-03F3-48F1-BA79-41F27D18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7363"/>
            <a:ext cx="7391400" cy="655637"/>
          </a:xfrm>
        </p:spPr>
        <p:txBody>
          <a:bodyPr/>
          <a:lstStyle/>
          <a:p>
            <a:r>
              <a:rPr lang="en-IN" altLang="en-US" sz="3200" dirty="0">
                <a:latin typeface="+mn-lt"/>
                <a:cs typeface="Times New Roman" panose="02020603050405020304" pitchFamily="18" charset="0"/>
              </a:rPr>
              <a:t>2’s Complement</a:t>
            </a:r>
            <a:endParaRPr lang="en-US" altLang="en-US" sz="32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/>
      <p:bldP spid="16" grpId="0"/>
      <p:bldP spid="17" grpId="0"/>
      <p:bldP spid="31" grpId="0"/>
      <p:bldP spid="38" grpId="0"/>
      <p:bldP spid="39" grpId="0"/>
      <p:bldP spid="40" grpId="0"/>
      <p:bldP spid="44" grpId="0"/>
      <p:bldP spid="45" grpId="0"/>
      <p:bldP spid="93" grpId="0"/>
      <p:bldP spid="97" grpId="0" animBg="1"/>
      <p:bldP spid="98" grpId="0" animBg="1"/>
      <p:bldP spid="99" grpId="0" animBg="1"/>
      <p:bldP spid="103" grpId="0"/>
      <p:bldP spid="104" grpId="0"/>
      <p:bldP spid="106" grpId="0"/>
      <p:bldP spid="110" grpId="0"/>
      <p:bldP spid="111" grpId="0"/>
      <p:bldP spid="112" grpId="0"/>
      <p:bldP spid="116" grpId="0"/>
      <p:bldP spid="117" grpId="0"/>
      <p:bldP spid="119" grpId="0" animBg="1"/>
      <p:bldP spid="120" grpId="0"/>
      <p:bldP spid="121" grpId="0"/>
      <p:bldP spid="126" grpId="0"/>
      <p:bldP spid="5" grpId="0"/>
      <p:bldP spid="67" grpId="0"/>
      <p:bldP spid="46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0216DE3-953A-4FF0-9370-D460723846D2}"/>
              </a:ext>
            </a:extLst>
          </p:cNvPr>
          <p:cNvSpPr txBox="1">
            <a:spLocks/>
          </p:cNvSpPr>
          <p:nvPr/>
        </p:nvSpPr>
        <p:spPr bwMode="auto">
          <a:xfrm>
            <a:off x="179388" y="1371600"/>
            <a:ext cx="8355012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B6339-B1CA-4A63-A895-A3FA3B84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9400"/>
            <a:ext cx="7886700" cy="939800"/>
          </a:xfrm>
        </p:spPr>
        <p:txBody>
          <a:bodyPr/>
          <a:lstStyle/>
          <a:p>
            <a:r>
              <a:rPr lang="en-IN" altLang="en-US" sz="3200" dirty="0">
                <a:latin typeface="+mn-lt"/>
                <a:cs typeface="Times New Roman" panose="02020603050405020304" pitchFamily="18" charset="0"/>
              </a:rPr>
              <a:t>1’s Complement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87BCA-296E-45C4-9363-666F848BE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153400" cy="4957763"/>
          </a:xfrm>
        </p:spPr>
        <p:txBody>
          <a:bodyPr/>
          <a:lstStyle/>
          <a:p>
            <a:r>
              <a:rPr lang="en-I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A-B = A + (-B)</a:t>
            </a:r>
          </a:p>
          <a:p>
            <a:r>
              <a:rPr lang="en-I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for 1’S complement subtraction: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represent B in 1’s complement form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addition between A and –B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result, if carry is generated then perform end around carry.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result, if carry is not generated then perform 1’s complement of result and put minus sign.</a:t>
            </a:r>
          </a:p>
          <a:p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1FDA6ADE-517F-4651-A377-5A7A8690ECCF}"/>
              </a:ext>
            </a:extLst>
          </p:cNvPr>
          <p:cNvSpPr txBox="1">
            <a:spLocks/>
          </p:cNvSpPr>
          <p:nvPr/>
        </p:nvSpPr>
        <p:spPr bwMode="auto">
          <a:xfrm>
            <a:off x="179388" y="1676400"/>
            <a:ext cx="8202612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2335A-A80C-42B3-A78B-CE0FED77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2" y="468296"/>
            <a:ext cx="7886700" cy="603250"/>
          </a:xfrm>
        </p:spPr>
        <p:txBody>
          <a:bodyPr/>
          <a:lstStyle/>
          <a:p>
            <a:r>
              <a:rPr lang="en-IN" altLang="en-US" sz="3200" dirty="0">
                <a:latin typeface="+mn-lt"/>
                <a:cs typeface="Times New Roman" panose="02020603050405020304" pitchFamily="18" charset="0"/>
              </a:rPr>
              <a:t>1’S Complement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D678-ABAD-4A3F-855D-7438E63BC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87413"/>
            <a:ext cx="7886700" cy="5289550"/>
          </a:xfrm>
        </p:spPr>
        <p:txBody>
          <a:bodyPr/>
          <a:lstStyle/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9411C8-74D2-4F35-90AB-57E96F027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1427163"/>
            <a:ext cx="773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B6E95F-4263-4366-8DD0-578F0B63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5" y="1427163"/>
            <a:ext cx="1735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78CDE-2FE7-4D76-BDC7-7CD07771F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5" y="1885950"/>
            <a:ext cx="2055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F85C8A-A60A-42BC-B9FC-04EA41284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1863725"/>
            <a:ext cx="901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053CC1-84FF-472F-AB72-0EE205E7E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1614488"/>
            <a:ext cx="901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(-)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D4E540-3EC3-4FA4-9AF7-ACBDDE186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8" y="2473325"/>
            <a:ext cx="919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+9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0F7CB1-C721-47A7-A52E-D6895DE15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5" y="2511425"/>
            <a:ext cx="1928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1   0   0   1 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0460CE-94D3-427D-BEE5-629A6727E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1827213"/>
            <a:ext cx="903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7058F9-B2CD-4E11-B18F-4B99F0D6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1814513"/>
            <a:ext cx="2122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1   0   0      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1E35FC9-2F8C-4E3C-9184-A8ABD8CEA067}"/>
              </a:ext>
            </a:extLst>
          </p:cNvPr>
          <p:cNvSpPr/>
          <p:nvPr/>
        </p:nvSpPr>
        <p:spPr>
          <a:xfrm>
            <a:off x="6432550" y="2217738"/>
            <a:ext cx="138113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DA9A48F-3E0D-482F-9863-3DB7738C7B76}"/>
              </a:ext>
            </a:extLst>
          </p:cNvPr>
          <p:cNvSpPr/>
          <p:nvPr/>
        </p:nvSpPr>
        <p:spPr>
          <a:xfrm>
            <a:off x="6723063" y="2217738"/>
            <a:ext cx="138112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87307F9-0675-4BC4-9F7D-1453108DF209}"/>
              </a:ext>
            </a:extLst>
          </p:cNvPr>
          <p:cNvSpPr/>
          <p:nvPr/>
        </p:nvSpPr>
        <p:spPr>
          <a:xfrm>
            <a:off x="7053263" y="2217738"/>
            <a:ext cx="136525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A311A4E-05D9-4A9C-A625-B0D04D43D230}"/>
              </a:ext>
            </a:extLst>
          </p:cNvPr>
          <p:cNvSpPr/>
          <p:nvPr/>
        </p:nvSpPr>
        <p:spPr>
          <a:xfrm>
            <a:off x="7383463" y="2217738"/>
            <a:ext cx="136525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3A5A31-9C35-43D4-ADB2-E33EBE3F2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700" y="2486025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D0FD08-4CFC-4857-B1DA-C970AAE27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800" y="2482850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6AE265-1763-4E1C-ACA6-3CB96F7F9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713" y="2482850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4ED40A-3E9F-4427-B4EE-5D86D6F0C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3613" y="2482850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6DB-B467-4E71-9F52-83F7E668D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025" y="2460625"/>
            <a:ext cx="1050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593DCE-0E08-4AF8-8B19-DE899142B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8" y="2878138"/>
            <a:ext cx="1049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963BC0-09EA-4DCA-80AC-B86020D6E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5" y="2911475"/>
            <a:ext cx="173513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1   0   </a:t>
            </a:r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1   1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B3BDC0-7789-44D6-8105-F2FBD6554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665413"/>
            <a:ext cx="1047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(+)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F8BE69F-964D-4A49-B4AE-8304F001D92D}"/>
              </a:ext>
            </a:extLst>
          </p:cNvPr>
          <p:cNvCxnSpPr>
            <a:cxnSpLocks/>
          </p:cNvCxnSpPr>
          <p:nvPr/>
        </p:nvCxnSpPr>
        <p:spPr>
          <a:xfrm>
            <a:off x="2182813" y="3616325"/>
            <a:ext cx="13620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ED20766-E3EB-46C6-8E06-1F25C461B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963" y="3219450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479ECB-B878-4299-BDB6-A9B883FE2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063" y="3216275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025368-966C-49C9-A88C-C49CF0B96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3216275"/>
            <a:ext cx="30321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CD7813-2F71-49FF-B841-B86EAB749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3638550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4A7EC3-21B5-41FA-B824-998BAE567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38" y="3644900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704FDA-23D0-4D7F-BD82-8600FFAC7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3646488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5947C0-84E4-4CCA-853E-15F9D0AA9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3644900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A7D571-547D-4D7E-B63A-97FAF122B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5" y="3643313"/>
            <a:ext cx="3032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FD4F83-C0B3-4E7B-BC6B-B1E170863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988" y="3616325"/>
            <a:ext cx="23415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Carry is generated then perform end around carry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A6D1421-106A-4E8E-AC43-F2531B2C9173}"/>
              </a:ext>
            </a:extLst>
          </p:cNvPr>
          <p:cNvCxnSpPr>
            <a:cxnSpLocks/>
          </p:cNvCxnSpPr>
          <p:nvPr/>
        </p:nvCxnSpPr>
        <p:spPr>
          <a:xfrm>
            <a:off x="2276475" y="3990975"/>
            <a:ext cx="1017588" cy="1952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201C699-3DAC-4C57-9533-6E75C4F6E864}"/>
              </a:ext>
            </a:extLst>
          </p:cNvPr>
          <p:cNvCxnSpPr>
            <a:cxnSpLocks/>
          </p:cNvCxnSpPr>
          <p:nvPr/>
        </p:nvCxnSpPr>
        <p:spPr>
          <a:xfrm>
            <a:off x="2168525" y="4460875"/>
            <a:ext cx="14890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38F76B9-71AA-46CA-93D8-28825155A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75" y="4054475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9A09E5-E554-4BB2-B793-9247FBDCE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575" y="4052888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EBDAA5-A3DA-419F-9F78-976D55488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488" y="4052888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777443-BDCA-47D3-A6FD-BF39974F1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388" y="4051300"/>
            <a:ext cx="3032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3C838C8-E80C-4927-988A-D026F58D8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363" y="4479925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76D32C-2094-4E0D-BB7A-C755CB8C4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063" y="4492625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C1ED0E-99A6-449B-A822-1097E01F4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25" y="4479925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8BE845A-DEAE-4367-9BA8-11B3EEAA5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4500563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3FFDF-589C-4ECD-9D30-62F5C98BC5C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32427" y="5181600"/>
            <a:ext cx="2620683" cy="461665"/>
          </a:xfrm>
          <a:prstGeom prst="rect">
            <a:avLst/>
          </a:prstGeom>
          <a:blipFill>
            <a:blip r:embed="rId2"/>
            <a:stretch>
              <a:fillRect l="-3488" t="-10526" b="-2894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</a:rPr>
              <a:t>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9" grpId="0"/>
      <p:bldP spid="20" grpId="0"/>
      <p:bldP spid="21" grpId="0"/>
      <p:bldP spid="22" grpId="0"/>
      <p:bldP spid="25" grpId="0"/>
      <p:bldP spid="26" grpId="0"/>
      <p:bldP spid="28" grpId="0"/>
      <p:bldP spid="29" grpId="0"/>
      <p:bldP spid="32" grpId="0"/>
      <p:bldP spid="33" grpId="0"/>
      <p:bldP spid="34" grpId="0"/>
      <p:bldP spid="39" grpId="0"/>
      <p:bldP spid="40" grpId="0"/>
      <p:bldP spid="41" grpId="0"/>
      <p:bldP spid="42" grpId="0"/>
      <p:bldP spid="45" grpId="0"/>
      <p:bldP spid="58" grpId="0"/>
      <p:bldP spid="59" grpId="0"/>
      <p:bldP spid="60" grpId="0"/>
      <p:bldP spid="61" grpId="0"/>
      <p:bldP spid="63" grpId="0"/>
      <p:bldP spid="64" grpId="0"/>
      <p:bldP spid="65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66A9964-A940-4CF1-9C08-51F20FB50C38}"/>
              </a:ext>
            </a:extLst>
          </p:cNvPr>
          <p:cNvSpPr txBox="1">
            <a:spLocks/>
          </p:cNvSpPr>
          <p:nvPr/>
        </p:nvSpPr>
        <p:spPr bwMode="auto">
          <a:xfrm>
            <a:off x="179388" y="1098574"/>
            <a:ext cx="8785225" cy="5688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031C0-B061-41A0-80E3-BD7511829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1250"/>
            <a:ext cx="7886700" cy="5289550"/>
          </a:xfrm>
        </p:spPr>
        <p:txBody>
          <a:bodyPr/>
          <a:lstStyle/>
          <a:p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I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E00A5E-1058-4B15-ADA7-6380BDBBF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1427163"/>
            <a:ext cx="773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7BB40-CFF6-4465-AB3D-DD9BAF22D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1419225"/>
            <a:ext cx="1928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0   1   </a:t>
            </a:r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0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463893-F142-4778-8E13-965C114D1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5" y="1885950"/>
            <a:ext cx="1800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1   0   0   1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0C4EF-9EBB-497B-8F67-A5A147692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1863725"/>
            <a:ext cx="901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8F3792-7D9B-4BE4-8499-8CC7FDEE1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1614488"/>
            <a:ext cx="901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(-)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74ACD5-5EE8-4530-9852-B8A4B92AC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8" y="2473325"/>
            <a:ext cx="919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+4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83CD02-63B1-4BD2-8FCB-034EBB1F7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5" y="2511425"/>
            <a:ext cx="1928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0   1   0   0 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B34022-72AA-4EF4-8296-2F7289C1E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1827213"/>
            <a:ext cx="903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67DDC-B2DE-460F-9F75-F8B735F57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1814513"/>
            <a:ext cx="1928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1   0   0   1   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F9294CD-AF11-4F71-87AC-4FB5016ADEC4}"/>
              </a:ext>
            </a:extLst>
          </p:cNvPr>
          <p:cNvSpPr/>
          <p:nvPr/>
        </p:nvSpPr>
        <p:spPr>
          <a:xfrm>
            <a:off x="6432550" y="2217738"/>
            <a:ext cx="138113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83C16AD-B4D0-42CA-8889-6FB2EE980C48}"/>
              </a:ext>
            </a:extLst>
          </p:cNvPr>
          <p:cNvSpPr/>
          <p:nvPr/>
        </p:nvSpPr>
        <p:spPr>
          <a:xfrm>
            <a:off x="6723063" y="2217738"/>
            <a:ext cx="138112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9D659FC-2A70-4305-9FD5-5232E1F33D3F}"/>
              </a:ext>
            </a:extLst>
          </p:cNvPr>
          <p:cNvSpPr/>
          <p:nvPr/>
        </p:nvSpPr>
        <p:spPr>
          <a:xfrm>
            <a:off x="7053263" y="2217738"/>
            <a:ext cx="136525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7624BFD-9827-431C-9269-E174A10E205D}"/>
              </a:ext>
            </a:extLst>
          </p:cNvPr>
          <p:cNvSpPr/>
          <p:nvPr/>
        </p:nvSpPr>
        <p:spPr>
          <a:xfrm>
            <a:off x="7383463" y="2217738"/>
            <a:ext cx="136525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B67EC2-C1E5-4413-A1C0-61EBF08E7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700" y="2486025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EA7D6F-DD81-4F5E-90CE-98932FAC7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800" y="2482850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1B7685-014F-4DD4-AA1A-630CED152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713" y="2482850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EC0561-CB3F-4236-9BD5-7D37E556B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3613" y="2482850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7DA20E-152E-4A08-9E51-2D14FE83B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025" y="2460625"/>
            <a:ext cx="1050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-9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CEE19A-FEFC-407E-BEEF-741A0F448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8" y="2878138"/>
            <a:ext cx="1049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-9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88AC93-103F-4C58-8661-F22096B33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5" y="2911475"/>
            <a:ext cx="192881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0   1   1   0 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D40713-F002-4011-9441-A24CBF438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665413"/>
            <a:ext cx="1047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(+)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8CEA8B-B466-4276-8396-D132395B41DB}"/>
              </a:ext>
            </a:extLst>
          </p:cNvPr>
          <p:cNvCxnSpPr>
            <a:cxnSpLocks/>
          </p:cNvCxnSpPr>
          <p:nvPr/>
        </p:nvCxnSpPr>
        <p:spPr>
          <a:xfrm>
            <a:off x="2182813" y="3616325"/>
            <a:ext cx="1411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8DB157-B85C-4A6C-A996-E6C84F342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963" y="3219450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B27514-B8C9-4910-AB85-64631DE95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063" y="3216275"/>
            <a:ext cx="303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eaLnBrk="1" hangingPunct="1"/>
            <a:endParaRPr lang="en-I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F5FFA8-C770-4D64-B3C6-B79CD944A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888" y="3211513"/>
            <a:ext cx="2413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2D5D5A-337A-49C3-BC87-EC553E296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3638550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213E3A-F6A3-4DD5-945D-5665ACA18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644900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89FC5C-320B-44F5-9A9E-ABEE574D3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3646488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90DB85-85A0-4021-B6A8-F44C3B869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3644900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723A40-0235-477A-8E0A-2E923A0B1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988" y="3616325"/>
            <a:ext cx="29670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Carry is not generated then perform 1’s complement of result and put minus sign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9AC0A36-7457-498B-9440-0E63AB5DC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363" y="4479925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67AC58-E129-43E9-96DC-40E24AE86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063" y="4492625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6B764B-CE32-4E73-8C76-5B99945D5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4479925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D0C08D-62C9-49D8-BDF7-4A6DB702B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050" y="4502150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41B3C8AB-9694-4B3A-B97B-9E386E1CE88A}"/>
              </a:ext>
            </a:extLst>
          </p:cNvPr>
          <p:cNvSpPr/>
          <p:nvPr/>
        </p:nvSpPr>
        <p:spPr>
          <a:xfrm>
            <a:off x="2339975" y="4144963"/>
            <a:ext cx="138113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E189FF02-6302-47CF-AF0E-97380F7D330B}"/>
              </a:ext>
            </a:extLst>
          </p:cNvPr>
          <p:cNvSpPr/>
          <p:nvPr/>
        </p:nvSpPr>
        <p:spPr>
          <a:xfrm>
            <a:off x="2630488" y="4144963"/>
            <a:ext cx="138112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7E3DB6C3-1BAF-4C61-A4B9-4E051A3F79C2}"/>
              </a:ext>
            </a:extLst>
          </p:cNvPr>
          <p:cNvSpPr/>
          <p:nvPr/>
        </p:nvSpPr>
        <p:spPr>
          <a:xfrm>
            <a:off x="2960688" y="4144963"/>
            <a:ext cx="136525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8A524012-4C7F-48FF-9B4E-3802BDB6FA8B}"/>
              </a:ext>
            </a:extLst>
          </p:cNvPr>
          <p:cNvSpPr/>
          <p:nvPr/>
        </p:nvSpPr>
        <p:spPr>
          <a:xfrm>
            <a:off x="3290888" y="4144963"/>
            <a:ext cx="136525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E393C8-2E99-4452-840E-16BFC41A5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4478338"/>
            <a:ext cx="266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/>
              <a:t>  - 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                   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E2A8AE-BACA-4C0B-89FA-313532D28A8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32427" y="5181600"/>
            <a:ext cx="2620683" cy="461665"/>
          </a:xfrm>
          <a:prstGeom prst="rect">
            <a:avLst/>
          </a:prstGeom>
          <a:blipFill>
            <a:blip r:embed="rId2"/>
            <a:stretch>
              <a:fillRect l="-3488" t="-10526" b="-2894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</a:rPr>
              <a:t> </a:t>
            </a:r>
          </a:p>
        </p:txBody>
      </p:sp>
      <p:sp>
        <p:nvSpPr>
          <p:cNvPr id="25644" name="Title 46">
            <a:extLst>
              <a:ext uri="{FF2B5EF4-FFF2-40B4-BE49-F238E27FC236}">
                <a16:creationId xmlns:a16="http://schemas.microsoft.com/office/drawing/2014/main" id="{6D22BBA2-03C3-42F0-8892-CA1730FF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7363"/>
            <a:ext cx="7391400" cy="655637"/>
          </a:xfrm>
        </p:spPr>
        <p:txBody>
          <a:bodyPr/>
          <a:lstStyle/>
          <a:p>
            <a:r>
              <a:rPr lang="en-IN" altLang="en-US" sz="3200" dirty="0">
                <a:cs typeface="Times New Roman" panose="02020603050405020304" pitchFamily="18" charset="0"/>
              </a:rPr>
              <a:t>1’S Complement Subtraction</a:t>
            </a:r>
            <a:endParaRPr lang="en-US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9" grpId="0"/>
      <p:bldP spid="20" grpId="0"/>
      <p:bldP spid="21" grpId="0"/>
      <p:bldP spid="22" grpId="0"/>
      <p:bldP spid="25" grpId="0"/>
      <p:bldP spid="26" grpId="0"/>
      <p:bldP spid="28" grpId="0"/>
      <p:bldP spid="29" grpId="0"/>
      <p:bldP spid="32" grpId="0"/>
      <p:bldP spid="33" grpId="0"/>
      <p:bldP spid="34" grpId="0"/>
      <p:bldP spid="39" grpId="0"/>
      <p:bldP spid="40" grpId="0"/>
      <p:bldP spid="41" grpId="0"/>
      <p:bldP spid="42" grpId="0"/>
      <p:bldP spid="63" grpId="0"/>
      <p:bldP spid="64" grpId="0"/>
      <p:bldP spid="65" grpId="0"/>
      <p:bldP spid="66" grpId="0"/>
      <p:bldP spid="56" grpId="0" animBg="1"/>
      <p:bldP spid="69" grpId="0" animBg="1"/>
      <p:bldP spid="70" grpId="0" animBg="1"/>
      <p:bldP spid="71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14691C8-460C-49F4-BCE2-ABD9AC8D5CAB}"/>
              </a:ext>
            </a:extLst>
          </p:cNvPr>
          <p:cNvSpPr txBox="1">
            <a:spLocks/>
          </p:cNvSpPr>
          <p:nvPr/>
        </p:nvSpPr>
        <p:spPr bwMode="auto">
          <a:xfrm>
            <a:off x="179388" y="1371600"/>
            <a:ext cx="7897812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6FB5D-C227-4058-96B8-2E5C0F15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7886700" cy="939800"/>
          </a:xfrm>
        </p:spPr>
        <p:txBody>
          <a:bodyPr/>
          <a:lstStyle/>
          <a:p>
            <a:r>
              <a:rPr lang="en-IN" altLang="en-US" sz="2800" dirty="0">
                <a:latin typeface="+mn-lt"/>
                <a:cs typeface="Times New Roman" panose="02020603050405020304" pitchFamily="18" charset="0"/>
              </a:rPr>
              <a:t>2’S Complement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D2EA-C270-471F-97A4-D62A1B3BD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49375"/>
            <a:ext cx="8534400" cy="5280025"/>
          </a:xfrm>
        </p:spPr>
        <p:txBody>
          <a:bodyPr/>
          <a:lstStyle/>
          <a:p>
            <a:r>
              <a:rPr lang="en-I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A-B = A + (-B)</a:t>
            </a:r>
          </a:p>
          <a:p>
            <a:r>
              <a:rPr lang="en-I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for2’S complement subtraction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represent B in 2’s complement form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addition between A and –B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result, if carry is generated then discard the carry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result, if carry is not generated then perform 2’s complement of result and put minus sign.</a:t>
            </a:r>
          </a:p>
          <a:p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41FB80F6-1D5F-4658-A90E-A33F55F336C4}"/>
              </a:ext>
            </a:extLst>
          </p:cNvPr>
          <p:cNvSpPr txBox="1">
            <a:spLocks/>
          </p:cNvSpPr>
          <p:nvPr/>
        </p:nvSpPr>
        <p:spPr bwMode="auto">
          <a:xfrm>
            <a:off x="179388" y="1017588"/>
            <a:ext cx="8785225" cy="5688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B2549-E7F3-4007-9F27-CFE11E3F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4338"/>
            <a:ext cx="7067550" cy="652462"/>
          </a:xfrm>
        </p:spPr>
        <p:txBody>
          <a:bodyPr/>
          <a:lstStyle/>
          <a:p>
            <a:r>
              <a:rPr lang="en-IN" altLang="en-US" sz="2800" dirty="0">
                <a:cs typeface="Times New Roman" panose="02020603050405020304" pitchFamily="18" charset="0"/>
              </a:rPr>
              <a:t>2’S Complement Subtraction</a:t>
            </a: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5E9AA-F13D-489F-9852-AB184522D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887413"/>
            <a:ext cx="8335962" cy="5289550"/>
          </a:xfrm>
        </p:spPr>
        <p:txBody>
          <a:bodyPr/>
          <a:lstStyle/>
          <a:p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I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0D43E4-A84B-47BE-A0F7-F3A35DCA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1427163"/>
            <a:ext cx="773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2337A0-E8F5-42AE-96FD-DB4AEB23B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5" y="1427163"/>
            <a:ext cx="1928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1   0   0   1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A05218-D986-4CDE-B4FD-D5FA80E15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5" y="1885950"/>
            <a:ext cx="1928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0   1   0   0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37B0EC-5506-4AEA-BE35-F21FB1D5E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1863725"/>
            <a:ext cx="901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434D64-F5C4-4818-BB9C-F31B276C9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1614488"/>
            <a:ext cx="901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(-)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54903A-84CD-4CB2-8F4A-4A61E205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2528888"/>
            <a:ext cx="92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+9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255365-6236-4808-9FDD-F4AD6FBAC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5" y="2511425"/>
            <a:ext cx="1928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1   0   0   1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7961DC-8C77-428C-807E-550F0A00B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1827213"/>
            <a:ext cx="903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4A635A-E37C-41A9-86F1-E8F91289A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1814513"/>
            <a:ext cx="1928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0   1   0   0   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96BB659-8354-4BFF-B028-3D3AA3207BEB}"/>
              </a:ext>
            </a:extLst>
          </p:cNvPr>
          <p:cNvSpPr/>
          <p:nvPr/>
        </p:nvSpPr>
        <p:spPr>
          <a:xfrm>
            <a:off x="6432550" y="2217738"/>
            <a:ext cx="138113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29B9E2A-CCE4-41A1-A7EA-61D895E471E8}"/>
              </a:ext>
            </a:extLst>
          </p:cNvPr>
          <p:cNvSpPr/>
          <p:nvPr/>
        </p:nvSpPr>
        <p:spPr>
          <a:xfrm>
            <a:off x="6723063" y="2217738"/>
            <a:ext cx="138112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E6A4F4D-B618-4006-A123-2A7FF683CDA2}"/>
              </a:ext>
            </a:extLst>
          </p:cNvPr>
          <p:cNvSpPr/>
          <p:nvPr/>
        </p:nvSpPr>
        <p:spPr>
          <a:xfrm>
            <a:off x="7053263" y="2217738"/>
            <a:ext cx="136525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CEFDC55-B808-49B6-9440-B5C6CEE54F2C}"/>
              </a:ext>
            </a:extLst>
          </p:cNvPr>
          <p:cNvSpPr/>
          <p:nvPr/>
        </p:nvSpPr>
        <p:spPr>
          <a:xfrm>
            <a:off x="7383463" y="2217738"/>
            <a:ext cx="136525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32DE2D-803A-4F84-9FF4-A859FC59E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700" y="2486025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786A82-1AED-4803-800B-CBE1A3B07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800" y="2482850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59F591-816D-4C6C-BA6B-CEB2D02D1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713" y="2482850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168C75-56C1-4A7F-AAAF-41187720D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3613" y="2482850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F4C97F-B107-4938-B085-6D95433A5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025" y="2460625"/>
            <a:ext cx="1050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495D8C-6364-4126-A639-664D99BA0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11475"/>
            <a:ext cx="104933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E10236-BF90-4588-BA9D-4DD4C565C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5" y="2911475"/>
            <a:ext cx="18637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1   1   </a:t>
            </a:r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0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FC8044-3324-4FF7-AB64-4850EA8EB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665413"/>
            <a:ext cx="1047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(+)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6144C99-8F70-4263-B7EC-D9A1008781B9}"/>
              </a:ext>
            </a:extLst>
          </p:cNvPr>
          <p:cNvCxnSpPr>
            <a:cxnSpLocks/>
          </p:cNvCxnSpPr>
          <p:nvPr/>
        </p:nvCxnSpPr>
        <p:spPr>
          <a:xfrm>
            <a:off x="2182813" y="3616325"/>
            <a:ext cx="14747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D300D7A-F543-44E4-ADF3-8D666C2EC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963" y="3219450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9E3714-B875-4FD8-A9C6-486B8574C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063" y="3216275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6C4558-DAF9-4D89-94F7-69CF044BC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3216275"/>
            <a:ext cx="30321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DF0103-2B96-4460-A7CD-EA516D91B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3638550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5A6D99-3A12-4B38-890B-DE965A536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38" y="3644900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127027-D2DC-42FF-A917-67DD00637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3646488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58B866-CFD8-4777-8C63-5609D9A6A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3644900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943CD4-EEA4-44A0-8A79-DF58D14E0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5" y="3643313"/>
            <a:ext cx="3032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1AC933-5EB2-4FA2-BD9F-9A2282F5B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988" y="3616325"/>
            <a:ext cx="2616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Carry is generated then discard the carry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6654DB1-B3FF-49A5-94E4-DB0118EDC897}"/>
              </a:ext>
            </a:extLst>
          </p:cNvPr>
          <p:cNvCxnSpPr>
            <a:cxnSpLocks/>
          </p:cNvCxnSpPr>
          <p:nvPr/>
        </p:nvCxnSpPr>
        <p:spPr>
          <a:xfrm>
            <a:off x="6308725" y="3201988"/>
            <a:ext cx="1362075" cy="222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E58E4E9-2E46-40E2-A3DC-7A898F371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7463" y="2805113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36DFC47-4C29-4338-A58C-C48C5D957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2803525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8563AE8-DE02-46FE-8184-F38CB747E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3888" y="2803525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0937931-64B2-4761-BC41-F32D0CC3F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75" y="2801938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094447-9176-41E3-9883-2E1AE8ECD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813" y="3224213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793BAF-1E30-4912-8FAC-B92AC27F1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5438" y="3230563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2CC591A-547F-485C-B491-CE5745EF0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588" y="3232150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F9D2D67-44D0-4A46-88AA-7DE587449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588" y="3230563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F0D9ADB-F1CC-4287-A79A-B83E4852A776}"/>
              </a:ext>
            </a:extLst>
          </p:cNvPr>
          <p:cNvCxnSpPr>
            <a:cxnSpLocks/>
          </p:cNvCxnSpPr>
          <p:nvPr/>
        </p:nvCxnSpPr>
        <p:spPr>
          <a:xfrm>
            <a:off x="2071688" y="3802063"/>
            <a:ext cx="212725" cy="1460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8A15C30-E24C-4AE8-89C8-6408094DF6CB}"/>
              </a:ext>
            </a:extLst>
          </p:cNvPr>
          <p:cNvCxnSpPr>
            <a:cxnSpLocks/>
          </p:cNvCxnSpPr>
          <p:nvPr/>
        </p:nvCxnSpPr>
        <p:spPr>
          <a:xfrm flipV="1">
            <a:off x="2063750" y="3790950"/>
            <a:ext cx="212725" cy="1444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B047505-F168-45B6-87E4-CA30348DFA8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32427" y="4707485"/>
            <a:ext cx="2620683" cy="461665"/>
          </a:xfrm>
          <a:prstGeom prst="rect">
            <a:avLst/>
          </a:prstGeom>
          <a:blipFill>
            <a:blip r:embed="rId2"/>
            <a:stretch>
              <a:fillRect l="-3488" t="-10526" b="-2894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</a:rPr>
              <a:t>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9" grpId="0"/>
      <p:bldP spid="20" grpId="0"/>
      <p:bldP spid="21" grpId="0"/>
      <p:bldP spid="22" grpId="0"/>
      <p:bldP spid="25" grpId="0"/>
      <p:bldP spid="26" grpId="0"/>
      <p:bldP spid="28" grpId="0"/>
      <p:bldP spid="29" grpId="0"/>
      <p:bldP spid="32" grpId="0"/>
      <p:bldP spid="33" grpId="0"/>
      <p:bldP spid="34" grpId="0"/>
      <p:bldP spid="39" grpId="0"/>
      <p:bldP spid="40" grpId="0"/>
      <p:bldP spid="41" grpId="0"/>
      <p:bldP spid="42" grpId="0"/>
      <p:bldP spid="45" grpId="0"/>
      <p:bldP spid="46" grpId="0"/>
      <p:bldP spid="74" grpId="0"/>
      <p:bldP spid="75" grpId="0"/>
      <p:bldP spid="76" grpId="0"/>
      <p:bldP spid="77" grpId="0"/>
      <p:bldP spid="79" grpId="0"/>
      <p:bldP spid="80" grpId="0"/>
      <p:bldP spid="81" grpId="0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13872E81-EDFD-4084-BD43-F2F490370AAC}"/>
              </a:ext>
            </a:extLst>
          </p:cNvPr>
          <p:cNvSpPr txBox="1">
            <a:spLocks/>
          </p:cNvSpPr>
          <p:nvPr/>
        </p:nvSpPr>
        <p:spPr bwMode="auto">
          <a:xfrm>
            <a:off x="179388" y="1143000"/>
            <a:ext cx="8202612" cy="5322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1992E-B845-4FD7-BAC3-18CE1F5F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7886700" cy="603250"/>
          </a:xfrm>
        </p:spPr>
        <p:txBody>
          <a:bodyPr/>
          <a:lstStyle/>
          <a:p>
            <a:r>
              <a:rPr lang="en-IN" altLang="en-US" sz="2800" dirty="0">
                <a:cs typeface="Times New Roman" panose="02020603050405020304" pitchFamily="18" charset="0"/>
              </a:rPr>
              <a:t>2’S Complement Subtraction</a:t>
            </a: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7A3B-8DFD-45B1-BE3C-975A1198A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87413"/>
            <a:ext cx="7886700" cy="5289550"/>
          </a:xfrm>
        </p:spPr>
        <p:txBody>
          <a:bodyPr/>
          <a:lstStyle/>
          <a:p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EA001D-2A93-423B-B74A-12AE33485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1427163"/>
            <a:ext cx="773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CF1335-DF9C-4B97-8BF6-AE888976B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5" y="1427163"/>
            <a:ext cx="1735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0   1   </a:t>
            </a:r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67AE8B-1EDC-45DD-A996-7AE008D58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5" y="1885950"/>
            <a:ext cx="1928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1   0   0   1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EF519-883B-451D-8A22-920472789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1863725"/>
            <a:ext cx="901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D5DAF6-1920-4556-A620-B5B364FC5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1614488"/>
            <a:ext cx="901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(-)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00E734-0B92-4045-ACF6-23A764C35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8" y="2473325"/>
            <a:ext cx="919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+5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ECC26-36F4-445E-9804-2E97EFC77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5" y="2511425"/>
            <a:ext cx="186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0   1   </a:t>
            </a:r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EDAE10-335C-4DEC-B9F4-F523ED76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1827213"/>
            <a:ext cx="903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A49089-F5DE-49AB-9350-C516A46AA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1814513"/>
            <a:ext cx="1801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1   0   0   1 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4D3415B-B2C1-4B66-8D98-2E127018D579}"/>
              </a:ext>
            </a:extLst>
          </p:cNvPr>
          <p:cNvSpPr/>
          <p:nvPr/>
        </p:nvSpPr>
        <p:spPr>
          <a:xfrm>
            <a:off x="6432550" y="2217738"/>
            <a:ext cx="138113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0667AE-7D0C-4899-8FDD-97E4490A7A3A}"/>
              </a:ext>
            </a:extLst>
          </p:cNvPr>
          <p:cNvSpPr/>
          <p:nvPr/>
        </p:nvSpPr>
        <p:spPr>
          <a:xfrm>
            <a:off x="6723063" y="2217738"/>
            <a:ext cx="138112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8FBCD2C-3019-4E28-83F7-3FE2B1A8C5D2}"/>
              </a:ext>
            </a:extLst>
          </p:cNvPr>
          <p:cNvSpPr/>
          <p:nvPr/>
        </p:nvSpPr>
        <p:spPr>
          <a:xfrm>
            <a:off x="7053263" y="2217738"/>
            <a:ext cx="136525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FE09839-657D-46F2-858F-3D7A7BCB2874}"/>
              </a:ext>
            </a:extLst>
          </p:cNvPr>
          <p:cNvSpPr/>
          <p:nvPr/>
        </p:nvSpPr>
        <p:spPr>
          <a:xfrm>
            <a:off x="7383463" y="2217738"/>
            <a:ext cx="136525" cy="268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22F7C2-85D6-44D2-9393-958B55C0F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700" y="2486025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72555B-144B-47F4-B1CE-120D3F64F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800" y="2482850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6D27A6-373B-4E5E-A5C5-EE30C7BB2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713" y="2482850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A139E1-CC6A-43F8-9F10-39DB33346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3613" y="2482850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725DA4-07EB-4E13-AE0C-1F12008C5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025" y="2460625"/>
            <a:ext cx="1050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-9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F078AE-602E-4291-B875-AEC143C9F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8" y="2878138"/>
            <a:ext cx="1049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-9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AB661E-9C63-4F27-B5EB-DB1C0AFE2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75" y="2911475"/>
            <a:ext cx="173513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0   1   1   </a:t>
            </a:r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4854A1-854E-487F-9B47-914F0D796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665413"/>
            <a:ext cx="1047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(+)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3616A1-6EE1-4509-9BF3-90967AC7CE8C}"/>
              </a:ext>
            </a:extLst>
          </p:cNvPr>
          <p:cNvCxnSpPr>
            <a:cxnSpLocks/>
          </p:cNvCxnSpPr>
          <p:nvPr/>
        </p:nvCxnSpPr>
        <p:spPr>
          <a:xfrm>
            <a:off x="2182813" y="3616325"/>
            <a:ext cx="13620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1BAF75E-97F0-4D99-A27C-A3C7E349C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963" y="3219450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19020F-2416-4190-80A1-8612C620D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063" y="3216275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F7BA61-0421-4632-9A97-CB23B86A9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3216275"/>
            <a:ext cx="30321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C7DD48-4914-4723-8299-5304819C4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3638550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D78DEC-7366-4207-84E8-629064B16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38" y="3644900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150A94-175A-459A-A583-FAD84CC9C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3646488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0C2075-ACC4-4618-9F78-18B56F9E0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3644900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07886D-58C7-4187-9E1C-41B777F40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988" y="3616325"/>
            <a:ext cx="2616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Carry is not generated then find 2’s complement of answer and put minus sign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0E5AFB0-4492-455B-9BA4-1B0D961583CE}"/>
              </a:ext>
            </a:extLst>
          </p:cNvPr>
          <p:cNvCxnSpPr>
            <a:cxnSpLocks/>
          </p:cNvCxnSpPr>
          <p:nvPr/>
        </p:nvCxnSpPr>
        <p:spPr>
          <a:xfrm>
            <a:off x="6308725" y="3201988"/>
            <a:ext cx="1308100" cy="142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4F13ADB-2A24-41C0-81E5-07AF52E9B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7463" y="2805113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DFD6A9-113A-44FB-9FA2-4AE048CDF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2803525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0DA8F2-ED7E-4E08-A521-6EF3F47DC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3888" y="2803525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4E435C9-29C9-46F9-84E5-60535B53D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75" y="2801938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328F939-0813-4207-98D6-2E4CB8580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813" y="3224213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4FA042-C3EC-4052-8A71-A7741C64E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5438" y="3230563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2DEE204-06E7-41AE-A2F2-47E2DE87E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588" y="3232150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9C8DCF-E66C-4E07-8EE8-5E4DA1D98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588" y="3230563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CDDE1660-0094-44D4-A467-66BD9EE45C1E}"/>
              </a:ext>
            </a:extLst>
          </p:cNvPr>
          <p:cNvSpPr/>
          <p:nvPr/>
        </p:nvSpPr>
        <p:spPr>
          <a:xfrm>
            <a:off x="2333625" y="4048125"/>
            <a:ext cx="138113" cy="268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7C8FD4EE-CA36-4DB9-B49E-3166ACA22A20}"/>
              </a:ext>
            </a:extLst>
          </p:cNvPr>
          <p:cNvSpPr/>
          <p:nvPr/>
        </p:nvSpPr>
        <p:spPr>
          <a:xfrm>
            <a:off x="2624138" y="4048125"/>
            <a:ext cx="138112" cy="268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9ED65376-299E-4F3B-81DC-3B4BFDC7E897}"/>
              </a:ext>
            </a:extLst>
          </p:cNvPr>
          <p:cNvSpPr/>
          <p:nvPr/>
        </p:nvSpPr>
        <p:spPr>
          <a:xfrm>
            <a:off x="2954338" y="4048125"/>
            <a:ext cx="138112" cy="268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E15449CA-FC83-4BF9-A134-BC03B9DBF4D8}"/>
              </a:ext>
            </a:extLst>
          </p:cNvPr>
          <p:cNvSpPr/>
          <p:nvPr/>
        </p:nvSpPr>
        <p:spPr>
          <a:xfrm>
            <a:off x="3284538" y="4048125"/>
            <a:ext cx="136525" cy="268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453ADD-9600-45EA-8BC9-72BCBB20F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363" y="4314825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2A0213C-99C2-45A8-92DD-983B3CB2C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313238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183E16C-7EBF-46A6-AF8F-EE02C3270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1788" y="4313238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DA46D6-2816-4A2E-B3F4-F18484E2E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4313238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262F4FD-F886-4646-9ABF-0D89CBFCF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635500"/>
            <a:ext cx="30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8C4C758-A53D-4A22-8F1C-6C005D137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638" y="4632325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EC8059-619E-491C-9396-D1BF4BB6A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4633913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CA4E6F4-9737-4494-B9A2-DE32D2205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450" y="4632325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33CF0F-B05E-4908-A2BF-F5EA15533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4888" y="5054600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6C7716A-8948-494D-A08C-1DBBA4820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5060950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B7EA4F-8CF1-40D0-8CC4-122C3F3C4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663" y="5062538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0B43B1-FB84-49C6-911A-3F71EA454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5060950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C321C9B-2EF6-474C-8D59-605A779A5F19}"/>
              </a:ext>
            </a:extLst>
          </p:cNvPr>
          <p:cNvCxnSpPr>
            <a:cxnSpLocks/>
          </p:cNvCxnSpPr>
          <p:nvPr/>
        </p:nvCxnSpPr>
        <p:spPr>
          <a:xfrm>
            <a:off x="2249488" y="5032375"/>
            <a:ext cx="1295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E050C8F0-9AC4-4495-86DF-631B8F3DB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75" y="5054600"/>
            <a:ext cx="266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/>
              <a:t>  - </a:t>
            </a: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                   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3AB1278-6232-4F98-A8B7-521EAA2ECF7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11090" y="5697750"/>
            <a:ext cx="2620683" cy="461665"/>
          </a:xfrm>
          <a:prstGeom prst="rect">
            <a:avLst/>
          </a:prstGeom>
          <a:blipFill>
            <a:blip r:embed="rId2"/>
            <a:stretch>
              <a:fillRect l="-3730" t="-10667" b="-3066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</a:rPr>
              <a:t>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9" grpId="0"/>
      <p:bldP spid="20" grpId="0"/>
      <p:bldP spid="21" grpId="0"/>
      <p:bldP spid="22" grpId="0"/>
      <p:bldP spid="25" grpId="0"/>
      <p:bldP spid="26" grpId="0"/>
      <p:bldP spid="28" grpId="0"/>
      <p:bldP spid="29" grpId="0"/>
      <p:bldP spid="32" grpId="0"/>
      <p:bldP spid="33" grpId="0"/>
      <p:bldP spid="34" grpId="0"/>
      <p:bldP spid="39" grpId="0"/>
      <p:bldP spid="40" grpId="0"/>
      <p:bldP spid="41" grpId="0"/>
      <p:bldP spid="42" grpId="0"/>
      <p:bldP spid="46" grpId="0"/>
      <p:bldP spid="74" grpId="0"/>
      <p:bldP spid="75" grpId="0"/>
      <p:bldP spid="76" grpId="0"/>
      <p:bldP spid="77" grpId="0"/>
      <p:bldP spid="79" grpId="0"/>
      <p:bldP spid="80" grpId="0"/>
      <p:bldP spid="81" grpId="0"/>
      <p:bldP spid="82" grpId="0"/>
      <p:bldP spid="61" grpId="0" animBg="1"/>
      <p:bldP spid="62" grpId="0" animBg="1"/>
      <p:bldP spid="63" grpId="0" animBg="1"/>
      <p:bldP spid="64" grpId="0" animBg="1"/>
      <p:bldP spid="67" grpId="0"/>
      <p:bldP spid="68" grpId="0"/>
      <p:bldP spid="85" grpId="0"/>
      <p:bldP spid="87" grpId="0"/>
      <p:bldP spid="91" grpId="0"/>
      <p:bldP spid="92" grpId="0"/>
      <p:bldP spid="93" grpId="0"/>
      <p:bldP spid="94" grpId="0"/>
      <p:bldP spid="96" grpId="0"/>
      <p:bldP spid="97" grpId="0"/>
      <p:bldP spid="98" grpId="0"/>
      <p:bldP spid="99" grpId="0"/>
      <p:bldP spid="1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2163</TotalTime>
  <Words>530</Words>
  <Application>Microsoft Office PowerPoint</Application>
  <PresentationFormat>On-screen Show (4:3)</PresentationFormat>
  <Paragraphs>269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Poor Richard</vt:lpstr>
      <vt:lpstr>Times New Roman</vt:lpstr>
      <vt:lpstr>Wingdings</vt:lpstr>
      <vt:lpstr>Office Theme</vt:lpstr>
      <vt:lpstr>PowerPoint Presentation</vt:lpstr>
      <vt:lpstr>1’s Complement </vt:lpstr>
      <vt:lpstr>2’s Complement</vt:lpstr>
      <vt:lpstr>1’s Complement Subtraction</vt:lpstr>
      <vt:lpstr>1’S Complement Subtraction</vt:lpstr>
      <vt:lpstr>1’S Complement Subtraction</vt:lpstr>
      <vt:lpstr>2’S Complement Subtraction</vt:lpstr>
      <vt:lpstr>2’S Complement Subtraction</vt:lpstr>
      <vt:lpstr>2’S Complement Subtraction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syte1</dc:creator>
  <cp:lastModifiedBy>sudharsana Rao</cp:lastModifiedBy>
  <cp:revision>437</cp:revision>
  <dcterms:created xsi:type="dcterms:W3CDTF">2012-02-29T06:08:47Z</dcterms:created>
  <dcterms:modified xsi:type="dcterms:W3CDTF">2020-11-30T05:11:17Z</dcterms:modified>
</cp:coreProperties>
</file>