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12/10/2023</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12/10/2023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0A96-2000-BD5A-845D-06F1CEA1D7A3}"/>
              </a:ext>
            </a:extLst>
          </p:cNvPr>
          <p:cNvSpPr>
            <a:spLocks noGrp="1"/>
          </p:cNvSpPr>
          <p:nvPr>
            <p:ph type="ctrTitle"/>
          </p:nvPr>
        </p:nvSpPr>
        <p:spPr>
          <a:xfrm>
            <a:off x="1109980" y="906448"/>
            <a:ext cx="9966960" cy="2600077"/>
          </a:xfrm>
        </p:spPr>
        <p:txBody>
          <a:bodyPr>
            <a:normAutofit fontScale="90000"/>
          </a:bodyPr>
          <a:lstStyle/>
          <a:p>
            <a:r>
              <a:rPr lang="en-IN" dirty="0"/>
              <a:t>Hate speech detection </a:t>
            </a:r>
            <a:br>
              <a:rPr lang="en-IN" dirty="0"/>
            </a:br>
            <a:r>
              <a:rPr lang="en-IN" sz="5400" dirty="0"/>
              <a:t>and</a:t>
            </a:r>
            <a:br>
              <a:rPr lang="en-IN" dirty="0"/>
            </a:br>
            <a:r>
              <a:rPr lang="en-IN" dirty="0" err="1"/>
              <a:t>Sms</a:t>
            </a:r>
            <a:r>
              <a:rPr lang="en-IN" dirty="0"/>
              <a:t> spam detection</a:t>
            </a:r>
          </a:p>
        </p:txBody>
      </p:sp>
      <p:sp>
        <p:nvSpPr>
          <p:cNvPr id="3" name="Subtitle 2">
            <a:extLst>
              <a:ext uri="{FF2B5EF4-FFF2-40B4-BE49-F238E27FC236}">
                <a16:creationId xmlns:a16="http://schemas.microsoft.com/office/drawing/2014/main" id="{4D2ED82E-A14C-ADDF-088A-E9289FB1EC5B}"/>
              </a:ext>
            </a:extLst>
          </p:cNvPr>
          <p:cNvSpPr>
            <a:spLocks noGrp="1"/>
          </p:cNvSpPr>
          <p:nvPr>
            <p:ph type="subTitle" idx="1"/>
          </p:nvPr>
        </p:nvSpPr>
        <p:spPr>
          <a:xfrm>
            <a:off x="1709530" y="3869635"/>
            <a:ext cx="8767860" cy="471777"/>
          </a:xfrm>
        </p:spPr>
        <p:txBody>
          <a:bodyPr>
            <a:noAutofit/>
          </a:bodyPr>
          <a:lstStyle/>
          <a:p>
            <a:r>
              <a:rPr lang="en-IN" sz="4000" dirty="0">
                <a:solidFill>
                  <a:schemeClr val="tx1"/>
                </a:solidFill>
              </a:rPr>
              <a:t>Using data science</a:t>
            </a:r>
            <a:endParaRPr lang="en-IN" sz="4000" dirty="0"/>
          </a:p>
          <a:p>
            <a:pPr algn="r"/>
            <a:r>
              <a:rPr lang="en-IN" sz="2600" dirty="0">
                <a:solidFill>
                  <a:schemeClr val="accent5">
                    <a:lumMod val="50000"/>
                  </a:schemeClr>
                </a:solidFill>
                <a:latin typeface="Times New Roman" panose="02020603050405020304" pitchFamily="18" charset="0"/>
                <a:cs typeface="Times New Roman" panose="02020603050405020304" pitchFamily="18" charset="0"/>
              </a:rPr>
              <a:t>K. Shanmukh</a:t>
            </a:r>
          </a:p>
          <a:p>
            <a:pPr algn="r"/>
            <a:r>
              <a:rPr lang="en-IN" sz="2600" dirty="0">
                <a:solidFill>
                  <a:schemeClr val="accent5">
                    <a:lumMod val="50000"/>
                  </a:schemeClr>
                </a:solidFill>
                <a:latin typeface="Times New Roman" panose="02020603050405020304" pitchFamily="18" charset="0"/>
                <a:cs typeface="Times New Roman" panose="02020603050405020304" pitchFamily="18" charset="0"/>
              </a:rPr>
              <a:t>Y20AIT451</a:t>
            </a:r>
          </a:p>
          <a:p>
            <a:pPr algn="r"/>
            <a:r>
              <a:rPr lang="en-IN" sz="2600" dirty="0">
                <a:solidFill>
                  <a:schemeClr val="accent5">
                    <a:lumMod val="50000"/>
                  </a:schemeClr>
                </a:solidFill>
                <a:latin typeface="Times New Roman" panose="02020603050405020304" pitchFamily="18" charset="0"/>
                <a:cs typeface="Times New Roman" panose="02020603050405020304" pitchFamily="18" charset="0"/>
              </a:rPr>
              <a:t>4/4 IT-A</a:t>
            </a:r>
          </a:p>
          <a:p>
            <a:endParaRPr lang="en-IN" sz="4000" dirty="0">
              <a:solidFill>
                <a:schemeClr val="tx1"/>
              </a:solidFill>
            </a:endParaRPr>
          </a:p>
        </p:txBody>
      </p:sp>
    </p:spTree>
    <p:extLst>
      <p:ext uri="{BB962C8B-B14F-4D97-AF65-F5344CB8AC3E}">
        <p14:creationId xmlns:p14="http://schemas.microsoft.com/office/powerpoint/2010/main" val="1673070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7B87-3AF3-DD4D-8597-726267F4CC4E}"/>
              </a:ext>
            </a:extLst>
          </p:cNvPr>
          <p:cNvSpPr>
            <a:spLocks noGrp="1"/>
          </p:cNvSpPr>
          <p:nvPr>
            <p:ph type="title"/>
          </p:nvPr>
        </p:nvSpPr>
        <p:spPr/>
        <p:txBody>
          <a:bodyPr/>
          <a:lstStyle/>
          <a:p>
            <a:pPr marL="571500" indent="-571500">
              <a:buFont typeface="Wingdings" panose="05000000000000000000" pitchFamily="2" charset="2"/>
              <a:buChar char="q"/>
            </a:pPr>
            <a:r>
              <a:rPr lang="en-IN" sz="4400" dirty="0">
                <a:solidFill>
                  <a:schemeClr val="accent5"/>
                </a:solidFill>
                <a:latin typeface="Times New Roman" panose="02020603050405020304" pitchFamily="18" charset="0"/>
                <a:cs typeface="Times New Roman" panose="02020603050405020304" pitchFamily="18" charset="0"/>
              </a:rPr>
              <a:t>FLOWCHART</a:t>
            </a:r>
            <a:endParaRPr lang="en-IN" dirty="0"/>
          </a:p>
        </p:txBody>
      </p:sp>
      <p:sp>
        <p:nvSpPr>
          <p:cNvPr id="3" name="Content Placeholder 2">
            <a:extLst>
              <a:ext uri="{FF2B5EF4-FFF2-40B4-BE49-F238E27FC236}">
                <a16:creationId xmlns:a16="http://schemas.microsoft.com/office/drawing/2014/main" id="{F01F6AF1-45F9-FEB4-CDE3-A069C3738A49}"/>
              </a:ext>
            </a:extLst>
          </p:cNvPr>
          <p:cNvSpPr>
            <a:spLocks noGrp="1"/>
          </p:cNvSpPr>
          <p:nvPr>
            <p:ph idx="1"/>
          </p:nvPr>
        </p:nvSpPr>
        <p:spPr>
          <a:xfrm>
            <a:off x="1143000" y="1796995"/>
            <a:ext cx="9872871" cy="4718233"/>
          </a:xfrm>
        </p:spPr>
        <p:txBody>
          <a:bodyPr/>
          <a:lstStyle/>
          <a:p>
            <a:r>
              <a:rPr lang="en-IN" sz="2800" b="1" dirty="0">
                <a:solidFill>
                  <a:schemeClr val="tx1"/>
                </a:solidFill>
              </a:rPr>
              <a:t>Hate speech detection:</a:t>
            </a:r>
          </a:p>
        </p:txBody>
      </p:sp>
      <p:pic>
        <p:nvPicPr>
          <p:cNvPr id="4" name="Picture 3">
            <a:extLst>
              <a:ext uri="{FF2B5EF4-FFF2-40B4-BE49-F238E27FC236}">
                <a16:creationId xmlns:a16="http://schemas.microsoft.com/office/drawing/2014/main" id="{39E94444-8ABD-75A2-936F-0A682DCD14D9}"/>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783057" y="2472818"/>
            <a:ext cx="4420235" cy="4042410"/>
          </a:xfrm>
          <a:prstGeom prst="rect">
            <a:avLst/>
          </a:prstGeom>
          <a:noFill/>
        </p:spPr>
      </p:pic>
    </p:spTree>
    <p:extLst>
      <p:ext uri="{BB962C8B-B14F-4D97-AF65-F5344CB8AC3E}">
        <p14:creationId xmlns:p14="http://schemas.microsoft.com/office/powerpoint/2010/main" val="378525990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8BF3-FEA1-C78D-9C03-C6F9B4EB2DB8}"/>
              </a:ext>
            </a:extLst>
          </p:cNvPr>
          <p:cNvSpPr>
            <a:spLocks noGrp="1"/>
          </p:cNvSpPr>
          <p:nvPr>
            <p:ph type="title"/>
          </p:nvPr>
        </p:nvSpPr>
        <p:spPr/>
        <p:txBody>
          <a:bodyPr/>
          <a:lstStyle/>
          <a:p>
            <a:pPr marL="571500" indent="-571500">
              <a:buFont typeface="Wingdings" panose="05000000000000000000" pitchFamily="2" charset="2"/>
              <a:buChar char="q"/>
            </a:pPr>
            <a:r>
              <a:rPr lang="en-IN" sz="4400" dirty="0">
                <a:solidFill>
                  <a:schemeClr val="accent5"/>
                </a:solidFill>
                <a:latin typeface="Times New Roman" panose="02020603050405020304" pitchFamily="18" charset="0"/>
                <a:cs typeface="Times New Roman" panose="02020603050405020304" pitchFamily="18" charset="0"/>
              </a:rPr>
              <a:t>FLOWCHART</a:t>
            </a:r>
            <a:endParaRPr lang="en-IN" dirty="0"/>
          </a:p>
        </p:txBody>
      </p:sp>
      <p:sp>
        <p:nvSpPr>
          <p:cNvPr id="3" name="Content Placeholder 2">
            <a:extLst>
              <a:ext uri="{FF2B5EF4-FFF2-40B4-BE49-F238E27FC236}">
                <a16:creationId xmlns:a16="http://schemas.microsoft.com/office/drawing/2014/main" id="{A71C47DE-D2FF-B64B-FDCD-90CCD9966101}"/>
              </a:ext>
            </a:extLst>
          </p:cNvPr>
          <p:cNvSpPr>
            <a:spLocks noGrp="1"/>
          </p:cNvSpPr>
          <p:nvPr>
            <p:ph idx="1"/>
          </p:nvPr>
        </p:nvSpPr>
        <p:spPr>
          <a:xfrm>
            <a:off x="1143000" y="1741336"/>
            <a:ext cx="9872871" cy="4354664"/>
          </a:xfrm>
        </p:spPr>
        <p:txBody>
          <a:bodyPr>
            <a:normAutofit/>
          </a:bodyPr>
          <a:lstStyle/>
          <a:p>
            <a:r>
              <a:rPr lang="en-IN" sz="2800" b="1" dirty="0" err="1">
                <a:solidFill>
                  <a:schemeClr val="tx1"/>
                </a:solidFill>
                <a:latin typeface="Times New Roman" panose="02020603050405020304" pitchFamily="18" charset="0"/>
                <a:cs typeface="Times New Roman" panose="02020603050405020304" pitchFamily="18" charset="0"/>
              </a:rPr>
              <a:t>Sms</a:t>
            </a:r>
            <a:r>
              <a:rPr lang="en-IN" sz="2800" b="1" dirty="0">
                <a:solidFill>
                  <a:schemeClr val="tx1"/>
                </a:solidFill>
                <a:latin typeface="Times New Roman" panose="02020603050405020304" pitchFamily="18" charset="0"/>
                <a:cs typeface="Times New Roman" panose="02020603050405020304" pitchFamily="18" charset="0"/>
              </a:rPr>
              <a:t> spam detection:</a:t>
            </a:r>
          </a:p>
          <a:p>
            <a:pPr marL="45720" indent="0">
              <a:buNone/>
            </a:pP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8B5A53-E700-15F1-A50D-E6BC906DDC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4364" y="1562931"/>
            <a:ext cx="4755284" cy="4533069"/>
          </a:xfrm>
          <a:prstGeom prst="rect">
            <a:avLst/>
          </a:prstGeom>
          <a:noFill/>
        </p:spPr>
      </p:pic>
    </p:spTree>
    <p:extLst>
      <p:ext uri="{BB962C8B-B14F-4D97-AF65-F5344CB8AC3E}">
        <p14:creationId xmlns:p14="http://schemas.microsoft.com/office/powerpoint/2010/main" val="3677166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92F5-9E7E-6213-EB8E-2BC56C950BDE}"/>
              </a:ext>
            </a:extLst>
          </p:cNvPr>
          <p:cNvSpPr>
            <a:spLocks noGrp="1"/>
          </p:cNvSpPr>
          <p:nvPr>
            <p:ph type="title"/>
          </p:nvPr>
        </p:nvSpPr>
        <p:spPr/>
        <p:txBody>
          <a:bodyPr/>
          <a:lstStyle/>
          <a:p>
            <a:r>
              <a:rPr lang="en-IN" sz="4400" dirty="0">
                <a:solidFill>
                  <a:schemeClr val="accent5"/>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ED526C53-BBAF-E955-013F-645D79A0C26F}"/>
              </a:ext>
            </a:extLst>
          </p:cNvPr>
          <p:cNvSpPr>
            <a:spLocks noGrp="1"/>
          </p:cNvSpPr>
          <p:nvPr>
            <p:ph idx="1"/>
          </p:nvPr>
        </p:nvSpPr>
        <p:spPr/>
        <p:txBody>
          <a:bodyPr>
            <a:normAutofit/>
          </a:bodyPr>
          <a:lstStyle/>
          <a:p>
            <a:pPr marL="45720" indent="0">
              <a:buNone/>
            </a:pPr>
            <a:r>
              <a:rPr lang="en-US" sz="2800" dirty="0">
                <a:solidFill>
                  <a:schemeClr val="tx1"/>
                </a:solidFill>
                <a:latin typeface="Times New Roman" panose="02020603050405020304" pitchFamily="18" charset="0"/>
                <a:cs typeface="Times New Roman" panose="02020603050405020304" pitchFamily="18" charset="0"/>
              </a:rPr>
              <a:t>	In conclusion, data science proves instrumental in hate speech and SMS spam detection. Through advanced algorithms, feature engineering, and model evaluation, it empowers accurate identification. These applications not only enhance online safety but also showcase the potential of data science in addressing societal challenges with precision and efficiency.</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8638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4379-8148-1654-B14E-D2655C52CF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F7CB5B-5B90-91D7-FC01-5E8D33300D92}"/>
              </a:ext>
            </a:extLst>
          </p:cNvPr>
          <p:cNvSpPr>
            <a:spLocks noGrp="1"/>
          </p:cNvSpPr>
          <p:nvPr>
            <p:ph idx="1"/>
          </p:nvPr>
        </p:nvSpPr>
        <p:spPr/>
        <p:txBody>
          <a:bodyPr/>
          <a:lstStyle/>
          <a:p>
            <a:endParaRPr lang="en-IN" dirty="0"/>
          </a:p>
        </p:txBody>
      </p:sp>
      <p:pic>
        <p:nvPicPr>
          <p:cNvPr id="4" name="Picture 2" descr="How to Say 'Thank You' in Business | Proposify">
            <a:extLst>
              <a:ext uri="{FF2B5EF4-FFF2-40B4-BE49-F238E27FC236}">
                <a16:creationId xmlns:a16="http://schemas.microsoft.com/office/drawing/2014/main" id="{49FEDD75-D2A7-53B1-AC63-C1798B0A4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96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BEFB-9700-B9C8-A3F2-86943CE7582F}"/>
              </a:ext>
            </a:extLst>
          </p:cNvPr>
          <p:cNvSpPr>
            <a:spLocks noGrp="1"/>
          </p:cNvSpPr>
          <p:nvPr>
            <p:ph type="title"/>
          </p:nvPr>
        </p:nvSpPr>
        <p:spPr/>
        <p:txBody>
          <a:bodyPr/>
          <a:lstStyle/>
          <a:p>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CONTENTS</a:t>
            </a:r>
            <a:endParaRPr lang="en-IN"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DE9EE9-53E0-99B6-5A95-66D06120EB10}"/>
              </a:ext>
            </a:extLst>
          </p:cNvPr>
          <p:cNvSpPr>
            <a:spLocks noGrp="1"/>
          </p:cNvSpPr>
          <p:nvPr>
            <p:ph idx="1"/>
          </p:nvPr>
        </p:nvSpPr>
        <p:spPr>
          <a:xfrm>
            <a:off x="1852654" y="2057400"/>
            <a:ext cx="9163217" cy="4038600"/>
          </a:xfrm>
        </p:spPr>
        <p:txBody>
          <a:bodyPr>
            <a:normAutofit/>
          </a:bodyPr>
          <a:lstStyle/>
          <a:p>
            <a:r>
              <a:rPr lang="en-US" sz="3000" dirty="0">
                <a:solidFill>
                  <a:schemeClr val="accent5"/>
                </a:solidFill>
                <a:latin typeface="Times New Roman" panose="02020603050405020304" pitchFamily="18" charset="0"/>
                <a:cs typeface="Times New Roman" panose="02020603050405020304" pitchFamily="18" charset="0"/>
              </a:rPr>
              <a:t>ABSTRACT</a:t>
            </a:r>
          </a:p>
          <a:p>
            <a:r>
              <a:rPr lang="en-US" sz="3000" dirty="0">
                <a:solidFill>
                  <a:schemeClr val="accent5"/>
                </a:solidFill>
                <a:latin typeface="Times New Roman" panose="02020603050405020304" pitchFamily="18" charset="0"/>
                <a:cs typeface="Times New Roman" panose="02020603050405020304" pitchFamily="18" charset="0"/>
              </a:rPr>
              <a:t>EXIXTING SYSTEM</a:t>
            </a:r>
          </a:p>
          <a:p>
            <a:r>
              <a:rPr lang="en-US" sz="3000" dirty="0">
                <a:solidFill>
                  <a:schemeClr val="accent5"/>
                </a:solidFill>
                <a:latin typeface="Times New Roman" panose="02020603050405020304" pitchFamily="18" charset="0"/>
                <a:cs typeface="Times New Roman" panose="02020603050405020304" pitchFamily="18" charset="0"/>
              </a:rPr>
              <a:t>PROPOSED SYSTEM</a:t>
            </a:r>
          </a:p>
          <a:p>
            <a:r>
              <a:rPr lang="en-IN" sz="3000" dirty="0">
                <a:solidFill>
                  <a:schemeClr val="accent5"/>
                </a:solidFill>
                <a:latin typeface="Times New Roman" panose="02020603050405020304" pitchFamily="18" charset="0"/>
                <a:cs typeface="Times New Roman" panose="02020603050405020304" pitchFamily="18" charset="0"/>
              </a:rPr>
              <a:t>FLOWCHART </a:t>
            </a:r>
          </a:p>
          <a:p>
            <a:r>
              <a:rPr lang="en-IN" sz="3000" dirty="0">
                <a:solidFill>
                  <a:schemeClr val="accent5"/>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088973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7E9A-1116-7534-6DE2-80FEAAB4EC9A}"/>
              </a:ext>
            </a:extLst>
          </p:cNvPr>
          <p:cNvSpPr>
            <a:spLocks noGrp="1"/>
          </p:cNvSpPr>
          <p:nvPr>
            <p:ph type="title"/>
          </p:nvPr>
        </p:nvSpPr>
        <p:spPr>
          <a:xfrm>
            <a:off x="1143000" y="609600"/>
            <a:ext cx="9875520" cy="1314616"/>
          </a:xfrm>
        </p:spPr>
        <p:txBody>
          <a:bodyPr/>
          <a:lstStyle/>
          <a:p>
            <a:pPr marL="571500" indent="-571500">
              <a:buFont typeface="Wingdings" panose="05000000000000000000" pitchFamily="2" charset="2"/>
              <a:buChar char="q"/>
            </a:pPr>
            <a:r>
              <a:rPr lang="en-US" sz="4400" dirty="0">
                <a:solidFill>
                  <a:schemeClr val="accent5"/>
                </a:solidFill>
                <a:latin typeface="Times New Roman" panose="02020603050405020304" pitchFamily="18" charset="0"/>
                <a:cs typeface="Times New Roman" panose="02020603050405020304" pitchFamily="18" charset="0"/>
              </a:rPr>
              <a:t>ABSTRACT</a:t>
            </a:r>
          </a:p>
        </p:txBody>
      </p:sp>
      <p:sp>
        <p:nvSpPr>
          <p:cNvPr id="4" name="Text Placeholder 3">
            <a:extLst>
              <a:ext uri="{FF2B5EF4-FFF2-40B4-BE49-F238E27FC236}">
                <a16:creationId xmlns:a16="http://schemas.microsoft.com/office/drawing/2014/main" id="{EA15AA74-A0B0-AF24-5164-E1EEBA19E588}"/>
              </a:ext>
            </a:extLst>
          </p:cNvPr>
          <p:cNvSpPr>
            <a:spLocks noGrp="1"/>
          </p:cNvSpPr>
          <p:nvPr>
            <p:ph type="body" idx="1"/>
          </p:nvPr>
        </p:nvSpPr>
        <p:spPr>
          <a:xfrm>
            <a:off x="1143000" y="2001511"/>
            <a:ext cx="4754880" cy="717811"/>
          </a:xfrm>
        </p:spPr>
        <p:txBody>
          <a:bodyPr>
            <a:normAutofit/>
          </a:bodyPr>
          <a:lstStyle/>
          <a:p>
            <a:pPr marL="457200" indent="-457200">
              <a:buFont typeface="Wingdings" panose="05000000000000000000" pitchFamily="2" charset="2"/>
              <a:buChar char="ü"/>
            </a:pPr>
            <a:r>
              <a:rPr lang="en-IN" sz="2800" b="1" dirty="0">
                <a:solidFill>
                  <a:schemeClr val="tx1"/>
                </a:solidFill>
                <a:latin typeface="Times New Roman" panose="02020603050405020304" pitchFamily="18" charset="0"/>
                <a:cs typeface="Times New Roman" panose="02020603050405020304" pitchFamily="18" charset="0"/>
              </a:rPr>
              <a:t>Hate speech detection:</a:t>
            </a:r>
          </a:p>
        </p:txBody>
      </p:sp>
      <p:sp>
        <p:nvSpPr>
          <p:cNvPr id="3" name="Content Placeholder 2">
            <a:extLst>
              <a:ext uri="{FF2B5EF4-FFF2-40B4-BE49-F238E27FC236}">
                <a16:creationId xmlns:a16="http://schemas.microsoft.com/office/drawing/2014/main" id="{7D1EBE10-711C-0287-887E-9452F72F56F6}"/>
              </a:ext>
            </a:extLst>
          </p:cNvPr>
          <p:cNvSpPr>
            <a:spLocks noGrp="1"/>
          </p:cNvSpPr>
          <p:nvPr>
            <p:ph sz="half" idx="2"/>
          </p:nvPr>
        </p:nvSpPr>
        <p:spPr/>
        <p:txBody>
          <a:bodyPr>
            <a:normAutofit/>
          </a:bodyPr>
          <a:lstStyle/>
          <a:p>
            <a:pPr marL="0" indent="0">
              <a:buNone/>
            </a:pPr>
            <a:r>
              <a:rPr lang="en-US" sz="2600" b="0" i="0" dirty="0">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Hate speech detection through data science leverages machine learning algorithms to analyze textual content, identifying and mitigating offensive language based on attributes such as race, religion, or gender, fostering safer and more inclusive online environments.</a:t>
            </a:r>
            <a:endParaRPr lang="en-IN" sz="26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FDC5FD5-01DA-868A-12AD-CC89996D6A59}"/>
              </a:ext>
            </a:extLst>
          </p:cNvPr>
          <p:cNvSpPr>
            <a:spLocks noGrp="1"/>
          </p:cNvSpPr>
          <p:nvPr>
            <p:ph type="body" sz="quarter" idx="3"/>
          </p:nvPr>
        </p:nvSpPr>
        <p:spPr>
          <a:xfrm>
            <a:off x="6269173" y="1999032"/>
            <a:ext cx="4754880" cy="717811"/>
          </a:xfrm>
        </p:spPr>
        <p:txBody>
          <a:bodyPr>
            <a:normAutofit/>
          </a:bodyPr>
          <a:lstStyle/>
          <a:p>
            <a:pPr marL="457200" indent="-457200">
              <a:buFont typeface="Wingdings" panose="05000000000000000000" pitchFamily="2" charset="2"/>
              <a:buChar char="ü"/>
            </a:pPr>
            <a:r>
              <a:rPr lang="en-IN" sz="2800" b="1" dirty="0" err="1">
                <a:solidFill>
                  <a:schemeClr val="tx1"/>
                </a:solidFill>
                <a:latin typeface="Times New Roman" panose="02020603050405020304" pitchFamily="18" charset="0"/>
                <a:cs typeface="Times New Roman" panose="02020603050405020304" pitchFamily="18" charset="0"/>
              </a:rPr>
              <a:t>Sms</a:t>
            </a:r>
            <a:r>
              <a:rPr lang="en-IN" sz="2800" b="1" dirty="0">
                <a:solidFill>
                  <a:schemeClr val="tx1"/>
                </a:solidFill>
                <a:latin typeface="Times New Roman" panose="02020603050405020304" pitchFamily="18" charset="0"/>
                <a:cs typeface="Times New Roman" panose="02020603050405020304" pitchFamily="18" charset="0"/>
              </a:rPr>
              <a:t> spam detection:</a:t>
            </a:r>
          </a:p>
        </p:txBody>
      </p:sp>
      <p:sp>
        <p:nvSpPr>
          <p:cNvPr id="6" name="Content Placeholder 5">
            <a:extLst>
              <a:ext uri="{FF2B5EF4-FFF2-40B4-BE49-F238E27FC236}">
                <a16:creationId xmlns:a16="http://schemas.microsoft.com/office/drawing/2014/main" id="{7930AECE-6DB1-08BD-3469-F6AAD99F3F82}"/>
              </a:ext>
            </a:extLst>
          </p:cNvPr>
          <p:cNvSpPr>
            <a:spLocks noGrp="1"/>
          </p:cNvSpPr>
          <p:nvPr>
            <p:ph sz="quarter" idx="4"/>
          </p:nvPr>
        </p:nvSpPr>
        <p:spPr/>
        <p:txBody>
          <a:bodyPr>
            <a:normAutofit/>
          </a:bodyPr>
          <a:lstStyle/>
          <a:p>
            <a:r>
              <a:rPr lang="en-IN" sz="2600" b="0" i="0" dirty="0">
                <a:solidFill>
                  <a:schemeClr val="accent4"/>
                </a:solidFill>
                <a:effectLst/>
                <a:latin typeface="Times New Roman" panose="02020603050405020304" pitchFamily="18" charset="0"/>
                <a:cs typeface="Times New Roman" panose="02020603050405020304" pitchFamily="18" charset="0"/>
              </a:rPr>
              <a:t>SMS spam detection using data science involves training models on </a:t>
            </a:r>
            <a:r>
              <a:rPr lang="en-IN" sz="2600" b="0" i="0" dirty="0" err="1">
                <a:solidFill>
                  <a:schemeClr val="accent4"/>
                </a:solidFill>
                <a:effectLst/>
                <a:latin typeface="Times New Roman" panose="02020603050405020304" pitchFamily="18" charset="0"/>
                <a:cs typeface="Times New Roman" panose="02020603050405020304" pitchFamily="18" charset="0"/>
              </a:rPr>
              <a:t>labeled</a:t>
            </a:r>
            <a:r>
              <a:rPr lang="en-IN" sz="2600" b="0" i="0" dirty="0">
                <a:solidFill>
                  <a:schemeClr val="accent4"/>
                </a:solidFill>
                <a:effectLst/>
                <a:latin typeface="Times New Roman" panose="02020603050405020304" pitchFamily="18" charset="0"/>
                <a:cs typeface="Times New Roman" panose="02020603050405020304" pitchFamily="18" charset="0"/>
              </a:rPr>
              <a:t> datasets to identify and filter unwanted messages. Techniques like text analysis and machine learning enable accurate classification, enhancing user experience and privacy.</a:t>
            </a:r>
            <a:endParaRPr lang="en-IN" sz="2600" b="1"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8531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70AD-4BA0-C77B-C2AE-BF2F0EBDA20D}"/>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dirty="0">
                <a:solidFill>
                  <a:schemeClr val="accent5"/>
                </a:solidFill>
                <a:latin typeface="Times New Roman" panose="02020603050405020304" pitchFamily="18" charset="0"/>
                <a:cs typeface="Times New Roman" panose="02020603050405020304" pitchFamily="18" charset="0"/>
              </a:rPr>
              <a:t>EXIXTING SYSTEM</a:t>
            </a:r>
            <a:br>
              <a:rPr lang="en-US" sz="4400" dirty="0">
                <a:solidFill>
                  <a:schemeClr val="accent5"/>
                </a:solidFill>
                <a:latin typeface="Times New Roman" panose="02020603050405020304" pitchFamily="18" charset="0"/>
                <a:cs typeface="Times New Roman" panose="02020603050405020304" pitchFamily="18" charset="0"/>
              </a:rPr>
            </a:br>
            <a:r>
              <a:rPr lang="en-IN" sz="4400" b="1" dirty="0">
                <a:solidFill>
                  <a:schemeClr val="tx1"/>
                </a:solidFill>
                <a:latin typeface="Times New Roman" panose="02020603050405020304" pitchFamily="18" charset="0"/>
                <a:cs typeface="Times New Roman" panose="02020603050405020304" pitchFamily="18" charset="0"/>
              </a:rPr>
              <a:t>Hate speech detection:</a:t>
            </a:r>
            <a:endParaRPr lang="en-IN" dirty="0"/>
          </a:p>
        </p:txBody>
      </p:sp>
      <p:sp>
        <p:nvSpPr>
          <p:cNvPr id="3" name="Content Placeholder 2">
            <a:extLst>
              <a:ext uri="{FF2B5EF4-FFF2-40B4-BE49-F238E27FC236}">
                <a16:creationId xmlns:a16="http://schemas.microsoft.com/office/drawing/2014/main" id="{7B845E0A-1E29-DA21-1268-0601EDAF36E6}"/>
              </a:ext>
            </a:extLst>
          </p:cNvPr>
          <p:cNvSpPr>
            <a:spLocks noGrp="1"/>
          </p:cNvSpPr>
          <p:nvPr>
            <p:ph idx="1"/>
          </p:nvPr>
        </p:nvSpPr>
        <p:spPr>
          <a:xfrm>
            <a:off x="1143000" y="2226364"/>
            <a:ext cx="9872871" cy="3869635"/>
          </a:xfrm>
        </p:spPr>
        <p:txBody>
          <a:bodyPr>
            <a:normAutofit/>
          </a:bodyPr>
          <a:lstStyle/>
          <a:p>
            <a:r>
              <a:rPr lang="en-IN" sz="2600" dirty="0">
                <a:solidFill>
                  <a:schemeClr val="accent3">
                    <a:lumMod val="75000"/>
                  </a:schemeClr>
                </a:solidFill>
                <a:latin typeface="Times New Roman" panose="02020603050405020304" pitchFamily="18" charset="0"/>
                <a:cs typeface="Times New Roman" panose="02020603050405020304" pitchFamily="18" charset="0"/>
              </a:rPr>
              <a:t>Perspective API by Jigsaw</a:t>
            </a:r>
          </a:p>
          <a:p>
            <a:r>
              <a:rPr lang="en-US" sz="2600" dirty="0">
                <a:solidFill>
                  <a:schemeClr val="accent3">
                    <a:lumMod val="75000"/>
                  </a:schemeClr>
                </a:solidFill>
                <a:latin typeface="Times New Roman" panose="02020603050405020304" pitchFamily="18" charset="0"/>
                <a:cs typeface="Times New Roman" panose="02020603050405020304" pitchFamily="18" charset="0"/>
              </a:rPr>
              <a:t>a technology incubator created by Google.   </a:t>
            </a:r>
          </a:p>
          <a:p>
            <a:r>
              <a:rPr lang="en-US" sz="2600" dirty="0">
                <a:solidFill>
                  <a:schemeClr val="accent3">
                    <a:lumMod val="75000"/>
                  </a:schemeClr>
                </a:solidFill>
                <a:latin typeface="Times New Roman" panose="02020603050405020304" pitchFamily="18" charset="0"/>
                <a:cs typeface="Times New Roman" panose="02020603050405020304" pitchFamily="18" charset="0"/>
              </a:rPr>
              <a:t>It employs machine learning to identify and filter online content that includes hate speech. </a:t>
            </a:r>
            <a:endParaRPr lang="en-IN" sz="26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B4FA8616-FB01-B479-865D-8EC0C440B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706" y="3615037"/>
            <a:ext cx="4520910" cy="237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1516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0C6A-8FA0-76C7-AC3F-3F157DB1A5A9}"/>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dirty="0">
                <a:solidFill>
                  <a:schemeClr val="accent5"/>
                </a:solidFill>
                <a:latin typeface="Times New Roman" panose="02020603050405020304" pitchFamily="18" charset="0"/>
                <a:cs typeface="Times New Roman" panose="02020603050405020304" pitchFamily="18" charset="0"/>
              </a:rPr>
              <a:t>EXIXTING SYSTEM</a:t>
            </a:r>
            <a:br>
              <a:rPr lang="en-US" sz="4400" dirty="0">
                <a:solidFill>
                  <a:schemeClr val="accent5"/>
                </a:solidFill>
                <a:latin typeface="Times New Roman" panose="02020603050405020304" pitchFamily="18" charset="0"/>
                <a:cs typeface="Times New Roman" panose="02020603050405020304" pitchFamily="18" charset="0"/>
              </a:rPr>
            </a:br>
            <a:r>
              <a:rPr lang="en-IN" sz="4400" b="1" dirty="0" err="1">
                <a:solidFill>
                  <a:schemeClr val="tx1"/>
                </a:solidFill>
                <a:latin typeface="Times New Roman" panose="02020603050405020304" pitchFamily="18" charset="0"/>
                <a:cs typeface="Times New Roman" panose="02020603050405020304" pitchFamily="18" charset="0"/>
              </a:rPr>
              <a:t>Sms</a:t>
            </a:r>
            <a:r>
              <a:rPr lang="en-IN" sz="4400" b="1" dirty="0">
                <a:solidFill>
                  <a:schemeClr val="tx1"/>
                </a:solidFill>
                <a:latin typeface="Times New Roman" panose="02020603050405020304" pitchFamily="18" charset="0"/>
                <a:cs typeface="Times New Roman" panose="02020603050405020304" pitchFamily="18" charset="0"/>
              </a:rPr>
              <a:t> spam detection:</a:t>
            </a:r>
            <a:endParaRPr lang="en-IN" dirty="0"/>
          </a:p>
        </p:txBody>
      </p:sp>
      <p:sp>
        <p:nvSpPr>
          <p:cNvPr id="3" name="Content Placeholder 2">
            <a:extLst>
              <a:ext uri="{FF2B5EF4-FFF2-40B4-BE49-F238E27FC236}">
                <a16:creationId xmlns:a16="http://schemas.microsoft.com/office/drawing/2014/main" id="{7DD63A71-F43C-AF8B-43CB-0AA3E96F8424}"/>
              </a:ext>
            </a:extLst>
          </p:cNvPr>
          <p:cNvSpPr>
            <a:spLocks noGrp="1"/>
          </p:cNvSpPr>
          <p:nvPr>
            <p:ph idx="1"/>
          </p:nvPr>
        </p:nvSpPr>
        <p:spPr>
          <a:xfrm>
            <a:off x="1143000" y="2218414"/>
            <a:ext cx="9872871" cy="3315694"/>
          </a:xfrm>
        </p:spPr>
        <p:txBody>
          <a:bodyPr>
            <a:normAutofit/>
          </a:bodyPr>
          <a:lstStyle/>
          <a:p>
            <a:r>
              <a:rPr lang="en-IN" sz="2600" dirty="0">
                <a:solidFill>
                  <a:schemeClr val="accent3">
                    <a:lumMod val="50000"/>
                  </a:schemeClr>
                </a:solidFill>
                <a:latin typeface="Times New Roman" panose="02020603050405020304" pitchFamily="18" charset="0"/>
                <a:cs typeface="Times New Roman" panose="02020603050405020304" pitchFamily="18" charset="0"/>
              </a:rPr>
              <a:t>Apache </a:t>
            </a:r>
            <a:r>
              <a:rPr lang="en-IN" sz="2600" dirty="0" err="1">
                <a:solidFill>
                  <a:schemeClr val="accent3">
                    <a:lumMod val="50000"/>
                  </a:schemeClr>
                </a:solidFill>
                <a:latin typeface="Times New Roman" panose="02020603050405020304" pitchFamily="18" charset="0"/>
                <a:cs typeface="Times New Roman" panose="02020603050405020304" pitchFamily="18" charset="0"/>
              </a:rPr>
              <a:t>SpamAssassin</a:t>
            </a:r>
            <a:r>
              <a:rPr lang="en-IN" sz="2600" dirty="0">
                <a:solidFill>
                  <a:schemeClr val="accent3">
                    <a:lumMod val="50000"/>
                  </a:schemeClr>
                </a:solidFill>
                <a:latin typeface="Times New Roman" panose="02020603050405020304" pitchFamily="18" charset="0"/>
                <a:cs typeface="Times New Roman" panose="02020603050405020304" pitchFamily="18" charset="0"/>
              </a:rPr>
              <a:t> for SMS</a:t>
            </a:r>
          </a:p>
          <a:p>
            <a:r>
              <a:rPr lang="en-US" sz="2600" dirty="0">
                <a:solidFill>
                  <a:schemeClr val="accent3">
                    <a:lumMod val="50000"/>
                  </a:schemeClr>
                </a:solidFill>
                <a:latin typeface="Times New Roman" panose="02020603050405020304" pitchFamily="18" charset="0"/>
                <a:cs typeface="Times New Roman" panose="02020603050405020304" pitchFamily="18" charset="0"/>
              </a:rPr>
              <a:t>widely used open-source spam filter.</a:t>
            </a:r>
          </a:p>
          <a:p>
            <a:r>
              <a:rPr lang="en-US" sz="2600" dirty="0">
                <a:solidFill>
                  <a:schemeClr val="accent3">
                    <a:lumMod val="50000"/>
                  </a:schemeClr>
                </a:solidFill>
                <a:latin typeface="Times New Roman" panose="02020603050405020304" pitchFamily="18" charset="0"/>
                <a:cs typeface="Times New Roman" panose="02020603050405020304" pitchFamily="18" charset="0"/>
              </a:rPr>
              <a:t>The system uses various techniques, </a:t>
            </a:r>
          </a:p>
          <a:p>
            <a:pPr marL="45720" indent="0">
              <a:buNone/>
            </a:pPr>
            <a:r>
              <a:rPr lang="en-US" sz="2600" dirty="0">
                <a:solidFill>
                  <a:schemeClr val="accent3">
                    <a:lumMod val="50000"/>
                  </a:schemeClr>
                </a:solidFill>
                <a:latin typeface="Times New Roman" panose="02020603050405020304" pitchFamily="18" charset="0"/>
                <a:cs typeface="Times New Roman" panose="02020603050405020304" pitchFamily="18" charset="0"/>
              </a:rPr>
              <a:t>including statistical analysis and machine learning,</a:t>
            </a:r>
          </a:p>
          <a:p>
            <a:pPr marL="45720" indent="0">
              <a:buNone/>
            </a:pPr>
            <a:r>
              <a:rPr lang="en-US" sz="2600" dirty="0">
                <a:solidFill>
                  <a:schemeClr val="accent3">
                    <a:lumMod val="50000"/>
                  </a:schemeClr>
                </a:solidFill>
                <a:latin typeface="Times New Roman" panose="02020603050405020304" pitchFamily="18" charset="0"/>
                <a:cs typeface="Times New Roman" panose="02020603050405020304" pitchFamily="18" charset="0"/>
              </a:rPr>
              <a:t>to </a:t>
            </a:r>
            <a:r>
              <a:rPr lang="en-US" sz="2600" dirty="0" err="1">
                <a:solidFill>
                  <a:schemeClr val="accent3">
                    <a:lumMod val="50000"/>
                  </a:schemeClr>
                </a:solidFill>
                <a:latin typeface="Times New Roman" panose="02020603050405020304" pitchFamily="18" charset="0"/>
                <a:cs typeface="Times New Roman" panose="02020603050405020304" pitchFamily="18" charset="0"/>
              </a:rPr>
              <a:t>identifyand</a:t>
            </a:r>
            <a:r>
              <a:rPr lang="en-US" sz="2600" dirty="0">
                <a:solidFill>
                  <a:schemeClr val="accent3">
                    <a:lumMod val="50000"/>
                  </a:schemeClr>
                </a:solidFill>
                <a:latin typeface="Times New Roman" panose="02020603050405020304" pitchFamily="18" charset="0"/>
                <a:cs typeface="Times New Roman" panose="02020603050405020304" pitchFamily="18" charset="0"/>
              </a:rPr>
              <a:t> filter out spam messages.</a:t>
            </a:r>
          </a:p>
          <a:p>
            <a:endParaRPr lang="en-IN" sz="26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8F865CFB-3198-BCE9-1D7C-08E0CF318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57" y="1990725"/>
            <a:ext cx="287655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0734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07BB-DCA3-147F-D5F7-163560087967}"/>
              </a:ext>
            </a:extLst>
          </p:cNvPr>
          <p:cNvSpPr>
            <a:spLocks noGrp="1"/>
          </p:cNvSpPr>
          <p:nvPr>
            <p:ph type="title"/>
          </p:nvPr>
        </p:nvSpPr>
        <p:spPr>
          <a:xfrm>
            <a:off x="1143000" y="609600"/>
            <a:ext cx="9875520" cy="1139687"/>
          </a:xfrm>
        </p:spPr>
        <p:txBody>
          <a:bodyPr/>
          <a:lstStyle/>
          <a:p>
            <a:r>
              <a:rPr lang="en-US" sz="4400" dirty="0">
                <a:solidFill>
                  <a:schemeClr val="accent5"/>
                </a:solidFill>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531E5DA9-C685-FA89-7305-5822CBB9FB50}"/>
              </a:ext>
            </a:extLst>
          </p:cNvPr>
          <p:cNvSpPr>
            <a:spLocks noGrp="1"/>
          </p:cNvSpPr>
          <p:nvPr>
            <p:ph idx="1"/>
          </p:nvPr>
        </p:nvSpPr>
        <p:spPr>
          <a:xfrm>
            <a:off x="1143000" y="1868558"/>
            <a:ext cx="9872871" cy="2989690"/>
          </a:xfrm>
        </p:spPr>
        <p:txBody>
          <a:bodyPr/>
          <a:lstStyle/>
          <a:p>
            <a:pPr marL="0" indent="0">
              <a:buNone/>
            </a:pPr>
            <a:r>
              <a:rPr lang="en-IN" sz="2600" b="1" dirty="0">
                <a:solidFill>
                  <a:schemeClr val="tx1"/>
                </a:solidFill>
                <a:latin typeface="Times New Roman" panose="02020603050405020304" pitchFamily="18" charset="0"/>
                <a:cs typeface="Times New Roman" panose="02020603050405020304" pitchFamily="18" charset="0"/>
              </a:rPr>
              <a:t>Hate speech detection:</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tx1">
                    <a:lumMod val="50000"/>
                    <a:lumOff val="50000"/>
                  </a:schemeClr>
                </a:solidFill>
                <a:latin typeface="Times New Roman" panose="02020603050405020304" pitchFamily="18" charset="0"/>
                <a:cs typeface="Times New Roman" panose="02020603050405020304" pitchFamily="18" charset="0"/>
              </a:rPr>
              <a:t>When proposing a system for hate speech detection using data science, it's important to consider various aspects, including data collection, feature engineering, model selection, and evaluation metrics. </a:t>
            </a:r>
          </a:p>
          <a:p>
            <a:r>
              <a:rPr lang="en-US" sz="2600" b="1" dirty="0">
                <a:solidFill>
                  <a:schemeClr val="tx1"/>
                </a:solidFill>
                <a:latin typeface="Times New Roman" panose="02020603050405020304" pitchFamily="18" charset="0"/>
                <a:cs typeface="Times New Roman" panose="02020603050405020304" pitchFamily="18" charset="0"/>
              </a:rPr>
              <a:t>Aspects:</a:t>
            </a:r>
          </a:p>
          <a:p>
            <a:pPr lvl="1"/>
            <a:r>
              <a:rPr lang="en-US" sz="2400" b="1" dirty="0">
                <a:latin typeface="Times New Roman" panose="02020603050405020304" pitchFamily="18" charset="0"/>
                <a:cs typeface="Times New Roman" panose="02020603050405020304" pitchFamily="18" charset="0"/>
              </a:rPr>
              <a:t>Data collection:</a:t>
            </a:r>
          </a:p>
          <a:p>
            <a:pPr marL="457200" lvl="1" indent="0">
              <a:buNone/>
            </a:pPr>
            <a:r>
              <a:rPr lang="en-US" b="1" dirty="0">
                <a:latin typeface="Times New Roman" panose="02020603050405020304" pitchFamily="18" charset="0"/>
                <a:cs typeface="Times New Roman" panose="02020603050405020304" pitchFamily="18" charset="0"/>
              </a:rPr>
              <a:t>	</a:t>
            </a:r>
            <a:r>
              <a:rPr lang="en-US" sz="2200" dirty="0">
                <a:solidFill>
                  <a:schemeClr val="tx1">
                    <a:lumMod val="50000"/>
                    <a:lumOff val="50000"/>
                  </a:schemeClr>
                </a:solidFill>
                <a:latin typeface="Times New Roman" panose="02020603050405020304" pitchFamily="18" charset="0"/>
                <a:cs typeface="Times New Roman" panose="02020603050405020304" pitchFamily="18" charset="0"/>
              </a:rPr>
              <a:t>twitter data set</a:t>
            </a:r>
          </a:p>
        </p:txBody>
      </p:sp>
    </p:spTree>
    <p:extLst>
      <p:ext uri="{BB962C8B-B14F-4D97-AF65-F5344CB8AC3E}">
        <p14:creationId xmlns:p14="http://schemas.microsoft.com/office/powerpoint/2010/main" val="42812692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D462-4F2E-7839-5386-6DB6E6144980}"/>
              </a:ext>
            </a:extLst>
          </p:cNvPr>
          <p:cNvSpPr>
            <a:spLocks noGrp="1"/>
          </p:cNvSpPr>
          <p:nvPr>
            <p:ph type="title"/>
          </p:nvPr>
        </p:nvSpPr>
        <p:spPr>
          <a:xfrm>
            <a:off x="1158240" y="545990"/>
            <a:ext cx="9875520" cy="1266907"/>
          </a:xfrm>
        </p:spPr>
        <p:txBody>
          <a:bodyPr>
            <a:normAutofit/>
          </a:bodyPr>
          <a:lstStyle/>
          <a:p>
            <a:r>
              <a:rPr lang="en-IN" sz="2800" b="1" dirty="0">
                <a:latin typeface="Times New Roman" panose="02020603050405020304" pitchFamily="18" charset="0"/>
                <a:cs typeface="Times New Roman" panose="02020603050405020304" pitchFamily="18" charset="0"/>
              </a:rPr>
              <a:t>Aspects:</a:t>
            </a:r>
            <a:br>
              <a:rPr lang="en-IN" b="1" dirty="0"/>
            </a:br>
            <a:endParaRPr lang="en-IN" dirty="0"/>
          </a:p>
        </p:txBody>
      </p:sp>
      <p:sp>
        <p:nvSpPr>
          <p:cNvPr id="3" name="Content Placeholder 2">
            <a:extLst>
              <a:ext uri="{FF2B5EF4-FFF2-40B4-BE49-F238E27FC236}">
                <a16:creationId xmlns:a16="http://schemas.microsoft.com/office/drawing/2014/main" id="{93A95BE2-EC7C-333A-582C-44EFF44EB27C}"/>
              </a:ext>
            </a:extLst>
          </p:cNvPr>
          <p:cNvSpPr>
            <a:spLocks noGrp="1"/>
          </p:cNvSpPr>
          <p:nvPr>
            <p:ph idx="1"/>
          </p:nvPr>
        </p:nvSpPr>
        <p:spPr>
          <a:xfrm>
            <a:off x="1143000" y="1105232"/>
            <a:ext cx="9872871" cy="4802588"/>
          </a:xfrm>
        </p:spPr>
        <p:txBody>
          <a:bodyPr>
            <a:normAutofit lnSpcReduction="10000"/>
          </a:bodyPr>
          <a:lstStyle/>
          <a:p>
            <a:pPr marL="45720" indent="0">
              <a:buNone/>
            </a:pPr>
            <a:endParaRPr lang="en-IN" sz="2600" b="1" dirty="0">
              <a:latin typeface="Times New Roman" panose="02020603050405020304" pitchFamily="18" charset="0"/>
              <a:cs typeface="Times New Roman" panose="02020603050405020304" pitchFamily="18" charset="0"/>
            </a:endParaRPr>
          </a:p>
          <a:p>
            <a:pPr lvl="1"/>
            <a:r>
              <a:rPr lang="en-IN" sz="2800" b="1" dirty="0">
                <a:solidFill>
                  <a:schemeClr val="tx1"/>
                </a:solidFill>
                <a:latin typeface="Times New Roman" panose="02020603050405020304" pitchFamily="18" charset="0"/>
                <a:cs typeface="Times New Roman" panose="02020603050405020304" pitchFamily="18" charset="0"/>
              </a:rPr>
              <a:t>Feature engineering:</a:t>
            </a:r>
          </a:p>
          <a:p>
            <a:pPr marL="457200" lvl="1" indent="0">
              <a:buNone/>
            </a:pPr>
            <a:r>
              <a:rPr lang="en-IN" sz="2600" b="1"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decision trees</a:t>
            </a:r>
          </a:p>
          <a:p>
            <a:pPr lvl="1"/>
            <a:r>
              <a:rPr lang="en-IN" sz="2800" b="1" dirty="0">
                <a:solidFill>
                  <a:schemeClr val="tx1"/>
                </a:solidFill>
                <a:latin typeface="Times New Roman" panose="02020603050405020304" pitchFamily="18" charset="0"/>
                <a:cs typeface="Times New Roman" panose="02020603050405020304" pitchFamily="18" charset="0"/>
              </a:rPr>
              <a:t>Model selection</a:t>
            </a:r>
            <a:r>
              <a:rPr lang="en-IN" sz="2600" b="1" dirty="0">
                <a:solidFill>
                  <a:schemeClr val="tx1"/>
                </a:solidFill>
                <a:latin typeface="Times New Roman" panose="02020603050405020304" pitchFamily="18" charset="0"/>
                <a:cs typeface="Times New Roman" panose="02020603050405020304" pitchFamily="18" charset="0"/>
              </a:rPr>
              <a:t>:</a:t>
            </a:r>
          </a:p>
          <a:p>
            <a:pPr marL="457200" lvl="1" indent="0">
              <a:buNone/>
            </a:pPr>
            <a:r>
              <a:rPr lang="en-IN" sz="2600" b="1"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Naive Bayes</a:t>
            </a:r>
          </a:p>
          <a:p>
            <a:pPr marL="457200" lvl="1" indent="0">
              <a:buNone/>
            </a:pPr>
            <a:r>
              <a:rPr lang="en-IN" sz="2600" dirty="0">
                <a:latin typeface="Times New Roman" panose="02020603050405020304" pitchFamily="18" charset="0"/>
                <a:cs typeface="Times New Roman" panose="02020603050405020304" pitchFamily="18" charset="0"/>
              </a:rPr>
              <a:t>	Logistic Regression</a:t>
            </a:r>
          </a:p>
          <a:p>
            <a:pPr marL="457200" lvl="1" indent="0">
              <a:buNone/>
            </a:pPr>
            <a:r>
              <a:rPr lang="en-IN" sz="2600" dirty="0">
                <a:latin typeface="Times New Roman" panose="02020603050405020304" pitchFamily="18" charset="0"/>
                <a:cs typeface="Times New Roman" panose="02020603050405020304" pitchFamily="18" charset="0"/>
              </a:rPr>
              <a:t>	Support Vector Machines (SVM)</a:t>
            </a:r>
          </a:p>
          <a:p>
            <a:pPr lvl="1"/>
            <a:r>
              <a:rPr lang="en-IN" sz="2800" b="1" dirty="0">
                <a:solidFill>
                  <a:schemeClr val="tx1"/>
                </a:solidFill>
                <a:latin typeface="Times New Roman" panose="02020603050405020304" pitchFamily="18" charset="0"/>
                <a:cs typeface="Times New Roman" panose="02020603050405020304" pitchFamily="18" charset="0"/>
              </a:rPr>
              <a:t>Evaluation metrics:</a:t>
            </a:r>
          </a:p>
          <a:p>
            <a:pPr marL="457200" lvl="1" indent="0">
              <a:buNone/>
            </a:pPr>
            <a:r>
              <a:rPr lang="en-IN" sz="2600" b="1"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precision,</a:t>
            </a:r>
          </a:p>
          <a:p>
            <a:pPr marL="457200" lvl="1" indent="0">
              <a:buNone/>
            </a:pPr>
            <a:r>
              <a:rPr lang="en-IN" sz="2600" dirty="0">
                <a:latin typeface="Times New Roman" panose="02020603050405020304" pitchFamily="18" charset="0"/>
                <a:cs typeface="Times New Roman" panose="02020603050405020304" pitchFamily="18" charset="0"/>
              </a:rPr>
              <a:t>	recall, </a:t>
            </a:r>
          </a:p>
          <a:p>
            <a:pPr marL="457200" lvl="1" indent="0">
              <a:buNone/>
            </a:pPr>
            <a:r>
              <a:rPr lang="en-IN" sz="2600" dirty="0">
                <a:latin typeface="Times New Roman" panose="02020603050405020304" pitchFamily="18" charset="0"/>
                <a:cs typeface="Times New Roman" panose="02020603050405020304" pitchFamily="18" charset="0"/>
              </a:rPr>
              <a:t>	F1-score.</a:t>
            </a:r>
          </a:p>
        </p:txBody>
      </p:sp>
    </p:spTree>
    <p:extLst>
      <p:ext uri="{BB962C8B-B14F-4D97-AF65-F5344CB8AC3E}">
        <p14:creationId xmlns:p14="http://schemas.microsoft.com/office/powerpoint/2010/main" val="3808753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CD46-B410-42B7-CDDE-F4CE1F2A762E}"/>
              </a:ext>
            </a:extLst>
          </p:cNvPr>
          <p:cNvSpPr>
            <a:spLocks noGrp="1"/>
          </p:cNvSpPr>
          <p:nvPr>
            <p:ph type="title"/>
          </p:nvPr>
        </p:nvSpPr>
        <p:spPr>
          <a:xfrm>
            <a:off x="1143000" y="609600"/>
            <a:ext cx="9875520" cy="1187395"/>
          </a:xfrm>
        </p:spPr>
        <p:txBody>
          <a:bodyPr/>
          <a:lstStyle/>
          <a:p>
            <a:r>
              <a:rPr lang="en-US" sz="4400" dirty="0">
                <a:solidFill>
                  <a:schemeClr val="accent5"/>
                </a:solidFill>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8CEF4A3F-658C-9C15-63E6-84F6E6822437}"/>
              </a:ext>
            </a:extLst>
          </p:cNvPr>
          <p:cNvSpPr>
            <a:spLocks noGrp="1"/>
          </p:cNvSpPr>
          <p:nvPr>
            <p:ph idx="1"/>
          </p:nvPr>
        </p:nvSpPr>
        <p:spPr>
          <a:xfrm>
            <a:off x="1143000" y="2057400"/>
            <a:ext cx="9872871" cy="3198412"/>
          </a:xfrm>
        </p:spPr>
        <p:txBody>
          <a:bodyPr/>
          <a:lstStyle/>
          <a:p>
            <a:pPr marL="0" indent="0">
              <a:buNone/>
            </a:pPr>
            <a:r>
              <a:rPr lang="en-IN" sz="2600" b="1" dirty="0" err="1">
                <a:solidFill>
                  <a:schemeClr val="tx1"/>
                </a:solidFill>
                <a:latin typeface="Times New Roman" panose="02020603050405020304" pitchFamily="18" charset="0"/>
                <a:cs typeface="Times New Roman" panose="02020603050405020304" pitchFamily="18" charset="0"/>
              </a:rPr>
              <a:t>Sms</a:t>
            </a:r>
            <a:r>
              <a:rPr lang="en-IN" sz="2600" b="1" dirty="0">
                <a:solidFill>
                  <a:schemeClr val="tx1"/>
                </a:solidFill>
                <a:latin typeface="Times New Roman" panose="02020603050405020304" pitchFamily="18" charset="0"/>
                <a:cs typeface="Times New Roman" panose="02020603050405020304" pitchFamily="18" charset="0"/>
              </a:rPr>
              <a:t> spam detection:</a:t>
            </a:r>
          </a:p>
          <a:p>
            <a:pPr marL="0" indent="0">
              <a:buNone/>
            </a:pP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When proposing a system for </a:t>
            </a:r>
            <a:r>
              <a:rPr lang="en-US" dirty="0" err="1">
                <a:solidFill>
                  <a:schemeClr val="tx2"/>
                </a:solidFill>
                <a:latin typeface="Times New Roman" panose="02020603050405020304" pitchFamily="18" charset="0"/>
                <a:cs typeface="Times New Roman" panose="02020603050405020304" pitchFamily="18" charset="0"/>
              </a:rPr>
              <a:t>sms</a:t>
            </a:r>
            <a:r>
              <a:rPr lang="en-US" dirty="0">
                <a:solidFill>
                  <a:schemeClr val="tx2"/>
                </a:solidFill>
                <a:latin typeface="Times New Roman" panose="02020603050405020304" pitchFamily="18" charset="0"/>
                <a:cs typeface="Times New Roman" panose="02020603050405020304" pitchFamily="18" charset="0"/>
              </a:rPr>
              <a:t> spam detection using data science, it's important to consider various aspects, including data collection, feature engineering, model selection, and evaluation metrics. </a:t>
            </a:r>
          </a:p>
          <a:p>
            <a:r>
              <a:rPr lang="en-US" sz="2600" b="1" dirty="0">
                <a:solidFill>
                  <a:schemeClr val="tx1"/>
                </a:solidFill>
                <a:latin typeface="Times New Roman" panose="02020603050405020304" pitchFamily="18" charset="0"/>
                <a:cs typeface="Times New Roman" panose="02020603050405020304" pitchFamily="18" charset="0"/>
              </a:rPr>
              <a:t>Aspects:</a:t>
            </a:r>
          </a:p>
          <a:p>
            <a:pPr lvl="1"/>
            <a:r>
              <a:rPr lang="en-US" sz="2400" b="1" dirty="0">
                <a:latin typeface="Times New Roman" panose="02020603050405020304" pitchFamily="18" charset="0"/>
                <a:cs typeface="Times New Roman" panose="02020603050405020304" pitchFamily="18" charset="0"/>
              </a:rPr>
              <a:t>Data collection:</a:t>
            </a:r>
          </a:p>
          <a:p>
            <a:pPr marL="457200" lvl="1" indent="0">
              <a:buNone/>
            </a:pPr>
            <a:r>
              <a:rPr lang="en-US" b="1" dirty="0">
                <a:latin typeface="Times New Roman" panose="02020603050405020304" pitchFamily="18" charset="0"/>
                <a:cs typeface="Times New Roman" panose="02020603050405020304" pitchFamily="18" charset="0"/>
              </a:rPr>
              <a:t>	</a:t>
            </a:r>
            <a:r>
              <a:rPr lang="en-US" sz="2200" dirty="0">
                <a:solidFill>
                  <a:schemeClr val="tx2"/>
                </a:solidFill>
                <a:latin typeface="Times New Roman" panose="02020603050405020304" pitchFamily="18" charset="0"/>
                <a:cs typeface="Times New Roman" panose="02020603050405020304" pitchFamily="18" charset="0"/>
              </a:rPr>
              <a:t>twitter data set</a:t>
            </a:r>
          </a:p>
        </p:txBody>
      </p:sp>
    </p:spTree>
    <p:extLst>
      <p:ext uri="{BB962C8B-B14F-4D97-AF65-F5344CB8AC3E}">
        <p14:creationId xmlns:p14="http://schemas.microsoft.com/office/powerpoint/2010/main" val="39990717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1D44-466A-346D-7463-80D79ECD1EB0}"/>
              </a:ext>
            </a:extLst>
          </p:cNvPr>
          <p:cNvSpPr>
            <a:spLocks noGrp="1"/>
          </p:cNvSpPr>
          <p:nvPr>
            <p:ph type="title"/>
          </p:nvPr>
        </p:nvSpPr>
        <p:spPr>
          <a:xfrm>
            <a:off x="1143000" y="421419"/>
            <a:ext cx="9875520" cy="739471"/>
          </a:xfrm>
        </p:spPr>
        <p:txBody>
          <a:bodyPr>
            <a:normAutofit/>
          </a:bodyPr>
          <a:lstStyle/>
          <a:p>
            <a:r>
              <a:rPr lang="en-IN" sz="2800" b="1" dirty="0">
                <a:latin typeface="Times New Roman" panose="02020603050405020304" pitchFamily="18" charset="0"/>
                <a:cs typeface="Times New Roman" panose="02020603050405020304" pitchFamily="18" charset="0"/>
              </a:rPr>
              <a:t>Aspects</a:t>
            </a:r>
            <a:r>
              <a:rPr lang="en-IN" b="1" dirty="0"/>
              <a:t>:</a:t>
            </a:r>
            <a:endParaRPr lang="en-IN" dirty="0"/>
          </a:p>
        </p:txBody>
      </p:sp>
      <p:sp>
        <p:nvSpPr>
          <p:cNvPr id="3" name="Content Placeholder 2">
            <a:extLst>
              <a:ext uri="{FF2B5EF4-FFF2-40B4-BE49-F238E27FC236}">
                <a16:creationId xmlns:a16="http://schemas.microsoft.com/office/drawing/2014/main" id="{96EE5CD0-A23F-73BE-F9BE-4D7EE181CD5E}"/>
              </a:ext>
            </a:extLst>
          </p:cNvPr>
          <p:cNvSpPr>
            <a:spLocks noGrp="1"/>
          </p:cNvSpPr>
          <p:nvPr>
            <p:ph idx="1"/>
          </p:nvPr>
        </p:nvSpPr>
        <p:spPr>
          <a:xfrm>
            <a:off x="1140351" y="1160890"/>
            <a:ext cx="9872871" cy="5080884"/>
          </a:xfrm>
        </p:spPr>
        <p:txBody>
          <a:bodyPr>
            <a:noAutofit/>
          </a:bodyPr>
          <a:lstStyle/>
          <a:p>
            <a:pPr lvl="1"/>
            <a:r>
              <a:rPr lang="en-IN" sz="2800" b="1" dirty="0">
                <a:solidFill>
                  <a:schemeClr val="tx1"/>
                </a:solidFill>
                <a:latin typeface="Times New Roman" panose="02020603050405020304" pitchFamily="18" charset="0"/>
                <a:cs typeface="Times New Roman" panose="02020603050405020304" pitchFamily="18" charset="0"/>
              </a:rPr>
              <a:t>Feature engineering:</a:t>
            </a:r>
          </a:p>
          <a:p>
            <a:pPr marL="457200" lvl="1" indent="0">
              <a:buNone/>
            </a:pPr>
            <a:r>
              <a:rPr lang="en-IN"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code utilizes the NLTK library for text processing, including cleaning and tokenization.</a:t>
            </a:r>
          </a:p>
          <a:p>
            <a:pPr marL="457200" lvl="1" indent="0">
              <a:buNone/>
            </a:pPr>
            <a:r>
              <a:rPr lang="en-US" sz="2600" dirty="0">
                <a:latin typeface="Times New Roman" panose="02020603050405020304" pitchFamily="18" charset="0"/>
                <a:cs typeface="Times New Roman" panose="02020603050405020304" pitchFamily="18" charset="0"/>
              </a:rPr>
              <a:t>	removes non-alphabetic characters, converts text to lowercase, and applies lemmatization.</a:t>
            </a:r>
            <a:endParaRPr lang="en-IN" sz="2600" dirty="0">
              <a:latin typeface="Times New Roman" panose="02020603050405020304" pitchFamily="18" charset="0"/>
              <a:cs typeface="Times New Roman" panose="02020603050405020304" pitchFamily="18" charset="0"/>
            </a:endParaRPr>
          </a:p>
          <a:p>
            <a:pPr lvl="1"/>
            <a:r>
              <a:rPr lang="en-IN" sz="2800" b="1" dirty="0">
                <a:solidFill>
                  <a:schemeClr val="tx1"/>
                </a:solidFill>
                <a:latin typeface="Times New Roman" panose="02020603050405020304" pitchFamily="18" charset="0"/>
                <a:cs typeface="Times New Roman" panose="02020603050405020304" pitchFamily="18" charset="0"/>
              </a:rPr>
              <a:t>Model selection:</a:t>
            </a:r>
          </a:p>
          <a:p>
            <a:pPr marL="457200" lvl="1" indent="0">
              <a:buNone/>
            </a:pPr>
            <a:r>
              <a:rPr lang="en-IN" sz="2600" b="1"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Multinomial Naive Bayes (MNB)</a:t>
            </a:r>
          </a:p>
          <a:p>
            <a:pPr marL="457200" lvl="1" indent="0">
              <a:buNone/>
            </a:pPr>
            <a:r>
              <a:rPr lang="en-IN" sz="2600" dirty="0">
                <a:latin typeface="Times New Roman" panose="02020603050405020304" pitchFamily="18" charset="0"/>
                <a:cs typeface="Times New Roman" panose="02020603050405020304" pitchFamily="18" charset="0"/>
              </a:rPr>
              <a:t>	decision tree</a:t>
            </a:r>
          </a:p>
          <a:p>
            <a:pPr lvl="1"/>
            <a:r>
              <a:rPr lang="en-IN" sz="2800" b="1" dirty="0">
                <a:solidFill>
                  <a:schemeClr val="tx1"/>
                </a:solidFill>
                <a:latin typeface="Times New Roman" panose="02020603050405020304" pitchFamily="18" charset="0"/>
                <a:cs typeface="Times New Roman" panose="02020603050405020304" pitchFamily="18" charset="0"/>
              </a:rPr>
              <a:t>Evaluation metrics:</a:t>
            </a:r>
          </a:p>
          <a:p>
            <a:pPr marL="457200" lvl="1" indent="0">
              <a:buNone/>
            </a:pPr>
            <a:r>
              <a:rPr lang="en-IN" sz="2600" b="1" dirty="0">
                <a:latin typeface="Times New Roman" panose="02020603050405020304" pitchFamily="18" charset="0"/>
                <a:cs typeface="Times New Roman" panose="02020603050405020304" pitchFamily="18" charset="0"/>
              </a:rPr>
              <a:t>	</a:t>
            </a:r>
            <a:r>
              <a:rPr lang="fr-FR" sz="2600" dirty="0">
                <a:latin typeface="Times New Roman" panose="02020603050405020304" pitchFamily="18" charset="0"/>
                <a:cs typeface="Times New Roman" panose="02020603050405020304" pitchFamily="18" charset="0"/>
              </a:rPr>
              <a:t>F1 Score</a:t>
            </a:r>
          </a:p>
          <a:p>
            <a:pPr marL="457200" lvl="1" indent="0">
              <a:buNone/>
            </a:pPr>
            <a:r>
              <a:rPr lang="fr-FR" sz="2600" dirty="0">
                <a:latin typeface="Times New Roman" panose="02020603050405020304" pitchFamily="18" charset="0"/>
                <a:cs typeface="Times New Roman" panose="02020603050405020304" pitchFamily="18" charset="0"/>
              </a:rPr>
              <a:t>	Classification Report</a:t>
            </a:r>
          </a:p>
          <a:p>
            <a:pPr marL="457200" lvl="1" indent="0">
              <a:buNone/>
            </a:pPr>
            <a:r>
              <a:rPr lang="fr-FR" sz="2600" dirty="0">
                <a:latin typeface="Times New Roman" panose="02020603050405020304" pitchFamily="18" charset="0"/>
                <a:cs typeface="Times New Roman" panose="02020603050405020304" pitchFamily="18" charset="0"/>
              </a:rPr>
              <a:t>	Confusion Matrix</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95361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76</TotalTime>
  <Words>444</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Corbel</vt:lpstr>
      <vt:lpstr>Times New Roman</vt:lpstr>
      <vt:lpstr>Wingdings</vt:lpstr>
      <vt:lpstr>Basis</vt:lpstr>
      <vt:lpstr>Hate speech detection  and Sms spam detection</vt:lpstr>
      <vt:lpstr>CONTENTS</vt:lpstr>
      <vt:lpstr>ABSTRACT</vt:lpstr>
      <vt:lpstr>EXIXTING SYSTEM Hate speech detection:</vt:lpstr>
      <vt:lpstr>EXIXTING SYSTEM Sms spam detection:</vt:lpstr>
      <vt:lpstr>PROPOSED SYSTEM</vt:lpstr>
      <vt:lpstr>Aspects: </vt:lpstr>
      <vt:lpstr>PROPOSED SYSTEM</vt:lpstr>
      <vt:lpstr>Aspects:</vt:lpstr>
      <vt:lpstr>FLOWCHART</vt:lpstr>
      <vt:lpstr>FLOWCHART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and Sms spam detection</dc:title>
  <dc:creator>Shanmukh Karra</dc:creator>
  <cp:lastModifiedBy>Shanmukh Karra</cp:lastModifiedBy>
  <cp:revision>12</cp:revision>
  <dcterms:created xsi:type="dcterms:W3CDTF">2023-12-10T10:01:45Z</dcterms:created>
  <dcterms:modified xsi:type="dcterms:W3CDTF">2023-12-10T11:18:39Z</dcterms:modified>
</cp:coreProperties>
</file>