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48" autoAdjust="0"/>
  </p:normalViewPr>
  <p:slideViewPr>
    <p:cSldViewPr snapToGrid="0">
      <p:cViewPr varScale="1">
        <p:scale>
          <a:sx n="102" d="100"/>
          <a:sy n="102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09/01/2025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09/01/2025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Diseño y realización de pruebas.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Parte 1. </a:t>
            </a:r>
            <a:r>
              <a:rPr lang="es-ES" dirty="0"/>
              <a:t>Planificación de Pruebas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F6B44-1078-9592-F72A-CAE99EB9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las pruebas unitarias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1E1F0-D4EA-1775-B391-3DB29BE9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+mj-lt"/>
              </a:rPr>
              <a:t>Fomentan el cambio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+mj-lt"/>
              </a:rPr>
              <a:t>: Las pruebas unitarias facilitan que el programador cambie el código para mejorar su estructura, puesto que permiten hacer pruebas sobre los cambios y así asegurarse de que los nuevos cambios no han introducido errores. </a:t>
            </a: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+mj-lt"/>
              </a:rPr>
              <a:t>Simplifica la integración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+mj-lt"/>
              </a:rPr>
              <a:t>: Puesto que permiten llegar a la fase de integración con un grado alto de seguridad de que el código está funcionando correctamente. </a:t>
            </a: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+mj-lt"/>
              </a:rPr>
              <a:t>Documenta el código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+mj-lt"/>
              </a:rPr>
              <a:t>: Las propias pruebas son documentación del código puesto que ahí se puede ver cómo utilizarlo. </a:t>
            </a: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+mj-lt"/>
              </a:rPr>
              <a:t>Separación de la interfaz y la implementación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+mj-lt"/>
              </a:rPr>
              <a:t>: Dado que la única interacción entre los casos de prueba y las unidades bajo prueba son las interfaces de estas últimas, se puede cambiar cualquiera de los dos sin afectar al otro. </a:t>
            </a: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+mj-lt"/>
              </a:rPr>
              <a:t>Los errores están más acotados y son más fáciles de localizar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+mj-lt"/>
              </a:rPr>
              <a:t>: dado que tenemos pruebas unitarias que pueden desenmascararlos. </a:t>
            </a:r>
          </a:p>
        </p:txBody>
      </p:sp>
    </p:spTree>
    <p:extLst>
      <p:ext uri="{BB962C8B-B14F-4D97-AF65-F5344CB8AC3E}">
        <p14:creationId xmlns:p14="http://schemas.microsoft.com/office/powerpoint/2010/main" val="284137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731FB-92E6-1A75-B0F0-45A1A1CB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integración o "</a:t>
            </a:r>
            <a:r>
              <a:rPr lang="es-ES" dirty="0" err="1"/>
              <a:t>integration</a:t>
            </a:r>
            <a:r>
              <a:rPr lang="es-ES" dirty="0"/>
              <a:t> test"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9EA2B-BC9F-8FBE-A174-97D8E0A2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técnica de prueba de software que se utiliza para verificar la interacción entre diferentes módulos o componentes de un sistema.</a:t>
            </a:r>
          </a:p>
          <a:p>
            <a:pPr marL="0" indent="0">
              <a:buNone/>
            </a:pPr>
            <a:r>
              <a:rPr lang="es-ES" dirty="0"/>
              <a:t>Se enfocan en cómo funcionan las unidades del software juntas. Son necesarias para garantizar que el sistema completo funcione de manera coherente y sin fallos.</a:t>
            </a:r>
          </a:p>
        </p:txBody>
      </p:sp>
    </p:spTree>
    <p:extLst>
      <p:ext uri="{BB962C8B-B14F-4D97-AF65-F5344CB8AC3E}">
        <p14:creationId xmlns:p14="http://schemas.microsoft.com/office/powerpoint/2010/main" val="60853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C8732-8237-FBD6-CF92-C06911A5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clave en Pruebas de integración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70FDE-7D46-6A71-B7B4-4EE3E3F2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sz="1700" b="1" dirty="0">
                <a:solidFill>
                  <a:srgbClr val="000000"/>
                </a:solidFill>
                <a:latin typeface="+mj-lt"/>
              </a:rPr>
              <a:t>Interacción</a:t>
            </a:r>
            <a:r>
              <a:rPr lang="es-ES" sz="1700" dirty="0">
                <a:solidFill>
                  <a:srgbClr val="000000"/>
                </a:solidFill>
                <a:latin typeface="+mj-lt"/>
              </a:rPr>
              <a:t>: Se centran en la interacción entre diferentes módulos o componentes del sistema.</a:t>
            </a:r>
          </a:p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sz="1700" b="1" dirty="0">
                <a:solidFill>
                  <a:srgbClr val="000000"/>
                </a:solidFill>
                <a:latin typeface="+mj-lt"/>
              </a:rPr>
              <a:t>Detección de errores: </a:t>
            </a:r>
            <a:r>
              <a:rPr lang="es-ES" sz="1700" dirty="0">
                <a:solidFill>
                  <a:srgbClr val="000000"/>
                </a:solidFill>
                <a:latin typeface="+mj-lt"/>
              </a:rPr>
              <a:t>Ayudan a identificar errores que pueden surgir cuando los módulos individuales se combinan.</a:t>
            </a:r>
          </a:p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sz="1700" b="1" dirty="0">
                <a:solidFill>
                  <a:srgbClr val="000000"/>
                </a:solidFill>
                <a:latin typeface="+mj-lt"/>
              </a:rPr>
              <a:t>Escenarios reales</a:t>
            </a:r>
            <a:r>
              <a:rPr lang="es-ES" sz="1700" dirty="0">
                <a:solidFill>
                  <a:srgbClr val="000000"/>
                </a:solidFill>
                <a:latin typeface="+mj-lt"/>
              </a:rPr>
              <a:t>: Simulan escenarios de uso real para asegurarse de que el sistema funcione correctamente en conjunto.</a:t>
            </a:r>
          </a:p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sz="1700" b="1" dirty="0">
                <a:solidFill>
                  <a:srgbClr val="000000"/>
                </a:solidFill>
                <a:latin typeface="+mj-lt"/>
              </a:rPr>
              <a:t>Tipos de pruebas de integración</a:t>
            </a:r>
            <a:r>
              <a:rPr lang="es-ES" sz="1700" dirty="0">
                <a:solidFill>
                  <a:srgbClr val="000000"/>
                </a:solidFill>
                <a:latin typeface="+mj-lt"/>
              </a:rPr>
              <a:t>: Pueden ser pruebas de integración continua, pruebas de integración de sistema, entre otras.</a:t>
            </a:r>
          </a:p>
        </p:txBody>
      </p:sp>
    </p:spTree>
    <p:extLst>
      <p:ext uri="{BB962C8B-B14F-4D97-AF65-F5344CB8AC3E}">
        <p14:creationId xmlns:p14="http://schemas.microsoft.com/office/powerpoint/2010/main" val="363144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3D920-877A-B3AA-986D-14281AF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las Pruebas de integración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D50FA-2159-735C-DE5C-0EFE59A0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Detección temprana de errores: </a:t>
            </a:r>
            <a:r>
              <a:rPr lang="es-ES" dirty="0"/>
              <a:t>Ayudan a identificar problemas que pueden surgir cuando diferentes módulos interactúan entre sí, lo que permite corregirlos antes de que se conviertan en problemas mayores.</a:t>
            </a:r>
          </a:p>
          <a:p>
            <a:r>
              <a:rPr lang="es-ES" b="1" dirty="0"/>
              <a:t>Mejora de la calidad del software</a:t>
            </a:r>
            <a:r>
              <a:rPr lang="es-ES" dirty="0"/>
              <a:t>: Al asegurar que los componentes funcionen correctamente juntos, se mejora la calidad general del sistema.</a:t>
            </a:r>
          </a:p>
          <a:p>
            <a:r>
              <a:rPr lang="es-ES" b="1" dirty="0"/>
              <a:t>Reducción de riesgos</a:t>
            </a:r>
            <a:r>
              <a:rPr lang="es-ES" dirty="0"/>
              <a:t>: Al probar la integración de componentes, se reducen los riesgos de fallos en el sistema completo.</a:t>
            </a:r>
          </a:p>
          <a:p>
            <a:r>
              <a:rPr lang="es-ES" b="1" dirty="0"/>
              <a:t>Facilita el mantenimiento</a:t>
            </a:r>
            <a:r>
              <a:rPr lang="es-ES" dirty="0"/>
              <a:t>: Las pruebas de integración bien diseñadas facilitan el mantenimiento del software, ya que permiten detectar rápidamente los problemas cuando se realizan cambios en el código.</a:t>
            </a:r>
          </a:p>
          <a:p>
            <a:r>
              <a:rPr lang="es-ES" b="1" dirty="0"/>
              <a:t>Aumento de la confianza</a:t>
            </a:r>
            <a:r>
              <a:rPr lang="es-ES" dirty="0"/>
              <a:t>: Proporcionan una mayor confianza en que el sistema funcionará correctamente en un entorno de producción.</a:t>
            </a:r>
          </a:p>
        </p:txBody>
      </p:sp>
    </p:spTree>
    <p:extLst>
      <p:ext uri="{BB962C8B-B14F-4D97-AF65-F5344CB8AC3E}">
        <p14:creationId xmlns:p14="http://schemas.microsoft.com/office/powerpoint/2010/main" val="121253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74807-FDD9-8506-5FD5-151869F8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de integración para sistemas orientados a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5B11A-5C4E-D3D3-E986-8F787188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Prueba basada en hebra</a:t>
            </a:r>
            <a:r>
              <a:rPr lang="es-ES" dirty="0"/>
              <a:t>: integra el conjunto de clases requeridas para responder a una entrada o evento del sistema.</a:t>
            </a:r>
          </a:p>
          <a:p>
            <a:r>
              <a:rPr lang="es-ES" b="1" dirty="0"/>
              <a:t>Prueba basada en uso:  </a:t>
            </a:r>
            <a:r>
              <a:rPr lang="es-ES" dirty="0"/>
              <a:t>este proceso se produce hasta que se construye el sistema.</a:t>
            </a:r>
          </a:p>
          <a:p>
            <a:pPr lvl="1"/>
            <a:r>
              <a:rPr lang="es-ES" b="1" dirty="0"/>
              <a:t>Clases independientes: </a:t>
            </a:r>
            <a:r>
              <a:rPr lang="es-ES" dirty="0"/>
              <a:t>se inicia una comprobación de clases (debe de tener pocas clases o ninguna)</a:t>
            </a:r>
          </a:p>
          <a:p>
            <a:pPr lvl="1"/>
            <a:r>
              <a:rPr lang="es-ES" b="1" dirty="0"/>
              <a:t>Clases dependientes: </a:t>
            </a:r>
            <a:r>
              <a:rPr lang="es-ES" dirty="0"/>
              <a:t>se prueban las capas de clase dependientes a las anteriores</a:t>
            </a:r>
          </a:p>
        </p:txBody>
      </p:sp>
    </p:spTree>
    <p:extLst>
      <p:ext uri="{BB962C8B-B14F-4D97-AF65-F5344CB8AC3E}">
        <p14:creationId xmlns:p14="http://schemas.microsoft.com/office/powerpoint/2010/main" val="237172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E914A-670D-B10F-D549-CAC1D265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del sistema o "</a:t>
            </a:r>
            <a:r>
              <a:rPr lang="es-ES" dirty="0" err="1"/>
              <a:t>system</a:t>
            </a:r>
            <a:r>
              <a:rPr lang="es-ES" dirty="0"/>
              <a:t> test"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9E3A4-43A5-15CE-99CD-768655CA1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proceso de prueba de un sistema integrado hardware y software para comprobar si cumple los requisitos especificados.</a:t>
            </a:r>
          </a:p>
          <a:p>
            <a:pPr lvl="1"/>
            <a:r>
              <a:rPr lang="es-ES" dirty="0"/>
              <a:t>Requisitos funcionales</a:t>
            </a:r>
          </a:p>
          <a:p>
            <a:pPr lvl="1"/>
            <a:r>
              <a:rPr lang="es-ES" dirty="0"/>
              <a:t>Requisitos de funcionamiento y rendimiento</a:t>
            </a:r>
          </a:p>
          <a:p>
            <a:pPr lvl="1"/>
            <a:r>
              <a:rPr lang="es-ES" dirty="0"/>
              <a:t>Documentación de usuario</a:t>
            </a:r>
          </a:p>
        </p:txBody>
      </p:sp>
    </p:spTree>
    <p:extLst>
      <p:ext uri="{BB962C8B-B14F-4D97-AF65-F5344CB8AC3E}">
        <p14:creationId xmlns:p14="http://schemas.microsoft.com/office/powerpoint/2010/main" val="368933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47D1F-0595-70DD-2C20-32BE8979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clave en Pruebas de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8AAAA-17CD-E3B4-D2CA-04D36F59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b="1" dirty="0"/>
              <a:t>Cobertura completa</a:t>
            </a:r>
            <a:r>
              <a:rPr lang="es-ES" dirty="0"/>
              <a:t>: Se prueban todas las funcionalidades del sistema para asegurarse de que todo funcione correctamente.</a:t>
            </a:r>
          </a:p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b="1" dirty="0"/>
              <a:t>Entorno real: </a:t>
            </a:r>
            <a:r>
              <a:rPr lang="es-ES" dirty="0"/>
              <a:t>Se realizan en un entorno que simula el entorno de producción, lo que permite identificar problemas que podrían surgir en el uso real.</a:t>
            </a:r>
          </a:p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b="1" dirty="0"/>
              <a:t>Validación de requisitos: </a:t>
            </a:r>
            <a:r>
              <a:rPr lang="es-ES" dirty="0"/>
              <a:t>Verifican que el sistema cumpla con todos los requisitos especificados.</a:t>
            </a:r>
          </a:p>
        </p:txBody>
      </p:sp>
    </p:spTree>
    <p:extLst>
      <p:ext uri="{BB962C8B-B14F-4D97-AF65-F5344CB8AC3E}">
        <p14:creationId xmlns:p14="http://schemas.microsoft.com/office/powerpoint/2010/main" val="248353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EAFA-6AB5-0458-8A20-207C75D0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validación o de aceptación o "</a:t>
            </a:r>
            <a:r>
              <a:rPr lang="es-ES" dirty="0" err="1"/>
              <a:t>validation</a:t>
            </a:r>
            <a:r>
              <a:rPr lang="es-ES" dirty="0"/>
              <a:t> test"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4A136-47CD-5729-162B-E592E974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utiliza para asegurar que el sistema cumple con los requisitos y expectativas del cliente o usuario final.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03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15E56-BDD4-0C5B-26EE-BB1B94C9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clave en las pruebas de validación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F1E8B-6C42-D899-2393-2549A3CD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Cumplimiento de requisitos: </a:t>
            </a:r>
            <a:r>
              <a:rPr lang="es-ES" dirty="0"/>
              <a:t>Verifican que el sistema cumpla con todos los requisitos especificados por el cliente o usuario.</a:t>
            </a:r>
          </a:p>
          <a:p>
            <a:r>
              <a:rPr lang="es-ES" b="1" dirty="0"/>
              <a:t>Pruebas de aceptación: </a:t>
            </a:r>
            <a:r>
              <a:rPr lang="es-ES" dirty="0"/>
              <a:t>Incluyen pruebas de aceptación del usuario (UAT) y pruebas de aceptación operativa (OAT) para asegurar que el sistema sea aceptable para su uso en producción.</a:t>
            </a:r>
          </a:p>
          <a:p>
            <a:r>
              <a:rPr lang="es-ES" b="1" dirty="0" err="1"/>
              <a:t>Feedback</a:t>
            </a:r>
            <a:r>
              <a:rPr lang="es-ES" b="1" dirty="0"/>
              <a:t> del usuario: </a:t>
            </a:r>
            <a:r>
              <a:rPr lang="es-ES" dirty="0"/>
              <a:t>Involucran a los usuarios finales en el proceso de prueba para obtener su </a:t>
            </a:r>
            <a:r>
              <a:rPr lang="es-ES" dirty="0" err="1"/>
              <a:t>feedback</a:t>
            </a:r>
            <a:r>
              <a:rPr lang="es-ES" dirty="0"/>
              <a:t> y asegurar que el sistema cumpla con sus expectativas.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24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E2EC5-2D1F-4549-6CD7-7A704526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Ejemplo estrategia de pruebas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8F1B91-8D14-2673-BB76-82EA062D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0" y="2110038"/>
            <a:ext cx="4067907" cy="4224896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54EF2-D69B-45C8-CB28-5B540C72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500" b="0" i="0" u="none" strike="noStrike" baseline="0" dirty="0"/>
              <a:t>Para llevar a cabo el proceso de pruebas, de manera eficiente, es necesario implementar una estrategia de pruebas. Siguiendo el Modelo en Espiral (</a:t>
            </a:r>
            <a:r>
              <a:rPr lang="es-ES" sz="1500" b="0" i="1" u="none" strike="noStrike" baseline="0" dirty="0"/>
              <a:t>Modelo de ciclo de vida de ciclo de vida del software, en el que las actividades se conforman en una espiral. Cada bucle o iteración representa un conjunto de actividades</a:t>
            </a:r>
            <a:r>
              <a:rPr lang="es-ES" sz="1500" b="0" i="0" u="none" strike="noStrike" baseline="0" dirty="0"/>
              <a:t>),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500" dirty="0"/>
              <a:t>L</a:t>
            </a:r>
            <a:r>
              <a:rPr lang="es-ES" sz="1500" b="0" i="0" u="none" strike="noStrike" baseline="0" dirty="0"/>
              <a:t>as pruebas empezarían con la prueba de unidad, donde se analizaría el código implementado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500" b="0" i="0" u="none" strike="noStrike" baseline="0" dirty="0"/>
              <a:t>La prueba de integración, donde se prestan atención al diseño y la construcción de la arquitectura del software.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500" b="0" i="0" u="none" strike="noStrike" baseline="0" dirty="0"/>
              <a:t>La prueba de validación, donde se comprueba que el sistema construido cumple con lo establecido en el análisis de requisitos de software.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500" b="0" i="0" u="none" strike="noStrike" baseline="0" dirty="0"/>
              <a:t>La prueba de sistema que verifica el funcionamiento total del software y otros elementos del sistema. 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5826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C2FCA-ABA4-6533-24B6-EB23C3BB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50887-0EE8-7DC9-AD15-3DEC4B81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Planificación de Pruebas.</a:t>
            </a:r>
          </a:p>
          <a:p>
            <a:r>
              <a:rPr lang="es-ES" dirty="0"/>
              <a:t>Tipos de pruebas: Funcionales, estructurales y regresión, entre otras.</a:t>
            </a:r>
          </a:p>
          <a:p>
            <a:r>
              <a:rPr lang="es-ES" dirty="0"/>
              <a:t>Procedimientos y casos de prueba.</a:t>
            </a:r>
          </a:p>
          <a:p>
            <a:r>
              <a:rPr lang="es-ES" dirty="0"/>
              <a:t>Pruebas de Código: Cubrimiento, valores límite y clases de equivalencia, entre otras.</a:t>
            </a:r>
          </a:p>
          <a:p>
            <a:r>
              <a:rPr lang="es-ES" dirty="0"/>
              <a:t>Pruebas unitarias; herramientas de automatización.</a:t>
            </a:r>
          </a:p>
          <a:p>
            <a:r>
              <a:rPr lang="es-ES" dirty="0"/>
              <a:t>Documentación de las incidencias.</a:t>
            </a:r>
          </a:p>
          <a:p>
            <a:r>
              <a:rPr lang="es-ES" dirty="0"/>
              <a:t>Dobles de prueba. Tipos.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14315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4A64E-BDDB-71AE-C375-97AF4047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las pruebas?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272DC-E561-7B4C-814C-3E50FCD5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Las pruebas constituyen una de las tareas del ciclo de vida del software y tienen como objetivo fundamental la detección de defectos, que han pasado inadvertidos en el proceso de construcción del software.</a:t>
            </a:r>
          </a:p>
        </p:txBody>
      </p:sp>
    </p:spTree>
    <p:extLst>
      <p:ext uri="{BB962C8B-B14F-4D97-AF65-F5344CB8AC3E}">
        <p14:creationId xmlns:p14="http://schemas.microsoft.com/office/powerpoint/2010/main" val="338721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68803-15F0-0B4C-ABC0-4E6744B9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07E87-CA2D-651F-576F-1EA70983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800" b="0" i="1" u="none" strike="noStrike" baseline="0" dirty="0">
                <a:solidFill>
                  <a:srgbClr val="000000"/>
                </a:solidFill>
              </a:rPr>
              <a:t>Proceso que permite verificar y revelar la calidad de un producto software. Se utilizan para identificar posibles fallos de implementación, calidad o usabilidad de un programa</a:t>
            </a:r>
            <a:r>
              <a:rPr lang="es-ES" sz="1800" b="0" i="0" u="none" strike="noStrike" baseline="0" dirty="0">
                <a:solidFill>
                  <a:srgbClr val="000000"/>
                </a:solidFill>
              </a:rPr>
              <a:t>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673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F9E4D-BB71-DE13-5ADB-5008DBA3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de las pruebas.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D7DDC-9173-CE3F-C67C-E9936723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+mj-lt"/>
              </a:rPr>
              <a:t>La 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+mj-lt"/>
              </a:rPr>
              <a:t>verificación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+mj-lt"/>
              </a:rPr>
              <a:t>es la comprobación que un sistema o parte de un sistema, cumple con las condiciones impuestas. Con la verificación se comprueba si la aplicación se está construyendo correctamente. (Hace lo que se espera)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+mj-lt"/>
              </a:rPr>
              <a:t>La 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+mj-lt"/>
              </a:rPr>
              <a:t>validación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+mj-lt"/>
              </a:rPr>
              <a:t>es el proceso de evaluación del sistema o de uno de sus componentes, para determinar si satisface los requisitos especificados. (Está construido correctamente)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999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B833A-1735-B794-CADA-09AB33B3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 de pruebas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92A7F-9576-0EE0-96A8-404BF7F8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Teniendo en cuenta la Norma ISO/IEC 29119</a:t>
            </a:r>
          </a:p>
          <a:p>
            <a:r>
              <a:rPr lang="es-ES" dirty="0"/>
              <a:t>Prueba unitaria.</a:t>
            </a:r>
          </a:p>
          <a:p>
            <a:r>
              <a:rPr lang="es-ES" dirty="0"/>
              <a:t>Prueba de integración.</a:t>
            </a:r>
          </a:p>
          <a:p>
            <a:r>
              <a:rPr lang="es-ES" dirty="0"/>
              <a:t>Prueba del sistema.</a:t>
            </a:r>
          </a:p>
          <a:p>
            <a:r>
              <a:rPr lang="es-ES" dirty="0"/>
              <a:t>Prueba de validación.</a:t>
            </a:r>
          </a:p>
        </p:txBody>
      </p:sp>
    </p:spTree>
    <p:extLst>
      <p:ext uri="{BB962C8B-B14F-4D97-AF65-F5344CB8AC3E}">
        <p14:creationId xmlns:p14="http://schemas.microsoft.com/office/powerpoint/2010/main" val="808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F34F8-C592-D3F9-E3D6-0B1321E0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unitaria o "</a:t>
            </a:r>
            <a:r>
              <a:rPr lang="es-ES" dirty="0" err="1"/>
              <a:t>unit</a:t>
            </a:r>
            <a:r>
              <a:rPr lang="es-ES" dirty="0"/>
              <a:t> test“.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F391C-C21A-4987-328E-8AA98B45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Es una técnica de prueba de software en la que se verifica el funcionamiento de una unidad individual de código. Una unidad puede ser </a:t>
            </a:r>
            <a:r>
              <a:rPr lang="es-ES" dirty="0">
                <a:latin typeface="+mj-lt"/>
                <a:cs typeface="Times New Roman" panose="02020603050405020304" pitchFamily="18" charset="0"/>
              </a:rPr>
              <a:t>en programación procedural, una unidad puede ser una función o procedimiento, En programación orientada a objetos, una unidad es normalmente un método. </a:t>
            </a:r>
          </a:p>
        </p:txBody>
      </p:sp>
    </p:spTree>
    <p:extLst>
      <p:ext uri="{BB962C8B-B14F-4D97-AF65-F5344CB8AC3E}">
        <p14:creationId xmlns:p14="http://schemas.microsoft.com/office/powerpoint/2010/main" val="242826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1AD1E-D735-5861-7544-D66A28EB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en la creación de pruebas unitarias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6B61B-5727-093B-5F52-66C44694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000000"/>
                </a:solidFill>
              </a:rPr>
              <a:t>Automatizable: </a:t>
            </a:r>
            <a:r>
              <a:rPr lang="es-ES" dirty="0">
                <a:solidFill>
                  <a:srgbClr val="000000"/>
                </a:solidFill>
              </a:rPr>
              <a:t>no debería requerirse una intervención manual. </a:t>
            </a: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</a:rPr>
              <a:t>Completas</a:t>
            </a:r>
            <a:r>
              <a:rPr lang="es-ES" sz="1800" b="0" i="0" u="none" strike="noStrike" baseline="0" dirty="0">
                <a:solidFill>
                  <a:srgbClr val="000000"/>
                </a:solidFill>
              </a:rPr>
              <a:t>: deben cubrir la mayor cantidad de código. </a:t>
            </a: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</a:rPr>
              <a:t>Repetibles o Reutilizables</a:t>
            </a:r>
            <a:r>
              <a:rPr lang="es-ES" sz="1800" b="0" i="0" u="none" strike="noStrike" baseline="0" dirty="0">
                <a:solidFill>
                  <a:srgbClr val="000000"/>
                </a:solidFill>
              </a:rPr>
              <a:t>: no se deben crear pruebas que sólo puedan ser ejecutadas una sola vez. </a:t>
            </a: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</a:rPr>
              <a:t>Independientes</a:t>
            </a:r>
            <a:r>
              <a:rPr lang="es-ES" sz="1800" b="0" i="0" u="none" strike="noStrike" baseline="0" dirty="0">
                <a:solidFill>
                  <a:srgbClr val="000000"/>
                </a:solidFill>
              </a:rPr>
              <a:t>: la ejecución de una prueba no debe afectar a la ejecución de otra. </a:t>
            </a: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</a:rPr>
              <a:t>Profesionales</a:t>
            </a:r>
            <a:r>
              <a:rPr lang="es-ES" sz="1800" b="0" i="0" u="none" strike="noStrike" baseline="0" dirty="0">
                <a:solidFill>
                  <a:srgbClr val="000000"/>
                </a:solidFill>
              </a:rPr>
              <a:t>: las pruebas deben ser consideradas igual que el código, con la misma profesionalidad, documentación, etc. </a:t>
            </a:r>
          </a:p>
        </p:txBody>
      </p:sp>
    </p:spTree>
    <p:extLst>
      <p:ext uri="{BB962C8B-B14F-4D97-AF65-F5344CB8AC3E}">
        <p14:creationId xmlns:p14="http://schemas.microsoft.com/office/powerpoint/2010/main" val="193162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ABFD8-A962-64F9-D441-28C8636C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clave de una prueba unitaria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7FACF-B467-3565-872F-81823ECA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b="1" dirty="0">
                <a:solidFill>
                  <a:srgbClr val="000000"/>
                </a:solidFill>
                <a:latin typeface="+mj-lt"/>
              </a:rPr>
              <a:t>Aislamiento: </a:t>
            </a:r>
            <a:r>
              <a:rPr lang="es-ES" dirty="0">
                <a:solidFill>
                  <a:srgbClr val="000000"/>
                </a:solidFill>
                <a:latin typeface="+mj-lt"/>
              </a:rPr>
              <a:t>Las pruebas de unidad se realizan de manera aislada, sin depender de otras partes del sistema.</a:t>
            </a:r>
          </a:p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b="1" dirty="0">
                <a:solidFill>
                  <a:srgbClr val="000000"/>
                </a:solidFill>
                <a:latin typeface="+mj-lt"/>
              </a:rPr>
              <a:t>Automatización: </a:t>
            </a:r>
            <a:r>
              <a:rPr lang="es-ES" dirty="0">
                <a:solidFill>
                  <a:srgbClr val="000000"/>
                </a:solidFill>
                <a:latin typeface="+mj-lt"/>
              </a:rPr>
              <a:t>Generalmente, las pruebas de unidad se automatizan para que puedan ejecutarse rápidamente y con frecuencia.</a:t>
            </a:r>
          </a:p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b="1" dirty="0">
                <a:solidFill>
                  <a:srgbClr val="000000"/>
                </a:solidFill>
                <a:latin typeface="+mj-lt"/>
              </a:rPr>
              <a:t>Detección temprana de errores: </a:t>
            </a:r>
            <a:r>
              <a:rPr lang="es-ES" dirty="0">
                <a:solidFill>
                  <a:srgbClr val="000000"/>
                </a:solidFill>
                <a:latin typeface="+mj-lt"/>
              </a:rPr>
              <a:t>Ayudan a identificar errores en etapas tempranas del desarrollo, lo que facilita su corrección.</a:t>
            </a:r>
          </a:p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s-ES" b="1" dirty="0">
                <a:solidFill>
                  <a:srgbClr val="000000"/>
                </a:solidFill>
                <a:latin typeface="+mj-lt"/>
              </a:rPr>
              <a:t>Documentación: </a:t>
            </a:r>
            <a:r>
              <a:rPr lang="es-ES" dirty="0">
                <a:solidFill>
                  <a:srgbClr val="000000"/>
                </a:solidFill>
                <a:latin typeface="+mj-lt"/>
              </a:rPr>
              <a:t>Sirven como documentación adicional del código, mostrando cómo se espera que funcione cada unidad.</a:t>
            </a:r>
          </a:p>
        </p:txBody>
      </p:sp>
    </p:spTree>
    <p:extLst>
      <p:ext uri="{BB962C8B-B14F-4D97-AF65-F5344CB8AC3E}">
        <p14:creationId xmlns:p14="http://schemas.microsoft.com/office/powerpoint/2010/main" val="112939623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{7BAD609A-3ADF-4EC8-864A-7BCD1732675D}tf56390039_win32</Template>
  <TotalTime>103</TotalTime>
  <Words>1340</Words>
  <Application>Microsoft Office PowerPoint</Application>
  <PresentationFormat>Panorámica</PresentationFormat>
  <Paragraphs>84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Personalizado</vt:lpstr>
      <vt:lpstr>Diseño y realización de pruebas.</vt:lpstr>
      <vt:lpstr>Contenido</vt:lpstr>
      <vt:lpstr>¿Qué son las pruebas?</vt:lpstr>
      <vt:lpstr>Definición de pruebas</vt:lpstr>
      <vt:lpstr>Planificación de las pruebas. </vt:lpstr>
      <vt:lpstr>Estrategia de pruebas software</vt:lpstr>
      <vt:lpstr>Prueba unitaria o "unit test“.</vt:lpstr>
      <vt:lpstr>Requisitos en la creación de pruebas unitarias</vt:lpstr>
      <vt:lpstr>Puntos clave de una prueba unitaria</vt:lpstr>
      <vt:lpstr>Ventajas de las pruebas unitarias</vt:lpstr>
      <vt:lpstr>Prueba de integración o "integration test" </vt:lpstr>
      <vt:lpstr>Puntos clave en Pruebas de integración </vt:lpstr>
      <vt:lpstr>Ventajas de las Pruebas de integración </vt:lpstr>
      <vt:lpstr>Pruebas de integración para sistemas orientados a objetos</vt:lpstr>
      <vt:lpstr>prueba del sistema o "system test" </vt:lpstr>
      <vt:lpstr>Puntos clave en Pruebas de sistema</vt:lpstr>
      <vt:lpstr>Prueba de validación o de aceptación o "validation test" </vt:lpstr>
      <vt:lpstr>Puntos clave en las pruebas de validación </vt:lpstr>
      <vt:lpstr>Ejemplo estrategia de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Carmen de Jesus Aguilar</dc:creator>
  <cp:lastModifiedBy>Carmen de Jesus Aguilar</cp:lastModifiedBy>
  <cp:revision>10</cp:revision>
  <dcterms:created xsi:type="dcterms:W3CDTF">2025-01-09T10:35:32Z</dcterms:created>
  <dcterms:modified xsi:type="dcterms:W3CDTF">2025-01-09T12:19:07Z</dcterms:modified>
</cp:coreProperties>
</file>