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Lato Black" panose="020F0502020204030204" pitchFamily="34" charset="0"/>
      <p:bold r:id="rId30"/>
      <p:italic r:id="rId31"/>
      <p:boldItalic r:id="rId32"/>
    </p:embeddedFont>
    <p:embeddedFont>
      <p:font typeface="Libre Baskerville" panose="02000000000000000000" pitchFamily="2" charset="0"/>
      <p:regular r:id="rId33"/>
      <p:bold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87"/>
    <p:restoredTop sz="94636"/>
  </p:normalViewPr>
  <p:slideViewPr>
    <p:cSldViewPr snapToGrid="0">
      <p:cViewPr varScale="1">
        <p:scale>
          <a:sx n="114" d="100"/>
          <a:sy n="114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rea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ashok-k-086477175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Automotive Market Analysis Using Web Scraping &amp; Python (CarWale)</a:t>
            </a:r>
            <a:br>
              <a:rPr lang="en-IN" dirty="0"/>
            </a:br>
            <a:r>
              <a:rPr lang="en-IN" b="0" i="1" u="none" strike="noStrike" dirty="0">
                <a:solidFill>
                  <a:srgbClr val="000000"/>
                </a:solidFill>
                <a:effectLst/>
              </a:rPr>
              <a:t>– A Deep Dive into Price, Mileage &amp; Performance Trends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D07CD-8D0E-4287-9EAC-8F224BD4EA70}"/>
              </a:ext>
            </a:extLst>
          </p:cNvPr>
          <p:cNvSpPr txBox="1"/>
          <p:nvPr/>
        </p:nvSpPr>
        <p:spPr>
          <a:xfrm>
            <a:off x="8809463" y="5464098"/>
            <a:ext cx="2185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K. Ashok</a:t>
            </a:r>
          </a:p>
          <a:p>
            <a:r>
              <a:rPr lang="en-US" dirty="0"/>
              <a:t>17 May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D1AE-2B19-B810-931D-21300979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Business Questions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9004F-BF67-3AD2-04D1-8AC56C0E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Which brands offer widest portfolio?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E4DAD-67EA-E2F3-DC0A-C582FE8C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6706"/>
            <a:ext cx="10515600" cy="36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3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4B3F-C0D6-3710-5642-8730B548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Which car variants offer the best value for money (high mileage + decent BHP at low price)?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2A35-6406-3C3B-595F-0D2F22B92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A8D7C-8044-BC9F-D91F-E43FE9CC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A0E3-3E50-C5A0-2ED5-3F5921E0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272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Which car models have the most balanced configuration (moderate price, mileage, and performance)?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633DE-0C85-B2FF-8DEA-E7FB1065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84611"/>
            <a:ext cx="10515600" cy="379235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C340D-E083-EB06-74D9-34ACA56C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611"/>
            <a:ext cx="10515600" cy="39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5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8826-5DAA-8247-A9BA-0819E7F74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Are certain brands under pricing high-performance variants compared to competitors?</a:t>
            </a:r>
            <a:br>
              <a:rPr lang="en-IN" b="1" dirty="0"/>
            </a:br>
            <a:r>
              <a:rPr lang="en-IN" b="1" dirty="0"/>
              <a:t>(</a:t>
            </a:r>
            <a:r>
              <a:rPr lang="en-IN" b="1" i="0" u="none" strike="noStrike" dirty="0">
                <a:effectLst/>
                <a:latin typeface="system-ui"/>
              </a:rPr>
              <a:t>&gt;75 percentile of Bhp) &amp; (price/bhp)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D88F5-611E-0439-BFF0-2CF30FD59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56F38-3CDB-2D7A-1A7A-E33D4075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642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5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410F-650F-3090-C52C-3336A336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u="none" strike="noStrike" dirty="0">
                <a:effectLst/>
                <a:latin typeface="system-ui"/>
              </a:rPr>
            </a:br>
            <a:r>
              <a:rPr lang="en-IN" b="1" i="0" u="none" strike="noStrike" dirty="0">
                <a:effectLst/>
                <a:latin typeface="system-ui"/>
              </a:rPr>
              <a:t>Which brands dominate the ₹8–₹12 lakh price band? (More no. </a:t>
            </a:r>
            <a:r>
              <a:rPr lang="en-IN" b="1" dirty="0">
                <a:latin typeface="system-ui"/>
              </a:rPr>
              <a:t>of variants b/w 8-12lc)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CF9E0-C4BE-A765-27A5-4B9B7A562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86" y="1778270"/>
            <a:ext cx="6590371" cy="483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0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6573-597A-62D4-61DE-573CE3CB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effectLst/>
                <a:latin typeface="system-ui"/>
              </a:rPr>
              <a:t>What is the average price difference between manual and automatic variants within the same model? (Automatic – Manual )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803A9-A3E3-D3CA-746F-F34596341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007221"/>
            <a:ext cx="10515600" cy="41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3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A1B2-BAEE-D676-905A-A920710F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effectLst/>
                <a:latin typeface="system-ui"/>
              </a:rPr>
              <a:t>Do higher CC or BHP cars always cost more, or are there pricing inefficiencies?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EC200-2EB3-28D0-6D6D-6B2BD272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3767"/>
            <a:ext cx="10825976" cy="40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3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9BE6-23A3-5339-513E-B8C25646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i="0" u="none" strike="noStrike" dirty="0">
                <a:effectLst/>
                <a:latin typeface="system-ui"/>
              </a:rPr>
              <a:t>Which car variants are ideal for urban commuters (automatic, high mileage, compact engine)?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0DDCF-CED1-72D7-370C-CCD73402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31" y="2062976"/>
            <a:ext cx="9277815" cy="40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7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042-F4B8-A6FA-931A-73C342C0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u="none" strike="noStrike" dirty="0">
                <a:effectLst/>
                <a:latin typeface="system-ui"/>
              </a:rPr>
            </a:br>
            <a:r>
              <a:rPr lang="en-IN" b="1" i="0" u="none" strike="noStrike" dirty="0">
                <a:effectLst/>
                <a:latin typeface="system-ui"/>
              </a:rPr>
              <a:t>Which brand offers the best overall ratings in the ₹10–₹15 lakh segment?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BBB0C-DD22-D846-2C58-0CC24D78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9"/>
            <a:ext cx="10515601" cy="42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3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CA78-6FA7-82EE-8B08-A6C34FE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u="none" strike="noStrike" dirty="0">
                <a:effectLst/>
                <a:latin typeface="system-ui"/>
              </a:rPr>
            </a:br>
            <a:r>
              <a:rPr lang="en-IN" b="1" i="0" u="none" strike="noStrike" dirty="0">
                <a:effectLst/>
                <a:latin typeface="system-ui"/>
              </a:rPr>
              <a:t>Is there a brand that consistently offers higher mileage across its line up than competitors?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34154-D563-B340-E41E-255DC329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3766"/>
            <a:ext cx="10515600" cy="39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B-tech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 Data Science : 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 for extracting insights and making data-driven decisions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experience : </a:t>
            </a:r>
            <a:r>
              <a:rPr lang="en-IN" sz="1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endParaRPr sz="1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https://github.com/karrea09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https://www.linkedin.com/in/ashok-k-086477175/</a:t>
            </a:r>
            <a:endParaRPr lang="en-IN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87CF-2983-9B01-192C-0B2D5F60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i="0" u="none" strike="noStrike" dirty="0">
                <a:effectLst/>
                <a:latin typeface="system-ui"/>
              </a:rPr>
            </a:br>
            <a:r>
              <a:rPr lang="en-IN" b="1" i="0" u="none" strike="noStrike" dirty="0">
                <a:effectLst/>
                <a:latin typeface="system-ui"/>
              </a:rPr>
              <a:t>Which fuel types are being offered most frequently by each brand?</a:t>
            </a:r>
            <a:br>
              <a:rPr lang="en-IN" b="1" i="0" u="none" strike="noStrike" dirty="0"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E5973-229A-6C62-171E-AA063273A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499"/>
            <a:ext cx="10602951" cy="42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7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97B9-3CCA-570C-BA5A-F366F682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(Key findings) 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FCD1-0C47-3444-F6C8-415B0BAC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TATA dominates</a:t>
            </a:r>
            <a:r>
              <a:rPr lang="en-IN" dirty="0"/>
              <a:t> the ₹8–₹12 lakh segment, contributing </a:t>
            </a:r>
            <a:r>
              <a:rPr lang="en-IN" b="1" dirty="0"/>
              <a:t>31.2%</a:t>
            </a:r>
            <a:r>
              <a:rPr lang="en-IN" dirty="0"/>
              <a:t> of all variants in that band.</a:t>
            </a:r>
          </a:p>
          <a:p>
            <a:r>
              <a:rPr lang="en-IN" b="1" dirty="0"/>
              <a:t>Hyundai</a:t>
            </a:r>
            <a:r>
              <a:rPr lang="en-IN" dirty="0"/>
              <a:t> follows closely, leading with </a:t>
            </a:r>
            <a:r>
              <a:rPr lang="en-IN" b="1" dirty="0"/>
              <a:t>25%</a:t>
            </a:r>
            <a:r>
              <a:rPr lang="en-IN" dirty="0"/>
              <a:t> share in the same segment.</a:t>
            </a:r>
          </a:p>
          <a:p>
            <a:r>
              <a:rPr lang="en-IN" b="1" dirty="0"/>
              <a:t>Maruti Suzuki</a:t>
            </a:r>
            <a:r>
              <a:rPr lang="en-IN" dirty="0"/>
              <a:t> has the </a:t>
            </a:r>
            <a:r>
              <a:rPr lang="en-IN" b="1" dirty="0"/>
              <a:t>highest number of petrol and CNG variants</a:t>
            </a:r>
            <a:r>
              <a:rPr lang="en-IN" dirty="0"/>
              <a:t>, showing strong presence in fuel economy-focused offerings.</a:t>
            </a:r>
          </a:p>
          <a:p>
            <a:r>
              <a:rPr lang="en-IN" b="1" dirty="0"/>
              <a:t>MG and Tata</a:t>
            </a:r>
            <a:r>
              <a:rPr lang="en-IN" dirty="0"/>
              <a:t> stand out in </a:t>
            </a:r>
            <a:r>
              <a:rPr lang="en-IN" b="1" dirty="0"/>
              <a:t>Electric Vehicle offerings</a:t>
            </a:r>
            <a:r>
              <a:rPr lang="en-IN" dirty="0"/>
              <a:t>, reflecting rapid adaptation to EV trends.</a:t>
            </a:r>
          </a:p>
          <a:p>
            <a:r>
              <a:rPr lang="en-IN" b="1" dirty="0"/>
              <a:t>Mahindra, TATA,  and MG</a:t>
            </a:r>
            <a:r>
              <a:rPr lang="en-IN" dirty="0"/>
              <a:t> offer high-performance variants at </a:t>
            </a:r>
            <a:r>
              <a:rPr lang="en-IN" b="1" dirty="0"/>
              <a:t>lower average price per BHP</a:t>
            </a:r>
            <a:r>
              <a:rPr lang="en-IN" dirty="0"/>
              <a:t>, indicating potential </a:t>
            </a:r>
            <a:r>
              <a:rPr lang="en-IN" b="1" dirty="0"/>
              <a:t>under pricing opportunities</a:t>
            </a:r>
            <a:r>
              <a:rPr lang="en-IN" dirty="0"/>
              <a:t>.</a:t>
            </a:r>
          </a:p>
          <a:p>
            <a:r>
              <a:rPr lang="en-IN" b="1" dirty="0"/>
              <a:t>Maruti Suzuki, Toyota, and Skoda</a:t>
            </a:r>
            <a:r>
              <a:rPr lang="en-IN" dirty="0"/>
              <a:t> show </a:t>
            </a:r>
            <a:r>
              <a:rPr lang="en-IN" b="1" dirty="0"/>
              <a:t>highest average mileage</a:t>
            </a:r>
            <a:r>
              <a:rPr lang="en-IN" dirty="0"/>
              <a:t>, exceeding </a:t>
            </a:r>
            <a:r>
              <a:rPr lang="en-IN" b="1" dirty="0"/>
              <a:t>20 kmpl</a:t>
            </a:r>
            <a:r>
              <a:rPr lang="en-IN" dirty="0"/>
              <a:t>, suggesting strong efficiency across their line 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84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8906-1A6F-2552-4AF5-59278B37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Challenges &amp; Experience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846E-FA4F-38CA-9165-05D06A8EF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554"/>
            <a:ext cx="10515600" cy="5047410"/>
          </a:xfrm>
        </p:spPr>
        <p:txBody>
          <a:bodyPr>
            <a:normAutofit fontScale="55000" lnSpcReduction="20000"/>
          </a:bodyPr>
          <a:lstStyle/>
          <a:p>
            <a:r>
              <a:rPr lang="en-IN" b="1" dirty="0"/>
              <a:t>Inconsistent Data Across Variants:</a:t>
            </a:r>
            <a:br>
              <a:rPr lang="en-IN" dirty="0"/>
            </a:br>
            <a:endParaRPr lang="en-IN" dirty="0"/>
          </a:p>
          <a:p>
            <a:r>
              <a:rPr lang="en-IN" dirty="0"/>
              <a:t>Mileage and BHP details were missing for some car variants or appeared only at the </a:t>
            </a:r>
            <a:r>
              <a:rPr lang="en-IN" b="1" dirty="0"/>
              <a:t>bottom of the page</a:t>
            </a:r>
            <a:r>
              <a:rPr lang="en-IN" dirty="0"/>
              <a:t>, requiring </a:t>
            </a:r>
            <a:r>
              <a:rPr lang="en-IN" b="1" dirty="0"/>
              <a:t>manual inspection and positional insertion</a:t>
            </a:r>
            <a:r>
              <a:rPr lang="en-IN" dirty="0"/>
              <a:t> into scraped data.</a:t>
            </a:r>
          </a:p>
          <a:p>
            <a:r>
              <a:rPr lang="en-IN" b="1" dirty="0"/>
              <a:t>Unstructured Feature Text:</a:t>
            </a:r>
            <a:br>
              <a:rPr lang="en-IN" dirty="0"/>
            </a:br>
            <a:endParaRPr lang="en-IN" dirty="0"/>
          </a:p>
          <a:p>
            <a:r>
              <a:rPr lang="en-IN" dirty="0"/>
              <a:t>Extracted features came as merged strings like "1997 cc, 22kmpl,kg, 22bhp" — used </a:t>
            </a:r>
            <a:r>
              <a:rPr lang="en-IN" b="1" dirty="0"/>
              <a:t>regular expressions</a:t>
            </a:r>
            <a:r>
              <a:rPr lang="en-IN" dirty="0"/>
              <a:t> to clean and separate CC, Mileage, and BHP into usable numeric values.</a:t>
            </a:r>
          </a:p>
          <a:p>
            <a:r>
              <a:rPr lang="en-IN" b="1" dirty="0"/>
              <a:t>Custom Fixes for Partial Data:</a:t>
            </a:r>
            <a:br>
              <a:rPr lang="en-IN" dirty="0"/>
            </a:br>
            <a:endParaRPr lang="en-IN" dirty="0"/>
          </a:p>
          <a:p>
            <a:r>
              <a:rPr lang="en-IN" dirty="0"/>
              <a:t>Implemented </a:t>
            </a:r>
            <a:r>
              <a:rPr lang="en-IN" b="1" dirty="0"/>
              <a:t>index-based logic</a:t>
            </a:r>
            <a:r>
              <a:rPr lang="en-IN" dirty="0"/>
              <a:t> to insert missing values into the right position per row, based on the car’s specific variant layout and missing field.</a:t>
            </a:r>
          </a:p>
          <a:p>
            <a:r>
              <a:rPr lang="en-IN" b="1" dirty="0"/>
              <a:t>Dynamic Website Structure:</a:t>
            </a:r>
            <a:br>
              <a:rPr lang="en-IN" dirty="0"/>
            </a:br>
            <a:endParaRPr lang="en-IN" dirty="0"/>
          </a:p>
          <a:p>
            <a:r>
              <a:rPr lang="en-IN" dirty="0"/>
              <a:t>Class names and layout occasionally varied between models, requiring </a:t>
            </a:r>
            <a:r>
              <a:rPr lang="en-IN" b="1" dirty="0"/>
              <a:t>adaptive scraping logic</a:t>
            </a:r>
            <a:r>
              <a:rPr lang="en-IN" dirty="0"/>
              <a:t> and HTML inspection for each case.</a:t>
            </a:r>
          </a:p>
          <a:p>
            <a:r>
              <a:rPr lang="en-IN" b="1" dirty="0"/>
              <a:t>Hands-On Learning:</a:t>
            </a:r>
            <a:br>
              <a:rPr lang="en-IN" dirty="0"/>
            </a:br>
            <a:endParaRPr lang="en-IN" dirty="0"/>
          </a:p>
          <a:p>
            <a:r>
              <a:rPr lang="en-IN" dirty="0"/>
              <a:t>Strengthened skills in </a:t>
            </a:r>
            <a:r>
              <a:rPr lang="en-IN" b="1" dirty="0"/>
              <a:t>practical EDA, string handling, regex</a:t>
            </a:r>
            <a:r>
              <a:rPr lang="en-IN" dirty="0"/>
              <a:t>, and </a:t>
            </a:r>
            <a:r>
              <a:rPr lang="en-IN" b="1" dirty="0"/>
              <a:t>web scraping under real-world variability</a:t>
            </a:r>
            <a:r>
              <a:rPr lang="en-IN" dirty="0"/>
              <a:t>, enhancing ability to manage messy data 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7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4B71-858D-2857-44FD-351AB081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Business Problem &amp; Domain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B5AC-716C-999A-F25A-E16F3759B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Understand car market trends from scraped </a:t>
            </a:r>
            <a:r>
              <a:rPr lang="en-IN" dirty="0" err="1"/>
              <a:t>CarWale</a:t>
            </a:r>
            <a:r>
              <a:rPr lang="en-IN" dirty="0"/>
              <a:t> data</a:t>
            </a:r>
          </a:p>
          <a:p>
            <a:r>
              <a:rPr lang="en-IN" dirty="0"/>
              <a:t>Help brands and users compare models by price, mileage, bhp, etc.</a:t>
            </a:r>
          </a:p>
          <a:p>
            <a:r>
              <a:rPr lang="en-IN" dirty="0"/>
              <a:t>Identify segment leaders, pricing gaps, and value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67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E273-33CF-F713-B4E8-57D81C31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of the Project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7EFF9-2838-68AD-0A5C-68A59C93F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Scrape and analyse car listings from </a:t>
            </a:r>
            <a:r>
              <a:rPr lang="en-IN" dirty="0" err="1"/>
              <a:t>CarWale</a:t>
            </a:r>
            <a:endParaRPr lang="en-IN" dirty="0"/>
          </a:p>
          <a:p>
            <a:r>
              <a:rPr lang="en-IN" dirty="0"/>
              <a:t>Uncover hidden patterns across brands, fuel types, and price bands</a:t>
            </a:r>
          </a:p>
          <a:p>
            <a:r>
              <a:rPr lang="en-IN" dirty="0"/>
              <a:t>Visualize competitive positioning and market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51EB-5593-2079-5270-9DABB72B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Web Scraping – Details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F666-2606-A094-9E81-D15F58C35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Website</a:t>
            </a:r>
            <a:r>
              <a:rPr lang="en-IN" dirty="0"/>
              <a:t>: carwale.com</a:t>
            </a:r>
          </a:p>
          <a:p>
            <a:r>
              <a:rPr lang="en-IN" b="1" dirty="0"/>
              <a:t>Tools</a:t>
            </a:r>
            <a:r>
              <a:rPr lang="en-IN" dirty="0"/>
              <a:t> </a:t>
            </a:r>
            <a:r>
              <a:rPr lang="en-IN" b="1" dirty="0"/>
              <a:t>Used</a:t>
            </a:r>
            <a:r>
              <a:rPr lang="en-IN" dirty="0"/>
              <a:t>: Python, Requests, Beautiful Soup</a:t>
            </a:r>
          </a:p>
          <a:p>
            <a:r>
              <a:rPr lang="en-IN" b="1" dirty="0"/>
              <a:t>Approach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Crawled paginated car listings</a:t>
            </a:r>
          </a:p>
          <a:p>
            <a:pPr lvl="1"/>
            <a:r>
              <a:rPr lang="en-IN" dirty="0"/>
              <a:t>Extracted model, brand, price, mileage, bhp, fuel type, rating, transmission</a:t>
            </a:r>
          </a:p>
          <a:p>
            <a:pPr lvl="1"/>
            <a:r>
              <a:rPr lang="en-IN" dirty="0"/>
              <a:t>Saved to structured Data Frame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4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9342-E568-0530-5243-7F261EA4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F0324-3F15-590F-5995-085E432E5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1300+ car variants</a:t>
            </a:r>
          </a:p>
          <a:p>
            <a:r>
              <a:rPr lang="en-IN" dirty="0"/>
              <a:t>10 columns: Brand, Model, Variant, Price, Fuel Type, Transmission, Mileage, BHP, Rating, etc.</a:t>
            </a:r>
          </a:p>
          <a:p>
            <a:r>
              <a:rPr lang="en-IN" dirty="0"/>
              <a:t>Brands included: Maruti, Tata, Kia, Skoda, Toyota, MG, BMW,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E6740-7530-2F2A-C31B-31519719D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149164"/>
            <a:ext cx="11155016" cy="2609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B3495-830A-D8DC-8611-2E1A918C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07623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2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31F-4532-4FFD-8B5E-4B035942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9A50-B5D4-F6D2-60C5-4AFC12EC8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Performed extensive cleaning to ensure consistency and reliability across scraped data:</a:t>
            </a:r>
          </a:p>
          <a:p>
            <a:r>
              <a:rPr lang="en-IN" b="1" dirty="0"/>
              <a:t>Handled missing values:</a:t>
            </a:r>
          </a:p>
          <a:p>
            <a:r>
              <a:rPr lang="en-IN" dirty="0"/>
              <a:t>Manually checked variant rows missing </a:t>
            </a:r>
            <a:r>
              <a:rPr lang="en-IN" b="1" dirty="0"/>
              <a:t>Mileage</a:t>
            </a:r>
            <a:r>
              <a:rPr lang="en-IN" dirty="0"/>
              <a:t> or </a:t>
            </a:r>
            <a:r>
              <a:rPr lang="en-IN" b="1" dirty="0"/>
              <a:t>BHP</a:t>
            </a:r>
            <a:r>
              <a:rPr lang="en-IN" dirty="0"/>
              <a:t>.</a:t>
            </a:r>
          </a:p>
          <a:p>
            <a:r>
              <a:rPr lang="en-IN" dirty="0"/>
              <a:t>Retrieved missing values from additional page sections (e.g., bottom of the CarWale variant page).</a:t>
            </a:r>
          </a:p>
          <a:p>
            <a:r>
              <a:rPr lang="en-IN" dirty="0"/>
              <a:t>Appended values into specific positions in feature lists based on index matching.</a:t>
            </a:r>
          </a:p>
          <a:p>
            <a:r>
              <a:rPr lang="en-IN" b="1" dirty="0"/>
              <a:t>Standardized format:</a:t>
            </a:r>
          </a:p>
          <a:p>
            <a:r>
              <a:rPr lang="en-IN" dirty="0"/>
              <a:t>Used regular expressions to extract numerical values from mixed strings like "1997 cc, 22kmpl, 22bhp".</a:t>
            </a:r>
          </a:p>
          <a:p>
            <a:r>
              <a:rPr lang="en-IN" dirty="0"/>
              <a:t>Removed unwanted text and units, and converted Price, Mileage, BHP, and CC to numerical types.</a:t>
            </a:r>
          </a:p>
          <a:p>
            <a:r>
              <a:rPr lang="en-IN" dirty="0"/>
              <a:t>This meticulous cleaning process improved dataset completeness and formatting, enabling accurate downstream analysis and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8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2123-EEF7-1525-64F9-52E6FB98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Data Manipulation</a:t>
            </a:r>
            <a:br>
              <a:rPr lang="en-IN" b="1" dirty="0"/>
            </a:br>
            <a:br>
              <a:rPr lang="en-IN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AD21-CA66-A835-93AC-521E51A72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Created calculated fields:</a:t>
            </a:r>
          </a:p>
          <a:p>
            <a:pPr lvl="1"/>
            <a:r>
              <a:rPr lang="en-IN" dirty="0"/>
              <a:t>Value Score = (Mileage × BHP) / Price</a:t>
            </a:r>
          </a:p>
          <a:p>
            <a:pPr lvl="1"/>
            <a:r>
              <a:rPr lang="en-IN" dirty="0"/>
              <a:t>Difference between Automatic vs Manual price</a:t>
            </a:r>
          </a:p>
          <a:p>
            <a:r>
              <a:rPr lang="en-IN" dirty="0"/>
              <a:t>Grouped data by Brand, Fuel, Model for summaries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C407-DCCB-51AD-8DEE-95D218BA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Bivariate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79AA1-C953-81F9-F8BF-C2B509B54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Price vs Mileage</a:t>
            </a:r>
          </a:p>
          <a:p>
            <a:r>
              <a:rPr lang="en-IN" dirty="0"/>
              <a:t>Price vs BHP</a:t>
            </a:r>
          </a:p>
          <a:p>
            <a:r>
              <a:rPr lang="en-IN" dirty="0"/>
              <a:t>Price difference between Manual vs Automatic</a:t>
            </a:r>
          </a:p>
          <a:p>
            <a:r>
              <a:rPr lang="en-IN" dirty="0"/>
              <a:t>Brand vs Fuel Type (stacked bar)</a:t>
            </a:r>
          </a:p>
          <a:p>
            <a:r>
              <a:rPr lang="en-IN" dirty="0"/>
              <a:t>Clustering based on Price, Mileage, BHP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9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927</Words>
  <Application>Microsoft Macintosh PowerPoint</Application>
  <PresentationFormat>Widescreen</PresentationFormat>
  <Paragraphs>81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Libre Baskerville</vt:lpstr>
      <vt:lpstr>Lato Black</vt:lpstr>
      <vt:lpstr>-webkit-standard</vt:lpstr>
      <vt:lpstr>Calibri</vt:lpstr>
      <vt:lpstr>system-ui</vt:lpstr>
      <vt:lpstr>Office Theme</vt:lpstr>
      <vt:lpstr>PowerPoint Presentation</vt:lpstr>
      <vt:lpstr>PowerPoint Presentation</vt:lpstr>
      <vt:lpstr>Business Problem &amp; Domain</vt:lpstr>
      <vt:lpstr>Objective of the Project</vt:lpstr>
      <vt:lpstr>Web Scraping – Details</vt:lpstr>
      <vt:lpstr>Summary of the Data</vt:lpstr>
      <vt:lpstr>Data Cleaning</vt:lpstr>
      <vt:lpstr>  Data Manipulation  </vt:lpstr>
      <vt:lpstr>Bivariate Analysis</vt:lpstr>
      <vt:lpstr>Key Business Questions</vt:lpstr>
      <vt:lpstr> Which car variants offer the best value for money (high mileage + decent BHP at low price)? </vt:lpstr>
      <vt:lpstr> Which car models have the most balanced configuration (moderate price, mileage, and performance)? </vt:lpstr>
      <vt:lpstr>Are certain brands under pricing high-performance variants compared to competitors? (&gt;75 percentile of Bhp) &amp; (price/bhp) </vt:lpstr>
      <vt:lpstr> Which brands dominate the ₹8–₹12 lakh price band? (More no. of variants b/w 8-12lc) </vt:lpstr>
      <vt:lpstr>What is the average price difference between manual and automatic variants within the same model? (Automatic – Manual ) </vt:lpstr>
      <vt:lpstr>Do higher CC or BHP cars always cost more, or are there pricing inefficiencies? </vt:lpstr>
      <vt:lpstr>Which car variants are ideal for urban commuters (automatic, high mileage, compact engine)? </vt:lpstr>
      <vt:lpstr> Which brand offers the best overall ratings in the ₹10–₹15 lakh segment? </vt:lpstr>
      <vt:lpstr> Is there a brand that consistently offers higher mileage across its line up than competitors? </vt:lpstr>
      <vt:lpstr> Which fuel types are being offered most frequently by each brand? </vt:lpstr>
      <vt:lpstr>Conclusion (Key findings)  </vt:lpstr>
      <vt:lpstr>Challenges &amp; Experience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karrea09@gmail.com</cp:lastModifiedBy>
  <cp:revision>7</cp:revision>
  <dcterms:created xsi:type="dcterms:W3CDTF">2021-02-16T05:19:01Z</dcterms:created>
  <dcterms:modified xsi:type="dcterms:W3CDTF">2025-05-17T07:26:26Z</dcterms:modified>
</cp:coreProperties>
</file>