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1h7YdU6ZX15hGFXudfB2wGbVUb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AYED KHAZAA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05T11:18:37.105">
    <p:pos x="6029" y="4303"/>
    <p:text/>
    <p:extLst>
      <p:ext uri="{C676402C-5697-4E1C-873F-D02D1690AC5C}">
        <p15:threadingInfo timeZoneBias="0"/>
      </p:ext>
      <p:ext uri="http://customooxmlschemas.google.com/">
        <go:slidesCustomData xmlns:go="http://customooxmlschemas.google.com/" commentPostId="AAAAmhyYm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https://github.com/karrijayanth65/SpamGuard-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javatpoint.com/machine-learning-naive-bayes-classifier" TargetMode="External"/><Relationship Id="rId4" Type="http://schemas.openxmlformats.org/officeDocument/2006/relationships/hyperlink" Target="https://www.javatpoint.com/machine-learning-naive-bayes-classifier" TargetMode="External"/><Relationship Id="rId5" Type="http://schemas.openxmlformats.org/officeDocument/2006/relationships/hyperlink" Target="https://vitalflux.com/accuracy-precision-recall-f1-score-python-example/" TargetMode="External"/><Relationship Id="rId6" Type="http://schemas.openxmlformats.org/officeDocument/2006/relationships/hyperlink" Target="https://stackoverflow.com/questions/60636444/what-is-the-difference-between-x-test-x-train-y-test-y-train-in-sklear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83" name="Shape 83"/>
        <p:cNvGrpSpPr/>
        <p:nvPr/>
      </p:nvGrpSpPr>
      <p:grpSpPr>
        <a:xfrm>
          <a:off x="0" y="0"/>
          <a:ext cx="0" cy="0"/>
          <a:chOff x="0" y="0"/>
          <a:chExt cx="0" cy="0"/>
        </a:xfrm>
      </p:grpSpPr>
      <p:sp>
        <p:nvSpPr>
          <p:cNvPr id="84" name="Google Shape;84;p1"/>
          <p:cNvSpPr txBox="1"/>
          <p:nvPr/>
        </p:nvSpPr>
        <p:spPr>
          <a:xfrm>
            <a:off x="3050325" y="2911350"/>
            <a:ext cx="9164700" cy="1629000"/>
          </a:xfrm>
          <a:prstGeom prst="rect">
            <a:avLst/>
          </a:prstGeom>
          <a:noFill/>
          <a:ln cap="flat" cmpd="sng" w="2857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IN" sz="5100">
                <a:solidFill>
                  <a:schemeClr val="hlink"/>
                </a:solidFill>
                <a:highlight>
                  <a:srgbClr val="FFFFFF"/>
                </a:highlight>
                <a:uFill>
                  <a:noFill/>
                </a:uFill>
                <a:latin typeface="Times New Roman"/>
                <a:ea typeface="Times New Roman"/>
                <a:cs typeface="Times New Roman"/>
                <a:sym typeface="Times New Roman"/>
                <a:hlinkClick r:id="rId4"/>
              </a:rPr>
              <a:t>SpamGuard-ML</a:t>
            </a:r>
            <a:endParaRPr sz="5100">
              <a:solidFill>
                <a:schemeClr val="hlink"/>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Font typeface="Arial"/>
              <a:buNone/>
            </a:pPr>
            <a:r>
              <a:t/>
            </a:r>
            <a:endParaRPr sz="4400">
              <a:solidFill>
                <a:srgbClr val="FF0000"/>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ALGORITHM-NAÏVE BAYES</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Noto Sans Symbols"/>
              <a:buChar char="⮚"/>
            </a:pPr>
            <a:r>
              <a:rPr lang="en-IN"/>
              <a:t>Navie bayes algorithm is a supervised learning algorithm which is based on base theorem and used for solving classification problems.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mainly used in text classification that includes a high dimensional training data set.</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Navie bayes is a  “</a:t>
            </a:r>
            <a:r>
              <a:rPr b="1" lang="en-IN"/>
              <a:t>probabilistic classifier which means it predicts on the basis of the probability of an object”.</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NAVIE:</a:t>
            </a:r>
            <a:r>
              <a:rPr lang="en-IN"/>
              <a:t> it is called naive because it assumes that the occurrence of a certain feature is independent of the occurrence of other future.</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BAYES: </a:t>
            </a:r>
            <a:r>
              <a:rPr lang="en-IN"/>
              <a:t>It is called base because it depends on the principle of bayes theorem.</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43" name="Shape 143"/>
        <p:cNvGrpSpPr/>
        <p:nvPr/>
      </p:nvGrpSpPr>
      <p:grpSpPr>
        <a:xfrm>
          <a:off x="0" y="0"/>
          <a:ext cx="0" cy="0"/>
          <a:chOff x="0" y="0"/>
          <a:chExt cx="0" cy="0"/>
        </a:xfrm>
      </p:grpSpPr>
      <p:pic>
        <p:nvPicPr>
          <p:cNvPr descr="See the source image" id="144" name="Google Shape;144;p11"/>
          <p:cNvPicPr preferRelativeResize="0"/>
          <p:nvPr/>
        </p:nvPicPr>
        <p:blipFill rotWithShape="1">
          <a:blip r:embed="rId3">
            <a:alphaModFix/>
          </a:blip>
          <a:srcRect b="0" l="0" r="0" t="0"/>
          <a:stretch/>
        </p:blipFill>
        <p:spPr>
          <a:xfrm>
            <a:off x="1930399" y="1289538"/>
            <a:ext cx="6588369" cy="35872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48" name="Shape 148"/>
        <p:cNvGrpSpPr/>
        <p:nvPr/>
      </p:nvGrpSpPr>
      <p:grpSpPr>
        <a:xfrm>
          <a:off x="0" y="0"/>
          <a:ext cx="0" cy="0"/>
          <a:chOff x="0" y="0"/>
          <a:chExt cx="0" cy="0"/>
        </a:xfrm>
      </p:grpSpPr>
      <p:sp>
        <p:nvSpPr>
          <p:cNvPr id="149" name="Google Shape;149;p12"/>
          <p:cNvSpPr txBox="1"/>
          <p:nvPr>
            <p:ph idx="1" type="body"/>
          </p:nvPr>
        </p:nvSpPr>
        <p:spPr>
          <a:xfrm>
            <a:off x="838200" y="812800"/>
            <a:ext cx="10515600" cy="5680075"/>
          </a:xfrm>
          <a:prstGeom prst="rect">
            <a:avLst/>
          </a:prstGeom>
          <a:noFill/>
          <a:ln>
            <a:noFill/>
          </a:ln>
        </p:spPr>
        <p:txBody>
          <a:bodyPr anchorCtr="0" anchor="t" bIns="45700" lIns="91425" spcFirstLastPara="1" rIns="91425" wrap="square" tIns="45700">
            <a:normAutofit fontScale="92500" lnSpcReduction="10000"/>
          </a:bodyPr>
          <a:lstStyle/>
          <a:p>
            <a:pPr indent="-64135" lvl="0" marL="228600" rtl="0" algn="l">
              <a:lnSpc>
                <a:spcPct val="90000"/>
              </a:lnSpc>
              <a:spcBef>
                <a:spcPts val="0"/>
              </a:spcBef>
              <a:spcAft>
                <a:spcPts val="0"/>
              </a:spcAft>
              <a:buClr>
                <a:schemeClr val="dk1"/>
              </a:buClr>
              <a:buSzPct val="100000"/>
              <a:buFont typeface="Noto Sans Symbols"/>
              <a:buNone/>
            </a:pPr>
            <a:r>
              <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For example a fruit i.e Banana   it has Attributes like yellow  sweet and long.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Even if these features depend on each other or upon the existence of the other features all of these properties independently contribute to the probability that these fruit is banana and that’s why it is known as Navie.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800"/>
              <a:t>Naive Bayes senses based on event that happened in previous context and calculates the likelihood of that word for event occurring again in the future.</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800"/>
              <a:t>For example if a word appears in a spam email but not in a ham email the algorithm would most likely classify it as spam.</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a:p>
            <a:pPr indent="0" lvl="0" marL="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id="150" name="Google Shape;150;p12"/>
          <p:cNvPicPr preferRelativeResize="0"/>
          <p:nvPr/>
        </p:nvPicPr>
        <p:blipFill rotWithShape="1">
          <a:blip r:embed="rId3">
            <a:alphaModFix/>
          </a:blip>
          <a:srcRect b="0" l="0" r="0" t="0"/>
          <a:stretch/>
        </p:blipFill>
        <p:spPr>
          <a:xfrm>
            <a:off x="1872515" y="276225"/>
            <a:ext cx="6990131" cy="21309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54" name="Shape 154"/>
        <p:cNvGrpSpPr/>
        <p:nvPr/>
      </p:nvGrpSpPr>
      <p:grpSpPr>
        <a:xfrm>
          <a:off x="0" y="0"/>
          <a:ext cx="0" cy="0"/>
          <a:chOff x="0" y="0"/>
          <a:chExt cx="0" cy="0"/>
        </a:xfrm>
      </p:grpSpPr>
      <p:sp>
        <p:nvSpPr>
          <p:cNvPr id="155" name="Google Shape;155;p13"/>
          <p:cNvSpPr txBox="1"/>
          <p:nvPr>
            <p:ph idx="1" type="body"/>
          </p:nvPr>
        </p:nvSpPr>
        <p:spPr>
          <a:xfrm>
            <a:off x="609601" y="695569"/>
            <a:ext cx="9972782" cy="5884984"/>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Font typeface="Noto Sans Symbols"/>
              <a:buNone/>
            </a:pPr>
            <a:r>
              <a:t/>
            </a:r>
            <a:endParaRPr sz="2400"/>
          </a:p>
          <a:p>
            <a:pPr indent="0" lvl="0" marL="0" rtl="0" algn="l">
              <a:lnSpc>
                <a:spcPct val="90000"/>
              </a:lnSpc>
              <a:spcBef>
                <a:spcPts val="1000"/>
              </a:spcBef>
              <a:spcAft>
                <a:spcPts val="0"/>
              </a:spcAft>
              <a:buClr>
                <a:srgbClr val="7030A0"/>
              </a:buClr>
              <a:buSzPts val="3200"/>
              <a:buNone/>
            </a:pPr>
            <a:r>
              <a:rPr b="1" lang="en-IN" sz="3200">
                <a:solidFill>
                  <a:srgbClr val="7030A0"/>
                </a:solidFill>
                <a:latin typeface="Times New Roman"/>
                <a:ea typeface="Times New Roman"/>
                <a:cs typeface="Times New Roman"/>
                <a:sym typeface="Times New Roman"/>
              </a:rPr>
              <a:t>TYPES OF NAÏVE BAYES MODEL</a:t>
            </a:r>
            <a:r>
              <a:rPr b="1" lang="en-IN" sz="3200"/>
              <a:t>:</a:t>
            </a:r>
            <a:endParaRPr/>
          </a:p>
          <a:p>
            <a:pPr indent="0" lvl="0" marL="0" rtl="0" algn="l">
              <a:lnSpc>
                <a:spcPct val="90000"/>
              </a:lnSpc>
              <a:spcBef>
                <a:spcPts val="1000"/>
              </a:spcBef>
              <a:spcAft>
                <a:spcPts val="0"/>
              </a:spcAft>
              <a:buClr>
                <a:schemeClr val="dk1"/>
              </a:buClr>
              <a:buSzPts val="2800"/>
              <a:buNone/>
            </a:pPr>
            <a:r>
              <a:rPr lang="en-IN"/>
              <a:t>There are three types of naïve bayes model:</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Gaussian:</a:t>
            </a:r>
            <a:r>
              <a:rPr lang="en-IN"/>
              <a:t> The gaussian model assumes that features follow a normal distribution. This means if predictors take continuous value instead of discrete then model assumes that this values are sampled from gaussian distribution.</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Multinomial:</a:t>
            </a:r>
            <a:r>
              <a:rPr lang="en-IN"/>
              <a:t> It guesses the tag text such as an email or a newspaper story using bayes theorem.</a:t>
            </a:r>
            <a:endParaRPr/>
          </a:p>
          <a:p>
            <a:pPr indent="-228600" lvl="0" marL="228600" rtl="0" algn="l">
              <a:lnSpc>
                <a:spcPct val="90000"/>
              </a:lnSpc>
              <a:spcBef>
                <a:spcPts val="1000"/>
              </a:spcBef>
              <a:spcAft>
                <a:spcPts val="0"/>
              </a:spcAft>
              <a:buClr>
                <a:schemeClr val="dk1"/>
              </a:buClr>
              <a:buSzPts val="2800"/>
              <a:buFont typeface="Noto Sans Symbols"/>
              <a:buChar char="⮚"/>
            </a:pPr>
            <a:r>
              <a:rPr b="1" lang="en-IN"/>
              <a:t>Bernoulli:</a:t>
            </a:r>
            <a:r>
              <a:rPr lang="en-IN"/>
              <a:t> Bernoulli NB implements the naive bayes training and classification algorithm that it is good at handling Boolean or binary attributes</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59" name="Shape 159"/>
        <p:cNvGrpSpPr/>
        <p:nvPr/>
      </p:nvGrpSpPr>
      <p:grpSpPr>
        <a:xfrm>
          <a:off x="0" y="0"/>
          <a:ext cx="0" cy="0"/>
          <a:chOff x="0" y="0"/>
          <a:chExt cx="0" cy="0"/>
        </a:xfrm>
      </p:grpSpPr>
      <p:sp>
        <p:nvSpPr>
          <p:cNvPr id="160" name="Google Shape;160;p14"/>
          <p:cNvSpPr txBox="1"/>
          <p:nvPr>
            <p:ph idx="1" type="body"/>
          </p:nvPr>
        </p:nvSpPr>
        <p:spPr>
          <a:xfrm>
            <a:off x="838200" y="586154"/>
            <a:ext cx="10515600" cy="55908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030A0"/>
              </a:buClr>
              <a:buSzPts val="2800"/>
              <a:buNone/>
            </a:pPr>
            <a:r>
              <a:rPr b="1" lang="en-IN">
                <a:solidFill>
                  <a:srgbClr val="7030A0"/>
                </a:solidFill>
              </a:rPr>
              <a:t>ADVANTAGES: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one of the fast and easy ml algorithms to predict a class of data sets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can be used for binary as well as multi class classifications.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the most popular choice for </a:t>
            </a:r>
            <a:r>
              <a:rPr b="1" lang="en-IN"/>
              <a:t>text classification problems.</a:t>
            </a:r>
            <a:endParaRPr/>
          </a:p>
          <a:p>
            <a:pPr indent="0" lvl="0" marL="0" rtl="0" algn="l">
              <a:lnSpc>
                <a:spcPct val="90000"/>
              </a:lnSpc>
              <a:spcBef>
                <a:spcPts val="1000"/>
              </a:spcBef>
              <a:spcAft>
                <a:spcPts val="0"/>
              </a:spcAft>
              <a:buClr>
                <a:srgbClr val="7030A0"/>
              </a:buClr>
              <a:buSzPts val="2800"/>
              <a:buNone/>
            </a:pPr>
            <a:r>
              <a:rPr b="1" lang="en-IN">
                <a:solidFill>
                  <a:srgbClr val="7030A0"/>
                </a:solidFill>
              </a:rPr>
              <a:t>APPLICATIONS: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used for credit scoring.</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It is used in medical data classification.</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And used to detect spam or ham messages.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64" name="Shape 164"/>
        <p:cNvGrpSpPr/>
        <p:nvPr/>
      </p:nvGrpSpPr>
      <p:grpSpPr>
        <a:xfrm>
          <a:off x="0" y="0"/>
          <a:ext cx="0" cy="0"/>
          <a:chOff x="0" y="0"/>
          <a:chExt cx="0" cy="0"/>
        </a:xfrm>
      </p:grpSpPr>
      <p:sp>
        <p:nvSpPr>
          <p:cNvPr id="165" name="Google Shape;16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EDA AND DATA PROCESSING</a:t>
            </a:r>
            <a:endParaRPr/>
          </a:p>
        </p:txBody>
      </p:sp>
      <p:sp>
        <p:nvSpPr>
          <p:cNvPr id="166" name="Google Shape;16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The first step is to read the SMS data as pandas frame by using read function.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t>Here we contain 2 columns that is V1 &amp;V2 and remaining contain null values for that reason we delete that columns.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t>By using drop function we deleted that columns and we changed the column name V1 as “LABLES” and V2 as “TEXT”.</a:t>
            </a:r>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t>Next we are finding their length that is the number of rows in our data and also counting the number of spam and ham messages.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t>Then the data set is described by using describe function which has count, unique, top and frequency features</a:t>
            </a:r>
            <a:r>
              <a:rPr lang="en-I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70" name="Shape 170"/>
        <p:cNvGrpSpPr/>
        <p:nvPr/>
      </p:nvGrpSpPr>
      <p:grpSpPr>
        <a:xfrm>
          <a:off x="0" y="0"/>
          <a:ext cx="0" cy="0"/>
          <a:chOff x="0" y="0"/>
          <a:chExt cx="0" cy="0"/>
        </a:xfrm>
      </p:grpSpPr>
      <p:sp>
        <p:nvSpPr>
          <p:cNvPr id="171" name="Google Shape;171;p16"/>
          <p:cNvSpPr txBox="1"/>
          <p:nvPr>
            <p:ph idx="1" type="body"/>
          </p:nvPr>
        </p:nvSpPr>
        <p:spPr>
          <a:xfrm>
            <a:off x="838200" y="1250462"/>
            <a:ext cx="10515600" cy="49265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IN" sz="2400"/>
              <a:t>After that we find the length of the text in each row by using LEN function.</a:t>
            </a:r>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IN" sz="2400"/>
              <a:t>We plot the histogram plot which it shows the maximum number of frequency on</a:t>
            </a:r>
            <a:endParaRPr/>
          </a:p>
          <a:p>
            <a:pPr indent="0" lvl="0" marL="0" rtl="0" algn="l">
              <a:lnSpc>
                <a:spcPct val="90000"/>
              </a:lnSpc>
              <a:spcBef>
                <a:spcPts val="1000"/>
              </a:spcBef>
              <a:spcAft>
                <a:spcPts val="0"/>
              </a:spcAft>
              <a:buClr>
                <a:schemeClr val="dk1"/>
              </a:buClr>
              <a:buSzPts val="2400"/>
              <a:buNone/>
            </a:pPr>
            <a:r>
              <a:rPr lang="en-IN" sz="2400"/>
              <a:t> the length of each text and it is mixed of both spamming and hamming messages.</a:t>
            </a:r>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IN" sz="2400"/>
              <a:t>After this step who explored spamming and hamming message length separately.</a:t>
            </a:r>
            <a:endParaRPr/>
          </a:p>
          <a:p>
            <a:pPr indent="0" lvl="0" marL="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IN" sz="2400"/>
              <a:t>For encoding purpose we have applied for “HAM-0” and “SPAM-1” by using map</a:t>
            </a:r>
            <a:endParaRPr/>
          </a:p>
          <a:p>
            <a:pPr indent="0" lvl="0" marL="0" rtl="0" algn="l">
              <a:lnSpc>
                <a:spcPct val="90000"/>
              </a:lnSpc>
              <a:spcBef>
                <a:spcPts val="1000"/>
              </a:spcBef>
              <a:spcAft>
                <a:spcPts val="0"/>
              </a:spcAft>
              <a:buClr>
                <a:schemeClr val="dk1"/>
              </a:buClr>
              <a:buSzPts val="2400"/>
              <a:buNone/>
            </a:pPr>
            <a:r>
              <a:rPr lang="en-IN" sz="2400"/>
              <a:t> function, and the label is converted text to numeric.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75" name="Shape 175"/>
        <p:cNvGrpSpPr/>
        <p:nvPr/>
      </p:nvGrpSpPr>
      <p:grpSpPr>
        <a:xfrm>
          <a:off x="0" y="0"/>
          <a:ext cx="0" cy="0"/>
          <a:chOff x="0" y="0"/>
          <a:chExt cx="0" cy="0"/>
        </a:xfrm>
      </p:grpSpPr>
      <p:sp>
        <p:nvSpPr>
          <p:cNvPr id="176" name="Google Shape;17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IMPLEMENT THE BAG OF WORDS</a:t>
            </a:r>
            <a:endParaRPr/>
          </a:p>
        </p:txBody>
      </p:sp>
      <p:sp>
        <p:nvSpPr>
          <p:cNvPr id="177" name="Google Shape;177;p17"/>
          <p:cNvSpPr txBox="1"/>
          <p:nvPr>
            <p:ph idx="1" type="body"/>
          </p:nvPr>
        </p:nvSpPr>
        <p:spPr>
          <a:xfrm>
            <a:off x="838200" y="1617785"/>
            <a:ext cx="10515600" cy="48750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IN" sz="2400"/>
              <a:t>SKlearn library that is future extraction which could take the text word.</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Then we improt countVectorizer on to  data set that is our textdata which is going to convert into vector format.</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It is used to transform a given text into a vector on the basis of the frequency (count) of each word appears in the entire text.</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pic>
        <p:nvPicPr>
          <p:cNvPr id="178" name="Google Shape;178;p17"/>
          <p:cNvPicPr preferRelativeResize="0"/>
          <p:nvPr/>
        </p:nvPicPr>
        <p:blipFill rotWithShape="1">
          <a:blip r:embed="rId3">
            <a:alphaModFix/>
          </a:blip>
          <a:srcRect b="0" l="0" r="0" t="0"/>
          <a:stretch/>
        </p:blipFill>
        <p:spPr>
          <a:xfrm>
            <a:off x="1263373" y="4055330"/>
            <a:ext cx="8839200" cy="21391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82" name="Shape 182"/>
        <p:cNvGrpSpPr/>
        <p:nvPr/>
      </p:nvGrpSpPr>
      <p:grpSpPr>
        <a:xfrm>
          <a:off x="0" y="0"/>
          <a:ext cx="0" cy="0"/>
          <a:chOff x="0" y="0"/>
          <a:chExt cx="0" cy="0"/>
        </a:xfrm>
      </p:grpSpPr>
      <p:sp>
        <p:nvSpPr>
          <p:cNvPr id="183" name="Google Shape;183;p18"/>
          <p:cNvSpPr txBox="1"/>
          <p:nvPr>
            <p:ph idx="1" type="body"/>
          </p:nvPr>
        </p:nvSpPr>
        <p:spPr>
          <a:xfrm>
            <a:off x="838200" y="672124"/>
            <a:ext cx="10515600" cy="60732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t>By using model selections we need to import train and test data that is x_train ,x_test,y_train and y_test.</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Here we assign the x_ train to “TEXT” column and target value that is y_train to “LABEL” column, where that test size is 20% and train size is 80%.</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Actually it is a sparse matrix doesn’t print that is bag of words can converted text data into sparse matrix.</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 A matrix is a two-dimensional data object made up of m rows and n columns most of the elements of the matrix have </a:t>
            </a:r>
            <a:r>
              <a:rPr b="1" lang="en-IN" sz="2400"/>
              <a:t>0 value ,</a:t>
            </a:r>
            <a:r>
              <a:rPr lang="en-IN" sz="2400"/>
              <a:t>then it is called sparse matrix.</a:t>
            </a:r>
            <a:endParaRPr/>
          </a:p>
          <a:p>
            <a:pPr indent="0" lvl="0" marL="0" rtl="0" algn="just">
              <a:lnSpc>
                <a:spcPct val="90000"/>
              </a:lnSpc>
              <a:spcBef>
                <a:spcPts val="1000"/>
              </a:spcBef>
              <a:spcAft>
                <a:spcPts val="0"/>
              </a:spcAft>
              <a:buClr>
                <a:schemeClr val="dk1"/>
              </a:buClr>
              <a:buSzPts val="2400"/>
              <a:buNone/>
            </a:pPr>
            <a:r>
              <a:t/>
            </a:r>
            <a:endParaRPr sz="2400"/>
          </a:p>
          <a:p>
            <a:pPr indent="-228600" lvl="0" marL="228600" rtl="0" algn="just">
              <a:lnSpc>
                <a:spcPct val="90000"/>
              </a:lnSpc>
              <a:spcBef>
                <a:spcPts val="1000"/>
              </a:spcBef>
              <a:spcAft>
                <a:spcPts val="0"/>
              </a:spcAft>
              <a:buClr>
                <a:schemeClr val="dk1"/>
              </a:buClr>
              <a:buSzPts val="2400"/>
              <a:buFont typeface="Noto Sans Symbols"/>
              <a:buChar char="⮚"/>
            </a:pPr>
            <a:r>
              <a:rPr lang="en-IN" sz="2400"/>
              <a:t>Sparse matrix is going to take or evaluate the values the non-zero elements and avoid zero elements so it takes less memory to store.</a:t>
            </a:r>
            <a:endParaRPr/>
          </a:p>
          <a:p>
            <a:pPr indent="-76200" lvl="0" marL="228600" rtl="0" algn="just">
              <a:lnSpc>
                <a:spcPct val="90000"/>
              </a:lnSpc>
              <a:spcBef>
                <a:spcPts val="1000"/>
              </a:spcBef>
              <a:spcAft>
                <a:spcPts val="0"/>
              </a:spcAft>
              <a:buClr>
                <a:schemeClr val="dk1"/>
              </a:buClr>
              <a:buSzPts val="2400"/>
              <a:buFont typeface="Noto Sans Symbols"/>
              <a:buNone/>
            </a:pPr>
            <a:r>
              <a:t/>
            </a:r>
            <a:endParaRPr b="1" sz="2400"/>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87" name="Shape 187"/>
        <p:cNvGrpSpPr/>
        <p:nvPr/>
      </p:nvGrpSpPr>
      <p:grpSpPr>
        <a:xfrm>
          <a:off x="0" y="0"/>
          <a:ext cx="0" cy="0"/>
          <a:chOff x="0" y="0"/>
          <a:chExt cx="0" cy="0"/>
        </a:xfrm>
      </p:grpSpPr>
      <p:sp>
        <p:nvSpPr>
          <p:cNvPr id="188" name="Google Shape;18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IMPLEMENTATION OF ML MODEL</a:t>
            </a:r>
            <a:endParaRPr/>
          </a:p>
        </p:txBody>
      </p:sp>
      <p:sp>
        <p:nvSpPr>
          <p:cNvPr id="189" name="Google Shape;18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Font typeface="Noto Sans Symbols"/>
              <a:buChar char="⮚"/>
            </a:pPr>
            <a:r>
              <a:rPr lang="en-IN" sz="2400">
                <a:latin typeface="Times New Roman"/>
                <a:ea typeface="Times New Roman"/>
                <a:cs typeface="Times New Roman"/>
                <a:sym typeface="Times New Roman"/>
              </a:rPr>
              <a:t>Now, from the sklearn  we import the Naive bayes classifier in that we use “ MULTINOMIAL NAÏVE BAYES”  and also “BERNOULLI NAIVE  BAYES” that is our model.</a:t>
            </a:r>
            <a:endParaRPr/>
          </a:p>
          <a:p>
            <a:pPr indent="0" lvl="0" marL="0" rtl="0" algn="l">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Font typeface="Noto Sans Symbols"/>
              <a:buChar char="⮚"/>
            </a:pPr>
            <a:r>
              <a:rPr lang="en-IN" sz="2400">
                <a:latin typeface="Times New Roman"/>
                <a:ea typeface="Times New Roman"/>
                <a:cs typeface="Times New Roman"/>
                <a:sym typeface="Times New Roman"/>
              </a:rPr>
              <a:t>Now we feed the data set into our model that is which going to predict our test data.</a:t>
            </a:r>
            <a:endParaRPr/>
          </a:p>
          <a:p>
            <a:pPr indent="0" lvl="0" marL="0" rtl="0" algn="l">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Font typeface="Noto Sans Symbols"/>
              <a:buChar char="⮚"/>
            </a:pPr>
            <a:r>
              <a:rPr lang="en-IN" sz="2400">
                <a:latin typeface="Times New Roman"/>
                <a:ea typeface="Times New Roman"/>
                <a:cs typeface="Times New Roman"/>
                <a:sym typeface="Times New Roman"/>
              </a:rPr>
              <a:t>After that it print the predicted data.</a:t>
            </a:r>
            <a:endParaRPr/>
          </a:p>
          <a:p>
            <a:pPr indent="0" lvl="0" marL="0" rtl="0" algn="l">
              <a:lnSpc>
                <a:spcPct val="90000"/>
              </a:lnSpc>
              <a:spcBef>
                <a:spcPts val="1000"/>
              </a:spcBef>
              <a:spcAft>
                <a:spcPts val="0"/>
              </a:spcAft>
              <a:buClr>
                <a:schemeClr val="dk1"/>
              </a:buClr>
              <a:buSzPct val="1000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Font typeface="Noto Sans Symbols"/>
              <a:buChar char="⮚"/>
            </a:pPr>
            <a:r>
              <a:rPr lang="en-IN" sz="2400">
                <a:latin typeface="Times New Roman"/>
                <a:ea typeface="Times New Roman"/>
                <a:cs typeface="Times New Roman"/>
                <a:sym typeface="Times New Roman"/>
              </a:rPr>
              <a:t>Now we evaluate the score that is accuracy precision and recall score it is important to evaluate the performance of classifications model in order to reliable use the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CONTENTS</a:t>
            </a:r>
            <a:endParaRPr/>
          </a:p>
        </p:txBody>
      </p:sp>
      <p:sp>
        <p:nvSpPr>
          <p:cNvPr id="90" name="Google Shape;90;p2"/>
          <p:cNvSpPr txBox="1"/>
          <p:nvPr>
            <p:ph idx="1" type="body"/>
          </p:nvPr>
        </p:nvSpPr>
        <p:spPr>
          <a:xfrm>
            <a:off x="838200" y="1825625"/>
            <a:ext cx="10515600" cy="4351338"/>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IN"/>
              <a:t>ABSTRACT</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INTRODUCTION</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LIBRARIES AND PACKAGES</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DATA SET</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ALGORITHM-NAIVE BAYES</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EDA AND DATA PROCESSING</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IMPLEMENT BAG OF WORDS</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IMPLEMENTATION OF ML MODEL</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CODE</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CONCLUSION</a:t>
            </a:r>
            <a:endParaRPr/>
          </a:p>
          <a:p>
            <a:pPr indent="-228600" lvl="0" marL="228600" rtl="0" algn="l">
              <a:lnSpc>
                <a:spcPct val="90000"/>
              </a:lnSpc>
              <a:spcBef>
                <a:spcPts val="1000"/>
              </a:spcBef>
              <a:spcAft>
                <a:spcPts val="0"/>
              </a:spcAft>
              <a:buClr>
                <a:schemeClr val="dk1"/>
              </a:buClr>
              <a:buSzPct val="100000"/>
              <a:buFont typeface="Noto Sans Symbols"/>
              <a:buChar char="⮚"/>
            </a:pPr>
            <a:r>
              <a:rPr lang="en-I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93" name="Shape 193"/>
        <p:cNvGrpSpPr/>
        <p:nvPr/>
      </p:nvGrpSpPr>
      <p:grpSpPr>
        <a:xfrm>
          <a:off x="0" y="0"/>
          <a:ext cx="0" cy="0"/>
          <a:chOff x="0" y="0"/>
          <a:chExt cx="0" cy="0"/>
        </a:xfrm>
      </p:grpSpPr>
      <p:sp>
        <p:nvSpPr>
          <p:cNvPr id="194" name="Google Shape;194;p20"/>
          <p:cNvSpPr txBox="1"/>
          <p:nvPr>
            <p:ph idx="1" type="body"/>
          </p:nvPr>
        </p:nvSpPr>
        <p:spPr>
          <a:xfrm>
            <a:off x="838200" y="887896"/>
            <a:ext cx="10515600" cy="528906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Accuracy function computes subset accuracy that is the set of labels predicted for a sample must exactly match the corresponding set of labels in y_test.</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Precision also called positive predictive value that is the fraction of relevant instances among the retrieved instances.</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Recall is also known as sensitivity that is the fraction of the relevant instances.</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F-Score is a measure of test’s accuracy it is calculated from the precision and recall of the test.</a:t>
            </a:r>
            <a:endParaRPr/>
          </a:p>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Here Bernolli NB has best accuracy precision , recall and F score.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98" name="Shape 198"/>
        <p:cNvGrpSpPr/>
        <p:nvPr/>
      </p:nvGrpSpPr>
      <p:grpSpPr>
        <a:xfrm>
          <a:off x="0" y="0"/>
          <a:ext cx="0" cy="0"/>
          <a:chOff x="0" y="0"/>
          <a:chExt cx="0" cy="0"/>
        </a:xfrm>
      </p:grpSpPr>
      <p:sp>
        <p:nvSpPr>
          <p:cNvPr id="199" name="Google Shape;199;p21"/>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a:solidFill>
                  <a:srgbClr val="7030A0"/>
                </a:solidFill>
                <a:latin typeface="Times New Roman"/>
                <a:ea typeface="Times New Roman"/>
                <a:cs typeface="Times New Roman"/>
                <a:sym typeface="Times New Roman"/>
              </a:rPr>
              <a:t>CODE</a:t>
            </a:r>
            <a:endParaRPr/>
          </a:p>
        </p:txBody>
      </p:sp>
      <p:pic>
        <p:nvPicPr>
          <p:cNvPr id="200" name="Google Shape;200;p21"/>
          <p:cNvPicPr preferRelativeResize="0"/>
          <p:nvPr>
            <p:ph idx="1" type="body"/>
          </p:nvPr>
        </p:nvPicPr>
        <p:blipFill rotWithShape="1">
          <a:blip r:embed="rId3">
            <a:alphaModFix/>
          </a:blip>
          <a:srcRect b="0" l="0" r="0" t="0"/>
          <a:stretch/>
        </p:blipFill>
        <p:spPr>
          <a:xfrm>
            <a:off x="838200" y="1027044"/>
            <a:ext cx="10027747" cy="1669773"/>
          </a:xfrm>
          <a:prstGeom prst="rect">
            <a:avLst/>
          </a:prstGeom>
          <a:noFill/>
          <a:ln>
            <a:noFill/>
          </a:ln>
        </p:spPr>
      </p:pic>
      <p:pic>
        <p:nvPicPr>
          <p:cNvPr id="201" name="Google Shape;201;p21"/>
          <p:cNvPicPr preferRelativeResize="0"/>
          <p:nvPr/>
        </p:nvPicPr>
        <p:blipFill rotWithShape="1">
          <a:blip r:embed="rId4">
            <a:alphaModFix/>
          </a:blip>
          <a:srcRect b="0" l="0" r="0" t="0"/>
          <a:stretch/>
        </p:blipFill>
        <p:spPr>
          <a:xfrm>
            <a:off x="838200" y="2504661"/>
            <a:ext cx="10027747" cy="3895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05" name="Shape 205"/>
        <p:cNvGrpSpPr/>
        <p:nvPr/>
      </p:nvGrpSpPr>
      <p:grpSpPr>
        <a:xfrm>
          <a:off x="0" y="0"/>
          <a:ext cx="0" cy="0"/>
          <a:chOff x="0" y="0"/>
          <a:chExt cx="0" cy="0"/>
        </a:xfrm>
      </p:grpSpPr>
      <p:pic>
        <p:nvPicPr>
          <p:cNvPr id="206" name="Google Shape;206;p22"/>
          <p:cNvPicPr preferRelativeResize="0"/>
          <p:nvPr/>
        </p:nvPicPr>
        <p:blipFill rotWithShape="1">
          <a:blip r:embed="rId3">
            <a:alphaModFix/>
          </a:blip>
          <a:srcRect b="0" l="0" r="0" t="0"/>
          <a:stretch/>
        </p:blipFill>
        <p:spPr>
          <a:xfrm>
            <a:off x="1758120" y="202755"/>
            <a:ext cx="7979849" cy="5044427"/>
          </a:xfrm>
          <a:prstGeom prst="rect">
            <a:avLst/>
          </a:prstGeom>
          <a:noFill/>
          <a:ln>
            <a:noFill/>
          </a:ln>
        </p:spPr>
      </p:pic>
      <p:pic>
        <p:nvPicPr>
          <p:cNvPr id="207" name="Google Shape;207;p22"/>
          <p:cNvPicPr preferRelativeResize="0"/>
          <p:nvPr/>
        </p:nvPicPr>
        <p:blipFill rotWithShape="1">
          <a:blip r:embed="rId4">
            <a:alphaModFix/>
          </a:blip>
          <a:srcRect b="0" l="0" r="0" t="0"/>
          <a:stretch/>
        </p:blipFill>
        <p:spPr>
          <a:xfrm>
            <a:off x="1977293" y="3689541"/>
            <a:ext cx="7877907" cy="25974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11" name="Shape 211"/>
        <p:cNvGrpSpPr/>
        <p:nvPr/>
      </p:nvGrpSpPr>
      <p:grpSpPr>
        <a:xfrm>
          <a:off x="0" y="0"/>
          <a:ext cx="0" cy="0"/>
          <a:chOff x="0" y="0"/>
          <a:chExt cx="0" cy="0"/>
        </a:xfrm>
      </p:grpSpPr>
      <p:pic>
        <p:nvPicPr>
          <p:cNvPr id="212" name="Google Shape;212;p23"/>
          <p:cNvPicPr preferRelativeResize="0"/>
          <p:nvPr/>
        </p:nvPicPr>
        <p:blipFill rotWithShape="1">
          <a:blip r:embed="rId3">
            <a:alphaModFix/>
          </a:blip>
          <a:srcRect b="0" l="0" r="0" t="0"/>
          <a:stretch/>
        </p:blipFill>
        <p:spPr>
          <a:xfrm>
            <a:off x="1057695" y="422772"/>
            <a:ext cx="9864574" cy="60124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16" name="Shape 216"/>
        <p:cNvGrpSpPr/>
        <p:nvPr/>
      </p:nvGrpSpPr>
      <p:grpSpPr>
        <a:xfrm>
          <a:off x="0" y="0"/>
          <a:ext cx="0" cy="0"/>
          <a:chOff x="0" y="0"/>
          <a:chExt cx="0" cy="0"/>
        </a:xfrm>
      </p:grpSpPr>
      <p:pic>
        <p:nvPicPr>
          <p:cNvPr id="217" name="Google Shape;217;p24"/>
          <p:cNvPicPr preferRelativeResize="0"/>
          <p:nvPr/>
        </p:nvPicPr>
        <p:blipFill rotWithShape="1">
          <a:blip r:embed="rId3">
            <a:alphaModFix/>
          </a:blip>
          <a:srcRect b="0" l="0" r="0" t="0"/>
          <a:stretch/>
        </p:blipFill>
        <p:spPr>
          <a:xfrm>
            <a:off x="988956" y="304801"/>
            <a:ext cx="10214088" cy="4302318"/>
          </a:xfrm>
          <a:prstGeom prst="rect">
            <a:avLst/>
          </a:prstGeom>
          <a:noFill/>
          <a:ln>
            <a:noFill/>
          </a:ln>
        </p:spPr>
      </p:pic>
      <p:pic>
        <p:nvPicPr>
          <p:cNvPr id="218" name="Google Shape;218;p24"/>
          <p:cNvPicPr preferRelativeResize="0"/>
          <p:nvPr/>
        </p:nvPicPr>
        <p:blipFill rotWithShape="1">
          <a:blip r:embed="rId4">
            <a:alphaModFix/>
          </a:blip>
          <a:srcRect b="0" l="0" r="0" t="0"/>
          <a:stretch/>
        </p:blipFill>
        <p:spPr>
          <a:xfrm>
            <a:off x="1050714" y="4607119"/>
            <a:ext cx="10214088" cy="21117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22" name="Shape 222"/>
        <p:cNvGrpSpPr/>
        <p:nvPr/>
      </p:nvGrpSpPr>
      <p:grpSpPr>
        <a:xfrm>
          <a:off x="0" y="0"/>
          <a:ext cx="0" cy="0"/>
          <a:chOff x="0" y="0"/>
          <a:chExt cx="0" cy="0"/>
        </a:xfrm>
      </p:grpSpPr>
      <p:pic>
        <p:nvPicPr>
          <p:cNvPr id="223" name="Google Shape;223;p25"/>
          <p:cNvPicPr preferRelativeResize="0"/>
          <p:nvPr/>
        </p:nvPicPr>
        <p:blipFill rotWithShape="1">
          <a:blip r:embed="rId3">
            <a:alphaModFix/>
          </a:blip>
          <a:srcRect b="0" l="0" r="0" t="0"/>
          <a:stretch/>
        </p:blipFill>
        <p:spPr>
          <a:xfrm>
            <a:off x="1003880" y="361466"/>
            <a:ext cx="9028016" cy="3521420"/>
          </a:xfrm>
          <a:prstGeom prst="rect">
            <a:avLst/>
          </a:prstGeom>
          <a:noFill/>
          <a:ln>
            <a:noFill/>
          </a:ln>
        </p:spPr>
      </p:pic>
      <p:pic>
        <p:nvPicPr>
          <p:cNvPr id="224" name="Google Shape;224;p25"/>
          <p:cNvPicPr preferRelativeResize="0"/>
          <p:nvPr/>
        </p:nvPicPr>
        <p:blipFill rotWithShape="1">
          <a:blip r:embed="rId4">
            <a:alphaModFix/>
          </a:blip>
          <a:srcRect b="0" l="0" r="0" t="0"/>
          <a:stretch/>
        </p:blipFill>
        <p:spPr>
          <a:xfrm>
            <a:off x="213491" y="342469"/>
            <a:ext cx="11765017" cy="61730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28" name="Shape 228"/>
        <p:cNvGrpSpPr/>
        <p:nvPr/>
      </p:nvGrpSpPr>
      <p:grpSpPr>
        <a:xfrm>
          <a:off x="0" y="0"/>
          <a:ext cx="0" cy="0"/>
          <a:chOff x="0" y="0"/>
          <a:chExt cx="0" cy="0"/>
        </a:xfrm>
      </p:grpSpPr>
      <p:pic>
        <p:nvPicPr>
          <p:cNvPr id="229" name="Google Shape;229;p26"/>
          <p:cNvPicPr preferRelativeResize="0"/>
          <p:nvPr/>
        </p:nvPicPr>
        <p:blipFill rotWithShape="1">
          <a:blip r:embed="rId3">
            <a:alphaModFix/>
          </a:blip>
          <a:srcRect b="0" l="0" r="0" t="0"/>
          <a:stretch/>
        </p:blipFill>
        <p:spPr>
          <a:xfrm>
            <a:off x="304800" y="861391"/>
            <a:ext cx="11582400" cy="51020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33" name="Shape 233"/>
        <p:cNvGrpSpPr/>
        <p:nvPr/>
      </p:nvGrpSpPr>
      <p:grpSpPr>
        <a:xfrm>
          <a:off x="0" y="0"/>
          <a:ext cx="0" cy="0"/>
          <a:chOff x="0" y="0"/>
          <a:chExt cx="0" cy="0"/>
        </a:xfrm>
      </p:grpSpPr>
      <p:pic>
        <p:nvPicPr>
          <p:cNvPr id="234" name="Google Shape;234;p27"/>
          <p:cNvPicPr preferRelativeResize="0"/>
          <p:nvPr/>
        </p:nvPicPr>
        <p:blipFill rotWithShape="1">
          <a:blip r:embed="rId3">
            <a:alphaModFix/>
          </a:blip>
          <a:srcRect b="0" l="0" r="0" t="0"/>
          <a:stretch/>
        </p:blipFill>
        <p:spPr>
          <a:xfrm>
            <a:off x="185530" y="580262"/>
            <a:ext cx="11820939" cy="50878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838200" y="403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CONCLUSION</a:t>
            </a:r>
            <a:endParaRPr/>
          </a:p>
        </p:txBody>
      </p:sp>
      <p:sp>
        <p:nvSpPr>
          <p:cNvPr id="240" name="Google Shape;24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The increase usage of emails, this study focuses on using automated ways to detect spam emails.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And the study uses various machine learning algorithms to detect them.</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And it concludes that NAÏVE BAYES algorithm , it’s a efficiency and accuracy rate are far better than other approaches.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44" name="Shape 244"/>
        <p:cNvGrpSpPr/>
        <p:nvPr/>
      </p:nvGrpSpPr>
      <p:grpSpPr>
        <a:xfrm>
          <a:off x="0" y="0"/>
          <a:ext cx="0" cy="0"/>
          <a:chOff x="0" y="0"/>
          <a:chExt cx="0" cy="0"/>
        </a:xfrm>
      </p:grpSpPr>
      <p:sp>
        <p:nvSpPr>
          <p:cNvPr id="245" name="Google Shape;24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REFERNCES</a:t>
            </a:r>
            <a:endParaRPr/>
          </a:p>
        </p:txBody>
      </p:sp>
      <p:sp>
        <p:nvSpPr>
          <p:cNvPr id="246" name="Google Shape;24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https://www.kaggle.com/datasets/uciml/sms-spam-collection-dataset</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4"/>
              </a:rPr>
              <a:t>https://www.javatpoint.com/machine-learning-naive-bayes-classifier</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5"/>
              </a:rPr>
              <a:t>https://vitalflux.com/accuracy-precision-recall-f1-score-python-example/</a:t>
            </a:r>
            <a:endParaRPr/>
          </a:p>
          <a:p>
            <a:pPr indent="-228600" lvl="0" marL="228600" rtl="0" algn="l">
              <a:lnSpc>
                <a:spcPct val="90000"/>
              </a:lnSpc>
              <a:spcBef>
                <a:spcPts val="1000"/>
              </a:spcBef>
              <a:spcAft>
                <a:spcPts val="0"/>
              </a:spcAft>
              <a:buClr>
                <a:schemeClr val="dk1"/>
              </a:buClr>
              <a:buSzPts val="2800"/>
              <a:buChar char="•"/>
            </a:pPr>
            <a:r>
              <a:rPr lang="en-IN" u="sng">
                <a:solidFill>
                  <a:schemeClr val="hlink"/>
                </a:solidFill>
                <a:hlinkClick r:id="rId6"/>
              </a:rPr>
              <a:t>https://stackoverflow.com/questions/60636444/what-is-the-difference-between-x-test-x-train-y-test-y-train-in-sklearn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6"/>
            <a:ext cx="3455894" cy="8451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000"/>
              <a:buFont typeface="Times New Roman"/>
              <a:buNone/>
            </a:pPr>
            <a:r>
              <a:rPr b="1" lang="en-IN" sz="4000">
                <a:solidFill>
                  <a:srgbClr val="7030A0"/>
                </a:solidFill>
                <a:latin typeface="Times New Roman"/>
                <a:ea typeface="Times New Roman"/>
                <a:cs typeface="Times New Roman"/>
                <a:sym typeface="Times New Roman"/>
              </a:rPr>
              <a:t>ABSTRACT</a:t>
            </a:r>
            <a:endParaRPr/>
          </a:p>
        </p:txBody>
      </p:sp>
      <p:sp>
        <p:nvSpPr>
          <p:cNvPr id="96" name="Google Shape;96;p3"/>
          <p:cNvSpPr txBox="1"/>
          <p:nvPr>
            <p:ph idx="1" type="body"/>
          </p:nvPr>
        </p:nvSpPr>
        <p:spPr>
          <a:xfrm>
            <a:off x="480537" y="1338606"/>
            <a:ext cx="9822960" cy="486423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lang="en-IN" sz="2000">
                <a:latin typeface="Times New Roman"/>
                <a:ea typeface="Times New Roman"/>
                <a:cs typeface="Times New Roman"/>
                <a:sym typeface="Times New Roman"/>
              </a:rPr>
              <a:t> Spam emails are known as unrequested commercialised emails or deceptive emails sent to a</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specific person or a company. Spams can be detected through natural language processing</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and machine learning methodologies.Machine learning methods are commonly used in spam</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filtering .These methods are used to render spam classifying emails to either ham (valid</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messages) or spam (unwanted messages)with the use of machine learning classifiers.The</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proposed work show cases differentiating features of the contents of documents.There has</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been olot of work has been performed in the area of spam filtering which is limited to some</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domains.Research on spam email detectioneither focuses on natural language processing</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methodologies on single machine learning algorithms or one natural language processing</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technique on multiple machine learning algorithms. In this project a multiple pipeline is</a:t>
            </a:r>
            <a:endParaRPr/>
          </a:p>
          <a:p>
            <a:pPr indent="0" lvl="0" marL="0" rtl="0" algn="just">
              <a:lnSpc>
                <a:spcPct val="90000"/>
              </a:lnSpc>
              <a:spcBef>
                <a:spcPts val="1000"/>
              </a:spcBef>
              <a:spcAft>
                <a:spcPts val="0"/>
              </a:spcAft>
              <a:buClr>
                <a:schemeClr val="dk1"/>
              </a:buClr>
              <a:buSzPts val="2000"/>
              <a:buNone/>
            </a:pPr>
            <a:r>
              <a:rPr lang="en-IN" sz="2000">
                <a:latin typeface="Times New Roman"/>
                <a:ea typeface="Times New Roman"/>
                <a:cs typeface="Times New Roman"/>
                <a:sym typeface="Times New Roman"/>
              </a:rPr>
              <a:t>  developed  to review the machine learning methodologies</a:t>
            </a:r>
            <a:r>
              <a:rPr lang="en-IN"/>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250" name="Shape 250"/>
        <p:cNvGrpSpPr/>
        <p:nvPr/>
      </p:nvGrpSpPr>
      <p:grpSpPr>
        <a:xfrm>
          <a:off x="0" y="0"/>
          <a:ext cx="0" cy="0"/>
          <a:chOff x="0" y="0"/>
          <a:chExt cx="0" cy="0"/>
        </a:xfrm>
      </p:grpSpPr>
      <p:pic>
        <p:nvPicPr>
          <p:cNvPr id="251" name="Google Shape;251;p30"/>
          <p:cNvPicPr preferRelativeResize="0"/>
          <p:nvPr>
            <p:ph idx="1" type="body"/>
          </p:nvPr>
        </p:nvPicPr>
        <p:blipFill rotWithShape="1">
          <a:blip r:embed="rId3">
            <a:alphaModFix/>
          </a:blip>
          <a:srcRect b="0" l="0" r="0" t="0"/>
          <a:stretch/>
        </p:blipFill>
        <p:spPr>
          <a:xfrm>
            <a:off x="1168925" y="556181"/>
            <a:ext cx="9681328" cy="6391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00" name="Shape 100"/>
        <p:cNvGrpSpPr/>
        <p:nvPr/>
      </p:nvGrpSpPr>
      <p:grpSpPr>
        <a:xfrm>
          <a:off x="0" y="0"/>
          <a:ext cx="0" cy="0"/>
          <a:chOff x="0" y="0"/>
          <a:chExt cx="0" cy="0"/>
        </a:xfrm>
      </p:grpSpPr>
      <p:sp>
        <p:nvSpPr>
          <p:cNvPr id="101" name="Google Shape;101;p4"/>
          <p:cNvSpPr txBox="1"/>
          <p:nvPr>
            <p:ph type="title"/>
          </p:nvPr>
        </p:nvSpPr>
        <p:spPr>
          <a:xfrm>
            <a:off x="809918" y="233151"/>
            <a:ext cx="3997751" cy="10488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Times New Roman"/>
              <a:buNone/>
            </a:pPr>
            <a:r>
              <a:rPr b="1" lang="en-IN" sz="4000">
                <a:solidFill>
                  <a:srgbClr val="7030A0"/>
                </a:solidFill>
                <a:latin typeface="Times New Roman"/>
                <a:ea typeface="Times New Roman"/>
                <a:cs typeface="Times New Roman"/>
                <a:sym typeface="Times New Roman"/>
              </a:rPr>
              <a:t>INTRODUCTION</a:t>
            </a:r>
            <a:endParaRPr/>
          </a:p>
        </p:txBody>
      </p:sp>
      <p:sp>
        <p:nvSpPr>
          <p:cNvPr id="102" name="Google Shape;102;p4"/>
          <p:cNvSpPr txBox="1"/>
          <p:nvPr>
            <p:ph idx="1" type="body"/>
          </p:nvPr>
        </p:nvSpPr>
        <p:spPr>
          <a:xfrm>
            <a:off x="545969" y="1420272"/>
            <a:ext cx="10515600" cy="478256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Short message service sms is one of the popular communication service in which a message is sent electronically.</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Various organizations deal with SMS for communicating with their clients customers banks and other government organizations also use SMS for communication.</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Also, many business organizations use these service for advertising purpose.</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So due to large usage of SMS camera it has become one of the most favorite places for hackers and spammers.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 A spam message is generally  any unwanted message that is sent to users mobile phone</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Spam messages include advertisements,free services promotions awards etc…</a:t>
            </a:r>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CONT’D</a:t>
            </a:r>
            <a:endParaRPr/>
          </a:p>
        </p:txBody>
      </p:sp>
      <p:sp>
        <p:nvSpPr>
          <p:cNvPr id="108" name="Google Shape;108;p5"/>
          <p:cNvSpPr txBox="1"/>
          <p:nvPr>
            <p:ph idx="1" type="body"/>
          </p:nvPr>
        </p:nvSpPr>
        <p:spPr>
          <a:xfrm>
            <a:off x="838200" y="184907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IN" sz="2000"/>
              <a:t>So there must be a system which could tell the end user whether they received messages SPAM or not, non SPAM message is known as HAM.</a:t>
            </a:r>
            <a:endParaRPr/>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IN" sz="2000"/>
              <a:t>So by identifying the abovementioned problems and issues we have developed a system which can identify whether a message is spam or have based on the content of the message using machine learning technique.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p>
        </p:txBody>
      </p:sp>
      <p:pic>
        <p:nvPicPr>
          <p:cNvPr id="109" name="Google Shape;109;p5"/>
          <p:cNvPicPr preferRelativeResize="0"/>
          <p:nvPr/>
        </p:nvPicPr>
        <p:blipFill rotWithShape="1">
          <a:blip r:embed="rId3">
            <a:alphaModFix/>
          </a:blip>
          <a:srcRect b="0" l="0" r="0" t="0"/>
          <a:stretch/>
        </p:blipFill>
        <p:spPr>
          <a:xfrm>
            <a:off x="1820984" y="3837354"/>
            <a:ext cx="7212522" cy="2848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13" name="Shape 113"/>
        <p:cNvGrpSpPr/>
        <p:nvPr/>
      </p:nvGrpSpPr>
      <p:grpSpPr>
        <a:xfrm>
          <a:off x="0" y="0"/>
          <a:ext cx="0" cy="0"/>
          <a:chOff x="0" y="0"/>
          <a:chExt cx="0" cy="0"/>
        </a:xfrm>
      </p:grpSpPr>
      <p:sp>
        <p:nvSpPr>
          <p:cNvPr id="114" name="Google Shape;114;p6"/>
          <p:cNvSpPr txBox="1"/>
          <p:nvPr>
            <p:ph type="title"/>
          </p:nvPr>
        </p:nvSpPr>
        <p:spPr>
          <a:xfrm>
            <a:off x="669695" y="263737"/>
            <a:ext cx="6840889" cy="8886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Times New Roman"/>
              <a:buNone/>
            </a:pPr>
            <a:r>
              <a:rPr b="1" lang="en-IN" sz="4000">
                <a:solidFill>
                  <a:srgbClr val="7030A0"/>
                </a:solidFill>
                <a:latin typeface="Times New Roman"/>
                <a:ea typeface="Times New Roman"/>
                <a:cs typeface="Times New Roman"/>
                <a:sym typeface="Times New Roman"/>
              </a:rPr>
              <a:t>LIBRARIES AND PACKAGES</a:t>
            </a:r>
            <a:endParaRPr/>
          </a:p>
        </p:txBody>
      </p:sp>
      <p:sp>
        <p:nvSpPr>
          <p:cNvPr id="115" name="Google Shape;115;p6"/>
          <p:cNvSpPr txBox="1"/>
          <p:nvPr>
            <p:ph idx="1" type="body"/>
          </p:nvPr>
        </p:nvSpPr>
        <p:spPr>
          <a:xfrm>
            <a:off x="555396" y="1094154"/>
            <a:ext cx="10515600" cy="46114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Numpy</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Pandas</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Nltk</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Matplotlib.pyplot</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Seabron</a:t>
            </a:r>
            <a:endParaRPr/>
          </a:p>
          <a:p>
            <a:pPr indent="0" lvl="0" marL="0" rtl="0" algn="l">
              <a:lnSpc>
                <a:spcPct val="90000"/>
              </a:lnSpc>
              <a:spcBef>
                <a:spcPts val="1000"/>
              </a:spcBef>
              <a:spcAft>
                <a:spcPts val="0"/>
              </a:spcAft>
              <a:buClr>
                <a:srgbClr val="1F3864"/>
              </a:buClr>
              <a:buSzPts val="2000"/>
              <a:buNone/>
            </a:pPr>
            <a:r>
              <a:rPr lang="en-IN" sz="2000">
                <a:solidFill>
                  <a:srgbClr val="1F3864"/>
                </a:solidFill>
                <a:latin typeface="Times New Roman"/>
                <a:ea typeface="Times New Roman"/>
                <a:cs typeface="Times New Roman"/>
                <a:sym typeface="Times New Roman"/>
              </a:rPr>
              <a:t>PLATFROM</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JUPYTER NOTEBOOK</a:t>
            </a:r>
            <a:endParaRPr/>
          </a:p>
          <a:p>
            <a:pPr indent="0" lvl="0" marL="0" rtl="0" algn="l">
              <a:lnSpc>
                <a:spcPct val="90000"/>
              </a:lnSpc>
              <a:spcBef>
                <a:spcPts val="1000"/>
              </a:spcBef>
              <a:spcAft>
                <a:spcPts val="0"/>
              </a:spcAft>
              <a:buClr>
                <a:srgbClr val="1F3864"/>
              </a:buClr>
              <a:buSzPts val="2000"/>
              <a:buNone/>
            </a:pPr>
            <a:r>
              <a:rPr lang="en-IN" sz="2000">
                <a:solidFill>
                  <a:srgbClr val="1F3864"/>
                </a:solidFill>
                <a:latin typeface="Times New Roman"/>
                <a:ea typeface="Times New Roman"/>
                <a:cs typeface="Times New Roman"/>
                <a:sym typeface="Times New Roman"/>
              </a:rPr>
              <a:t>PROGRAMMING LANGUAGE</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PYTHON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3200"/>
              <a:buFont typeface="Times New Roman"/>
              <a:buNone/>
            </a:pPr>
            <a:r>
              <a:rPr b="1" lang="en-IN" sz="3200">
                <a:solidFill>
                  <a:srgbClr val="7030A0"/>
                </a:solidFill>
                <a:latin typeface="Times New Roman"/>
                <a:ea typeface="Times New Roman"/>
                <a:cs typeface="Times New Roman"/>
                <a:sym typeface="Times New Roman"/>
              </a:rPr>
              <a:t>NUMPY</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It stands for numerical python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It is a library consisting of multi dimensional array objects and a fundamental package for scientific computing with python </a:t>
            </a:r>
            <a:endParaRPr/>
          </a:p>
          <a:p>
            <a:pPr indent="-111125" lvl="0" marL="22860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7030A0"/>
              </a:buClr>
              <a:buSzPct val="100000"/>
              <a:buNone/>
            </a:pPr>
            <a:r>
              <a:rPr b="1" lang="en-IN" sz="3500">
                <a:solidFill>
                  <a:srgbClr val="7030A0"/>
                </a:solidFill>
                <a:latin typeface="Times New Roman"/>
                <a:ea typeface="Times New Roman"/>
                <a:cs typeface="Times New Roman"/>
                <a:sym typeface="Times New Roman"/>
              </a:rPr>
              <a:t>PANDAS</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Pandas is a python library used for working with data sets.</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It has functions for analyzing, cleaning,exploring and manipulating data.</a:t>
            </a:r>
            <a:endParaRPr/>
          </a:p>
          <a:p>
            <a:pPr indent="0" lvl="0" marL="0" rtl="0" algn="just">
              <a:lnSpc>
                <a:spcPct val="90000"/>
              </a:lnSpc>
              <a:spcBef>
                <a:spcPts val="1000"/>
              </a:spcBef>
              <a:spcAft>
                <a:spcPts val="0"/>
              </a:spcAft>
              <a:buClr>
                <a:schemeClr val="dk1"/>
              </a:buClr>
              <a:buSzPct val="100000"/>
              <a:buNone/>
            </a:pPr>
            <a:r>
              <a:t/>
            </a:r>
            <a:endParaRPr sz="2000">
              <a:solidFill>
                <a:srgbClr val="7030A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7030A0"/>
              </a:buClr>
              <a:buSzPct val="100000"/>
              <a:buNone/>
            </a:pPr>
            <a:r>
              <a:rPr b="1" lang="en-IN" sz="3500">
                <a:solidFill>
                  <a:srgbClr val="7030A0"/>
                </a:solidFill>
                <a:latin typeface="Times New Roman"/>
                <a:ea typeface="Times New Roman"/>
                <a:cs typeface="Times New Roman"/>
                <a:sym typeface="Times New Roman"/>
              </a:rPr>
              <a:t>NLTK</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It stands natural language tool kit </a:t>
            </a:r>
            <a:endParaRPr/>
          </a:p>
          <a:p>
            <a:pPr indent="-228600" lvl="0" marL="228600" rtl="0" algn="just">
              <a:lnSpc>
                <a:spcPct val="90000"/>
              </a:lnSpc>
              <a:spcBef>
                <a:spcPts val="1000"/>
              </a:spcBef>
              <a:spcAft>
                <a:spcPts val="0"/>
              </a:spcAft>
              <a:buClr>
                <a:schemeClr val="dk1"/>
              </a:buClr>
              <a:buSzPct val="100000"/>
              <a:buFont typeface="Noto Sans Symbols"/>
              <a:buChar char="⮚"/>
            </a:pPr>
            <a:r>
              <a:rPr lang="en-IN" sz="2000">
                <a:latin typeface="Times New Roman"/>
                <a:ea typeface="Times New Roman"/>
                <a:cs typeface="Times New Roman"/>
                <a:sym typeface="Times New Roman"/>
              </a:rPr>
              <a:t>It is a platform used for building python programms that work with human language data for applying in statistical natural language processing(nlp)</a:t>
            </a:r>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74000">
              <a:srgbClr val="A9BEE4"/>
            </a:gs>
            <a:gs pos="83000">
              <a:srgbClr val="A9BEE4"/>
            </a:gs>
            <a:gs pos="100000">
              <a:srgbClr val="C5D3ED"/>
            </a:gs>
          </a:gsLst>
          <a:lin ang="5400000" scaled="0"/>
        </a:gradFill>
      </p:bgPr>
    </p:bg>
    <p:spTree>
      <p:nvGrpSpPr>
        <p:cNvPr id="125" name="Shape 125"/>
        <p:cNvGrpSpPr/>
        <p:nvPr/>
      </p:nvGrpSpPr>
      <p:grpSpPr>
        <a:xfrm>
          <a:off x="0" y="0"/>
          <a:ext cx="0" cy="0"/>
          <a:chOff x="0" y="0"/>
          <a:chExt cx="0" cy="0"/>
        </a:xfrm>
      </p:grpSpPr>
      <p:sp>
        <p:nvSpPr>
          <p:cNvPr id="126" name="Google Shape;126;p8"/>
          <p:cNvSpPr txBox="1"/>
          <p:nvPr>
            <p:ph type="title"/>
          </p:nvPr>
        </p:nvSpPr>
        <p:spPr>
          <a:xfrm>
            <a:off x="471340" y="468821"/>
            <a:ext cx="6372520" cy="5869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Times New Roman"/>
              <a:buNone/>
            </a:pPr>
            <a:r>
              <a:rPr b="1" lang="en-IN" sz="3600">
                <a:solidFill>
                  <a:srgbClr val="7030A0"/>
                </a:solidFill>
                <a:latin typeface="Times New Roman"/>
                <a:ea typeface="Times New Roman"/>
                <a:cs typeface="Times New Roman"/>
                <a:sym typeface="Times New Roman"/>
              </a:rPr>
              <a:t>MATPLOTLAB.PYPLOT</a:t>
            </a:r>
            <a:r>
              <a:rPr b="1" lang="en-IN" sz="4900">
                <a:solidFill>
                  <a:srgbClr val="7030A0"/>
                </a:solidFill>
                <a:latin typeface="Times New Roman"/>
                <a:ea typeface="Times New Roman"/>
                <a:cs typeface="Times New Roman"/>
                <a:sym typeface="Times New Roman"/>
              </a:rPr>
              <a:t>:</a:t>
            </a:r>
            <a:endParaRPr b="1">
              <a:solidFill>
                <a:srgbClr val="7030A0"/>
              </a:solidFill>
              <a:latin typeface="Times New Roman"/>
              <a:ea typeface="Times New Roman"/>
              <a:cs typeface="Times New Roman"/>
              <a:sym typeface="Times New Roman"/>
            </a:endParaRPr>
          </a:p>
        </p:txBody>
      </p:sp>
      <p:sp>
        <p:nvSpPr>
          <p:cNvPr id="127" name="Google Shape;127;p8"/>
          <p:cNvSpPr txBox="1"/>
          <p:nvPr>
            <p:ph idx="1" type="body"/>
          </p:nvPr>
        </p:nvSpPr>
        <p:spPr>
          <a:xfrm>
            <a:off x="584462" y="1262758"/>
            <a:ext cx="10515600" cy="45724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Matplotlib is a platform that is used for data visualisation and graphical plotting</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Matplotlib is a multi platform data visualisation library built on numpy arrays </a:t>
            </a:r>
            <a:endParaRPr/>
          </a:p>
          <a:p>
            <a:pPr indent="0" lvl="0" marL="0" rtl="0" algn="l">
              <a:lnSpc>
                <a:spcPct val="90000"/>
              </a:lnSpc>
              <a:spcBef>
                <a:spcPts val="1000"/>
              </a:spcBef>
              <a:spcAft>
                <a:spcPts val="0"/>
              </a:spcAft>
              <a:buClr>
                <a:srgbClr val="7030A0"/>
              </a:buClr>
              <a:buSzPts val="3200"/>
              <a:buNone/>
            </a:pPr>
            <a:r>
              <a:rPr b="1" lang="en-IN" sz="3200">
                <a:solidFill>
                  <a:srgbClr val="7030A0"/>
                </a:solidFill>
                <a:latin typeface="Times New Roman"/>
                <a:ea typeface="Times New Roman"/>
                <a:cs typeface="Times New Roman"/>
                <a:sym typeface="Times New Roman"/>
              </a:rPr>
              <a:t>SEA BORN</a:t>
            </a:r>
            <a:r>
              <a:rPr lang="en-IN" sz="4000">
                <a:solidFill>
                  <a:srgbClr val="7030A0"/>
                </a:solidFill>
              </a:rPr>
              <a:t>:</a:t>
            </a:r>
            <a:endParaRPr sz="3200">
              <a:solidFill>
                <a:srgbClr val="7030A0"/>
              </a:solidFill>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It is a library for making statistical graphics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It integrates closely with pandas data structures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It helps to explore and understand your dat</a:t>
            </a:r>
            <a:r>
              <a:rPr lang="en-IN" sz="2000"/>
              <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Times New Roman"/>
              <a:buNone/>
            </a:pPr>
            <a:r>
              <a:rPr b="1" lang="en-IN">
                <a:solidFill>
                  <a:srgbClr val="7030A0"/>
                </a:solidFill>
                <a:latin typeface="Times New Roman"/>
                <a:ea typeface="Times New Roman"/>
                <a:cs typeface="Times New Roman"/>
                <a:sym typeface="Times New Roman"/>
              </a:rPr>
              <a:t>DATA SET</a:t>
            </a:r>
            <a:endParaRPr/>
          </a:p>
        </p:txBody>
      </p:sp>
      <p:sp>
        <p:nvSpPr>
          <p:cNvPr id="133" name="Google Shape;133;p9"/>
          <p:cNvSpPr txBox="1"/>
          <p:nvPr>
            <p:ph idx="1" type="body"/>
          </p:nvPr>
        </p:nvSpPr>
        <p:spPr>
          <a:xfrm>
            <a:off x="838200" y="1461477"/>
            <a:ext cx="10515600" cy="4715486"/>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IN" sz="2400"/>
              <a:t>Data set is a collection of data pieces that can be treated by computer as a single unit for analysis.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The raw data collected is obtained from the online resource koggle which will be used to train machine learning models.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The data was originally available in English language, and it was obtained in the comma separated value CSV format.</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It contains one set of SMS messages in English and tagged according being ham or spam nearly 5,574 messages.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It has 2 columns where the one column has ham or spam and other column has corresponding text message.</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2022-07-05T04:42:10Z</dcterms:created>
  <dc:creator>SAYED KHAZAALI</dc:creator>
</cp:coreProperties>
</file>