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58"/>
  </p:normalViewPr>
  <p:slideViewPr>
    <p:cSldViewPr snapToGrid="0">
      <p:cViewPr varScale="1">
        <p:scale>
          <a:sx n="116" d="100"/>
          <a:sy n="116" d="100"/>
        </p:scale>
        <p:origin x="86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CF3D5-2718-580F-13E0-26867D87AA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BD7271-9745-E438-A17D-2A22729F51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D98054-3A81-1A5F-CC39-8696E4E04613}"/>
              </a:ext>
            </a:extLst>
          </p:cNvPr>
          <p:cNvSpPr>
            <a:spLocks noGrp="1"/>
          </p:cNvSpPr>
          <p:nvPr>
            <p:ph type="dt" sz="half" idx="10"/>
          </p:nvPr>
        </p:nvSpPr>
        <p:spPr/>
        <p:txBody>
          <a:bodyPr/>
          <a:lstStyle/>
          <a:p>
            <a:fld id="{0EED496E-7AE4-9344-A425-AA6E44D22CD7}" type="datetimeFigureOut">
              <a:rPr lang="en-US" smtClean="0"/>
              <a:t>6/22/25</a:t>
            </a:fld>
            <a:endParaRPr lang="en-US"/>
          </a:p>
        </p:txBody>
      </p:sp>
      <p:sp>
        <p:nvSpPr>
          <p:cNvPr id="5" name="Footer Placeholder 4">
            <a:extLst>
              <a:ext uri="{FF2B5EF4-FFF2-40B4-BE49-F238E27FC236}">
                <a16:creationId xmlns:a16="http://schemas.microsoft.com/office/drawing/2014/main" id="{38736C3C-C068-F5AE-E8A6-2C0F2EE97E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A0308F-8CBF-CA58-809C-FA3A5C760979}"/>
              </a:ext>
            </a:extLst>
          </p:cNvPr>
          <p:cNvSpPr>
            <a:spLocks noGrp="1"/>
          </p:cNvSpPr>
          <p:nvPr>
            <p:ph type="sldNum" sz="quarter" idx="12"/>
          </p:nvPr>
        </p:nvSpPr>
        <p:spPr/>
        <p:txBody>
          <a:bodyPr/>
          <a:lstStyle/>
          <a:p>
            <a:fld id="{AB961C65-7FAF-334E-BC32-B67207304557}" type="slidenum">
              <a:rPr lang="en-US" smtClean="0"/>
              <a:t>‹#›</a:t>
            </a:fld>
            <a:endParaRPr lang="en-US"/>
          </a:p>
        </p:txBody>
      </p:sp>
    </p:spTree>
    <p:extLst>
      <p:ext uri="{BB962C8B-B14F-4D97-AF65-F5344CB8AC3E}">
        <p14:creationId xmlns:p14="http://schemas.microsoft.com/office/powerpoint/2010/main" val="3927640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C920E-7672-0EDE-2638-61EEE5FC96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CE9794-A2B2-841D-4081-BCC977CA98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FCC180-0BC5-2E56-D1C4-283BA0C0E864}"/>
              </a:ext>
            </a:extLst>
          </p:cNvPr>
          <p:cNvSpPr>
            <a:spLocks noGrp="1"/>
          </p:cNvSpPr>
          <p:nvPr>
            <p:ph type="dt" sz="half" idx="10"/>
          </p:nvPr>
        </p:nvSpPr>
        <p:spPr/>
        <p:txBody>
          <a:bodyPr/>
          <a:lstStyle/>
          <a:p>
            <a:fld id="{0EED496E-7AE4-9344-A425-AA6E44D22CD7}" type="datetimeFigureOut">
              <a:rPr lang="en-US" smtClean="0"/>
              <a:t>6/22/25</a:t>
            </a:fld>
            <a:endParaRPr lang="en-US"/>
          </a:p>
        </p:txBody>
      </p:sp>
      <p:sp>
        <p:nvSpPr>
          <p:cNvPr id="5" name="Footer Placeholder 4">
            <a:extLst>
              <a:ext uri="{FF2B5EF4-FFF2-40B4-BE49-F238E27FC236}">
                <a16:creationId xmlns:a16="http://schemas.microsoft.com/office/drawing/2014/main" id="{CD1F76B5-4277-D097-EF6B-880E61A1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B1CE83-21E4-D594-0DA5-B1527A4A377E}"/>
              </a:ext>
            </a:extLst>
          </p:cNvPr>
          <p:cNvSpPr>
            <a:spLocks noGrp="1"/>
          </p:cNvSpPr>
          <p:nvPr>
            <p:ph type="sldNum" sz="quarter" idx="12"/>
          </p:nvPr>
        </p:nvSpPr>
        <p:spPr/>
        <p:txBody>
          <a:bodyPr/>
          <a:lstStyle/>
          <a:p>
            <a:fld id="{AB961C65-7FAF-334E-BC32-B67207304557}" type="slidenum">
              <a:rPr lang="en-US" smtClean="0"/>
              <a:t>‹#›</a:t>
            </a:fld>
            <a:endParaRPr lang="en-US"/>
          </a:p>
        </p:txBody>
      </p:sp>
    </p:spTree>
    <p:extLst>
      <p:ext uri="{BB962C8B-B14F-4D97-AF65-F5344CB8AC3E}">
        <p14:creationId xmlns:p14="http://schemas.microsoft.com/office/powerpoint/2010/main" val="1106691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08EC9F-FC78-901E-5EF2-2A123F560C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E89255-AF88-7743-F15B-78636AC476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572452-96F2-B74A-8546-2B46D12F58F5}"/>
              </a:ext>
            </a:extLst>
          </p:cNvPr>
          <p:cNvSpPr>
            <a:spLocks noGrp="1"/>
          </p:cNvSpPr>
          <p:nvPr>
            <p:ph type="dt" sz="half" idx="10"/>
          </p:nvPr>
        </p:nvSpPr>
        <p:spPr/>
        <p:txBody>
          <a:bodyPr/>
          <a:lstStyle/>
          <a:p>
            <a:fld id="{0EED496E-7AE4-9344-A425-AA6E44D22CD7}" type="datetimeFigureOut">
              <a:rPr lang="en-US" smtClean="0"/>
              <a:t>6/22/25</a:t>
            </a:fld>
            <a:endParaRPr lang="en-US"/>
          </a:p>
        </p:txBody>
      </p:sp>
      <p:sp>
        <p:nvSpPr>
          <p:cNvPr id="5" name="Footer Placeholder 4">
            <a:extLst>
              <a:ext uri="{FF2B5EF4-FFF2-40B4-BE49-F238E27FC236}">
                <a16:creationId xmlns:a16="http://schemas.microsoft.com/office/drawing/2014/main" id="{CF23A741-AEE2-12EE-C999-BC6EA9925C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C95419-F6B0-AEC7-8DE7-5803C8AD9F4D}"/>
              </a:ext>
            </a:extLst>
          </p:cNvPr>
          <p:cNvSpPr>
            <a:spLocks noGrp="1"/>
          </p:cNvSpPr>
          <p:nvPr>
            <p:ph type="sldNum" sz="quarter" idx="12"/>
          </p:nvPr>
        </p:nvSpPr>
        <p:spPr/>
        <p:txBody>
          <a:bodyPr/>
          <a:lstStyle/>
          <a:p>
            <a:fld id="{AB961C65-7FAF-334E-BC32-B67207304557}" type="slidenum">
              <a:rPr lang="en-US" smtClean="0"/>
              <a:t>‹#›</a:t>
            </a:fld>
            <a:endParaRPr lang="en-US"/>
          </a:p>
        </p:txBody>
      </p:sp>
    </p:spTree>
    <p:extLst>
      <p:ext uri="{BB962C8B-B14F-4D97-AF65-F5344CB8AC3E}">
        <p14:creationId xmlns:p14="http://schemas.microsoft.com/office/powerpoint/2010/main" val="1945344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DFA59-52B2-122B-5AAA-F463540FAE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231CBD-5A70-F8C7-31AF-30A337F318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795467-6CC6-23A4-C398-2FCAE2BCDD11}"/>
              </a:ext>
            </a:extLst>
          </p:cNvPr>
          <p:cNvSpPr>
            <a:spLocks noGrp="1"/>
          </p:cNvSpPr>
          <p:nvPr>
            <p:ph type="dt" sz="half" idx="10"/>
          </p:nvPr>
        </p:nvSpPr>
        <p:spPr/>
        <p:txBody>
          <a:bodyPr/>
          <a:lstStyle/>
          <a:p>
            <a:fld id="{0EED496E-7AE4-9344-A425-AA6E44D22CD7}" type="datetimeFigureOut">
              <a:rPr lang="en-US" smtClean="0"/>
              <a:t>6/22/25</a:t>
            </a:fld>
            <a:endParaRPr lang="en-US"/>
          </a:p>
        </p:txBody>
      </p:sp>
      <p:sp>
        <p:nvSpPr>
          <p:cNvPr id="5" name="Footer Placeholder 4">
            <a:extLst>
              <a:ext uri="{FF2B5EF4-FFF2-40B4-BE49-F238E27FC236}">
                <a16:creationId xmlns:a16="http://schemas.microsoft.com/office/drawing/2014/main" id="{0B9A546B-3457-BAF7-DAEE-5EFC46BFF9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878D9E-85A8-AC58-6672-DDA1BF3E840B}"/>
              </a:ext>
            </a:extLst>
          </p:cNvPr>
          <p:cNvSpPr>
            <a:spLocks noGrp="1"/>
          </p:cNvSpPr>
          <p:nvPr>
            <p:ph type="sldNum" sz="quarter" idx="12"/>
          </p:nvPr>
        </p:nvSpPr>
        <p:spPr/>
        <p:txBody>
          <a:bodyPr/>
          <a:lstStyle/>
          <a:p>
            <a:fld id="{AB961C65-7FAF-334E-BC32-B67207304557}" type="slidenum">
              <a:rPr lang="en-US" smtClean="0"/>
              <a:t>‹#›</a:t>
            </a:fld>
            <a:endParaRPr lang="en-US"/>
          </a:p>
        </p:txBody>
      </p:sp>
    </p:spTree>
    <p:extLst>
      <p:ext uri="{BB962C8B-B14F-4D97-AF65-F5344CB8AC3E}">
        <p14:creationId xmlns:p14="http://schemas.microsoft.com/office/powerpoint/2010/main" val="3026773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87590-E599-7736-1B20-6BE1EAE29A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B9E3A8-EACF-EAF7-2151-699F156A5A4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4D6755-DC65-B5D3-A72D-2A5FC5193D47}"/>
              </a:ext>
            </a:extLst>
          </p:cNvPr>
          <p:cNvSpPr>
            <a:spLocks noGrp="1"/>
          </p:cNvSpPr>
          <p:nvPr>
            <p:ph type="dt" sz="half" idx="10"/>
          </p:nvPr>
        </p:nvSpPr>
        <p:spPr/>
        <p:txBody>
          <a:bodyPr/>
          <a:lstStyle/>
          <a:p>
            <a:fld id="{0EED496E-7AE4-9344-A425-AA6E44D22CD7}" type="datetimeFigureOut">
              <a:rPr lang="en-US" smtClean="0"/>
              <a:t>6/22/25</a:t>
            </a:fld>
            <a:endParaRPr lang="en-US"/>
          </a:p>
        </p:txBody>
      </p:sp>
      <p:sp>
        <p:nvSpPr>
          <p:cNvPr id="5" name="Footer Placeholder 4">
            <a:extLst>
              <a:ext uri="{FF2B5EF4-FFF2-40B4-BE49-F238E27FC236}">
                <a16:creationId xmlns:a16="http://schemas.microsoft.com/office/drawing/2014/main" id="{49787394-E9BA-0878-AA3C-E52AC59FE0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57C52D-714D-85FB-FB65-EA9C8A5374A6}"/>
              </a:ext>
            </a:extLst>
          </p:cNvPr>
          <p:cNvSpPr>
            <a:spLocks noGrp="1"/>
          </p:cNvSpPr>
          <p:nvPr>
            <p:ph type="sldNum" sz="quarter" idx="12"/>
          </p:nvPr>
        </p:nvSpPr>
        <p:spPr/>
        <p:txBody>
          <a:bodyPr/>
          <a:lstStyle/>
          <a:p>
            <a:fld id="{AB961C65-7FAF-334E-BC32-B67207304557}" type="slidenum">
              <a:rPr lang="en-US" smtClean="0"/>
              <a:t>‹#›</a:t>
            </a:fld>
            <a:endParaRPr lang="en-US"/>
          </a:p>
        </p:txBody>
      </p:sp>
    </p:spTree>
    <p:extLst>
      <p:ext uri="{BB962C8B-B14F-4D97-AF65-F5344CB8AC3E}">
        <p14:creationId xmlns:p14="http://schemas.microsoft.com/office/powerpoint/2010/main" val="4179294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CD4D3-7AF9-CC2E-9A44-1D295FAE5F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15F142-2003-9D04-3170-3DC8C90369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D5EAD3-F5B4-A223-1D08-A711FB427C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D0E42D-5D82-77B5-40BE-BE170E409F79}"/>
              </a:ext>
            </a:extLst>
          </p:cNvPr>
          <p:cNvSpPr>
            <a:spLocks noGrp="1"/>
          </p:cNvSpPr>
          <p:nvPr>
            <p:ph type="dt" sz="half" idx="10"/>
          </p:nvPr>
        </p:nvSpPr>
        <p:spPr/>
        <p:txBody>
          <a:bodyPr/>
          <a:lstStyle/>
          <a:p>
            <a:fld id="{0EED496E-7AE4-9344-A425-AA6E44D22CD7}" type="datetimeFigureOut">
              <a:rPr lang="en-US" smtClean="0"/>
              <a:t>6/22/25</a:t>
            </a:fld>
            <a:endParaRPr lang="en-US"/>
          </a:p>
        </p:txBody>
      </p:sp>
      <p:sp>
        <p:nvSpPr>
          <p:cNvPr id="6" name="Footer Placeholder 5">
            <a:extLst>
              <a:ext uri="{FF2B5EF4-FFF2-40B4-BE49-F238E27FC236}">
                <a16:creationId xmlns:a16="http://schemas.microsoft.com/office/drawing/2014/main" id="{A8A2F4B4-36F6-505D-039B-409B9684AA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6FED8B-F026-7DCC-B293-A4D7320843C0}"/>
              </a:ext>
            </a:extLst>
          </p:cNvPr>
          <p:cNvSpPr>
            <a:spLocks noGrp="1"/>
          </p:cNvSpPr>
          <p:nvPr>
            <p:ph type="sldNum" sz="quarter" idx="12"/>
          </p:nvPr>
        </p:nvSpPr>
        <p:spPr/>
        <p:txBody>
          <a:bodyPr/>
          <a:lstStyle/>
          <a:p>
            <a:fld id="{AB961C65-7FAF-334E-BC32-B67207304557}" type="slidenum">
              <a:rPr lang="en-US" smtClean="0"/>
              <a:t>‹#›</a:t>
            </a:fld>
            <a:endParaRPr lang="en-US"/>
          </a:p>
        </p:txBody>
      </p:sp>
    </p:spTree>
    <p:extLst>
      <p:ext uri="{BB962C8B-B14F-4D97-AF65-F5344CB8AC3E}">
        <p14:creationId xmlns:p14="http://schemas.microsoft.com/office/powerpoint/2010/main" val="1037596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0A088-2A86-73AE-DDE1-9E0DF70525C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B36C5BB-425E-050E-4307-3C28AEA4C7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09139B-EDE6-D877-CA1F-074D3C436D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373607-AEA6-F8AF-89B3-4140FB6BCB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5BBD2F-E715-07BB-897D-3A21AEC659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3B1367D-9C62-ED10-11CA-07817E602CBD}"/>
              </a:ext>
            </a:extLst>
          </p:cNvPr>
          <p:cNvSpPr>
            <a:spLocks noGrp="1"/>
          </p:cNvSpPr>
          <p:nvPr>
            <p:ph type="dt" sz="half" idx="10"/>
          </p:nvPr>
        </p:nvSpPr>
        <p:spPr/>
        <p:txBody>
          <a:bodyPr/>
          <a:lstStyle/>
          <a:p>
            <a:fld id="{0EED496E-7AE4-9344-A425-AA6E44D22CD7}" type="datetimeFigureOut">
              <a:rPr lang="en-US" smtClean="0"/>
              <a:t>6/22/25</a:t>
            </a:fld>
            <a:endParaRPr lang="en-US"/>
          </a:p>
        </p:txBody>
      </p:sp>
      <p:sp>
        <p:nvSpPr>
          <p:cNvPr id="8" name="Footer Placeholder 7">
            <a:extLst>
              <a:ext uri="{FF2B5EF4-FFF2-40B4-BE49-F238E27FC236}">
                <a16:creationId xmlns:a16="http://schemas.microsoft.com/office/drawing/2014/main" id="{96894302-10DF-1E56-C64C-F8621FDD1F3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BB7230A-86A0-B16C-221B-A50017A6598D}"/>
              </a:ext>
            </a:extLst>
          </p:cNvPr>
          <p:cNvSpPr>
            <a:spLocks noGrp="1"/>
          </p:cNvSpPr>
          <p:nvPr>
            <p:ph type="sldNum" sz="quarter" idx="12"/>
          </p:nvPr>
        </p:nvSpPr>
        <p:spPr/>
        <p:txBody>
          <a:bodyPr/>
          <a:lstStyle/>
          <a:p>
            <a:fld id="{AB961C65-7FAF-334E-BC32-B67207304557}" type="slidenum">
              <a:rPr lang="en-US" smtClean="0"/>
              <a:t>‹#›</a:t>
            </a:fld>
            <a:endParaRPr lang="en-US"/>
          </a:p>
        </p:txBody>
      </p:sp>
    </p:spTree>
    <p:extLst>
      <p:ext uri="{BB962C8B-B14F-4D97-AF65-F5344CB8AC3E}">
        <p14:creationId xmlns:p14="http://schemas.microsoft.com/office/powerpoint/2010/main" val="4177036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4B82B-9CC5-8EFD-75C8-9D6AAC35F3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C5DDAC-95CB-A5BF-927F-1F5C5080D221}"/>
              </a:ext>
            </a:extLst>
          </p:cNvPr>
          <p:cNvSpPr>
            <a:spLocks noGrp="1"/>
          </p:cNvSpPr>
          <p:nvPr>
            <p:ph type="dt" sz="half" idx="10"/>
          </p:nvPr>
        </p:nvSpPr>
        <p:spPr/>
        <p:txBody>
          <a:bodyPr/>
          <a:lstStyle/>
          <a:p>
            <a:fld id="{0EED496E-7AE4-9344-A425-AA6E44D22CD7}" type="datetimeFigureOut">
              <a:rPr lang="en-US" smtClean="0"/>
              <a:t>6/22/25</a:t>
            </a:fld>
            <a:endParaRPr lang="en-US"/>
          </a:p>
        </p:txBody>
      </p:sp>
      <p:sp>
        <p:nvSpPr>
          <p:cNvPr id="4" name="Footer Placeholder 3">
            <a:extLst>
              <a:ext uri="{FF2B5EF4-FFF2-40B4-BE49-F238E27FC236}">
                <a16:creationId xmlns:a16="http://schemas.microsoft.com/office/drawing/2014/main" id="{D8743AAF-7650-7933-2683-BEB8F7145B0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B960E34-F6C3-69F7-95D3-F9F70C5AC788}"/>
              </a:ext>
            </a:extLst>
          </p:cNvPr>
          <p:cNvSpPr>
            <a:spLocks noGrp="1"/>
          </p:cNvSpPr>
          <p:nvPr>
            <p:ph type="sldNum" sz="quarter" idx="12"/>
          </p:nvPr>
        </p:nvSpPr>
        <p:spPr/>
        <p:txBody>
          <a:bodyPr/>
          <a:lstStyle/>
          <a:p>
            <a:fld id="{AB961C65-7FAF-334E-BC32-B67207304557}" type="slidenum">
              <a:rPr lang="en-US" smtClean="0"/>
              <a:t>‹#›</a:t>
            </a:fld>
            <a:endParaRPr lang="en-US"/>
          </a:p>
        </p:txBody>
      </p:sp>
    </p:spTree>
    <p:extLst>
      <p:ext uri="{BB962C8B-B14F-4D97-AF65-F5344CB8AC3E}">
        <p14:creationId xmlns:p14="http://schemas.microsoft.com/office/powerpoint/2010/main" val="1235438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FB9952-A966-901A-2CB8-AF78C63DE114}"/>
              </a:ext>
            </a:extLst>
          </p:cNvPr>
          <p:cNvSpPr>
            <a:spLocks noGrp="1"/>
          </p:cNvSpPr>
          <p:nvPr>
            <p:ph type="dt" sz="half" idx="10"/>
          </p:nvPr>
        </p:nvSpPr>
        <p:spPr/>
        <p:txBody>
          <a:bodyPr/>
          <a:lstStyle/>
          <a:p>
            <a:fld id="{0EED496E-7AE4-9344-A425-AA6E44D22CD7}" type="datetimeFigureOut">
              <a:rPr lang="en-US" smtClean="0"/>
              <a:t>6/22/25</a:t>
            </a:fld>
            <a:endParaRPr lang="en-US"/>
          </a:p>
        </p:txBody>
      </p:sp>
      <p:sp>
        <p:nvSpPr>
          <p:cNvPr id="3" name="Footer Placeholder 2">
            <a:extLst>
              <a:ext uri="{FF2B5EF4-FFF2-40B4-BE49-F238E27FC236}">
                <a16:creationId xmlns:a16="http://schemas.microsoft.com/office/drawing/2014/main" id="{C9DD9913-AA59-B4C5-C028-E70BA0955F4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3BF71C-ECB4-1072-389F-D951D268C73B}"/>
              </a:ext>
            </a:extLst>
          </p:cNvPr>
          <p:cNvSpPr>
            <a:spLocks noGrp="1"/>
          </p:cNvSpPr>
          <p:nvPr>
            <p:ph type="sldNum" sz="quarter" idx="12"/>
          </p:nvPr>
        </p:nvSpPr>
        <p:spPr/>
        <p:txBody>
          <a:bodyPr/>
          <a:lstStyle/>
          <a:p>
            <a:fld id="{AB961C65-7FAF-334E-BC32-B67207304557}" type="slidenum">
              <a:rPr lang="en-US" smtClean="0"/>
              <a:t>‹#›</a:t>
            </a:fld>
            <a:endParaRPr lang="en-US"/>
          </a:p>
        </p:txBody>
      </p:sp>
    </p:spTree>
    <p:extLst>
      <p:ext uri="{BB962C8B-B14F-4D97-AF65-F5344CB8AC3E}">
        <p14:creationId xmlns:p14="http://schemas.microsoft.com/office/powerpoint/2010/main" val="912726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B3D77-7552-BF17-D894-69C38CDF9D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44AF584-B594-BFEE-9E79-76593E6050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72E39F7-3E5D-6707-7D16-A2B1E302E8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18F4F0-7E35-C574-8A7E-DF9FF373445A}"/>
              </a:ext>
            </a:extLst>
          </p:cNvPr>
          <p:cNvSpPr>
            <a:spLocks noGrp="1"/>
          </p:cNvSpPr>
          <p:nvPr>
            <p:ph type="dt" sz="half" idx="10"/>
          </p:nvPr>
        </p:nvSpPr>
        <p:spPr/>
        <p:txBody>
          <a:bodyPr/>
          <a:lstStyle/>
          <a:p>
            <a:fld id="{0EED496E-7AE4-9344-A425-AA6E44D22CD7}" type="datetimeFigureOut">
              <a:rPr lang="en-US" smtClean="0"/>
              <a:t>6/22/25</a:t>
            </a:fld>
            <a:endParaRPr lang="en-US"/>
          </a:p>
        </p:txBody>
      </p:sp>
      <p:sp>
        <p:nvSpPr>
          <p:cNvPr id="6" name="Footer Placeholder 5">
            <a:extLst>
              <a:ext uri="{FF2B5EF4-FFF2-40B4-BE49-F238E27FC236}">
                <a16:creationId xmlns:a16="http://schemas.microsoft.com/office/drawing/2014/main" id="{A8B5A4F5-6054-7094-0691-AA069EBB87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03F088-8C48-7D39-5175-F83F658F79A1}"/>
              </a:ext>
            </a:extLst>
          </p:cNvPr>
          <p:cNvSpPr>
            <a:spLocks noGrp="1"/>
          </p:cNvSpPr>
          <p:nvPr>
            <p:ph type="sldNum" sz="quarter" idx="12"/>
          </p:nvPr>
        </p:nvSpPr>
        <p:spPr/>
        <p:txBody>
          <a:bodyPr/>
          <a:lstStyle/>
          <a:p>
            <a:fld id="{AB961C65-7FAF-334E-BC32-B67207304557}" type="slidenum">
              <a:rPr lang="en-US" smtClean="0"/>
              <a:t>‹#›</a:t>
            </a:fld>
            <a:endParaRPr lang="en-US"/>
          </a:p>
        </p:txBody>
      </p:sp>
    </p:spTree>
    <p:extLst>
      <p:ext uri="{BB962C8B-B14F-4D97-AF65-F5344CB8AC3E}">
        <p14:creationId xmlns:p14="http://schemas.microsoft.com/office/powerpoint/2010/main" val="1138369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0C218-D637-08BD-A825-401AF7F1B3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BE19B6E-9006-27F5-C4BD-7147BE4F59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740939-A8A1-E159-AB92-0F75BD72AB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D09674-1BEE-0B82-79E8-3938836AA74B}"/>
              </a:ext>
            </a:extLst>
          </p:cNvPr>
          <p:cNvSpPr>
            <a:spLocks noGrp="1"/>
          </p:cNvSpPr>
          <p:nvPr>
            <p:ph type="dt" sz="half" idx="10"/>
          </p:nvPr>
        </p:nvSpPr>
        <p:spPr/>
        <p:txBody>
          <a:bodyPr/>
          <a:lstStyle/>
          <a:p>
            <a:fld id="{0EED496E-7AE4-9344-A425-AA6E44D22CD7}" type="datetimeFigureOut">
              <a:rPr lang="en-US" smtClean="0"/>
              <a:t>6/22/25</a:t>
            </a:fld>
            <a:endParaRPr lang="en-US"/>
          </a:p>
        </p:txBody>
      </p:sp>
      <p:sp>
        <p:nvSpPr>
          <p:cNvPr id="6" name="Footer Placeholder 5">
            <a:extLst>
              <a:ext uri="{FF2B5EF4-FFF2-40B4-BE49-F238E27FC236}">
                <a16:creationId xmlns:a16="http://schemas.microsoft.com/office/drawing/2014/main" id="{4E2D6AB2-598A-6283-9138-99403C034B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6AE57B-D3BD-6141-D62A-460C4BBCF51F}"/>
              </a:ext>
            </a:extLst>
          </p:cNvPr>
          <p:cNvSpPr>
            <a:spLocks noGrp="1"/>
          </p:cNvSpPr>
          <p:nvPr>
            <p:ph type="sldNum" sz="quarter" idx="12"/>
          </p:nvPr>
        </p:nvSpPr>
        <p:spPr/>
        <p:txBody>
          <a:bodyPr/>
          <a:lstStyle/>
          <a:p>
            <a:fld id="{AB961C65-7FAF-334E-BC32-B67207304557}" type="slidenum">
              <a:rPr lang="en-US" smtClean="0"/>
              <a:t>‹#›</a:t>
            </a:fld>
            <a:endParaRPr lang="en-US"/>
          </a:p>
        </p:txBody>
      </p:sp>
    </p:spTree>
    <p:extLst>
      <p:ext uri="{BB962C8B-B14F-4D97-AF65-F5344CB8AC3E}">
        <p14:creationId xmlns:p14="http://schemas.microsoft.com/office/powerpoint/2010/main" val="3506153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F491BD-3F6F-9021-863D-CF7D2F8805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A92030-28DD-732F-50BB-8596398893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4D71A4-BEDE-787B-0177-3ACE1A133E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EED496E-7AE4-9344-A425-AA6E44D22CD7}" type="datetimeFigureOut">
              <a:rPr lang="en-US" smtClean="0"/>
              <a:t>6/22/25</a:t>
            </a:fld>
            <a:endParaRPr lang="en-US"/>
          </a:p>
        </p:txBody>
      </p:sp>
      <p:sp>
        <p:nvSpPr>
          <p:cNvPr id="5" name="Footer Placeholder 4">
            <a:extLst>
              <a:ext uri="{FF2B5EF4-FFF2-40B4-BE49-F238E27FC236}">
                <a16:creationId xmlns:a16="http://schemas.microsoft.com/office/drawing/2014/main" id="{C1909482-7AEC-469A-D405-6A61CB5F39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B8A8A02-D9E3-453F-8CB6-AABAC1B8A5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B961C65-7FAF-334E-BC32-B67207304557}" type="slidenum">
              <a:rPr lang="en-US" smtClean="0"/>
              <a:t>‹#›</a:t>
            </a:fld>
            <a:endParaRPr lang="en-US"/>
          </a:p>
        </p:txBody>
      </p:sp>
    </p:spTree>
    <p:extLst>
      <p:ext uri="{BB962C8B-B14F-4D97-AF65-F5344CB8AC3E}">
        <p14:creationId xmlns:p14="http://schemas.microsoft.com/office/powerpoint/2010/main" val="3901350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E52324-2BA0-92B0-4770-3AA7C10AEC9D}"/>
              </a:ext>
            </a:extLst>
          </p:cNvPr>
          <p:cNvSpPr txBox="1"/>
          <p:nvPr/>
        </p:nvSpPr>
        <p:spPr>
          <a:xfrm>
            <a:off x="539827" y="672029"/>
            <a:ext cx="9364337" cy="2585323"/>
          </a:xfrm>
          <a:prstGeom prst="rect">
            <a:avLst/>
          </a:prstGeom>
          <a:noFill/>
        </p:spPr>
        <p:txBody>
          <a:bodyPr wrap="square" rtlCol="0">
            <a:spAutoFit/>
          </a:bodyPr>
          <a:lstStyle/>
          <a:p>
            <a:r>
              <a:rPr lang="en-US" dirty="0"/>
              <a:t>MyPresidio will de-activate accounts after 9 months of inactivity. When this happens, the customer needs to register again. It’s frustrating for some customers because they may only buy with us once a year due to renewal cycles. </a:t>
            </a:r>
          </a:p>
          <a:p>
            <a:endParaRPr lang="en-US" dirty="0"/>
          </a:p>
          <a:p>
            <a:r>
              <a:rPr lang="en-US" dirty="0"/>
              <a:t>Currently, we pull a list from </a:t>
            </a:r>
            <a:r>
              <a:rPr lang="en-US" dirty="0" err="1"/>
              <a:t>quilkview</a:t>
            </a:r>
            <a:r>
              <a:rPr lang="en-US" dirty="0"/>
              <a:t> that shows every user’s last log in date. We filter it to only include users with a last log in dates that are 6 months minus today’s date. So for example, if I pull the report today, I’d filter to only show users that have a last login date in January. We give that list to Marketing, to send an email to the user, encouraging them to log in before their account is deactivated.  The process involves multiple people and looks like this:</a:t>
            </a:r>
          </a:p>
        </p:txBody>
      </p:sp>
      <p:sp>
        <p:nvSpPr>
          <p:cNvPr id="5" name="Rectangle 4">
            <a:extLst>
              <a:ext uri="{FF2B5EF4-FFF2-40B4-BE49-F238E27FC236}">
                <a16:creationId xmlns:a16="http://schemas.microsoft.com/office/drawing/2014/main" id="{F8BCF7F3-1DD9-4260-2207-737B627F694A}"/>
              </a:ext>
            </a:extLst>
          </p:cNvPr>
          <p:cNvSpPr/>
          <p:nvPr/>
        </p:nvSpPr>
        <p:spPr>
          <a:xfrm>
            <a:off x="837282" y="3910987"/>
            <a:ext cx="1961002" cy="18618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Run Monthly Report &amp; Apply Filters</a:t>
            </a:r>
          </a:p>
        </p:txBody>
      </p:sp>
      <p:sp>
        <p:nvSpPr>
          <p:cNvPr id="7" name="Rectangle 6">
            <a:extLst>
              <a:ext uri="{FF2B5EF4-FFF2-40B4-BE49-F238E27FC236}">
                <a16:creationId xmlns:a16="http://schemas.microsoft.com/office/drawing/2014/main" id="{97B26497-446A-3F49-6C9E-806CAFEE525A}"/>
              </a:ext>
            </a:extLst>
          </p:cNvPr>
          <p:cNvSpPr/>
          <p:nvPr/>
        </p:nvSpPr>
        <p:spPr>
          <a:xfrm>
            <a:off x="3457460" y="3910986"/>
            <a:ext cx="1961002" cy="18618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Marketing Uploads the List to Pardot</a:t>
            </a:r>
          </a:p>
        </p:txBody>
      </p:sp>
      <p:sp>
        <p:nvSpPr>
          <p:cNvPr id="8" name="Rectangle 7">
            <a:extLst>
              <a:ext uri="{FF2B5EF4-FFF2-40B4-BE49-F238E27FC236}">
                <a16:creationId xmlns:a16="http://schemas.microsoft.com/office/drawing/2014/main" id="{D83B39EF-E109-9AEA-FB89-0DBCA53757C2}"/>
              </a:ext>
            </a:extLst>
          </p:cNvPr>
          <p:cNvSpPr/>
          <p:nvPr/>
        </p:nvSpPr>
        <p:spPr>
          <a:xfrm>
            <a:off x="6096000" y="3910985"/>
            <a:ext cx="1961002" cy="18618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Email is Sent to User</a:t>
            </a:r>
          </a:p>
        </p:txBody>
      </p:sp>
      <p:cxnSp>
        <p:nvCxnSpPr>
          <p:cNvPr id="10" name="Straight Arrow Connector 9">
            <a:extLst>
              <a:ext uri="{FF2B5EF4-FFF2-40B4-BE49-F238E27FC236}">
                <a16:creationId xmlns:a16="http://schemas.microsoft.com/office/drawing/2014/main" id="{1022A4FA-3C65-D124-5F9E-9728D96D2780}"/>
              </a:ext>
            </a:extLst>
          </p:cNvPr>
          <p:cNvCxnSpPr/>
          <p:nvPr/>
        </p:nvCxnSpPr>
        <p:spPr>
          <a:xfrm>
            <a:off x="2930487" y="4841910"/>
            <a:ext cx="35254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4068155E-9F40-4BE1-98A3-4E4C03900826}"/>
              </a:ext>
            </a:extLst>
          </p:cNvPr>
          <p:cNvCxnSpPr/>
          <p:nvPr/>
        </p:nvCxnSpPr>
        <p:spPr>
          <a:xfrm>
            <a:off x="5596569" y="4841910"/>
            <a:ext cx="37457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8638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A0E59D-20F2-F7D8-6E9C-DFAAB528C07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CBC48DEA-DEB2-B6CD-B780-D89A8AEBEE8A}"/>
              </a:ext>
            </a:extLst>
          </p:cNvPr>
          <p:cNvSpPr txBox="1"/>
          <p:nvPr/>
        </p:nvSpPr>
        <p:spPr>
          <a:xfrm>
            <a:off x="539827" y="672029"/>
            <a:ext cx="9364337" cy="1200329"/>
          </a:xfrm>
          <a:prstGeom prst="rect">
            <a:avLst/>
          </a:prstGeom>
          <a:noFill/>
        </p:spPr>
        <p:txBody>
          <a:bodyPr wrap="square" rtlCol="0">
            <a:spAutoFit/>
          </a:bodyPr>
          <a:lstStyle/>
          <a:p>
            <a:r>
              <a:rPr lang="en-US" dirty="0"/>
              <a:t>Ideally, we would build an agent that looks at user logs daily to find users that have 6 months of inactivity and send the email in real time vs the monthly manual process. This would be a predictable workflow and the LLM would decide based on last log in date, whether to send an email or not. It could look like this:</a:t>
            </a:r>
          </a:p>
        </p:txBody>
      </p:sp>
      <p:sp>
        <p:nvSpPr>
          <p:cNvPr id="5" name="Rectangle 4">
            <a:extLst>
              <a:ext uri="{FF2B5EF4-FFF2-40B4-BE49-F238E27FC236}">
                <a16:creationId xmlns:a16="http://schemas.microsoft.com/office/drawing/2014/main" id="{A2EF4B64-78A5-B714-E287-2E6695FCA016}"/>
              </a:ext>
            </a:extLst>
          </p:cNvPr>
          <p:cNvSpPr/>
          <p:nvPr/>
        </p:nvSpPr>
        <p:spPr>
          <a:xfrm>
            <a:off x="4566492" y="2179245"/>
            <a:ext cx="1961002" cy="18618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Is last log in date equal to or more than today minus 6 months?</a:t>
            </a:r>
          </a:p>
        </p:txBody>
      </p:sp>
      <p:sp>
        <p:nvSpPr>
          <p:cNvPr id="8" name="Rectangle 7">
            <a:extLst>
              <a:ext uri="{FF2B5EF4-FFF2-40B4-BE49-F238E27FC236}">
                <a16:creationId xmlns:a16="http://schemas.microsoft.com/office/drawing/2014/main" id="{171E37FD-5FE1-C876-540F-058B32F59EB6}"/>
              </a:ext>
            </a:extLst>
          </p:cNvPr>
          <p:cNvSpPr/>
          <p:nvPr/>
        </p:nvSpPr>
        <p:spPr>
          <a:xfrm>
            <a:off x="7943162" y="2188553"/>
            <a:ext cx="1961002" cy="18618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Send Email to User</a:t>
            </a:r>
          </a:p>
        </p:txBody>
      </p:sp>
      <p:cxnSp>
        <p:nvCxnSpPr>
          <p:cNvPr id="12" name="Straight Arrow Connector 11">
            <a:extLst>
              <a:ext uri="{FF2B5EF4-FFF2-40B4-BE49-F238E27FC236}">
                <a16:creationId xmlns:a16="http://schemas.microsoft.com/office/drawing/2014/main" id="{FC557E1B-739F-1A5E-4A0D-762DD5C034E8}"/>
              </a:ext>
            </a:extLst>
          </p:cNvPr>
          <p:cNvCxnSpPr>
            <a:cxnSpLocks/>
          </p:cNvCxnSpPr>
          <p:nvPr/>
        </p:nvCxnSpPr>
        <p:spPr>
          <a:xfrm flipV="1">
            <a:off x="6687239" y="3209323"/>
            <a:ext cx="936433" cy="93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 name="Rectangle 1">
            <a:extLst>
              <a:ext uri="{FF2B5EF4-FFF2-40B4-BE49-F238E27FC236}">
                <a16:creationId xmlns:a16="http://schemas.microsoft.com/office/drawing/2014/main" id="{9A1793E7-327B-549B-F59C-27EF833B773F}"/>
              </a:ext>
            </a:extLst>
          </p:cNvPr>
          <p:cNvSpPr/>
          <p:nvPr/>
        </p:nvSpPr>
        <p:spPr>
          <a:xfrm>
            <a:off x="1307335" y="2179244"/>
            <a:ext cx="1961002" cy="18618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Search last log in dates daily</a:t>
            </a:r>
          </a:p>
        </p:txBody>
      </p:sp>
      <p:cxnSp>
        <p:nvCxnSpPr>
          <p:cNvPr id="6" name="Straight Arrow Connector 5">
            <a:extLst>
              <a:ext uri="{FF2B5EF4-FFF2-40B4-BE49-F238E27FC236}">
                <a16:creationId xmlns:a16="http://schemas.microsoft.com/office/drawing/2014/main" id="{608790B9-D6B8-DDA2-3E95-854CBCEDF537}"/>
              </a:ext>
            </a:extLst>
          </p:cNvPr>
          <p:cNvCxnSpPr>
            <a:cxnSpLocks/>
          </p:cNvCxnSpPr>
          <p:nvPr/>
        </p:nvCxnSpPr>
        <p:spPr>
          <a:xfrm flipV="1">
            <a:off x="3467561" y="3110170"/>
            <a:ext cx="936433" cy="93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7FFA2473-7824-723F-4411-D0257AAAD545}"/>
              </a:ext>
            </a:extLst>
          </p:cNvPr>
          <p:cNvCxnSpPr>
            <a:cxnSpLocks/>
          </p:cNvCxnSpPr>
          <p:nvPr/>
        </p:nvCxnSpPr>
        <p:spPr>
          <a:xfrm>
            <a:off x="5464366" y="4241365"/>
            <a:ext cx="0" cy="106876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Rectangle 12">
            <a:extLst>
              <a:ext uri="{FF2B5EF4-FFF2-40B4-BE49-F238E27FC236}">
                <a16:creationId xmlns:a16="http://schemas.microsoft.com/office/drawing/2014/main" id="{7EE3D415-B9D7-3B3B-9411-6A405BF70CD5}"/>
              </a:ext>
            </a:extLst>
          </p:cNvPr>
          <p:cNvSpPr/>
          <p:nvPr/>
        </p:nvSpPr>
        <p:spPr>
          <a:xfrm>
            <a:off x="4996149" y="5418590"/>
            <a:ext cx="936433" cy="99860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End Flow</a:t>
            </a:r>
          </a:p>
        </p:txBody>
      </p:sp>
      <p:sp>
        <p:nvSpPr>
          <p:cNvPr id="14" name="TextBox 13">
            <a:extLst>
              <a:ext uri="{FF2B5EF4-FFF2-40B4-BE49-F238E27FC236}">
                <a16:creationId xmlns:a16="http://schemas.microsoft.com/office/drawing/2014/main" id="{C0FCC76F-B52F-8ED0-CA30-20A27DB06954}"/>
              </a:ext>
            </a:extLst>
          </p:cNvPr>
          <p:cNvSpPr txBox="1"/>
          <p:nvPr/>
        </p:nvSpPr>
        <p:spPr>
          <a:xfrm>
            <a:off x="6846984" y="2750146"/>
            <a:ext cx="567784" cy="369332"/>
          </a:xfrm>
          <a:prstGeom prst="rect">
            <a:avLst/>
          </a:prstGeom>
          <a:noFill/>
        </p:spPr>
        <p:txBody>
          <a:bodyPr wrap="none" rtlCol="0">
            <a:spAutoFit/>
          </a:bodyPr>
          <a:lstStyle/>
          <a:p>
            <a:r>
              <a:rPr lang="en-US" dirty="0"/>
              <a:t>YES</a:t>
            </a:r>
          </a:p>
        </p:txBody>
      </p:sp>
      <p:sp>
        <p:nvSpPr>
          <p:cNvPr id="15" name="TextBox 14">
            <a:extLst>
              <a:ext uri="{FF2B5EF4-FFF2-40B4-BE49-F238E27FC236}">
                <a16:creationId xmlns:a16="http://schemas.microsoft.com/office/drawing/2014/main" id="{FDCA7D1F-13A3-47EA-4EA8-EE7DF12616DB}"/>
              </a:ext>
            </a:extLst>
          </p:cNvPr>
          <p:cNvSpPr txBox="1"/>
          <p:nvPr/>
        </p:nvSpPr>
        <p:spPr>
          <a:xfrm>
            <a:off x="4748270" y="4538949"/>
            <a:ext cx="516488" cy="369332"/>
          </a:xfrm>
          <a:prstGeom prst="rect">
            <a:avLst/>
          </a:prstGeom>
          <a:noFill/>
        </p:spPr>
        <p:txBody>
          <a:bodyPr wrap="none" rtlCol="0">
            <a:spAutoFit/>
          </a:bodyPr>
          <a:lstStyle/>
          <a:p>
            <a:r>
              <a:rPr lang="en-US" dirty="0"/>
              <a:t>NO</a:t>
            </a:r>
          </a:p>
        </p:txBody>
      </p:sp>
    </p:spTree>
    <p:extLst>
      <p:ext uri="{BB962C8B-B14F-4D97-AF65-F5344CB8AC3E}">
        <p14:creationId xmlns:p14="http://schemas.microsoft.com/office/powerpoint/2010/main" val="2948197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F1D9F5-E545-4A6F-250D-E352E264828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0505E8D-0C71-BF89-FBE1-8DEB30EFA5E9}"/>
              </a:ext>
            </a:extLst>
          </p:cNvPr>
          <p:cNvSpPr txBox="1"/>
          <p:nvPr/>
        </p:nvSpPr>
        <p:spPr>
          <a:xfrm>
            <a:off x="539827" y="672029"/>
            <a:ext cx="9364337" cy="646331"/>
          </a:xfrm>
          <a:prstGeom prst="rect">
            <a:avLst/>
          </a:prstGeom>
          <a:noFill/>
        </p:spPr>
        <p:txBody>
          <a:bodyPr wrap="square" rtlCol="0">
            <a:spAutoFit/>
          </a:bodyPr>
          <a:lstStyle/>
          <a:p>
            <a:r>
              <a:rPr lang="en-US" dirty="0"/>
              <a:t>We could also build a dynamic agent that sends emails based on a variety of customer events that could look like this:</a:t>
            </a:r>
          </a:p>
        </p:txBody>
      </p:sp>
      <p:sp>
        <p:nvSpPr>
          <p:cNvPr id="5" name="Rectangle 4">
            <a:extLst>
              <a:ext uri="{FF2B5EF4-FFF2-40B4-BE49-F238E27FC236}">
                <a16:creationId xmlns:a16="http://schemas.microsoft.com/office/drawing/2014/main" id="{2CCECFA0-40B2-9DE3-1428-64265439AC9D}"/>
              </a:ext>
            </a:extLst>
          </p:cNvPr>
          <p:cNvSpPr/>
          <p:nvPr/>
        </p:nvSpPr>
        <p:spPr>
          <a:xfrm>
            <a:off x="3476306" y="1573347"/>
            <a:ext cx="1580434" cy="165403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Is last log in date equal to or more than today minus 6 months?</a:t>
            </a:r>
          </a:p>
        </p:txBody>
      </p:sp>
      <p:sp>
        <p:nvSpPr>
          <p:cNvPr id="8" name="Rectangle 7">
            <a:extLst>
              <a:ext uri="{FF2B5EF4-FFF2-40B4-BE49-F238E27FC236}">
                <a16:creationId xmlns:a16="http://schemas.microsoft.com/office/drawing/2014/main" id="{1DE41902-8AD0-EFAD-3FCA-779EB21FADD7}"/>
              </a:ext>
            </a:extLst>
          </p:cNvPr>
          <p:cNvSpPr/>
          <p:nvPr/>
        </p:nvSpPr>
        <p:spPr>
          <a:xfrm>
            <a:off x="6198827" y="1731600"/>
            <a:ext cx="1474577" cy="14957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Send Email to User</a:t>
            </a:r>
          </a:p>
        </p:txBody>
      </p:sp>
      <p:cxnSp>
        <p:nvCxnSpPr>
          <p:cNvPr id="12" name="Straight Arrow Connector 11">
            <a:extLst>
              <a:ext uri="{FF2B5EF4-FFF2-40B4-BE49-F238E27FC236}">
                <a16:creationId xmlns:a16="http://schemas.microsoft.com/office/drawing/2014/main" id="{04251576-7C44-F7E1-CB53-B5023E739865}"/>
              </a:ext>
            </a:extLst>
          </p:cNvPr>
          <p:cNvCxnSpPr>
            <a:cxnSpLocks/>
          </p:cNvCxnSpPr>
          <p:nvPr/>
        </p:nvCxnSpPr>
        <p:spPr>
          <a:xfrm flipV="1">
            <a:off x="5159567" y="2404687"/>
            <a:ext cx="936433" cy="93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 name="Rectangle 1">
            <a:extLst>
              <a:ext uri="{FF2B5EF4-FFF2-40B4-BE49-F238E27FC236}">
                <a16:creationId xmlns:a16="http://schemas.microsoft.com/office/drawing/2014/main" id="{23567A43-31C6-B977-775D-C8B0890BF4E3}"/>
              </a:ext>
            </a:extLst>
          </p:cNvPr>
          <p:cNvSpPr/>
          <p:nvPr/>
        </p:nvSpPr>
        <p:spPr>
          <a:xfrm>
            <a:off x="949249" y="1662364"/>
            <a:ext cx="1265141" cy="14003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Search CRM daily</a:t>
            </a:r>
          </a:p>
        </p:txBody>
      </p:sp>
      <p:cxnSp>
        <p:nvCxnSpPr>
          <p:cNvPr id="6" name="Straight Arrow Connector 5">
            <a:extLst>
              <a:ext uri="{FF2B5EF4-FFF2-40B4-BE49-F238E27FC236}">
                <a16:creationId xmlns:a16="http://schemas.microsoft.com/office/drawing/2014/main" id="{C2A9B3D7-45F4-E8AE-CFE5-3733F03B3F41}"/>
              </a:ext>
            </a:extLst>
          </p:cNvPr>
          <p:cNvCxnSpPr>
            <a:cxnSpLocks/>
          </p:cNvCxnSpPr>
          <p:nvPr/>
        </p:nvCxnSpPr>
        <p:spPr>
          <a:xfrm flipV="1">
            <a:off x="2377132" y="2362527"/>
            <a:ext cx="936433" cy="93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F81A98B8-3FEF-973E-5459-1204E99A2FCC}"/>
              </a:ext>
            </a:extLst>
          </p:cNvPr>
          <p:cNvCxnSpPr>
            <a:cxnSpLocks/>
          </p:cNvCxnSpPr>
          <p:nvPr/>
        </p:nvCxnSpPr>
        <p:spPr>
          <a:xfrm>
            <a:off x="3610475" y="3277589"/>
            <a:ext cx="0" cy="5147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Rectangle 12">
            <a:extLst>
              <a:ext uri="{FF2B5EF4-FFF2-40B4-BE49-F238E27FC236}">
                <a16:creationId xmlns:a16="http://schemas.microsoft.com/office/drawing/2014/main" id="{9AF5BF15-74A2-EF1C-AB63-DBF55467EC92}"/>
              </a:ext>
            </a:extLst>
          </p:cNvPr>
          <p:cNvSpPr/>
          <p:nvPr/>
        </p:nvSpPr>
        <p:spPr>
          <a:xfrm>
            <a:off x="3395068" y="3845357"/>
            <a:ext cx="1764499" cy="12485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Does customer have any open orders for shippable products?</a:t>
            </a:r>
          </a:p>
        </p:txBody>
      </p:sp>
      <p:sp>
        <p:nvSpPr>
          <p:cNvPr id="14" name="TextBox 13">
            <a:extLst>
              <a:ext uri="{FF2B5EF4-FFF2-40B4-BE49-F238E27FC236}">
                <a16:creationId xmlns:a16="http://schemas.microsoft.com/office/drawing/2014/main" id="{E0DF5639-F4E8-5D03-C186-208824894F2E}"/>
              </a:ext>
            </a:extLst>
          </p:cNvPr>
          <p:cNvSpPr txBox="1"/>
          <p:nvPr/>
        </p:nvSpPr>
        <p:spPr>
          <a:xfrm>
            <a:off x="5210718" y="2002504"/>
            <a:ext cx="567784" cy="369332"/>
          </a:xfrm>
          <a:prstGeom prst="rect">
            <a:avLst/>
          </a:prstGeom>
          <a:noFill/>
        </p:spPr>
        <p:txBody>
          <a:bodyPr wrap="none" rtlCol="0">
            <a:spAutoFit/>
          </a:bodyPr>
          <a:lstStyle/>
          <a:p>
            <a:r>
              <a:rPr lang="en-US" dirty="0"/>
              <a:t>YES</a:t>
            </a:r>
          </a:p>
        </p:txBody>
      </p:sp>
      <p:sp>
        <p:nvSpPr>
          <p:cNvPr id="15" name="TextBox 14">
            <a:extLst>
              <a:ext uri="{FF2B5EF4-FFF2-40B4-BE49-F238E27FC236}">
                <a16:creationId xmlns:a16="http://schemas.microsoft.com/office/drawing/2014/main" id="{D04F7514-9E1C-D830-2CC9-A0AFA441CD2F}"/>
              </a:ext>
            </a:extLst>
          </p:cNvPr>
          <p:cNvSpPr txBox="1"/>
          <p:nvPr/>
        </p:nvSpPr>
        <p:spPr>
          <a:xfrm>
            <a:off x="3005852" y="3429000"/>
            <a:ext cx="516488" cy="369332"/>
          </a:xfrm>
          <a:prstGeom prst="rect">
            <a:avLst/>
          </a:prstGeom>
          <a:noFill/>
        </p:spPr>
        <p:txBody>
          <a:bodyPr wrap="none" rtlCol="0">
            <a:spAutoFit/>
          </a:bodyPr>
          <a:lstStyle/>
          <a:p>
            <a:r>
              <a:rPr lang="en-US" dirty="0"/>
              <a:t>NO</a:t>
            </a:r>
          </a:p>
        </p:txBody>
      </p:sp>
      <p:cxnSp>
        <p:nvCxnSpPr>
          <p:cNvPr id="7" name="Straight Arrow Connector 6">
            <a:extLst>
              <a:ext uri="{FF2B5EF4-FFF2-40B4-BE49-F238E27FC236}">
                <a16:creationId xmlns:a16="http://schemas.microsoft.com/office/drawing/2014/main" id="{AF262962-B12D-9D4C-05D7-EAC309DFF410}"/>
              </a:ext>
            </a:extLst>
          </p:cNvPr>
          <p:cNvCxnSpPr>
            <a:cxnSpLocks/>
          </p:cNvCxnSpPr>
          <p:nvPr/>
        </p:nvCxnSpPr>
        <p:spPr>
          <a:xfrm flipV="1">
            <a:off x="5227398" y="4434696"/>
            <a:ext cx="936433" cy="93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8F58DB2D-D821-FF3A-93CC-4B7090EA2DB1}"/>
              </a:ext>
            </a:extLst>
          </p:cNvPr>
          <p:cNvCxnSpPr>
            <a:cxnSpLocks/>
          </p:cNvCxnSpPr>
          <p:nvPr/>
        </p:nvCxnSpPr>
        <p:spPr>
          <a:xfrm>
            <a:off x="3610475" y="5200372"/>
            <a:ext cx="0" cy="62755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907F4B34-6176-DE1C-F252-7699E21DD087}"/>
              </a:ext>
            </a:extLst>
          </p:cNvPr>
          <p:cNvSpPr txBox="1"/>
          <p:nvPr/>
        </p:nvSpPr>
        <p:spPr>
          <a:xfrm>
            <a:off x="3055321" y="5329481"/>
            <a:ext cx="516488" cy="369332"/>
          </a:xfrm>
          <a:prstGeom prst="rect">
            <a:avLst/>
          </a:prstGeom>
          <a:noFill/>
        </p:spPr>
        <p:txBody>
          <a:bodyPr wrap="none" rtlCol="0">
            <a:spAutoFit/>
          </a:bodyPr>
          <a:lstStyle/>
          <a:p>
            <a:r>
              <a:rPr lang="en-US" dirty="0"/>
              <a:t>NO</a:t>
            </a:r>
          </a:p>
        </p:txBody>
      </p:sp>
      <p:sp>
        <p:nvSpPr>
          <p:cNvPr id="19" name="TextBox 18">
            <a:extLst>
              <a:ext uri="{FF2B5EF4-FFF2-40B4-BE49-F238E27FC236}">
                <a16:creationId xmlns:a16="http://schemas.microsoft.com/office/drawing/2014/main" id="{4F186564-5B84-4A3C-5BED-19E000CCBD07}"/>
              </a:ext>
            </a:extLst>
          </p:cNvPr>
          <p:cNvSpPr txBox="1"/>
          <p:nvPr/>
        </p:nvSpPr>
        <p:spPr>
          <a:xfrm>
            <a:off x="5343891" y="4074673"/>
            <a:ext cx="567784" cy="369332"/>
          </a:xfrm>
          <a:prstGeom prst="rect">
            <a:avLst/>
          </a:prstGeom>
          <a:noFill/>
        </p:spPr>
        <p:txBody>
          <a:bodyPr wrap="none" rtlCol="0">
            <a:spAutoFit/>
          </a:bodyPr>
          <a:lstStyle/>
          <a:p>
            <a:r>
              <a:rPr lang="en-US" dirty="0"/>
              <a:t>YES</a:t>
            </a:r>
          </a:p>
        </p:txBody>
      </p:sp>
      <p:sp>
        <p:nvSpPr>
          <p:cNvPr id="20" name="Rectangle 19">
            <a:extLst>
              <a:ext uri="{FF2B5EF4-FFF2-40B4-BE49-F238E27FC236}">
                <a16:creationId xmlns:a16="http://schemas.microsoft.com/office/drawing/2014/main" id="{ADF9B897-0402-08BC-D377-358D5F0E3914}"/>
              </a:ext>
            </a:extLst>
          </p:cNvPr>
          <p:cNvSpPr/>
          <p:nvPr/>
        </p:nvSpPr>
        <p:spPr>
          <a:xfrm>
            <a:off x="3395068" y="5934353"/>
            <a:ext cx="1661671" cy="8410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Send Email to User Recommending New Products / Services</a:t>
            </a:r>
          </a:p>
        </p:txBody>
      </p:sp>
      <p:sp>
        <p:nvSpPr>
          <p:cNvPr id="21" name="Rectangle 20">
            <a:extLst>
              <a:ext uri="{FF2B5EF4-FFF2-40B4-BE49-F238E27FC236}">
                <a16:creationId xmlns:a16="http://schemas.microsoft.com/office/drawing/2014/main" id="{B09EC0B2-8EFD-16C9-D354-F3A885F8A564}"/>
              </a:ext>
            </a:extLst>
          </p:cNvPr>
          <p:cNvSpPr/>
          <p:nvPr/>
        </p:nvSpPr>
        <p:spPr>
          <a:xfrm>
            <a:off x="6231662" y="3598160"/>
            <a:ext cx="1474577" cy="14957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Is there a change in ETA?</a:t>
            </a:r>
          </a:p>
        </p:txBody>
      </p:sp>
      <p:sp>
        <p:nvSpPr>
          <p:cNvPr id="22" name="Rectangle 21">
            <a:extLst>
              <a:ext uri="{FF2B5EF4-FFF2-40B4-BE49-F238E27FC236}">
                <a16:creationId xmlns:a16="http://schemas.microsoft.com/office/drawing/2014/main" id="{42945A67-5A71-5C31-9BB4-28BA3EAD4F8C}"/>
              </a:ext>
            </a:extLst>
          </p:cNvPr>
          <p:cNvSpPr/>
          <p:nvPr/>
        </p:nvSpPr>
        <p:spPr>
          <a:xfrm>
            <a:off x="8429587" y="3598159"/>
            <a:ext cx="1474577" cy="14957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Send Email w/ New ETA to User</a:t>
            </a:r>
          </a:p>
        </p:txBody>
      </p:sp>
      <p:cxnSp>
        <p:nvCxnSpPr>
          <p:cNvPr id="23" name="Straight Arrow Connector 22">
            <a:extLst>
              <a:ext uri="{FF2B5EF4-FFF2-40B4-BE49-F238E27FC236}">
                <a16:creationId xmlns:a16="http://schemas.microsoft.com/office/drawing/2014/main" id="{9C1CE695-1A8C-A658-1587-D6536B8B65A0}"/>
              </a:ext>
            </a:extLst>
          </p:cNvPr>
          <p:cNvCxnSpPr>
            <a:cxnSpLocks/>
          </p:cNvCxnSpPr>
          <p:nvPr/>
        </p:nvCxnSpPr>
        <p:spPr>
          <a:xfrm>
            <a:off x="7716808" y="4339111"/>
            <a:ext cx="71277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49E81E80-AF3A-CF8F-439B-B173F58FD667}"/>
              </a:ext>
            </a:extLst>
          </p:cNvPr>
          <p:cNvSpPr txBox="1"/>
          <p:nvPr/>
        </p:nvSpPr>
        <p:spPr>
          <a:xfrm>
            <a:off x="7774070" y="3969779"/>
            <a:ext cx="567784" cy="369332"/>
          </a:xfrm>
          <a:prstGeom prst="rect">
            <a:avLst/>
          </a:prstGeom>
          <a:noFill/>
        </p:spPr>
        <p:txBody>
          <a:bodyPr wrap="none" rtlCol="0">
            <a:spAutoFit/>
          </a:bodyPr>
          <a:lstStyle/>
          <a:p>
            <a:r>
              <a:rPr lang="en-US" dirty="0"/>
              <a:t>YES</a:t>
            </a:r>
          </a:p>
        </p:txBody>
      </p:sp>
      <p:sp>
        <p:nvSpPr>
          <p:cNvPr id="26" name="TextBox 25">
            <a:extLst>
              <a:ext uri="{FF2B5EF4-FFF2-40B4-BE49-F238E27FC236}">
                <a16:creationId xmlns:a16="http://schemas.microsoft.com/office/drawing/2014/main" id="{10A37A82-2D57-9827-BBD8-070BF6AA0CDC}"/>
              </a:ext>
            </a:extLst>
          </p:cNvPr>
          <p:cNvSpPr txBox="1"/>
          <p:nvPr/>
        </p:nvSpPr>
        <p:spPr>
          <a:xfrm>
            <a:off x="6128944" y="5453964"/>
            <a:ext cx="516488" cy="369332"/>
          </a:xfrm>
          <a:prstGeom prst="rect">
            <a:avLst/>
          </a:prstGeom>
          <a:noFill/>
        </p:spPr>
        <p:txBody>
          <a:bodyPr wrap="none" rtlCol="0">
            <a:spAutoFit/>
          </a:bodyPr>
          <a:lstStyle/>
          <a:p>
            <a:r>
              <a:rPr lang="en-US" dirty="0"/>
              <a:t>NO</a:t>
            </a:r>
          </a:p>
        </p:txBody>
      </p:sp>
      <p:cxnSp>
        <p:nvCxnSpPr>
          <p:cNvPr id="27" name="Straight Arrow Connector 26">
            <a:extLst>
              <a:ext uri="{FF2B5EF4-FFF2-40B4-BE49-F238E27FC236}">
                <a16:creationId xmlns:a16="http://schemas.microsoft.com/office/drawing/2014/main" id="{C16B6F94-6342-695B-A679-2955DEABA99E}"/>
              </a:ext>
            </a:extLst>
          </p:cNvPr>
          <p:cNvCxnSpPr>
            <a:cxnSpLocks/>
          </p:cNvCxnSpPr>
          <p:nvPr/>
        </p:nvCxnSpPr>
        <p:spPr>
          <a:xfrm>
            <a:off x="6684606" y="5200371"/>
            <a:ext cx="0" cy="62755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Rectangle 27">
            <a:extLst>
              <a:ext uri="{FF2B5EF4-FFF2-40B4-BE49-F238E27FC236}">
                <a16:creationId xmlns:a16="http://schemas.microsoft.com/office/drawing/2014/main" id="{4E974E92-D743-7CA1-8E72-EECEFA254519}"/>
              </a:ext>
            </a:extLst>
          </p:cNvPr>
          <p:cNvSpPr/>
          <p:nvPr/>
        </p:nvSpPr>
        <p:spPr>
          <a:xfrm>
            <a:off x="6231662" y="5878800"/>
            <a:ext cx="1661667" cy="8410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End Flow</a:t>
            </a:r>
          </a:p>
        </p:txBody>
      </p:sp>
    </p:spTree>
    <p:extLst>
      <p:ext uri="{BB962C8B-B14F-4D97-AF65-F5344CB8AC3E}">
        <p14:creationId xmlns:p14="http://schemas.microsoft.com/office/powerpoint/2010/main" val="24300068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33</TotalTime>
  <Words>341</Words>
  <Application>Microsoft Macintosh PowerPoint</Application>
  <PresentationFormat>Widescreen</PresentationFormat>
  <Paragraphs>28</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Aptos</vt:lpstr>
      <vt:lpstr>Aptos Display</vt:lpstr>
      <vt:lpstr>Arial</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Parks, Karri</dc:creator>
  <cp:lastModifiedBy>Parks, Karri</cp:lastModifiedBy>
  <cp:revision>1</cp:revision>
  <dcterms:created xsi:type="dcterms:W3CDTF">2025-06-22T15:49:01Z</dcterms:created>
  <dcterms:modified xsi:type="dcterms:W3CDTF">2025-06-22T16:22:03Z</dcterms:modified>
</cp:coreProperties>
</file>