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71" r:id="rId4"/>
    <p:sldId id="272" r:id="rId5"/>
    <p:sldId id="270" r:id="rId6"/>
    <p:sldId id="257" r:id="rId7"/>
    <p:sldId id="258" r:id="rId8"/>
    <p:sldId id="263" r:id="rId9"/>
    <p:sldId id="264" r:id="rId10"/>
    <p:sldId id="274" r:id="rId11"/>
    <p:sldId id="273" r:id="rId12"/>
    <p:sldId id="275" r:id="rId13"/>
    <p:sldId id="276" r:id="rId14"/>
    <p:sldId id="277" r:id="rId15"/>
    <p:sldId id="279" r:id="rId16"/>
    <p:sldId id="265" r:id="rId17"/>
    <p:sldId id="266" r:id="rId18"/>
    <p:sldId id="269" r:id="rId19"/>
    <p:sldId id="281" r:id="rId20"/>
    <p:sldId id="268" r:id="rId21"/>
    <p:sldId id="280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A0000"/>
    <a:srgbClr val="D60000"/>
    <a:srgbClr val="DC0000"/>
    <a:srgbClr val="F03434"/>
    <a:srgbClr val="F8A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1713-9997-4C9D-AA31-E624F1E0FD5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32D0-2589-4E6D-83E6-7117824FF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8684" y="4632041"/>
            <a:ext cx="2133600" cy="45313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A82E7050-F3B0-4C59-8B80-CA16A6041E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299208" y="459559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/ 21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2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9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7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6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h1428a/LogChai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h1428a/LogChai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795886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5" y="266959"/>
            <a:ext cx="1340177" cy="3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734" y="2427734"/>
            <a:ext cx="8352928" cy="132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</a:rPr>
              <a:t>1</a:t>
            </a:r>
            <a:r>
              <a:rPr lang="ko-KR" altLang="en-US" sz="3600" dirty="0" smtClean="0">
                <a:solidFill>
                  <a:schemeClr val="bg1"/>
                </a:solidFill>
              </a:rPr>
              <a:t>차년도 </a:t>
            </a:r>
            <a:r>
              <a:rPr lang="en-US" altLang="ko-KR" sz="3600" dirty="0" smtClean="0">
                <a:solidFill>
                  <a:schemeClr val="bg1"/>
                </a:solidFill>
              </a:rPr>
              <a:t>LogChain </a:t>
            </a:r>
            <a:r>
              <a:rPr lang="ko-KR" altLang="en-US" sz="3600" dirty="0" smtClean="0">
                <a:solidFill>
                  <a:schemeClr val="bg1"/>
                </a:solidFill>
              </a:rPr>
              <a:t>기능 소개서 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</a:rPr>
              <a:t>LogChain </a:t>
            </a:r>
            <a:r>
              <a:rPr lang="ko-KR" altLang="en-US" sz="2000" smtClean="0">
                <a:solidFill>
                  <a:schemeClr val="bg1"/>
                </a:solidFill>
              </a:rPr>
              <a:t>사용 </a:t>
            </a:r>
            <a:r>
              <a:rPr lang="ko-KR" altLang="en-US" sz="2000" dirty="0" smtClean="0">
                <a:solidFill>
                  <a:schemeClr val="bg1"/>
                </a:solidFill>
              </a:rPr>
              <a:t>설명서 및 기능 소개서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3723878"/>
            <a:ext cx="69847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 smtClean="0">
                <a:solidFill>
                  <a:srgbClr val="D60000"/>
                </a:solidFill>
              </a:rPr>
              <a:t>Blockchain and Software Engineering Lab.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60000"/>
                </a:solidFill>
              </a:rPr>
              <a:t>작성자 </a:t>
            </a:r>
            <a:r>
              <a:rPr lang="en-US" altLang="ko-KR" sz="1400" dirty="0" smtClean="0">
                <a:solidFill>
                  <a:srgbClr val="D60000"/>
                </a:solidFill>
              </a:rPr>
              <a:t>: </a:t>
            </a:r>
            <a:r>
              <a:rPr lang="ko-KR" altLang="en-US" sz="1400" dirty="0" smtClean="0">
                <a:solidFill>
                  <a:srgbClr val="D60000"/>
                </a:solidFill>
              </a:rPr>
              <a:t>이동현</a:t>
            </a:r>
            <a:endParaRPr lang="en-US" altLang="ko-KR" sz="1400" dirty="0" smtClean="0">
              <a:solidFill>
                <a:srgbClr val="D6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60000"/>
                </a:solidFill>
              </a:rPr>
              <a:t>작성일 </a:t>
            </a:r>
            <a:r>
              <a:rPr lang="en-US" altLang="ko-KR" sz="1400" dirty="0" smtClean="0">
                <a:solidFill>
                  <a:srgbClr val="D60000"/>
                </a:solidFill>
              </a:rPr>
              <a:t>: 2018-02-26</a:t>
            </a:r>
            <a:endParaRPr lang="ko-KR" altLang="en-US" sz="1400" dirty="0">
              <a:solidFill>
                <a:srgbClr val="D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9007" y="2732421"/>
            <a:ext cx="606717" cy="1354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1505" y="340216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monitoring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10" name="TextBox 10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1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51768" y="358028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981145"/>
            <a:ext cx="676875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monitoring.py</a:t>
            </a:r>
            <a:r>
              <a:rPr lang="en-US" altLang="ko-KR" b="1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블록체인 네트워크에서 발생한 데이터들을 가시화 해주는 클래스</a:t>
            </a:r>
            <a:endParaRPr lang="en-US" altLang="ko-KR" sz="14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log(data),</a:t>
            </a:r>
            <a:r>
              <a:rPr lang="en-US" altLang="ko-KR" sz="1400" dirty="0" err="1" smtClean="0"/>
              <a:t>add_peer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title,subtitle,iconfilename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class Form</a:t>
            </a:r>
            <a:endParaRPr lang="en-US" altLang="ko-KR" sz="1400" dirty="0"/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add_node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title,subtitle,iconfilename</a:t>
            </a:r>
            <a:r>
              <a:rPr lang="en-US" altLang="ko-KR" sz="1100" dirty="0" smtClean="0"/>
              <a:t>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remove_node</a:t>
            </a:r>
            <a:r>
              <a:rPr lang="en-US" altLang="ko-KR" sz="1100" dirty="0" smtClean="0"/>
              <a:t>(index)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change_status_text</a:t>
            </a:r>
            <a:r>
              <a:rPr lang="en-US" altLang="ko-KR" sz="1100" dirty="0" smtClean="0"/>
              <a:t>(message)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add_log_item</a:t>
            </a:r>
            <a:r>
              <a:rPr lang="en-US" altLang="ko-KR" sz="1100" dirty="0" smtClean="0"/>
              <a:t>(log)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add_block_item</a:t>
            </a:r>
            <a:r>
              <a:rPr lang="en-US" altLang="ko-KR" sz="1100" dirty="0" smtClean="0"/>
              <a:t>(log)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add_transaction_item</a:t>
            </a:r>
            <a:r>
              <a:rPr lang="en-US" altLang="ko-KR" sz="1100" dirty="0" smtClean="0"/>
              <a:t>(log)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change_frame_color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r,g,b</a:t>
            </a:r>
            <a:r>
              <a:rPr lang="en-US" altLang="ko-KR" sz="1100" dirty="0" smtClean="0"/>
              <a:t>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add_queue</a:t>
            </a:r>
            <a:r>
              <a:rPr lang="en-US" altLang="ko-KR" sz="1100" dirty="0" smtClean="0"/>
              <a:t>(data)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100" dirty="0" err="1" smtClean="0"/>
              <a:t>read_queue</a:t>
            </a:r>
            <a:r>
              <a:rPr lang="en-US" altLang="ko-KR" sz="1100" dirty="0" smtClean="0"/>
              <a:t>()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node_widget.py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PyQT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QtWidget</a:t>
            </a:r>
            <a:r>
              <a:rPr lang="ko-KR" altLang="en-US" sz="1400" dirty="0" smtClean="0"/>
              <a:t>을 상속받아 만든 </a:t>
            </a:r>
            <a:r>
              <a:rPr lang="en-US" altLang="ko-KR" sz="1400" dirty="0" err="1" smtClean="0"/>
              <a:t>node_widget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</a:t>
            </a:r>
            <a:endParaRPr lang="en-US" altLang="ko-KR" sz="1400" dirty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7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pic>
        <p:nvPicPr>
          <p:cNvPr id="100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48" y="3692186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1668" y="3453388"/>
            <a:ext cx="720080" cy="1340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36265" y="395491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blockconsensus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36528" y="413303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981145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blockgenerator.py</a:t>
            </a:r>
            <a:r>
              <a:rPr lang="en-US" altLang="ko-KR" b="1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블록생성 기능을 가지고 있으며 난이도 결정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머클루트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트랜잭션 등을 블록에 담아주는 역할을 함</a:t>
            </a:r>
            <a:endParaRPr lang="en-US" altLang="ko-KR" sz="1400" dirty="0" smtClean="0"/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proof_of_work.py</a:t>
            </a:r>
            <a:endParaRPr lang="en-US" altLang="ko-KR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작업 증명을 하기 위해 정해진 </a:t>
            </a:r>
            <a:r>
              <a:rPr lang="en-US" altLang="ko-KR" sz="1400" dirty="0" smtClean="0"/>
              <a:t>nonce</a:t>
            </a:r>
            <a:r>
              <a:rPr lang="ko-KR" altLang="en-US" sz="1400" dirty="0" smtClean="0"/>
              <a:t>값으로 해시 값을 찾아내는 역할</a:t>
            </a:r>
            <a:endParaRPr lang="en-US" altLang="ko-KR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voting.py</a:t>
            </a:r>
            <a:endParaRPr lang="en-US" altLang="ko-KR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블라인드 </a:t>
            </a:r>
            <a:r>
              <a:rPr lang="ko-KR" altLang="en-US" sz="1400" dirty="0" err="1" smtClean="0"/>
              <a:t>보팅을</a:t>
            </a:r>
            <a:r>
              <a:rPr lang="ko-KR" altLang="en-US" sz="1400" dirty="0" smtClean="0"/>
              <a:t> 진행하는 역할을 함</a:t>
            </a:r>
            <a:endParaRPr lang="en-US" altLang="ko-KR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 smtClean="0"/>
              <a:t>보팅을</a:t>
            </a:r>
            <a:r>
              <a:rPr lang="ko-KR" altLang="en-US" sz="1400" dirty="0" smtClean="0"/>
              <a:t> 통해 작업 난이도를 반환 함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merkle_tree.py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블록 생성에 필요한 </a:t>
            </a:r>
            <a:r>
              <a:rPr lang="ko-KR" altLang="en-US" sz="1400" dirty="0" err="1" smtClean="0"/>
              <a:t>머클</a:t>
            </a:r>
            <a:r>
              <a:rPr lang="ko-KR" altLang="en-US" sz="1400" dirty="0" smtClean="0"/>
              <a:t> 루트와 </a:t>
            </a:r>
            <a:r>
              <a:rPr lang="ko-KR" altLang="en-US" sz="1400" dirty="0" err="1" smtClean="0"/>
              <a:t>머클</a:t>
            </a:r>
            <a:r>
              <a:rPr lang="ko-KR" altLang="en-US" sz="1400" dirty="0" smtClean="0"/>
              <a:t> 트리 생성을 함</a:t>
            </a:r>
            <a:endParaRPr lang="en-US" altLang="ko-KR" sz="1400" dirty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83290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102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87619" y="3421335"/>
            <a:ext cx="1065177" cy="200055"/>
            <a:chOff x="635381" y="750423"/>
            <a:chExt cx="1054631" cy="200055"/>
          </a:xfrm>
        </p:grpSpPr>
        <p:pic>
          <p:nvPicPr>
            <p:cNvPr id="10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blockconsensus</a:t>
              </a:r>
              <a:endParaRPr lang="ko-KR" altLang="en-US" sz="7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6285" y="3765406"/>
            <a:ext cx="1054631" cy="200055"/>
            <a:chOff x="635381" y="750423"/>
            <a:chExt cx="1054631" cy="200055"/>
          </a:xfrm>
        </p:grpSpPr>
        <p:pic>
          <p:nvPicPr>
            <p:cNvPr id="115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transactionmanager</a:t>
              </a:r>
              <a:endParaRPr lang="ko-KR" altLang="en-US" sz="7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95521" y="3587482"/>
            <a:ext cx="1054631" cy="200055"/>
            <a:chOff x="635381" y="750423"/>
            <a:chExt cx="1054631" cy="200055"/>
          </a:xfrm>
        </p:grpSpPr>
        <p:pic>
          <p:nvPicPr>
            <p:cNvPr id="118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blockmanager</a:t>
              </a:r>
              <a:endParaRPr lang="ko-KR" altLang="en-US" sz="7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21" name="TextBox 12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2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46" y="2683484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75" y="1962960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0336" y="3612644"/>
            <a:ext cx="720080" cy="1340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36265" y="395491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blockmanager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36528" y="413303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1045721"/>
            <a:ext cx="676875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block.py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block header </a:t>
            </a:r>
            <a:r>
              <a:rPr lang="ko-KR" altLang="en-US" sz="1400" dirty="0" smtClean="0"/>
              <a:t>값과 </a:t>
            </a:r>
            <a:r>
              <a:rPr lang="en-US" altLang="ko-KR" sz="1400" dirty="0" smtClean="0"/>
              <a:t>block body(</a:t>
            </a:r>
            <a:r>
              <a:rPr lang="en-US" altLang="ko-KR" sz="1400" dirty="0" err="1" smtClean="0"/>
              <a:t>tx_list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값을 가지고 있는 </a:t>
            </a:r>
            <a:r>
              <a:rPr lang="en-US" altLang="ko-KR" sz="1400" dirty="0" smtClean="0"/>
              <a:t>value object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genesisblock.py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 smtClean="0"/>
              <a:t>제네시스</a:t>
            </a:r>
            <a:r>
              <a:rPr lang="ko-KR" altLang="en-US" sz="1400" dirty="0" smtClean="0"/>
              <a:t> 블록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가장 처음 생성된 블록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생성 기능을 가지고 있음</a:t>
            </a:r>
            <a:endParaRPr lang="en-US" altLang="ko-KR" sz="1400" dirty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1048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102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6285" y="3765406"/>
            <a:ext cx="1054631" cy="200055"/>
            <a:chOff x="635381" y="750423"/>
            <a:chExt cx="1054631" cy="200055"/>
          </a:xfrm>
        </p:grpSpPr>
        <p:pic>
          <p:nvPicPr>
            <p:cNvPr id="115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transactionmanager</a:t>
              </a:r>
              <a:endParaRPr lang="ko-KR" altLang="en-US" sz="7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95521" y="3587482"/>
            <a:ext cx="1054631" cy="200055"/>
            <a:chOff x="635381" y="750423"/>
            <a:chExt cx="1054631" cy="200055"/>
          </a:xfrm>
        </p:grpSpPr>
        <p:pic>
          <p:nvPicPr>
            <p:cNvPr id="118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blockmanager</a:t>
              </a:r>
              <a:endParaRPr lang="ko-KR" altLang="en-US" sz="7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21" name="TextBox 12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2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587619" y="3421335"/>
            <a:ext cx="1065177" cy="200055"/>
            <a:chOff x="635381" y="750423"/>
            <a:chExt cx="1054631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blockconsensus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2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0336" y="3795885"/>
            <a:ext cx="858761" cy="1464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36265" y="395491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transactionmanager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36528" y="413303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981145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transaction.py</a:t>
            </a:r>
            <a:r>
              <a:rPr lang="en-US" altLang="ko-KR" b="1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타임스탬프</a:t>
            </a:r>
            <a:r>
              <a:rPr lang="en-US" altLang="ko-KR" sz="1400" dirty="0" smtClean="0"/>
              <a:t>, id, </a:t>
            </a:r>
            <a:r>
              <a:rPr lang="ko-KR" altLang="en-US" sz="1400" dirty="0" smtClean="0"/>
              <a:t>데이터를 가지고 있는 </a:t>
            </a:r>
            <a:r>
              <a:rPr lang="en-US" altLang="ko-KR" sz="1400" dirty="0" smtClean="0"/>
              <a:t>value object</a:t>
            </a:r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102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6285" y="3765406"/>
            <a:ext cx="1054631" cy="200055"/>
            <a:chOff x="635381" y="750423"/>
            <a:chExt cx="1054631" cy="200055"/>
          </a:xfrm>
        </p:grpSpPr>
        <p:pic>
          <p:nvPicPr>
            <p:cNvPr id="115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transactionmanager</a:t>
              </a:r>
              <a:endParaRPr lang="ko-KR" altLang="en-US" sz="7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95521" y="3587482"/>
            <a:ext cx="1054631" cy="200055"/>
            <a:chOff x="635381" y="750423"/>
            <a:chExt cx="1054631" cy="200055"/>
          </a:xfrm>
        </p:grpSpPr>
        <p:pic>
          <p:nvPicPr>
            <p:cNvPr id="118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blockmanager</a:t>
              </a:r>
              <a:endParaRPr lang="ko-KR" altLang="en-US" sz="7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21" name="TextBox 12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2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587619" y="3421335"/>
            <a:ext cx="1065177" cy="200055"/>
            <a:chOff x="635381" y="750423"/>
            <a:chExt cx="1054631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blockconsensus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2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9288" y="3801039"/>
            <a:ext cx="706419" cy="1489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9924" y="340247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device_manager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60187" y="358059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123728" y="987574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get_device_info.py</a:t>
            </a:r>
          </a:p>
          <a:p>
            <a:pPr marL="742950" lvl="2" indent="-285750">
              <a:buFont typeface="Wingdings" pitchFamily="2" charset="2"/>
              <a:buChar char="Ø"/>
            </a:pPr>
            <a:r>
              <a:rPr lang="ko-KR" altLang="en-US" sz="1400" dirty="0" smtClean="0"/>
              <a:t>현재 작동중인 노드의 고유 기기번호를 가져오는 기능</a:t>
            </a:r>
            <a:endParaRPr lang="en-US" altLang="ko-KR" sz="1400" dirty="0"/>
          </a:p>
          <a:p>
            <a:endParaRPr lang="en-US" altLang="ko-K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get_sensor_value.py</a:t>
            </a:r>
          </a:p>
          <a:p>
            <a:pPr marL="742950" lvl="3" indent="-285750">
              <a:buFont typeface="Wingdings" pitchFamily="2" charset="2"/>
              <a:buChar char="Ø"/>
            </a:pPr>
            <a:r>
              <a:rPr lang="ko-KR" altLang="en-US" sz="1400" dirty="0" smtClean="0"/>
              <a:t>작동중인 노드가 수집한 센서 값을 가져오는 기능</a:t>
            </a:r>
            <a:endParaRPr lang="en-US" altLang="ko-KR" sz="1400" dirty="0"/>
          </a:p>
          <a:p>
            <a:endParaRPr lang="en-US" altLang="ko-K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transaction.py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수집된 센서 값과 타입을 설정하여 트랜잭션을 생성하는 기능</a:t>
            </a:r>
            <a:endParaRPr lang="en-US" altLang="ko-KR" sz="1400" dirty="0" smtClean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102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21" name="TextBox 12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2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585272" y="3773026"/>
            <a:ext cx="1054631" cy="200055"/>
            <a:chOff x="635381" y="750423"/>
            <a:chExt cx="1054631" cy="200055"/>
          </a:xfrm>
        </p:grpSpPr>
        <p:pic>
          <p:nvPicPr>
            <p:cNvPr id="7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device_manager</a:t>
              </a:r>
              <a:endParaRPr lang="ko-KR" altLang="en-US" sz="7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88700" y="3948286"/>
            <a:ext cx="1054631" cy="200055"/>
            <a:chOff x="635381" y="750423"/>
            <a:chExt cx="1054631" cy="200055"/>
          </a:xfrm>
        </p:grpSpPr>
        <p:pic>
          <p:nvPicPr>
            <p:cNvPr id="7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package_manager</a:t>
              </a:r>
              <a:endParaRPr lang="ko-KR" altLang="en-US" sz="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96320" y="4122747"/>
            <a:ext cx="1054631" cy="200055"/>
            <a:chOff x="635381" y="750423"/>
            <a:chExt cx="1054631" cy="200055"/>
          </a:xfrm>
        </p:grpSpPr>
        <p:pic>
          <p:nvPicPr>
            <p:cNvPr id="8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supplychain_ui</a:t>
              </a:r>
              <a:endParaRPr lang="ko-KR" altLang="en-US" sz="700" dirty="0"/>
            </a:p>
          </p:txBody>
        </p:sp>
      </p:grpSp>
      <p:pic>
        <p:nvPicPr>
          <p:cNvPr id="92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99282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53656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915" y="4125249"/>
            <a:ext cx="706419" cy="1489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1505" y="2875022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1505" y="3046596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9924" y="3402473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supplychain_ui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60187" y="3580591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981145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main_ui.py</a:t>
            </a:r>
            <a:r>
              <a:rPr lang="en-US" altLang="ko-KR" b="1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Ui_Dialog</a:t>
            </a:r>
            <a:r>
              <a:rPr lang="en-US" altLang="ko-KR" sz="1400" dirty="0" smtClean="0"/>
              <a:t>(object)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setupUi</a:t>
            </a:r>
            <a:r>
              <a:rPr lang="en-US" altLang="ko-KR" sz="1400" dirty="0" smtClean="0"/>
              <a:t>(Dialog)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US" altLang="ko-KR" sz="1100" dirty="0" err="1" smtClean="0"/>
              <a:t>main_ui</a:t>
            </a:r>
            <a:r>
              <a:rPr lang="ko-KR" altLang="en-US" sz="1100" dirty="0" smtClean="0"/>
              <a:t>의 각 컴포넌트 설정 및 변수 초기화</a:t>
            </a:r>
            <a:endParaRPr lang="en-US" altLang="ko-KR" sz="1100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retranslateUi</a:t>
            </a:r>
            <a:r>
              <a:rPr lang="en-US" altLang="ko-KR" sz="1400" dirty="0" smtClean="0"/>
              <a:t>(Dialog)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ko-KR" altLang="en-US" sz="1100" dirty="0" smtClean="0"/>
              <a:t>각 컴포넌트 텍스트 설정</a:t>
            </a:r>
            <a:endParaRPr lang="en-US" altLang="ko-KR" sz="1100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set_device</a:t>
            </a:r>
            <a:r>
              <a:rPr lang="en-US" altLang="ko-KR" sz="1400" dirty="0" smtClean="0"/>
              <a:t>()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ko-KR" altLang="en-US" sz="1100" dirty="0" smtClean="0"/>
              <a:t>기기의 고유 디바이스 값을 가져오는 기능</a:t>
            </a:r>
            <a:endParaRPr lang="en-US" altLang="ko-KR" sz="1100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start_supplychain</a:t>
            </a:r>
            <a:r>
              <a:rPr lang="en-US" altLang="ko-KR" sz="1400" dirty="0" smtClean="0"/>
              <a:t>()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ko-KR" altLang="en-US" sz="1100" dirty="0" smtClean="0"/>
              <a:t>센서 값 수집 시작 및 텍스트 내용 초기화</a:t>
            </a:r>
            <a:endParaRPr lang="en-US" altLang="ko-KR" sz="1100" dirty="0" smtClean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49926" y="2693635"/>
            <a:ext cx="984202" cy="200055"/>
            <a:chOff x="635381" y="750423"/>
            <a:chExt cx="984202" cy="200055"/>
          </a:xfrm>
        </p:grpSpPr>
        <p:pic>
          <p:nvPicPr>
            <p:cNvPr id="102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9385" y="3230283"/>
            <a:ext cx="909816" cy="200055"/>
            <a:chOff x="444684" y="1965698"/>
            <a:chExt cx="909816" cy="200055"/>
          </a:xfrm>
        </p:grpSpPr>
        <p:sp>
          <p:nvSpPr>
            <p:cNvPr id="121" name="TextBox 12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2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588700" y="3948286"/>
            <a:ext cx="1054631" cy="200055"/>
            <a:chOff x="635381" y="750423"/>
            <a:chExt cx="1054631" cy="200055"/>
          </a:xfrm>
        </p:grpSpPr>
        <p:pic>
          <p:nvPicPr>
            <p:cNvPr id="7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package_manager</a:t>
              </a:r>
              <a:endParaRPr lang="ko-KR" altLang="en-US" sz="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96320" y="4122747"/>
            <a:ext cx="1054631" cy="200055"/>
            <a:chOff x="635381" y="750423"/>
            <a:chExt cx="1054631" cy="200055"/>
          </a:xfrm>
        </p:grpSpPr>
        <p:pic>
          <p:nvPicPr>
            <p:cNvPr id="8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supplychain_ui</a:t>
              </a:r>
              <a:endParaRPr lang="ko-KR" altLang="en-US" sz="7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5272" y="3773026"/>
            <a:ext cx="1054631" cy="200055"/>
            <a:chOff x="635381" y="750423"/>
            <a:chExt cx="1054631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device_manager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D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03 LogChain </a:t>
            </a:r>
            <a:r>
              <a:rPr lang="ko-KR" altLang="en-US" sz="3600" dirty="0" smtClean="0">
                <a:solidFill>
                  <a:schemeClr val="bg1"/>
                </a:solidFill>
              </a:rPr>
              <a:t>설치 및 예제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설치 및 예제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66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LogChain git clone &amp; setup libraries (Windows OS)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80" y="1059582"/>
            <a:ext cx="8361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github.com/ldh1428a/LogChain.git</a:t>
            </a:r>
            <a:r>
              <a:rPr lang="ko-KR" altLang="en-US" dirty="0" smtClean="0"/>
              <a:t>에서 프로젝트 다운로드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python 3.6 </a:t>
            </a:r>
            <a:r>
              <a:rPr lang="ko-KR" altLang="en-US" dirty="0" smtClean="0"/>
              <a:t>설치 후 </a:t>
            </a:r>
            <a:r>
              <a:rPr lang="en-US" altLang="ko-KR" dirty="0" smtClean="0"/>
              <a:t>pip</a:t>
            </a:r>
            <a:r>
              <a:rPr lang="ko-KR" altLang="en-US" dirty="0"/>
              <a:t>가</a:t>
            </a:r>
            <a:r>
              <a:rPr lang="ko-KR" altLang="en-US" dirty="0" smtClean="0"/>
              <a:t> 설치된 경로로 들어가서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창을 오픈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cmd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pip install PyQt5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cmd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pip install netifaces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006719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(python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설치경로는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%AppData%Local\Programs\Python\Python36\Scripts)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2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설치 및 예제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66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LogChain git clone &amp; setup libraries (Ubuntu OS)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87" y="991345"/>
            <a:ext cx="8361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apt-get update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reboot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apt-get install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-core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apt-get install python-pip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pip install –upgrade pip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pip install flask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pip install PyQt5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git clone </a:t>
            </a: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github.com/ldh1428a/LogChain.git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LogChain</a:t>
            </a:r>
            <a:r>
              <a:rPr lang="ko-KR" altLang="en-US" sz="1200" dirty="0" smtClean="0"/>
              <a:t>이 설치된 경로로 이동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git checkout logchain_soo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sudo pip install netifaces</a:t>
            </a:r>
          </a:p>
        </p:txBody>
      </p:sp>
    </p:spTree>
    <p:extLst>
      <p:ext uri="{BB962C8B-B14F-4D97-AF65-F5344CB8AC3E}">
        <p14:creationId xmlns:p14="http://schemas.microsoft.com/office/powerpoint/2010/main" val="16089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설치 및 예제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66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LogChain Configuration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87" y="991345"/>
            <a:ext cx="8361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root </a:t>
            </a:r>
            <a:r>
              <a:rPr lang="ko-KR" altLang="en-US" sz="1600" dirty="0" smtClean="0"/>
              <a:t>폴더에 아래와 같이 폴더 구조 생성 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peermgr.json </a:t>
            </a:r>
            <a:r>
              <a:rPr lang="ko-KR" altLang="en-US" sz="1600" dirty="0"/>
              <a:t>파일에서 데모용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를 자신의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4544784" cy="882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9782"/>
            <a:ext cx="1920742" cy="166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1436" y="3040672"/>
            <a:ext cx="1232292" cy="395173"/>
          </a:xfrm>
          <a:prstGeom prst="rect">
            <a:avLst/>
          </a:prstGeom>
          <a:noFill/>
          <a:ln>
            <a:solidFill>
              <a:srgbClr val="F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2123728" y="3238258"/>
            <a:ext cx="792088" cy="1"/>
          </a:xfrm>
          <a:prstGeom prst="straightConnector1">
            <a:avLst/>
          </a:prstGeom>
          <a:ln w="28575">
            <a:solidFill>
              <a:srgbClr val="FA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30406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IP, PORT</a:t>
            </a:r>
            <a:r>
              <a:rPr lang="ko-KR" altLang="en-US" dirty="0" smtClean="0"/>
              <a:t>를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D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01 LogChain </a:t>
            </a:r>
            <a:r>
              <a:rPr lang="ko-KR" altLang="en-US" sz="3600" dirty="0" smtClean="0">
                <a:solidFill>
                  <a:schemeClr val="bg1"/>
                </a:solidFill>
              </a:rPr>
              <a:t>플랫폼 소개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설치 및 예제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LogChain Examples(none argument)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0" y="1059582"/>
            <a:ext cx="8508185" cy="331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설치 및 예제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389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LogChain Examples(argument : monitor)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3" y="1255555"/>
            <a:ext cx="8697197" cy="326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3" y="983864"/>
            <a:ext cx="8697197" cy="27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1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플랫폼 소개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DC0000"/>
                </a:solidFill>
              </a:rPr>
              <a:t>구현 </a:t>
            </a:r>
            <a:r>
              <a:rPr lang="en-US" altLang="ko-KR" sz="1200" i="1" dirty="0" smtClean="0">
                <a:solidFill>
                  <a:srgbClr val="DC0000"/>
                </a:solidFill>
              </a:rPr>
              <a:t>feature </a:t>
            </a:r>
            <a:r>
              <a:rPr lang="ko-KR" altLang="en-US" sz="1200" i="1" dirty="0" smtClean="0">
                <a:solidFill>
                  <a:srgbClr val="DC0000"/>
                </a:solidFill>
              </a:rPr>
              <a:t>소개 및 향후 계획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9FE7665-C8C1-4A31-9351-363EA3895F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4508" y="2283718"/>
            <a:ext cx="3417972" cy="21111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8379" y="1131590"/>
            <a:ext cx="11161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환경에 고도화된 블록체인 플랫폼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현재 진행 상황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200" dirty="0" err="1"/>
              <a:t>IoT</a:t>
            </a:r>
            <a:r>
              <a:rPr lang="en-US" altLang="ko-KR" sz="1200" dirty="0"/>
              <a:t> </a:t>
            </a:r>
            <a:r>
              <a:rPr lang="ko-KR" altLang="en-US" sz="1200" dirty="0"/>
              <a:t>환경의 </a:t>
            </a:r>
            <a:r>
              <a:rPr lang="en-US" altLang="ko-KR" sz="1200" dirty="0"/>
              <a:t>PC</a:t>
            </a:r>
            <a:r>
              <a:rPr lang="ko-KR" altLang="en-US" sz="1200" dirty="0"/>
              <a:t>노드에서 동작하는 </a:t>
            </a:r>
            <a:r>
              <a:rPr lang="en-US" altLang="ko-KR" sz="1200" dirty="0"/>
              <a:t>Full-node</a:t>
            </a:r>
            <a:r>
              <a:rPr lang="ko-KR" altLang="en-US" sz="1200" dirty="0"/>
              <a:t>의 모든 기능을 개발 </a:t>
            </a:r>
            <a:r>
              <a:rPr lang="en-US" altLang="ko-KR" sz="1200" dirty="0"/>
              <a:t>(P2P, File Controller, Service Framework, Node </a:t>
            </a:r>
            <a:r>
              <a:rPr lang="en-US" altLang="ko-KR" sz="1200" dirty="0" err="1"/>
              <a:t>Mgr</a:t>
            </a:r>
            <a:r>
              <a:rPr lang="en-US" altLang="ko-KR" sz="1200" dirty="0"/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dirty="0"/>
              <a:t>경량화된 합의 알고리즘 적용  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dirty="0"/>
              <a:t>외부 플랫폼에게 블록체인 상에 정보 저장을 위한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제공 </a:t>
            </a:r>
            <a:endParaRPr lang="en-US" altLang="ko-KR" sz="1200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ko-KR" altLang="en-US" sz="1200" dirty="0" err="1"/>
              <a:t>센싱</a:t>
            </a:r>
            <a:r>
              <a:rPr lang="en-US" altLang="ko-KR" sz="1200" dirty="0"/>
              <a:t>/</a:t>
            </a:r>
            <a:r>
              <a:rPr lang="ko-KR" altLang="en-US" sz="1200" dirty="0"/>
              <a:t>제어 데이터 </a:t>
            </a:r>
            <a:r>
              <a:rPr lang="en-US" altLang="ko-KR" sz="1200" dirty="0"/>
              <a:t>Tx</a:t>
            </a:r>
            <a:r>
              <a:rPr lang="ko-KR" altLang="en-US" sz="1200" dirty="0"/>
              <a:t>를 저장하기 기능</a:t>
            </a:r>
            <a:endParaRPr lang="en-US" altLang="ko-KR" sz="1200" dirty="0"/>
          </a:p>
          <a:p>
            <a:pPr marL="1543050" lvl="3" indent="-171450">
              <a:buFont typeface="Arial" pitchFamily="34" charset="0"/>
              <a:buChar char="•"/>
            </a:pPr>
            <a:r>
              <a:rPr lang="ko-KR" altLang="en-US" sz="1200" u="sng" dirty="0" err="1">
                <a:solidFill>
                  <a:srgbClr val="C00000"/>
                </a:solidFill>
              </a:rPr>
              <a:t>센싱</a:t>
            </a:r>
            <a:r>
              <a:rPr lang="en-US" altLang="ko-KR" sz="1200" u="sng" dirty="0">
                <a:solidFill>
                  <a:srgbClr val="C00000"/>
                </a:solidFill>
              </a:rPr>
              <a:t>/</a:t>
            </a:r>
            <a:r>
              <a:rPr lang="ko-KR" altLang="en-US" sz="1200" u="sng" dirty="0">
                <a:solidFill>
                  <a:srgbClr val="C00000"/>
                </a:solidFill>
              </a:rPr>
              <a:t>제어 데이터 외에 다른 데이터를 저장해도 무방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dirty="0"/>
              <a:t>외부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Platform</a:t>
            </a:r>
            <a:r>
              <a:rPr lang="ko-KR" altLang="en-US" sz="1200" dirty="0"/>
              <a:t>과의 연동 테스트 완료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200" dirty="0"/>
              <a:t>Python </a:t>
            </a:r>
            <a:r>
              <a:rPr lang="en-US" altLang="ko-KR" sz="1200" dirty="0" smtClean="0"/>
              <a:t>code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라즈베리</a:t>
            </a:r>
            <a:r>
              <a:rPr lang="ko-KR" altLang="en-US" sz="1200" dirty="0" smtClean="0"/>
              <a:t> 파이 환경으로의 </a:t>
            </a:r>
            <a:r>
              <a:rPr lang="ko-KR" altLang="en-US" sz="1200" dirty="0" err="1" smtClean="0"/>
              <a:t>포팅</a:t>
            </a:r>
            <a:r>
              <a:rPr lang="ko-KR" altLang="en-US" sz="1200" dirty="0" smtClean="0"/>
              <a:t> 작업 완료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향후 </a:t>
            </a:r>
            <a:r>
              <a:rPr lang="ko-KR" altLang="en-US" sz="1200" dirty="0" smtClean="0"/>
              <a:t>계획</a:t>
            </a:r>
            <a:endParaRPr lang="en-US" altLang="ko-KR" sz="1200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200" dirty="0"/>
              <a:t>smart contract </a:t>
            </a:r>
            <a:r>
              <a:rPr lang="ko-KR" altLang="en-US" sz="1200" dirty="0"/>
              <a:t>기능 </a:t>
            </a:r>
            <a:r>
              <a:rPr lang="ko-KR" altLang="en-US" sz="1200" dirty="0" smtClean="0"/>
              <a:t>추가된 </a:t>
            </a:r>
            <a:r>
              <a:rPr lang="en-US" altLang="ko-KR" sz="1200" dirty="0" err="1" smtClean="0"/>
              <a:t>logchain</a:t>
            </a:r>
            <a:r>
              <a:rPr lang="en-US" altLang="ko-KR" sz="1200" dirty="0" smtClean="0"/>
              <a:t>(s) </a:t>
            </a:r>
            <a:r>
              <a:rPr lang="ko-KR" altLang="en-US" sz="1200" dirty="0" smtClean="0"/>
              <a:t>개발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플랫폼 소개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Platform Architecture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28" y="1151176"/>
            <a:ext cx="4774675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/>
              <a:t>LogChain </a:t>
            </a:r>
            <a:r>
              <a:rPr lang="en-US" altLang="ko-KR" sz="1200" b="1" dirty="0" smtClean="0"/>
              <a:t>Applications layer</a:t>
            </a:r>
            <a:endParaRPr lang="en-US" altLang="ko-KR" sz="1200" b="1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ko-KR" altLang="en-US" sz="1100" dirty="0"/>
              <a:t>플랫폼 구동을 위한 </a:t>
            </a:r>
            <a:r>
              <a:rPr lang="en-US" altLang="ko-KR" sz="1100" dirty="0"/>
              <a:t>main </a:t>
            </a:r>
            <a:r>
              <a:rPr lang="ko-KR" altLang="en-US" sz="1100" dirty="0"/>
              <a:t>함수 </a:t>
            </a:r>
            <a:r>
              <a:rPr lang="ko-KR" altLang="en-US" sz="1100" dirty="0" smtClean="0"/>
              <a:t>포함</a:t>
            </a:r>
            <a:endParaRPr lang="en-US" altLang="ko-KR" sz="11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100" dirty="0" smtClean="0"/>
              <a:t>LogChain </a:t>
            </a:r>
            <a:r>
              <a:rPr lang="ko-KR" altLang="en-US" sz="1100" dirty="0" smtClean="0"/>
              <a:t>데이터 가시화를 위한 </a:t>
            </a:r>
            <a:r>
              <a:rPr lang="en-US" altLang="ko-KR" sz="1100" dirty="0" smtClean="0"/>
              <a:t>monitoring </a:t>
            </a:r>
            <a:r>
              <a:rPr lang="ko-KR" altLang="en-US" sz="1100" dirty="0" smtClean="0"/>
              <a:t>모듈 포함</a:t>
            </a:r>
            <a:endParaRPr lang="ko-KR" altLang="en-US" sz="11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/>
              <a:t>LogChain Controller layer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ko-KR" altLang="en-US" sz="1100" dirty="0"/>
              <a:t>노드 간 전달 이벤트 처리 모듈 포함</a:t>
            </a:r>
            <a:endParaRPr lang="en-US" altLang="ko-KR" sz="11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/>
              <a:t>LogChain Service Framework layer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ko-KR" altLang="en-US" sz="1100" dirty="0"/>
              <a:t>블록체인 기본 기능을 제공하는 모듈 포함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9582"/>
            <a:ext cx="439248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D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02 LogChain </a:t>
            </a:r>
            <a:r>
              <a:rPr lang="ko-KR" altLang="en-US" sz="3600" dirty="0" smtClean="0">
                <a:solidFill>
                  <a:schemeClr val="bg1"/>
                </a:solidFill>
              </a:rPr>
              <a:t>기능 설명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rgbClr val="DC0000"/>
                </a:solidFill>
              </a:rPr>
              <a:t>f</a:t>
            </a:r>
            <a:r>
              <a:rPr lang="en-US" altLang="ko-KR" sz="1200" i="1" dirty="0" smtClean="0">
                <a:solidFill>
                  <a:srgbClr val="DC0000"/>
                </a:solidFill>
              </a:rPr>
              <a:t>older &amp; icons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pic>
        <p:nvPicPr>
          <p:cNvPr id="6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85" y="1698866"/>
            <a:ext cx="299090" cy="299090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USER\Downloads\pacak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90" y="2313518"/>
            <a:ext cx="299090" cy="299090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85" y="1084992"/>
            <a:ext cx="288032" cy="288032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645175" y="1059582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폴더 아이콘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및 파일들 담기 위한 폴더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2656987" y="1677871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저장</a:t>
            </a:r>
            <a:r>
              <a:rPr lang="ko-KR" altLang="en-US" sz="1600" dirty="0"/>
              <a:t>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아이콘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플랫폼 실행을 위한 파일 저장소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619400" y="228698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아이콘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플랫폼 패키지 폴더</a:t>
            </a:r>
            <a:endParaRPr lang="ko-KR" altLang="en-US" sz="1600" dirty="0"/>
          </a:p>
        </p:txBody>
      </p:sp>
      <p:pic>
        <p:nvPicPr>
          <p:cNvPr id="88" name="Picture 8" descr="C:\Users\USER\Downloads\docum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24" y="2919920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656987" y="2881268"/>
            <a:ext cx="537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Python </a:t>
            </a:r>
            <a:r>
              <a:rPr lang="ko-KR" altLang="en-US" sz="1600" dirty="0" smtClean="0"/>
              <a:t>파일 아이콘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패키지에 들어있는 </a:t>
            </a:r>
            <a:r>
              <a:rPr lang="en-US" altLang="ko-KR" sz="1600" dirty="0" smtClean="0"/>
              <a:t>.py </a:t>
            </a:r>
            <a:r>
              <a:rPr lang="ko-KR" altLang="en-US" sz="1600" dirty="0" smtClean="0"/>
              <a:t>파일</a:t>
            </a:r>
            <a:endParaRPr lang="ko-KR" altLang="en-US" sz="1600" dirty="0"/>
          </a:p>
        </p:txBody>
      </p:sp>
      <p:pic>
        <p:nvPicPr>
          <p:cNvPr id="136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451505" y="2875367"/>
            <a:ext cx="984202" cy="200055"/>
            <a:chOff x="635381" y="750423"/>
            <a:chExt cx="984202" cy="200055"/>
          </a:xfrm>
        </p:grpSpPr>
        <p:pic>
          <p:nvPicPr>
            <p:cNvPr id="143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451505" y="3046941"/>
            <a:ext cx="1054631" cy="200055"/>
            <a:chOff x="635381" y="750423"/>
            <a:chExt cx="1054631" cy="200055"/>
          </a:xfrm>
        </p:grpSpPr>
        <p:pic>
          <p:nvPicPr>
            <p:cNvPr id="14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51505" y="3402508"/>
            <a:ext cx="1054631" cy="200055"/>
            <a:chOff x="635381" y="750423"/>
            <a:chExt cx="1054631" cy="200055"/>
          </a:xfrm>
        </p:grpSpPr>
        <p:pic>
          <p:nvPicPr>
            <p:cNvPr id="149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51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165" name="TextBox 164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166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441256" y="2147322"/>
            <a:ext cx="909816" cy="200055"/>
            <a:chOff x="444684" y="1965698"/>
            <a:chExt cx="909816" cy="200055"/>
          </a:xfrm>
        </p:grpSpPr>
        <p:sp>
          <p:nvSpPr>
            <p:cNvPr id="168" name="TextBox 16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169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그룹 169"/>
          <p:cNvGrpSpPr/>
          <p:nvPr/>
        </p:nvGrpSpPr>
        <p:grpSpPr>
          <a:xfrm>
            <a:off x="440120" y="2329438"/>
            <a:ext cx="909816" cy="200055"/>
            <a:chOff x="444684" y="1965698"/>
            <a:chExt cx="909816" cy="200055"/>
          </a:xfrm>
        </p:grpSpPr>
        <p:sp>
          <p:nvSpPr>
            <p:cNvPr id="171" name="TextBox 170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17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444684" y="2512283"/>
            <a:ext cx="909816" cy="200055"/>
            <a:chOff x="444684" y="1965698"/>
            <a:chExt cx="909816" cy="200055"/>
          </a:xfrm>
        </p:grpSpPr>
        <p:sp>
          <p:nvSpPr>
            <p:cNvPr id="174" name="TextBox 17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17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그룹 175"/>
          <p:cNvGrpSpPr/>
          <p:nvPr/>
        </p:nvGrpSpPr>
        <p:grpSpPr>
          <a:xfrm>
            <a:off x="441256" y="2699397"/>
            <a:ext cx="909816" cy="200055"/>
            <a:chOff x="444684" y="1965698"/>
            <a:chExt cx="909816" cy="200055"/>
          </a:xfrm>
        </p:grpSpPr>
        <p:sp>
          <p:nvSpPr>
            <p:cNvPr id="177" name="TextBox 17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  <p:pic>
          <p:nvPicPr>
            <p:cNvPr id="17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9" name="그룹 178"/>
          <p:cNvGrpSpPr/>
          <p:nvPr/>
        </p:nvGrpSpPr>
        <p:grpSpPr>
          <a:xfrm>
            <a:off x="449385" y="3230628"/>
            <a:ext cx="909816" cy="200055"/>
            <a:chOff x="444684" y="1965698"/>
            <a:chExt cx="909816" cy="200055"/>
          </a:xfrm>
        </p:grpSpPr>
        <p:sp>
          <p:nvSpPr>
            <p:cNvPr id="180" name="TextBox 17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8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그룹 181"/>
          <p:cNvGrpSpPr/>
          <p:nvPr/>
        </p:nvGrpSpPr>
        <p:grpSpPr>
          <a:xfrm>
            <a:off x="451768" y="3580626"/>
            <a:ext cx="909816" cy="200055"/>
            <a:chOff x="444684" y="1965698"/>
            <a:chExt cx="909816" cy="200055"/>
          </a:xfrm>
        </p:grpSpPr>
        <p:sp>
          <p:nvSpPr>
            <p:cNvPr id="183" name="TextBox 18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8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" name="그룹 184"/>
          <p:cNvGrpSpPr/>
          <p:nvPr/>
        </p:nvGrpSpPr>
        <p:grpSpPr>
          <a:xfrm>
            <a:off x="442306" y="2693635"/>
            <a:ext cx="984202" cy="200055"/>
            <a:chOff x="635381" y="750423"/>
            <a:chExt cx="984202" cy="200055"/>
          </a:xfrm>
        </p:grpSpPr>
        <p:pic>
          <p:nvPicPr>
            <p:cNvPr id="18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Box 186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39775" y="2147322"/>
            <a:ext cx="610161" cy="1553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43885" y="3398091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3885" y="3569665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43885" y="3925232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msg_dispatch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96196" y="2118098"/>
            <a:ext cx="910704" cy="200055"/>
            <a:chOff x="635381" y="750423"/>
            <a:chExt cx="910704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</a:t>
              </a:r>
              <a:r>
                <a:rPr lang="en-US" altLang="ko-KR" sz="700" dirty="0" smtClean="0"/>
                <a:t>sg_dispatch</a:t>
              </a:r>
              <a:endParaRPr lang="ko-KR" altLang="en-US" sz="7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98860" y="2293358"/>
            <a:ext cx="910704" cy="200055"/>
            <a:chOff x="635381" y="750423"/>
            <a:chExt cx="910704" cy="200055"/>
          </a:xfrm>
        </p:grpSpPr>
        <p:pic>
          <p:nvPicPr>
            <p:cNvPr id="7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p2p</a:t>
              </a:r>
              <a:endParaRPr lang="ko-KR" altLang="en-US" sz="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03940" y="2469991"/>
            <a:ext cx="910704" cy="200055"/>
            <a:chOff x="635381" y="750423"/>
            <a:chExt cx="910704" cy="200055"/>
          </a:xfrm>
        </p:grpSpPr>
        <p:pic>
          <p:nvPicPr>
            <p:cNvPr id="8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peermgr</a:t>
              </a:r>
              <a:endParaRPr lang="ko-KR" altLang="en-US" sz="7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33636" y="2670046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32500" y="2852162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37064" y="3035007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33636" y="3222121"/>
            <a:ext cx="909816" cy="200055"/>
            <a:chOff x="444684" y="1965698"/>
            <a:chExt cx="909816" cy="200055"/>
          </a:xfrm>
        </p:grpSpPr>
        <p:sp>
          <p:nvSpPr>
            <p:cNvPr id="97" name="TextBox 9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  <p:pic>
          <p:nvPicPr>
            <p:cNvPr id="9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441765" y="3753352"/>
            <a:ext cx="909816" cy="200055"/>
            <a:chOff x="444684" y="1965698"/>
            <a:chExt cx="909816" cy="200055"/>
          </a:xfrm>
        </p:grpSpPr>
        <p:sp>
          <p:nvSpPr>
            <p:cNvPr id="110" name="TextBox 10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1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44148" y="4103350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093248" y="981145"/>
            <a:ext cx="67687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dispatch_queue_list.py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transaction, block, voting, socket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를 가지고 있음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t_type_queue_thread.py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transaction queue</a:t>
            </a:r>
            <a:r>
              <a:rPr lang="ko-KR" altLang="en-US" sz="1400" dirty="0" smtClean="0"/>
              <a:t>에 있는 데이터를 처리하는 </a:t>
            </a:r>
            <a:r>
              <a:rPr lang="en-US" altLang="ko-KR" sz="1400" dirty="0" smtClean="0"/>
              <a:t>Thread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smtClean="0"/>
              <a:t>합의 카운</a:t>
            </a:r>
            <a:r>
              <a:rPr lang="ko-KR" altLang="en-US" sz="1400" dirty="0"/>
              <a:t>트</a:t>
            </a:r>
            <a:r>
              <a:rPr lang="en-US" altLang="ko-KR" sz="1400" dirty="0" smtClean="0"/>
              <a:t>(default:5)</a:t>
            </a:r>
            <a:r>
              <a:rPr lang="ko-KR" altLang="en-US" sz="1400" dirty="0" smtClean="0"/>
              <a:t>가 되면 </a:t>
            </a:r>
            <a:r>
              <a:rPr lang="en-US" altLang="ko-KR" sz="1400" dirty="0" smtClean="0"/>
              <a:t>voting </a:t>
            </a:r>
            <a:r>
              <a:rPr lang="ko-KR" altLang="en-US" sz="1400" dirty="0" smtClean="0"/>
              <a:t>시작 메시지 전파</a:t>
            </a:r>
            <a:endParaRPr lang="en-US" altLang="ko-KR" sz="14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b_type_queue_thread.py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block </a:t>
            </a:r>
            <a:r>
              <a:rPr lang="en-US" altLang="ko-KR" sz="1400" dirty="0"/>
              <a:t>queue</a:t>
            </a:r>
            <a:r>
              <a:rPr lang="ko-KR" altLang="en-US" sz="1400" dirty="0"/>
              <a:t>에 있는 데이터를 </a:t>
            </a:r>
            <a:r>
              <a:rPr lang="ko-KR" altLang="en-US" sz="1400" dirty="0" smtClean="0"/>
              <a:t>처리하는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Thread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block queue </a:t>
            </a:r>
            <a:r>
              <a:rPr lang="ko-KR" altLang="en-US" sz="1400" dirty="0" smtClean="0"/>
              <a:t>메시지를 파싱하여 </a:t>
            </a:r>
            <a:r>
              <a:rPr lang="en-US" altLang="ko-KR" sz="1400" dirty="0" smtClean="0"/>
              <a:t>block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v_type_queue_thread.py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voting </a:t>
            </a:r>
            <a:r>
              <a:rPr lang="en-US" altLang="ko-KR" sz="1400" dirty="0"/>
              <a:t>queue</a:t>
            </a:r>
            <a:r>
              <a:rPr lang="ko-KR" altLang="en-US" sz="1400" dirty="0"/>
              <a:t>에 있는 데이터를 </a:t>
            </a:r>
            <a:r>
              <a:rPr lang="ko-KR" altLang="en-US" sz="1400" dirty="0" smtClean="0"/>
              <a:t>처리하는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Thread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/>
              <a:t>v</a:t>
            </a:r>
            <a:r>
              <a:rPr lang="en-US" altLang="ko-KR" sz="1400" dirty="0" smtClean="0"/>
              <a:t>oting </a:t>
            </a:r>
            <a:r>
              <a:rPr lang="ko-KR" altLang="en-US" sz="1400" dirty="0" smtClean="0"/>
              <a:t>난이도 결정 및 </a:t>
            </a:r>
            <a:r>
              <a:rPr lang="en-US" altLang="ko-KR" sz="1400" dirty="0" smtClean="0"/>
              <a:t>voting </a:t>
            </a:r>
            <a:r>
              <a:rPr lang="ko-KR" altLang="en-US" sz="1400" dirty="0" smtClean="0"/>
              <a:t>과정 실행</a:t>
            </a:r>
            <a:endParaRPr lang="en-US" altLang="ko-KR" sz="14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</p:txBody>
      </p:sp>
      <p:pic>
        <p:nvPicPr>
          <p:cNvPr id="164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48" y="10368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7" y="1807933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3" y="2779943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48" y="3751876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434686" y="3220551"/>
            <a:ext cx="984202" cy="200055"/>
            <a:chOff x="635381" y="750423"/>
            <a:chExt cx="984202" cy="200055"/>
          </a:xfrm>
        </p:grpSpPr>
        <p:pic>
          <p:nvPicPr>
            <p:cNvPr id="169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TextBox 169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6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2155" y="2318153"/>
            <a:ext cx="359925" cy="175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43885" y="3398091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3885" y="3569665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43885" y="3925232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p2p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95432" y="2118098"/>
            <a:ext cx="910704" cy="200055"/>
            <a:chOff x="635381" y="750423"/>
            <a:chExt cx="910704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</a:t>
              </a:r>
              <a:r>
                <a:rPr lang="en-US" altLang="ko-KR" sz="700" dirty="0" smtClean="0"/>
                <a:t>sg_dispatch</a:t>
              </a:r>
              <a:endParaRPr lang="ko-KR" altLang="en-US" sz="7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98860" y="2293358"/>
            <a:ext cx="910704" cy="200055"/>
            <a:chOff x="635381" y="750423"/>
            <a:chExt cx="910704" cy="200055"/>
          </a:xfrm>
        </p:grpSpPr>
        <p:pic>
          <p:nvPicPr>
            <p:cNvPr id="7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p2p</a:t>
              </a:r>
              <a:endParaRPr lang="ko-KR" altLang="en-US" sz="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03940" y="2469991"/>
            <a:ext cx="910704" cy="200055"/>
            <a:chOff x="635381" y="750423"/>
            <a:chExt cx="910704" cy="200055"/>
          </a:xfrm>
        </p:grpSpPr>
        <p:pic>
          <p:nvPicPr>
            <p:cNvPr id="8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peermgr</a:t>
              </a:r>
              <a:endParaRPr lang="ko-KR" altLang="en-US" sz="7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33636" y="2670046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32500" y="2852162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37064" y="3035007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33636" y="3222121"/>
            <a:ext cx="909816" cy="200055"/>
            <a:chOff x="444684" y="1965698"/>
            <a:chExt cx="909816" cy="200055"/>
          </a:xfrm>
        </p:grpSpPr>
        <p:sp>
          <p:nvSpPr>
            <p:cNvPr id="97" name="TextBox 9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  <p:pic>
          <p:nvPicPr>
            <p:cNvPr id="9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441765" y="3753352"/>
            <a:ext cx="909816" cy="200055"/>
            <a:chOff x="444684" y="1965698"/>
            <a:chExt cx="909816" cy="200055"/>
          </a:xfrm>
        </p:grpSpPr>
        <p:sp>
          <p:nvSpPr>
            <p:cNvPr id="110" name="TextBox 10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1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44148" y="4103350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xtBox 67"/>
          <p:cNvSpPr txBox="1"/>
          <p:nvPr/>
        </p:nvSpPr>
        <p:spPr>
          <a:xfrm>
            <a:off x="2093248" y="981145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receiver.py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p2p network</a:t>
            </a:r>
            <a:r>
              <a:rPr lang="ko-KR" altLang="en-US" sz="1400" dirty="0" smtClean="0"/>
              <a:t>에서 메시지 수신 및 처리 </a:t>
            </a:r>
            <a:endParaRPr lang="en-US" altLang="ko-KR" sz="14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msg_dispatch </a:t>
            </a:r>
            <a:r>
              <a:rPr lang="ko-KR" altLang="en-US" sz="1400" dirty="0" smtClean="0"/>
              <a:t>패키지의 각 타입 별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에 메시지를 분류해서 추가함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sender.py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p2p network</a:t>
            </a:r>
            <a:r>
              <a:rPr lang="ko-KR" altLang="en-US" sz="1400" dirty="0" smtClean="0"/>
              <a:t>에서 메시지 송신 및 처리</a:t>
            </a:r>
            <a:endParaRPr lang="en-US" altLang="ko-KR" sz="14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send(), </a:t>
            </a:r>
            <a:r>
              <a:rPr lang="en-US" altLang="ko-KR" sz="1400" dirty="0" err="1" smtClean="0"/>
              <a:t>send_to_all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sending_tx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sending_mining_block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pic>
        <p:nvPicPr>
          <p:cNvPr id="69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48" y="10368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68" y="202246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434686" y="3220551"/>
            <a:ext cx="984202" cy="200055"/>
            <a:chOff x="635381" y="750423"/>
            <a:chExt cx="984202" cy="200055"/>
          </a:xfrm>
        </p:grpSpPr>
        <p:pic>
          <p:nvPicPr>
            <p:cNvPr id="10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0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0451" y="2499742"/>
            <a:ext cx="445273" cy="175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USER\Downloads\if_folder_1055055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0" y="1095445"/>
            <a:ext cx="144016" cy="144016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00" y="104434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LogChain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5083" y="1280449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_BlockStorage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172" y="1453053"/>
            <a:ext cx="921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_ContractStorage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172" y="1624627"/>
            <a:ext cx="77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_DataStorage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62" y="1799282"/>
            <a:ext cx="847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_VotingStorage</a:t>
            </a:r>
            <a:endParaRPr lang="ko-KR" altLang="en-US" sz="7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43885" y="3398091"/>
            <a:ext cx="984202" cy="200055"/>
            <a:chOff x="635381" y="750423"/>
            <a:chExt cx="984202" cy="200055"/>
          </a:xfrm>
        </p:grpSpPr>
        <p:pic>
          <p:nvPicPr>
            <p:cNvPr id="5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peerproperty</a:t>
              </a:r>
              <a:endParaRPr lang="ko-KR" altLang="en-US" sz="7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3885" y="3569665"/>
            <a:ext cx="1054631" cy="200055"/>
            <a:chOff x="635381" y="750423"/>
            <a:chExt cx="1054631" cy="200055"/>
          </a:xfrm>
        </p:grpSpPr>
        <p:pic>
          <p:nvPicPr>
            <p:cNvPr id="5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r</a:t>
              </a:r>
              <a:r>
                <a:rPr lang="en-US" altLang="ko-KR" sz="700" dirty="0" smtClean="0"/>
                <a:t>estapi_dispatch</a:t>
              </a:r>
              <a:endParaRPr lang="ko-KR" altLang="en-US" sz="7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43885" y="3925232"/>
            <a:ext cx="1054631" cy="200055"/>
            <a:chOff x="635381" y="750423"/>
            <a:chExt cx="1054631" cy="200055"/>
          </a:xfrm>
        </p:grpSpPr>
        <p:pic>
          <p:nvPicPr>
            <p:cNvPr id="66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98246" y="750423"/>
              <a:ext cx="991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storage</a:t>
              </a:r>
              <a:endParaRPr lang="ko-KR" altLang="en-US" sz="700" dirty="0"/>
            </a:p>
          </p:txBody>
        </p:sp>
      </p:grpSp>
      <p:pic>
        <p:nvPicPr>
          <p:cNvPr id="1030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317016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" y="1495951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1" y="1678508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USER\Downloads\if_Database-Cloud_3793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2" y="1844560"/>
            <a:ext cx="127178" cy="127178"/>
          </a:xfrm>
          <a:prstGeom prst="rect">
            <a:avLst/>
          </a:prstGeom>
          <a:noFill/>
          <a:effectLst>
            <a:outerShdw blurRad="12700" dist="38100" dir="2700000" sx="80000" sy="80000" algn="t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979712" y="1044342"/>
            <a:ext cx="0" cy="339961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LogChain </a:t>
            </a:r>
            <a:r>
              <a:rPr lang="ko-KR" altLang="en-US" dirty="0" smtClean="0">
                <a:solidFill>
                  <a:srgbClr val="C00000"/>
                </a:solidFill>
              </a:rPr>
              <a:t>기능 설명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 descr="C:\Users\USER\Desktop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" y="4731990"/>
            <a:ext cx="1128203" cy="3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60000"/>
                </a:solidFill>
              </a:rPr>
              <a:t>peermgr package</a:t>
            </a:r>
            <a:endParaRPr lang="ko-KR" altLang="en-US" sz="1200" i="1" dirty="0">
              <a:solidFill>
                <a:srgbClr val="D6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95432" y="2118098"/>
            <a:ext cx="910704" cy="200055"/>
            <a:chOff x="635381" y="750423"/>
            <a:chExt cx="910704" cy="200055"/>
          </a:xfrm>
        </p:grpSpPr>
        <p:pic>
          <p:nvPicPr>
            <p:cNvPr id="64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</a:t>
              </a:r>
              <a:r>
                <a:rPr lang="en-US" altLang="ko-KR" sz="700" dirty="0" smtClean="0"/>
                <a:t>sg_dispatch</a:t>
              </a:r>
              <a:endParaRPr lang="ko-KR" altLang="en-US" sz="7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96320" y="2291338"/>
            <a:ext cx="910704" cy="200055"/>
            <a:chOff x="635381" y="750423"/>
            <a:chExt cx="910704" cy="200055"/>
          </a:xfrm>
        </p:grpSpPr>
        <p:pic>
          <p:nvPicPr>
            <p:cNvPr id="77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p2p</a:t>
              </a:r>
              <a:endParaRPr lang="ko-KR" altLang="en-US" sz="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03940" y="2469991"/>
            <a:ext cx="910704" cy="200055"/>
            <a:chOff x="635381" y="750423"/>
            <a:chExt cx="910704" cy="200055"/>
          </a:xfrm>
        </p:grpSpPr>
        <p:pic>
          <p:nvPicPr>
            <p:cNvPr id="8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98247" y="750423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peermgr</a:t>
              </a:r>
              <a:endParaRPr lang="ko-KR" altLang="en-US" sz="7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684" y="1965698"/>
            <a:ext cx="909816" cy="200055"/>
            <a:chOff x="444684" y="1965698"/>
            <a:chExt cx="909816" cy="200055"/>
          </a:xfrm>
        </p:grpSpPr>
        <p:sp>
          <p:nvSpPr>
            <p:cNvPr id="28" name="TextBox 27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communication</a:t>
              </a:r>
              <a:endParaRPr lang="ko-KR" altLang="en-US" sz="700" dirty="0"/>
            </a:p>
          </p:txBody>
        </p:sp>
        <p:pic>
          <p:nvPicPr>
            <p:cNvPr id="82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33636" y="2670046"/>
            <a:ext cx="909816" cy="200055"/>
            <a:chOff x="444684" y="1965698"/>
            <a:chExt cx="909816" cy="200055"/>
          </a:xfrm>
        </p:grpSpPr>
        <p:sp>
          <p:nvSpPr>
            <p:cNvPr id="84" name="TextBox 83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demo</a:t>
              </a:r>
              <a:endParaRPr lang="ko-KR" altLang="en-US" sz="700" dirty="0"/>
            </a:p>
          </p:txBody>
        </p:sp>
        <p:pic>
          <p:nvPicPr>
            <p:cNvPr id="85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432500" y="2852162"/>
            <a:ext cx="909816" cy="200055"/>
            <a:chOff x="444684" y="1965698"/>
            <a:chExt cx="909816" cy="200055"/>
          </a:xfrm>
        </p:grpSpPr>
        <p:sp>
          <p:nvSpPr>
            <p:cNvPr id="87" name="TextBox 8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launcher</a:t>
              </a:r>
              <a:endParaRPr lang="ko-KR" altLang="en-US" sz="700" dirty="0"/>
            </a:p>
          </p:txBody>
        </p:sp>
        <p:pic>
          <p:nvPicPr>
            <p:cNvPr id="8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37064" y="3035007"/>
            <a:ext cx="909816" cy="200055"/>
            <a:chOff x="444684" y="1965698"/>
            <a:chExt cx="909816" cy="200055"/>
          </a:xfrm>
        </p:grpSpPr>
        <p:sp>
          <p:nvSpPr>
            <p:cNvPr id="90" name="TextBox 8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logging</a:t>
              </a:r>
            </a:p>
          </p:txBody>
        </p:sp>
        <p:pic>
          <p:nvPicPr>
            <p:cNvPr id="9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33636" y="3222121"/>
            <a:ext cx="909816" cy="200055"/>
            <a:chOff x="444684" y="1965698"/>
            <a:chExt cx="909816" cy="200055"/>
          </a:xfrm>
        </p:grpSpPr>
        <p:sp>
          <p:nvSpPr>
            <p:cNvPr id="97" name="TextBox 96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  <p:pic>
          <p:nvPicPr>
            <p:cNvPr id="98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441765" y="3753352"/>
            <a:ext cx="909816" cy="200055"/>
            <a:chOff x="444684" y="1965698"/>
            <a:chExt cx="909816" cy="200055"/>
          </a:xfrm>
        </p:grpSpPr>
        <p:sp>
          <p:nvSpPr>
            <p:cNvPr id="110" name="TextBox 109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service</a:t>
              </a:r>
              <a:endParaRPr lang="ko-KR" altLang="en-US" sz="700" dirty="0"/>
            </a:p>
          </p:txBody>
        </p:sp>
        <p:pic>
          <p:nvPicPr>
            <p:cNvPr id="111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444148" y="4103350"/>
            <a:ext cx="909816" cy="200055"/>
            <a:chOff x="444684" y="1965698"/>
            <a:chExt cx="909816" cy="200055"/>
          </a:xfrm>
        </p:grpSpPr>
        <p:sp>
          <p:nvSpPr>
            <p:cNvPr id="113" name="TextBox 112"/>
            <p:cNvSpPr txBox="1"/>
            <p:nvPr/>
          </p:nvSpPr>
          <p:spPr>
            <a:xfrm>
              <a:off x="506662" y="1965698"/>
              <a:ext cx="8478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supplychain</a:t>
              </a:r>
              <a:endParaRPr lang="ko-KR" altLang="en-US" sz="700" dirty="0"/>
            </a:p>
          </p:txBody>
        </p:sp>
        <p:pic>
          <p:nvPicPr>
            <p:cNvPr id="114" name="Picture 4" descr="C:\Users\USER\Downloads\if_folder_1055055 (1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84" y="2007071"/>
              <a:ext cx="132631" cy="132631"/>
            </a:xfrm>
            <a:prstGeom prst="rect">
              <a:avLst/>
            </a:prstGeom>
            <a:noFill/>
            <a:effectLst>
              <a:outerShdw blurRad="12700" dist="38100" dir="2700000" sx="80000" sy="80000" algn="tl" rotWithShape="0">
                <a:prstClr val="black">
                  <a:alpha val="72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2093248" y="981145"/>
            <a:ext cx="67687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peerconnector.py</a:t>
            </a:r>
            <a:r>
              <a:rPr lang="en-US" altLang="ko-KR" b="1" dirty="0" smtClean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ConnectingToPeerMgrThread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threading.Thread</a:t>
            </a:r>
            <a:r>
              <a:rPr lang="en-US" altLang="ko-KR" sz="1400" dirty="0" smtClean="0"/>
              <a:t>)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peerlist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peer</a:t>
            </a:r>
            <a:r>
              <a:rPr lang="ko-KR" altLang="en-US" sz="1400" dirty="0" smtClean="0"/>
              <a:t>에게 연결 요청을 하는 </a:t>
            </a:r>
            <a:r>
              <a:rPr lang="en-US" altLang="ko-KR" sz="1400" dirty="0" smtClean="0"/>
              <a:t>Thread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ListeningToPeerMgrThread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threading.Thread</a:t>
            </a:r>
            <a:r>
              <a:rPr lang="en-US" altLang="ko-KR" sz="1400" dirty="0" smtClean="0"/>
              <a:t>)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peerlist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peer</a:t>
            </a:r>
            <a:r>
              <a:rPr lang="ko-KR" altLang="en-US" sz="1400" dirty="0" smtClean="0"/>
              <a:t>의 메시지를 수신하기 위한 </a:t>
            </a:r>
            <a:r>
              <a:rPr lang="en-US" altLang="ko-KR" sz="1400" dirty="0" smtClean="0"/>
              <a:t>Thread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UpdatingConnectedPeerListThread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threading.Thread</a:t>
            </a:r>
            <a:r>
              <a:rPr lang="en-US" altLang="ko-KR" sz="1400" dirty="0" smtClean="0"/>
              <a:t>)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sz="1400" dirty="0" err="1" smtClean="0"/>
              <a:t>peerlist</a:t>
            </a:r>
            <a:r>
              <a:rPr lang="ko-KR" altLang="en-US" sz="1400" dirty="0" smtClean="0"/>
              <a:t>를 업데이트 해주는 </a:t>
            </a:r>
            <a:r>
              <a:rPr lang="en-US" altLang="ko-KR" sz="1400" dirty="0" smtClean="0"/>
              <a:t>Thread</a:t>
            </a:r>
            <a:endParaRPr lang="en-US" altLang="ko-KR" sz="1400" dirty="0"/>
          </a:p>
          <a:p>
            <a:pPr marL="1200150" lvl="2" indent="-285750">
              <a:buFont typeface="Wingdings" pitchFamily="2" charset="2"/>
              <a:buChar char="Ø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peermgr.py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sz="1400" dirty="0" smtClean="0"/>
              <a:t>peermgr.json </a:t>
            </a:r>
            <a:r>
              <a:rPr lang="ko-KR" altLang="en-US" sz="1400" dirty="0" smtClean="0"/>
              <a:t>파일에 있는 </a:t>
            </a:r>
            <a:r>
              <a:rPr lang="en-US" altLang="ko-KR" sz="1400" dirty="0" err="1" smtClean="0"/>
              <a:t>trustpeer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정보를 가지고 </a:t>
            </a:r>
            <a:r>
              <a:rPr lang="en-US" altLang="ko-KR" sz="1400" dirty="0" smtClean="0"/>
              <a:t>peer</a:t>
            </a:r>
            <a:r>
              <a:rPr lang="ko-KR" altLang="en-US" sz="1400" dirty="0" smtClean="0"/>
              <a:t>들을 관리하는 매니저 기능을 함</a:t>
            </a:r>
            <a:endParaRPr lang="en-US" altLang="ko-KR" sz="1400" dirty="0"/>
          </a:p>
        </p:txBody>
      </p:sp>
      <p:pic>
        <p:nvPicPr>
          <p:cNvPr id="61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4927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C:\Users\USER\Downloads\docu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48" y="3078385"/>
            <a:ext cx="261251" cy="261251"/>
          </a:xfrm>
          <a:prstGeom prst="rect">
            <a:avLst/>
          </a:prstGeom>
          <a:noFill/>
          <a:effectLst>
            <a:outerShdw blurRad="12700" dist="38100" dir="2700000" sx="96000" sy="96000" algn="tl" rotWithShape="0">
              <a:prstClr val="black">
                <a:alpha val="6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429444" y="3223250"/>
            <a:ext cx="984202" cy="200055"/>
            <a:chOff x="635381" y="750423"/>
            <a:chExt cx="984202" cy="200055"/>
          </a:xfrm>
        </p:grpSpPr>
        <p:pic>
          <p:nvPicPr>
            <p:cNvPr id="70" name="Picture 5" descr="C:\Users\USER\Downloads\pacak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" y="799171"/>
              <a:ext cx="128215" cy="12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698247" y="750423"/>
              <a:ext cx="921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monitoring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998</Words>
  <Application>Microsoft Office PowerPoint</Application>
  <PresentationFormat>화면 슬라이드 쇼(16:9)</PresentationFormat>
  <Paragraphs>396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</dc:creator>
  <cp:lastModifiedBy>이동현</cp:lastModifiedBy>
  <cp:revision>49</cp:revision>
  <dcterms:created xsi:type="dcterms:W3CDTF">2018-02-22T02:05:24Z</dcterms:created>
  <dcterms:modified xsi:type="dcterms:W3CDTF">2018-02-26T07:38:12Z</dcterms:modified>
</cp:coreProperties>
</file>