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Libre Franklin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dVIrRfGAnZC1FE+FMw2jMR8Yr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LibreFranklinMedium-bold.fntdata"/><Relationship Id="rId27" Type="http://schemas.openxmlformats.org/officeDocument/2006/relationships/font" Target="fonts/LibreFranklin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ibreFranklin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b5180289_6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b5180289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c3bd54b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c3bd54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b518028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b51802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b518028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b51802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b518028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b518028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b5180289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b518028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c3bd54b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c3bd54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4c3bd54b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74c3bd54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c3bd54b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c3bd54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c3bd54b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c3bd54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c3bd54b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c3bd54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c3bd54b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c3bd54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c3bd54b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c3bd54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b5180289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b518028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/>
          <p:nvPr/>
        </p:nvSpPr>
        <p:spPr>
          <a:xfrm>
            <a:off x="5139673" y="191993"/>
            <a:ext cx="4012938" cy="606261"/>
          </a:xfrm>
          <a:custGeom>
            <a:rect b="b" l="l" r="r" t="t"/>
            <a:pathLst>
              <a:path extrusionOk="0" h="527584" w="4383788">
                <a:moveTo>
                  <a:pt x="0" y="527584"/>
                </a:moveTo>
                <a:lnTo>
                  <a:pt x="658256" y="0"/>
                </a:lnTo>
                <a:lnTo>
                  <a:pt x="4383338" y="271"/>
                </a:lnTo>
                <a:cubicBezTo>
                  <a:pt x="4385306" y="176042"/>
                  <a:pt x="4380066" y="351813"/>
                  <a:pt x="4382034" y="527584"/>
                </a:cubicBezTo>
                <a:lnTo>
                  <a:pt x="0" y="527584"/>
                </a:lnTo>
                <a:close/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-12604" y="4803093"/>
            <a:ext cx="7785004" cy="222250"/>
          </a:xfrm>
          <a:custGeom>
            <a:rect b="b" l="l" r="r" t="t"/>
            <a:pathLst>
              <a:path extrusionOk="0" h="222250" w="7785004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"/>
          <p:cNvSpPr/>
          <p:nvPr/>
        </p:nvSpPr>
        <p:spPr>
          <a:xfrm rot="10800000">
            <a:off x="7605133" y="4803093"/>
            <a:ext cx="1552506" cy="222250"/>
          </a:xfrm>
          <a:custGeom>
            <a:rect b="b" l="l" r="r" t="t"/>
            <a:pathLst>
              <a:path extrusionOk="0" h="222250" w="1552506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7931826" y="4767263"/>
            <a:ext cx="5263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5"/>
          <p:cNvSpPr txBox="1"/>
          <p:nvPr>
            <p:ph idx="11" type="ftr"/>
          </p:nvPr>
        </p:nvSpPr>
        <p:spPr>
          <a:xfrm>
            <a:off x="685800" y="4767263"/>
            <a:ext cx="6253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191994"/>
            <a:ext cx="4530436" cy="606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964045"/>
            <a:ext cx="8229600" cy="363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16x9PPBackground.psd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605" y="0"/>
            <a:ext cx="91702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1">
  <p:cSld name="Layout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191993"/>
            <a:ext cx="4414982" cy="606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1079500"/>
            <a:ext cx="8231188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2">
  <p:cSld name="Layout 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191993"/>
            <a:ext cx="4414982" cy="606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57200" y="1079500"/>
            <a:ext cx="4414838" cy="3468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/>
          <p:nvPr>
            <p:ph idx="2" type="pic"/>
          </p:nvPr>
        </p:nvSpPr>
        <p:spPr>
          <a:xfrm>
            <a:off x="5126038" y="1079500"/>
            <a:ext cx="3538537" cy="3468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-12604" y="4803093"/>
            <a:ext cx="7785004" cy="222250"/>
          </a:xfrm>
          <a:custGeom>
            <a:rect b="b" l="l" r="r" t="t"/>
            <a:pathLst>
              <a:path extrusionOk="0" h="222250" w="7785004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"/>
          <p:cNvSpPr/>
          <p:nvPr/>
        </p:nvSpPr>
        <p:spPr>
          <a:xfrm rot="10800000">
            <a:off x="7605133" y="4803093"/>
            <a:ext cx="1552506" cy="222250"/>
          </a:xfrm>
          <a:custGeom>
            <a:rect b="b" l="l" r="r" t="t"/>
            <a:pathLst>
              <a:path extrusionOk="0" h="222250" w="1552506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"/>
          <p:cNvSpPr txBox="1"/>
          <p:nvPr/>
        </p:nvSpPr>
        <p:spPr>
          <a:xfrm>
            <a:off x="7931825" y="4784575"/>
            <a:ext cx="89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MEEN 689</a:t>
            </a:r>
            <a:endParaRPr b="0" i="0" sz="10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Google Shape;9;p4"/>
          <p:cNvSpPr txBox="1"/>
          <p:nvPr/>
        </p:nvSpPr>
        <p:spPr>
          <a:xfrm>
            <a:off x="685800" y="4784582"/>
            <a:ext cx="51446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Department of Mechanical Engineering</a:t>
            </a:r>
            <a:endParaRPr b="0" i="0" sz="10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191993"/>
            <a:ext cx="4414982" cy="606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73230" y="191993"/>
            <a:ext cx="1813570" cy="46472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hATNUs3voJTY0w4U0VpWPIFcmftcnDsv/view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ImGS-qa0fFTSBR1iJ8ORyyw6K_FzLEkJ/view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4104409" y="1044862"/>
            <a:ext cx="5048202" cy="1125682"/>
          </a:xfrm>
          <a:custGeom>
            <a:rect b="b" l="l" r="r" t="t"/>
            <a:pathLst>
              <a:path extrusionOk="0" h="533051" w="4052095">
                <a:moveTo>
                  <a:pt x="0" y="533051"/>
                </a:moveTo>
                <a:lnTo>
                  <a:pt x="470504" y="0"/>
                </a:lnTo>
                <a:lnTo>
                  <a:pt x="4051645" y="5738"/>
                </a:lnTo>
                <a:cubicBezTo>
                  <a:pt x="4053613" y="181509"/>
                  <a:pt x="4048373" y="357280"/>
                  <a:pt x="4050341" y="533051"/>
                </a:cubicBezTo>
                <a:lnTo>
                  <a:pt x="0" y="53305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866036" y="3221455"/>
            <a:ext cx="6879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"/>
              <a:buNone/>
            </a:pPr>
            <a:r>
              <a:rPr lang="en-US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MEEN 689</a:t>
            </a:r>
            <a:endParaRPr b="0" i="0" sz="16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84386" y="2200438"/>
            <a:ext cx="68799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Attitude estimation of a Smartphone using Sensor Fusion</a:t>
            </a:r>
            <a:endParaRPr b="0" i="0" sz="32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947875" y="3602145"/>
            <a:ext cx="6879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Franklin"/>
              <a:buNone/>
            </a:pPr>
            <a:r>
              <a:rPr lang="en-US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Kartik Prakash</a:t>
            </a:r>
            <a:endParaRPr sz="12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Franklin"/>
              <a:buNone/>
            </a:pPr>
            <a:r>
              <a:rPr lang="en-US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Aditya Bhardwaj</a:t>
            </a:r>
            <a:endParaRPr sz="12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Franklin"/>
              <a:buNone/>
            </a:pPr>
            <a:r>
              <a:rPr lang="en-US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Daniel Jaeger</a:t>
            </a:r>
            <a:endParaRPr sz="12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Franklin"/>
              <a:buNone/>
            </a:pPr>
            <a:r>
              <a:rPr lang="en-US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Mukund Viswanathan</a:t>
            </a:r>
            <a:endParaRPr sz="12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7" name="Google Shape;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868" y="1254582"/>
            <a:ext cx="2756061" cy="70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b5180289_6_8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Robot Benchmarking Results</a:t>
            </a:r>
            <a:endParaRPr/>
          </a:p>
        </p:txBody>
      </p:sp>
      <p:pic>
        <p:nvPicPr>
          <p:cNvPr id="96" name="Google Shape;96;g74b5180289_6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4718"/>
            <a:ext cx="8839200" cy="387174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74b5180289_6_8"/>
          <p:cNvSpPr txBox="1"/>
          <p:nvPr/>
        </p:nvSpPr>
        <p:spPr>
          <a:xfrm>
            <a:off x="919550" y="654725"/>
            <a:ext cx="47154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Blue- KF    Red -  GT from robot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c3bd54b3_0_45"/>
          <p:cNvSpPr txBox="1"/>
          <p:nvPr>
            <p:ph type="title"/>
          </p:nvPr>
        </p:nvSpPr>
        <p:spPr>
          <a:xfrm>
            <a:off x="672425" y="220700"/>
            <a:ext cx="64152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Yaw estimates with and without Fusion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(RPYG - gyro only, RPYKF - kalman filter, RPYCF -Complementary filter)</a:t>
            </a:r>
            <a:endParaRPr sz="1400"/>
          </a:p>
        </p:txBody>
      </p:sp>
      <p:sp>
        <p:nvSpPr>
          <p:cNvPr id="103" name="Google Shape;103;g74c3bd54b3_0_45"/>
          <p:cNvSpPr txBox="1"/>
          <p:nvPr>
            <p:ph idx="1" type="body"/>
          </p:nvPr>
        </p:nvSpPr>
        <p:spPr>
          <a:xfrm>
            <a:off x="457200" y="1079500"/>
            <a:ext cx="8231100" cy="34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04" name="Google Shape;104;g74c3bd54b3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4" y="798299"/>
            <a:ext cx="8336172" cy="39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b5180289_0_1"/>
          <p:cNvSpPr txBox="1"/>
          <p:nvPr>
            <p:ph type="title"/>
          </p:nvPr>
        </p:nvSpPr>
        <p:spPr>
          <a:xfrm>
            <a:off x="672425" y="220700"/>
            <a:ext cx="64152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Pitch</a:t>
            </a:r>
            <a:r>
              <a:rPr lang="en-US" sz="2000"/>
              <a:t> estimates with and without Fusion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(RPYG - gyro only, RPYKF - kalman filter, RPYCF -Complementary filter)</a:t>
            </a:r>
            <a:endParaRPr sz="1400"/>
          </a:p>
        </p:txBody>
      </p:sp>
      <p:sp>
        <p:nvSpPr>
          <p:cNvPr id="110" name="Google Shape;110;g74b5180289_0_1"/>
          <p:cNvSpPr txBox="1"/>
          <p:nvPr>
            <p:ph idx="1" type="body"/>
          </p:nvPr>
        </p:nvSpPr>
        <p:spPr>
          <a:xfrm>
            <a:off x="457200" y="1079500"/>
            <a:ext cx="8231100" cy="34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1" name="Google Shape;111;g74b518028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75" y="855763"/>
            <a:ext cx="8288424" cy="39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b5180289_0_8"/>
          <p:cNvSpPr txBox="1"/>
          <p:nvPr>
            <p:ph type="title"/>
          </p:nvPr>
        </p:nvSpPr>
        <p:spPr>
          <a:xfrm>
            <a:off x="672425" y="220700"/>
            <a:ext cx="64152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Roll</a:t>
            </a:r>
            <a:r>
              <a:rPr lang="en-US" sz="2000"/>
              <a:t> estimates with and without Fusion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(RPYG - gyro only, RPYKF - kalman filter, RPYCF -Complementary filter)</a:t>
            </a:r>
            <a:endParaRPr sz="1400"/>
          </a:p>
        </p:txBody>
      </p:sp>
      <p:sp>
        <p:nvSpPr>
          <p:cNvPr id="117" name="Google Shape;117;g74b5180289_0_8"/>
          <p:cNvSpPr txBox="1"/>
          <p:nvPr>
            <p:ph idx="1" type="body"/>
          </p:nvPr>
        </p:nvSpPr>
        <p:spPr>
          <a:xfrm>
            <a:off x="457200" y="1079500"/>
            <a:ext cx="8231100" cy="34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8" name="Google Shape;118;g74b518028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25" y="821499"/>
            <a:ext cx="8433798" cy="39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b5180289_4_0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with Angular Benchmark</a:t>
            </a:r>
            <a:endParaRPr/>
          </a:p>
        </p:txBody>
      </p:sp>
      <p:pic>
        <p:nvPicPr>
          <p:cNvPr id="124" name="Google Shape;124;g74b5180289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924" y="798300"/>
            <a:ext cx="6386973" cy="34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b5180289_4_6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with Angular Benchmark</a:t>
            </a:r>
            <a:endParaRPr/>
          </a:p>
        </p:txBody>
      </p:sp>
      <p:pic>
        <p:nvPicPr>
          <p:cNvPr id="130" name="Google Shape;130;g74b5180289_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50" y="742668"/>
            <a:ext cx="7563021" cy="404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c3bd54b3_0_17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Conclusion</a:t>
            </a:r>
            <a:endParaRPr sz="2000"/>
          </a:p>
        </p:txBody>
      </p:sp>
      <p:sp>
        <p:nvSpPr>
          <p:cNvPr id="136" name="Google Shape;136;g74c3bd54b3_0_17"/>
          <p:cNvSpPr txBox="1"/>
          <p:nvPr>
            <p:ph idx="1" type="body"/>
          </p:nvPr>
        </p:nvSpPr>
        <p:spPr>
          <a:xfrm>
            <a:off x="457200" y="1079500"/>
            <a:ext cx="8231100" cy="34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Relatively accurate estimates obtained from both Kalman filter and Complementary filter.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Successfully implemented a Kalman filter using real-time data from onboard sensors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Filter effectiveness has been verified by benchmarking against ground truth data.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PPBackground.psd"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69697"/>
          <a:stretch/>
        </p:blipFill>
        <p:spPr>
          <a:xfrm>
            <a:off x="1" y="3584864"/>
            <a:ext cx="9144000" cy="15586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x9PPBackground.psd" id="142" name="Google Shape;142;p3"/>
          <p:cNvPicPr preferRelativeResize="0"/>
          <p:nvPr/>
        </p:nvPicPr>
        <p:blipFill rotWithShape="1">
          <a:blip r:embed="rId3">
            <a:alphaModFix/>
          </a:blip>
          <a:srcRect b="71380" l="0" r="0" t="0"/>
          <a:stretch/>
        </p:blipFill>
        <p:spPr>
          <a:xfrm>
            <a:off x="-1" y="0"/>
            <a:ext cx="9144001" cy="147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0926" y="1660458"/>
            <a:ext cx="2042145" cy="167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4c3bd54b3_0_27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Problem Overview</a:t>
            </a:r>
            <a:endParaRPr sz="2000"/>
          </a:p>
        </p:txBody>
      </p:sp>
      <p:sp>
        <p:nvSpPr>
          <p:cNvPr id="43" name="Google Shape;43;g74c3bd54b3_0_27"/>
          <p:cNvSpPr txBox="1"/>
          <p:nvPr>
            <p:ph idx="1" type="body"/>
          </p:nvPr>
        </p:nvSpPr>
        <p:spPr>
          <a:xfrm>
            <a:off x="457200" y="1079500"/>
            <a:ext cx="8231100" cy="34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Attitude estimation of smartphone using embedded gyroscope, accelerometer and magnetometer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Sensor data is streamed from PhonePi app, and is imported to ROS to perform computations and visualize motion of the phone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sensors information is fused to reduce the individual uncertainty from each sensor, using a </a:t>
            </a:r>
            <a:r>
              <a:rPr lang="en-US" sz="1600"/>
              <a:t>complementary</a:t>
            </a:r>
            <a:r>
              <a:rPr lang="en-US" sz="1600"/>
              <a:t> and kalman filter.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457200" y="191993"/>
            <a:ext cx="4414982" cy="606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lang="en-US" sz="2000"/>
              <a:t>System Model</a:t>
            </a:r>
            <a:endParaRPr sz="2000"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050" y="1079503"/>
            <a:ext cx="6356999" cy="3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4c3bd54b3_0_2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Complementary</a:t>
            </a:r>
            <a:r>
              <a:rPr lang="en-US" sz="2000"/>
              <a:t> Filter</a:t>
            </a:r>
            <a:endParaRPr sz="2000"/>
          </a:p>
        </p:txBody>
      </p:sp>
      <p:sp>
        <p:nvSpPr>
          <p:cNvPr id="55" name="Google Shape;55;g74c3bd54b3_0_2"/>
          <p:cNvSpPr txBox="1"/>
          <p:nvPr>
            <p:ph idx="1" type="body"/>
          </p:nvPr>
        </p:nvSpPr>
        <p:spPr>
          <a:xfrm>
            <a:off x="457200" y="1079500"/>
            <a:ext cx="8231100" cy="34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low drift, high noise property of accelerometer+magnetometer and low noise, high drift property of gyroscope are combined to get reliable data.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Uses a weighted average.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Weights are adjusted by trial and error.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Weight of gyro = 0.75 &amp; weight of accelerometer = 0.25 (in our project).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4c3bd54b3_0_7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Kalman Filter </a:t>
            </a:r>
            <a:endParaRPr sz="2000"/>
          </a:p>
        </p:txBody>
      </p:sp>
      <p:sp>
        <p:nvSpPr>
          <p:cNvPr id="61" name="Google Shape;61;g74c3bd54b3_0_7"/>
          <p:cNvSpPr txBox="1"/>
          <p:nvPr>
            <p:ph idx="1" type="body"/>
          </p:nvPr>
        </p:nvSpPr>
        <p:spPr>
          <a:xfrm>
            <a:off x="457200" y="1079500"/>
            <a:ext cx="8231100" cy="34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Noise is modelled using a Gaussian distribution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Uses a prediction-correction architecture to get reliable, unbiased estimates.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Linear Kalman Filter is implemented, since a linear motion and measurement model is used.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c3bd54b3_0_12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Results</a:t>
            </a:r>
            <a:endParaRPr sz="2000"/>
          </a:p>
        </p:txBody>
      </p:sp>
      <p:pic>
        <p:nvPicPr>
          <p:cNvPr id="67" name="Google Shape;67;g74c3bd54b3_0_12" title="CF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400" y="938900"/>
            <a:ext cx="5397197" cy="30359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74c3bd54b3_0_12"/>
          <p:cNvSpPr txBox="1"/>
          <p:nvPr/>
        </p:nvSpPr>
        <p:spPr>
          <a:xfrm>
            <a:off x="2641050" y="4084175"/>
            <a:ext cx="3861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Sensor Fusion using Complementary Filter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" name="Google Shape;69;g74c3bd54b3_0_12"/>
          <p:cNvSpPr txBox="1"/>
          <p:nvPr/>
        </p:nvSpPr>
        <p:spPr>
          <a:xfrm>
            <a:off x="5428000" y="4007975"/>
            <a:ext cx="3530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c3bd54b3_0_38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Results</a:t>
            </a:r>
            <a:endParaRPr sz="2000"/>
          </a:p>
        </p:txBody>
      </p:sp>
      <p:sp>
        <p:nvSpPr>
          <p:cNvPr id="75" name="Google Shape;75;g74c3bd54b3_0_38"/>
          <p:cNvSpPr txBox="1"/>
          <p:nvPr>
            <p:ph idx="1" type="body"/>
          </p:nvPr>
        </p:nvSpPr>
        <p:spPr>
          <a:xfrm>
            <a:off x="457200" y="1005050"/>
            <a:ext cx="8231100" cy="353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                     </a:t>
            </a:r>
            <a:endParaRPr/>
          </a:p>
        </p:txBody>
      </p:sp>
      <p:pic>
        <p:nvPicPr>
          <p:cNvPr id="76" name="Google Shape;76;g74c3bd54b3_0_38" title="KF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825" y="935750"/>
            <a:ext cx="5382355" cy="30275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74c3bd54b3_0_38"/>
          <p:cNvSpPr txBox="1"/>
          <p:nvPr/>
        </p:nvSpPr>
        <p:spPr>
          <a:xfrm>
            <a:off x="2961300" y="4100800"/>
            <a:ext cx="3222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Sensor Fusion using Kalman Filter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c3bd54b3_0_51"/>
          <p:cNvSpPr txBox="1"/>
          <p:nvPr>
            <p:ph type="title"/>
          </p:nvPr>
        </p:nvSpPr>
        <p:spPr>
          <a:xfrm>
            <a:off x="457200" y="192000"/>
            <a:ext cx="45858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Benchmarking</a:t>
            </a:r>
            <a:endParaRPr sz="2000"/>
          </a:p>
        </p:txBody>
      </p:sp>
      <p:sp>
        <p:nvSpPr>
          <p:cNvPr id="83" name="Google Shape;83;g74c3bd54b3_0_51"/>
          <p:cNvSpPr txBox="1"/>
          <p:nvPr>
            <p:ph idx="1" type="body"/>
          </p:nvPr>
        </p:nvSpPr>
        <p:spPr>
          <a:xfrm>
            <a:off x="457200" y="1079500"/>
            <a:ext cx="8231100" cy="34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Two Techniques: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Ground truth obtained by attaching phone to an industrial robotic arm (ABB4600).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Comparison of filter estimates with an accurate angular benchmark.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b5180289_6_0"/>
          <p:cNvSpPr txBox="1"/>
          <p:nvPr>
            <p:ph type="title"/>
          </p:nvPr>
        </p:nvSpPr>
        <p:spPr>
          <a:xfrm>
            <a:off x="457200" y="191993"/>
            <a:ext cx="44151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Robotic Arm Benchmarking</a:t>
            </a:r>
            <a:endParaRPr/>
          </a:p>
        </p:txBody>
      </p:sp>
      <p:pic>
        <p:nvPicPr>
          <p:cNvPr id="89" name="Google Shape;89;g74b5180289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246" y="835350"/>
            <a:ext cx="2743123" cy="365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74b5180289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25" y="835350"/>
            <a:ext cx="3216344" cy="36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2015-09-29T16:05:30Z</dcterms:created>
  <dc:creator>Brian Gardner</dc:creator>
</cp:coreProperties>
</file>