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99" r:id="rId2"/>
    <p:sldId id="301" r:id="rId3"/>
    <p:sldId id="300" r:id="rId4"/>
    <p:sldId id="302" r:id="rId5"/>
    <p:sldId id="304" r:id="rId6"/>
    <p:sldId id="305" r:id="rId7"/>
    <p:sldId id="306" r:id="rId8"/>
    <p:sldId id="303" r:id="rId9"/>
    <p:sldId id="307" r:id="rId10"/>
    <p:sldId id="308" r:id="rId11"/>
    <p:sldId id="310" r:id="rId12"/>
    <p:sldId id="311" r:id="rId13"/>
    <p:sldId id="312" r:id="rId14"/>
    <p:sldId id="313" r:id="rId15"/>
    <p:sldId id="314" r:id="rId16"/>
    <p:sldId id="315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FADB260-1817-D379-B4E4-55F75BCCCB93}" name="Barry Ehrlich" initials="BE" userId="86aff0fcd5fe853e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E1F22"/>
    <a:srgbClr val="979083"/>
    <a:srgbClr val="0E2841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520" autoAdjust="0"/>
    <p:restoredTop sz="92074" autoAdjust="0"/>
  </p:normalViewPr>
  <p:slideViewPr>
    <p:cSldViewPr snapToGrid="0">
      <p:cViewPr varScale="1">
        <p:scale>
          <a:sx n="146" d="100"/>
          <a:sy n="146" d="100"/>
        </p:scale>
        <p:origin x="594" y="126"/>
      </p:cViewPr>
      <p:guideLst/>
    </p:cSldViewPr>
  </p:slideViewPr>
  <p:notesTextViewPr>
    <p:cViewPr>
      <p:scale>
        <a:sx n="200" d="100"/>
        <a:sy n="2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8/10/relationships/authors" Target="authors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530D2-9837-4C0C-A518-74C6CD773D72}" type="datetimeFigureOut">
              <a:rPr lang="en-US" smtClean="0"/>
              <a:t>9/25/2025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C2A9F-2152-448B-AF1D-716F001B6DB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8123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DCB82F-0967-022F-078F-FBF4CF4603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1747FB-772F-5AED-0BE0-5C438F000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54E81-CCE9-BA9F-8E55-751C09FC56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B2380-4D21-240C-A267-767CD6A8B6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179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017DC-5E22-3D66-0F2B-03B6EFDDA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1D8A6F-2D54-912C-6DD7-C3DAB8513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BFC3545-2B75-5C36-CF24-AD802DD9EE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509E47-0CA7-7DFB-AB98-163C11CF19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379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829E0-02E0-9D8B-9402-DE60E1C3CE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2CB826-2B9C-BB98-3367-9E75DAA88A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AC6D422-8241-28C8-56DA-8323AB7DC1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861D0C-FF01-2291-DC51-F92C34FE25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707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D0889-0A87-8FF7-0780-F6077EDE2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F2DE19-2069-DE1C-D84D-2CFD151BFA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75571D-9694-9020-3634-365C8D650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C461B0-3905-144B-2302-56411758EB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802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78500E-65D6-45BD-108F-04FE5080B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3DECD-4639-5C43-8469-FD23F75DE8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A21C57-854A-7D87-9E68-E4656E5883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C29C7-8FAF-7A7F-764C-AFD96F46EB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135245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11AC0F-C5C6-50B5-431E-DF5FF07BA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18CB48-213D-9599-CFE4-7597C8DDE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0A4D5D-37F0-7F20-0B5E-2017AC7131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0E0606-9DDA-4B9D-F06F-510E4166DB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240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9E3844-E282-1F8F-06F8-851C31674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E9AFB4-F540-4378-BB24-E6295D94E88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277E0-C4F0-252F-2D14-95A722FDB8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5C20B8-5595-800B-EE16-4047DAFC40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22516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0859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A1802-C50C-CC7B-E1AC-CD9E3F714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482B95-CB93-43B5-A6F0-73730C8935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CFFE13-C2AF-45E7-F09C-340E10A437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07BEC0-EEB9-C8E7-0F06-0FB7CB066D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94678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FECB22-D5BD-56DB-5740-2C28B7806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E0BC8C-09D7-0C7E-037A-B1B35EDBA6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3AE6F2-9CD5-7F37-365B-6608232888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3D02A-4190-2259-2A67-B89E5BCFFD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211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43BC86-02A7-072C-8F8A-511DD0910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9000C1-F7C4-337B-23F5-BFC1CB4171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18851D-82B2-A215-0AFB-231AFBC3DD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4136A9-E0E8-AD51-A99E-4F526836EC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94478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EF5343-6B3C-9139-5EFE-875BD79123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9CEF71-974E-8DE9-BAEB-DCCB522A58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878843-BEE8-548C-E98C-82E776A06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7E7BFA-A74C-75AC-CAB8-5D90EB3852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6587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1B20E-E363-76A8-92D2-FAC6994F6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7B276F-8838-91C3-CACE-EC63937DCD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20310C-FBF4-E9E3-F405-8A699862A1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050A7-384A-C40D-914B-520CB4D447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6377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915CFB-A199-B094-33C7-AFA7E661A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71C9BD-6749-2872-093C-4F7846D07C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D74BDA-09D3-FCEF-E1FA-4489F20EB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B03A50-F318-0E08-B246-85E9C71598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2594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475AA-8F41-83FB-8FA6-1ECCFC057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528D39-BB8D-B652-4A09-B76216AC3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45A36D-A3CE-88B3-B71A-D6DF01EBF5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ACFE1D-33B6-4D0D-BCAF-6A61A734E9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8C2A9F-2152-448B-AF1D-716F001B6DB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2664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C1001-1BDD-67C5-48EC-A491FE2518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34A916-393B-399E-41D2-EA46265054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82D0D4-1C28-740D-FA3F-6F993ADF8E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44878-DBAA-4AE6-93A1-9B0BA449929C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717B5-7803-CC2B-E362-DFCE13AFA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473236-CE4A-E5BF-9862-C31211950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882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CBE242-27D1-1CEE-2060-FA6311DD4B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C2C88C-4344-2BDE-91F3-77F7C8BFB1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9D5261-AFF3-628D-ACB4-351FB61A67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ADDDC8-E016-473D-8F41-DE1836BC0B6A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DD7A56-7978-E5E4-6C67-37ADC4633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9C508-A196-511C-E0A7-429DBE61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3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B44F9E-BF1A-52D7-53EB-768AAE4AD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09B68F-7EF1-06CE-81C2-3293E87B79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72193-65CE-93B8-EB81-F5664E31D7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603776-1497-48F1-8CCE-A5B60F41F708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52F3E-2F29-7BA3-3DD2-2EA7355B1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F621A-3BEE-DAD7-615D-03F8933B3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9225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EE929B-EA94-6AE9-EE1A-3295E4746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086D4E-E7B6-F24A-8CAE-7A37044CD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30586E-16AA-FC28-82AD-2B2AE4555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FA0A82-D3E8-4F15-B48F-B6FA578DB9D1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84BBA-6504-5CF6-A223-EF79500A67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5399CC-0D4F-D8F6-8606-61B1F2E45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680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4AD6A-6F49-86D9-4529-81F06B4EE9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AF32A-F723-2B69-3171-FD1764019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E14130-14FB-BD13-9BDE-4B980B496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3DFD6D-EA7B-4898-A5DA-F33BE2D60BCE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B5B4E2-4383-57CA-A394-B6BAF9D859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4F3E2F-170E-9FE0-EA08-D62259072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620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F50C9-0411-0A0D-8550-3AD6C9FA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68F18A-ACF0-C063-0126-48C1B79304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DAC289-8E0A-553D-333F-DAC9A7CAFA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AC067F-1A83-1002-3067-2444D347F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71D78-3BFC-416C-8D96-45532B5637A6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D03D90-20D7-F0E4-B04C-9B11115B2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EA2B29-9EEA-BD18-3C31-7A043F6F9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02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BD583-6216-8966-4727-B97DCB01B6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2F988-DD0A-1BA3-8944-37C347FA4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1ACC-7EA8-73F5-3CA0-F296AB011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234BE9-75CD-2709-8FA1-75DC5B8F60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DD61733-3774-AB2B-BA91-D37DEF1EB27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DBE9FD-2B8B-B801-EEB0-BAAC0BEE5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85248-ED6E-4BEC-B453-A08EB3299882}" type="datetime1">
              <a:rPr lang="en-US" smtClean="0"/>
              <a:t>9/25/2025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B0E45-460B-D7EF-6923-5F9FEB691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914ED7-9D00-83E0-E63A-ABAD56A4C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963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5E8B09-51F3-ACAD-61F9-014BD72601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63C7E8-9546-9229-A171-67467EA01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CD0E7F-520E-4843-83D7-C287FE746937}" type="datetime1">
              <a:rPr lang="en-US" smtClean="0"/>
              <a:t>9/25/2025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F67141-338F-93D0-171B-CB532FBF1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1EEE8-6BD6-46D5-447C-405B570DB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5834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3F9979-7E51-E72F-839D-370BE6979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B515EA-8DC7-40AD-AE28-D6C9C1CE2182}" type="datetime1">
              <a:rPr lang="en-US" smtClean="0"/>
              <a:t>9/25/2025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BB901E-0E5B-2222-9FD3-C22B69153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8DF924-09AC-5698-DB0A-84FFB4CD2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40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80CEC-F4FA-8BE3-E75F-92CE3E0920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DDE4CA-6E0C-F53A-9179-26A3C5570D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9E034B-C659-77FB-0DEB-DB4D9FD6FC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FBE753-94C7-0BD2-01F4-9C9B43D1AD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2E4E2B-AB8D-4807-B6F5-354C1BFB9806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81222F-1E05-9FB9-14BA-2476B61FD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7A747B-3D14-A7C7-64B5-FC6E9D2DF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565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A976F-69D7-C27D-64F6-6BE6E3A7D6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87DAA6-8890-2576-8B3B-AFF3B79CD7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0B016F-149D-8AF6-846C-61203C001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CAABEE-9B7A-5096-5AA3-1AD6D740FF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7A5B7-805C-412E-8E7B-447AD2C7AC49}" type="datetime1">
              <a:rPr lang="en-US" smtClean="0"/>
              <a:t>9/25/2025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B4B768-F2D2-2B1D-D675-3CF93F35E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A38A93-3018-A76A-468C-97D7CC585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2109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E107F79-5A83-3DD6-CCD3-1DFD211A0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2C1D6-A98F-A006-497C-C6DF1D9FA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3E49-4261-2A58-2C51-D44D941CB2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63A951-DBA8-41FD-BF8A-F742CFC3FC7B}" type="datetime1">
              <a:rPr lang="en-US" smtClean="0"/>
              <a:t>9/25/2025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E844D-1B1C-1466-29DA-E5EE76E808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3894-F7A3-54FD-3FAE-D1B4D7C7C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2A4E22-9D7B-41EC-A0A5-745B1C8EAA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782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ss.moex.com/iss/reference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requests.readthedocs.io/en/latest/index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requests.readthedocs.io/en/latest/index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inance.yahoo.com/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&#1082;&#1072;&#1083;&#1100;&#1082;&#1091;&#1083;&#1103;&#1090;&#1086;&#1088;.&#1076;&#1086;&#1084;.&#1088;&#1092;/files/%D0%9A%D0%BE%D0%BD%D0%B2%D0%B5%D0%BD%D1%86%D0%B8%D1%8F%20%D0%98%D0%A6%D0%91%20%D0%94%D0%9E%D0%9C.%D0%A0%D0%A4.pdf#getPoolsData" TargetMode="External"/><Relationship Id="rId4" Type="http://schemas.openxmlformats.org/officeDocument/2006/relationships/hyperlink" Target="https://www.marketwatch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i.weather.com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E2B75-E0DC-9130-DB2F-CCF18DC136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839B1-3F15-48F7-B598-28EA3DD18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клиент-сервер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55743A-6FA0-5F80-0B4E-26E7667D3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pic>
        <p:nvPicPr>
          <p:cNvPr id="9" name="Graphic 8" descr="Browser window with solid fill">
            <a:extLst>
              <a:ext uri="{FF2B5EF4-FFF2-40B4-BE49-F238E27FC236}">
                <a16:creationId xmlns:a16="http://schemas.microsoft.com/office/drawing/2014/main" id="{9E47B6DF-D75A-C3DD-25A6-1A6B3CF321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82130" y="1604319"/>
            <a:ext cx="914400" cy="914400"/>
          </a:xfrm>
          <a:prstGeom prst="rect">
            <a:avLst/>
          </a:prstGeom>
        </p:spPr>
      </p:pic>
      <p:pic>
        <p:nvPicPr>
          <p:cNvPr id="11" name="Graphic 10" descr="Server with solid fill">
            <a:extLst>
              <a:ext uri="{FF2B5EF4-FFF2-40B4-BE49-F238E27FC236}">
                <a16:creationId xmlns:a16="http://schemas.microsoft.com/office/drawing/2014/main" id="{8697A6BD-AC5E-E8B9-AF2C-CCB430939B5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545532" y="1604319"/>
            <a:ext cx="914400" cy="9144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BCD2B533-31A7-3881-E147-B9F9CA326120}"/>
              </a:ext>
            </a:extLst>
          </p:cNvPr>
          <p:cNvCxnSpPr>
            <a:cxnSpLocks/>
          </p:cNvCxnSpPr>
          <p:nvPr/>
        </p:nvCxnSpPr>
        <p:spPr>
          <a:xfrm>
            <a:off x="2281881" y="1911179"/>
            <a:ext cx="7019137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BBEAE56-715B-14E9-6740-B8D7365D9A9E}"/>
              </a:ext>
            </a:extLst>
          </p:cNvPr>
          <p:cNvCxnSpPr>
            <a:cxnSpLocks/>
          </p:cNvCxnSpPr>
          <p:nvPr/>
        </p:nvCxnSpPr>
        <p:spPr>
          <a:xfrm>
            <a:off x="2281881" y="2195385"/>
            <a:ext cx="6982192" cy="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0E785FD-903A-3AE3-69CD-BD02C2D0CBFC}"/>
              </a:ext>
            </a:extLst>
          </p:cNvPr>
          <p:cNvSpPr txBox="1"/>
          <p:nvPr/>
        </p:nvSpPr>
        <p:spPr>
          <a:xfrm>
            <a:off x="1182130" y="2390343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82A665-ECDC-DC8D-C89B-E808FF4C6A4F}"/>
              </a:ext>
            </a:extLst>
          </p:cNvPr>
          <p:cNvSpPr txBox="1"/>
          <p:nvPr/>
        </p:nvSpPr>
        <p:spPr>
          <a:xfrm>
            <a:off x="9545532" y="2394461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3435280-70DA-878E-D53A-4B2CE49458E2}"/>
              </a:ext>
            </a:extLst>
          </p:cNvPr>
          <p:cNvSpPr txBox="1"/>
          <p:nvPr/>
        </p:nvSpPr>
        <p:spPr>
          <a:xfrm>
            <a:off x="403654" y="3120076"/>
            <a:ext cx="266906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компонент системы (компьютера), который инициализирует запрос, на системном уровне это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OC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компьютера, на прикладном – браузер или программа, которая заставляет систему отправлять данные в сеть.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6E728B-6B9F-241F-93E2-79206D4A6181}"/>
              </a:ext>
            </a:extLst>
          </p:cNvPr>
          <p:cNvSpPr txBox="1"/>
          <p:nvPr/>
        </p:nvSpPr>
        <p:spPr>
          <a:xfrm>
            <a:off x="3072714" y="3120076"/>
            <a:ext cx="26690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компонент системы (компьютера), который принимает запрос, на системном уровне. Только в данном случае, сервер его как бы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Ожидает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постоянно слушает порт и ждет сообщения. 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E4A839A-7B54-831C-0EAA-FC81F189E2B6}"/>
              </a:ext>
            </a:extLst>
          </p:cNvPr>
          <p:cNvSpPr txBox="1"/>
          <p:nvPr/>
        </p:nvSpPr>
        <p:spPr>
          <a:xfrm>
            <a:off x="6530545" y="3120076"/>
            <a:ext cx="5257801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Примеры клиентов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Браузер → отправляет HTTP-запрос и ждёт HTML/JSON.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Python-скрипт с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→ отправляет HTTP-запрос и получает JSON.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Телефон с приложением банка → клиент, который общается с API банка.</a:t>
            </a:r>
          </a:p>
          <a:p>
            <a:pPr marL="285750" indent="-28575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Даже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в терминале — клиент.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34BD163-598F-D704-7D93-950CC5E15DA0}"/>
              </a:ext>
            </a:extLst>
          </p:cNvPr>
          <p:cNvCxnSpPr/>
          <p:nvPr/>
        </p:nvCxnSpPr>
        <p:spPr>
          <a:xfrm>
            <a:off x="6096000" y="3120076"/>
            <a:ext cx="0" cy="306828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179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B20DF8-B307-216D-BDFF-B992D5374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A6681-EC42-4DBB-7DFA-83D494BE4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API: </a:t>
            </a:r>
            <a:r>
              <a:rPr lang="ru-RU" sz="3200" b="1" dirty="0"/>
              <a:t>Архитектурные стили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C1F19C-85DF-0560-9436-9D97EB74B4E3}"/>
              </a:ext>
            </a:extLst>
          </p:cNvPr>
          <p:cNvSpPr txBox="1"/>
          <p:nvPr/>
        </p:nvSpPr>
        <p:spPr>
          <a:xfrm>
            <a:off x="504998" y="1236783"/>
            <a:ext cx="5804361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</a:t>
            </a:r>
          </a:p>
          <a:p>
            <a:pPr>
              <a:buNone/>
            </a:pP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/>
              <a:t>Ресурсно-ориентированная модель поверх </a:t>
            </a:r>
            <a:r>
              <a:rPr lang="en-US" dirty="0"/>
              <a:t>HTTP. </a:t>
            </a:r>
            <a:r>
              <a:rPr lang="ru-RU" dirty="0"/>
              <a:t>Операции задаются методами (</a:t>
            </a:r>
            <a:r>
              <a:rPr lang="en-US" dirty="0"/>
              <a:t>GET/POST/PUT/DELETE), </a:t>
            </a:r>
            <a:r>
              <a:rPr lang="ru-RU" dirty="0"/>
              <a:t>адреса — </a:t>
            </a:r>
            <a:r>
              <a:rPr lang="en-US" dirty="0"/>
              <a:t>URI, </a:t>
            </a:r>
            <a:r>
              <a:rPr lang="ru-RU" dirty="0"/>
              <a:t>представления — чаще </a:t>
            </a:r>
            <a:r>
              <a:rPr lang="en-US" dirty="0"/>
              <a:t>JSON. </a:t>
            </a:r>
            <a:r>
              <a:rPr lang="ru-RU" dirty="0"/>
              <a:t>Семантика </a:t>
            </a:r>
            <a:r>
              <a:rPr lang="en-US" dirty="0"/>
              <a:t>HTTP (</a:t>
            </a:r>
            <a:r>
              <a:rPr lang="ru-RU" dirty="0"/>
              <a:t>коды 2</a:t>
            </a:r>
            <a:r>
              <a:rPr lang="en-US" dirty="0"/>
              <a:t>xx/4xx/5xx, </a:t>
            </a:r>
            <a:r>
              <a:rPr lang="ru-RU" dirty="0"/>
              <a:t>кэш </a:t>
            </a:r>
            <a:r>
              <a:rPr lang="en-US" dirty="0"/>
              <a:t>ETag/Cache-Control, </a:t>
            </a:r>
            <a:r>
              <a:rPr lang="ru-RU" dirty="0"/>
              <a:t>идемпотентность) используется «как есть». Контракт — </a:t>
            </a:r>
            <a:r>
              <a:rPr lang="en-US" dirty="0" err="1"/>
              <a:t>OpenAPI</a:t>
            </a:r>
            <a:r>
              <a:rPr lang="en-US" dirty="0"/>
              <a:t>/Swagger.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E64D6-2270-2836-B50F-C2E7A4BE3DDC}"/>
              </a:ext>
            </a:extLst>
          </p:cNvPr>
          <p:cNvSpPr txBox="1"/>
          <p:nvPr/>
        </p:nvSpPr>
        <p:spPr>
          <a:xfrm>
            <a:off x="504997" y="3894639"/>
            <a:ext cx="580436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SOAP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/>
              <a:t>Операционно-ориентированный стиль с жёстким контрактом WSDL/XSD; сообщения — XML внутри </a:t>
            </a:r>
            <a:r>
              <a:rPr lang="ru-RU" dirty="0" err="1"/>
              <a:t>soap:Envelope</a:t>
            </a:r>
            <a:r>
              <a:rPr lang="ru-RU" dirty="0"/>
              <a:t>, транспорт обычно HTTP(S). Расширения WS-Security, подписи, шифрование — стандарт де-факто для «тяжёлых» регуляторных интеграций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57DB68-3F85-EB02-A710-CDD0AD732B74}"/>
              </a:ext>
            </a:extLst>
          </p:cNvPr>
          <p:cNvSpPr txBox="1"/>
          <p:nvPr/>
        </p:nvSpPr>
        <p:spPr>
          <a:xfrm>
            <a:off x="6309358" y="1236782"/>
            <a:ext cx="58043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GraphQL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/>
              <a:t>Запросный язык поверх </a:t>
            </a:r>
            <a:r>
              <a:rPr lang="en-US" dirty="0"/>
              <a:t>HTTP: </a:t>
            </a:r>
            <a:r>
              <a:rPr lang="ru-RU" dirty="0"/>
              <a:t>один </a:t>
            </a:r>
            <a:r>
              <a:rPr lang="ru-RU" dirty="0" err="1"/>
              <a:t>эндпоинт</a:t>
            </a:r>
            <a:r>
              <a:rPr lang="ru-RU" dirty="0"/>
              <a:t> (/</a:t>
            </a:r>
            <a:r>
              <a:rPr lang="en-US" dirty="0" err="1"/>
              <a:t>graphql</a:t>
            </a:r>
            <a:r>
              <a:rPr lang="en-US" dirty="0"/>
              <a:t>), </a:t>
            </a:r>
            <a:r>
              <a:rPr lang="ru-RU" dirty="0"/>
              <a:t>клиент сам формирует выборку полей. Схема — </a:t>
            </a:r>
            <a:r>
              <a:rPr lang="en-US" dirty="0"/>
              <a:t>SDL, introspection. </a:t>
            </a:r>
            <a:r>
              <a:rPr lang="ru-RU" dirty="0"/>
              <a:t>Пагинация — курсорная (</a:t>
            </a:r>
            <a:r>
              <a:rPr lang="en-US" dirty="0"/>
              <a:t>edges/</a:t>
            </a:r>
            <a:r>
              <a:rPr lang="en-US" dirty="0" err="1"/>
              <a:t>pageInfo</a:t>
            </a:r>
            <a:r>
              <a:rPr lang="en-US" dirty="0"/>
              <a:t>). </a:t>
            </a:r>
            <a:r>
              <a:rPr lang="ru-RU" dirty="0"/>
              <a:t>Ошибки частично полевые (</a:t>
            </a:r>
            <a:r>
              <a:rPr lang="en-US" dirty="0"/>
              <a:t>data + errors).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AC03E42-039B-CE16-E8F9-A6445218B3C5}"/>
              </a:ext>
            </a:extLst>
          </p:cNvPr>
          <p:cNvSpPr txBox="1"/>
          <p:nvPr/>
        </p:nvSpPr>
        <p:spPr>
          <a:xfrm>
            <a:off x="6309357" y="3894639"/>
            <a:ext cx="58043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gRPC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/>
              <a:t>RPC-модель на HTTP/2 + </a:t>
            </a:r>
            <a:r>
              <a:rPr lang="ru-RU" dirty="0" err="1"/>
              <a:t>Protobuf</a:t>
            </a:r>
            <a:r>
              <a:rPr lang="ru-RU" dirty="0"/>
              <a:t>; поддерживает двунаправленные стримы, низкую латентность. Контракт — .</a:t>
            </a:r>
            <a:r>
              <a:rPr lang="ru-RU" dirty="0" err="1"/>
              <a:t>proto</a:t>
            </a:r>
            <a:r>
              <a:rPr lang="ru-RU" dirty="0"/>
              <a:t>. В браузере используется </a:t>
            </a:r>
            <a:r>
              <a:rPr lang="ru-RU" dirty="0" err="1"/>
              <a:t>gRPC</a:t>
            </a:r>
            <a:r>
              <a:rPr lang="ru-RU" dirty="0"/>
              <a:t>-Web (через прокси). Чаще — внутренние/высоконагруженные сервисы.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62843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73FE8-7DAF-9401-830B-F3982E3A3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DF8B3A-7392-1F47-384D-0DBC59091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Практика на </a:t>
            </a:r>
            <a:r>
              <a:rPr lang="en-US" sz="3200" b="1" dirty="0"/>
              <a:t>Python: </a:t>
            </a:r>
            <a:r>
              <a:rPr lang="en-US" sz="3200" b="1" dirty="0" err="1"/>
              <a:t>moex-iss</a:t>
            </a:r>
            <a:r>
              <a:rPr lang="en-US" sz="3200" b="1" dirty="0"/>
              <a:t> | </a:t>
            </a:r>
            <a:r>
              <a:rPr lang="ru-RU" sz="3200" b="1" dirty="0"/>
              <a:t>Простой </a:t>
            </a:r>
            <a:r>
              <a:rPr lang="en-US" sz="3200" b="1" dirty="0"/>
              <a:t>GET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BF0755-729F-C8CD-FD6E-2FC767704BD8}"/>
              </a:ext>
            </a:extLst>
          </p:cNvPr>
          <p:cNvSpPr txBox="1"/>
          <p:nvPr/>
        </p:nvSpPr>
        <p:spPr>
          <a:xfrm>
            <a:off x="515983" y="1129937"/>
            <a:ext cx="6381206" cy="4339650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# Импортируем библиотеку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requests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для работы с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HTTP-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запросами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requests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URL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и заголовки для запроса (адрес определяется уже под капотом с помощью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DNS)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В данном случае мы указываем формат сразу в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URL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Документация для данного </a:t>
            </a:r>
            <a:r>
              <a:rPr lang="ru-RU" sz="1200" dirty="0" err="1">
                <a:solidFill>
                  <a:srgbClr val="7A7E85"/>
                </a:solidFill>
                <a:effectLst/>
                <a:latin typeface="JetBrains Mono"/>
              </a:rPr>
              <a:t>эндпоинта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https://iss.moex.com/iss/reference/205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"https://iss.moex.com/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iss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/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securities.json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b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query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параметры запроса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params = {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is_trading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2AACB8"/>
                </a:solidFill>
                <a:effectLst/>
                <a:latin typeface="JetBrains Mono"/>
              </a:rPr>
              <a:t>0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Заголовки запроса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headers = {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"Accept"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"application/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json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Выполняем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GET-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запрос к указанному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URL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с заданными заголовками и адресом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response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это объект класса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Response,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который содержит информацию о запросе и ответе сервера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response = 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requests.get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JetBrains Mono"/>
              </a:rPr>
              <a:t>headers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=headers, </a:t>
            </a:r>
            <a:r>
              <a:rPr lang="en-US" sz="1200" dirty="0">
                <a:solidFill>
                  <a:srgbClr val="AA4926"/>
                </a:solidFill>
                <a:effectLst/>
                <a:latin typeface="JetBrains Mono"/>
              </a:rPr>
              <a:t>params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=params)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 err="1">
                <a:solidFill>
                  <a:srgbClr val="7A7E85"/>
                </a:solidFill>
                <a:effectLst/>
                <a:latin typeface="JetBrains Mono"/>
              </a:rPr>
              <a:t>Парсим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 ответ сервера в формате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JSON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response_dict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response.json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response_dict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3BBAA1-0135-08F0-6485-60C4ACE28AF0}"/>
              </a:ext>
            </a:extLst>
          </p:cNvPr>
          <p:cNvSpPr txBox="1"/>
          <p:nvPr/>
        </p:nvSpPr>
        <p:spPr>
          <a:xfrm>
            <a:off x="515983" y="5682343"/>
            <a:ext cx="6381206" cy="1015663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{'securities': {'metadata': {'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secid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'string', 'bytes': 51,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shortname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'string', 'bytes': 189,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regnumber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'string', 'bytes': 189,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 'name': {'type': 'string', 'bytes': 765,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isin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'string', 'bytes': 51,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is_traded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'int32'},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emitent_id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'int32'},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emitent_title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{'type': 'string', 'bytes': 765, '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max_size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': 0},</a:t>
            </a:r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… </a:t>
            </a:r>
            <a:r>
              <a:rPr lang="en-US" sz="1200" dirty="0" err="1">
                <a:solidFill>
                  <a:schemeClr val="bg1">
                    <a:lumMod val="65000"/>
                  </a:schemeClr>
                </a:solidFill>
              </a:rPr>
              <a:t>etc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7CC75F-C04C-3F64-8919-6A2E0D6B7C0C}"/>
              </a:ext>
            </a:extLst>
          </p:cNvPr>
          <p:cNvSpPr txBox="1"/>
          <p:nvPr/>
        </p:nvSpPr>
        <p:spPr>
          <a:xfrm>
            <a:off x="7158445" y="1129937"/>
            <a:ext cx="4865915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Код формирует и отправляет HTTP-запрос методом GET к https://iss.moex.com/iss/securities.json, где формат ответа фиксируется суффиксом .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;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резолвит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DNS, устанавливает TCP/TLS-соединение, собирает URL с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query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-строкой ?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is_trading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=0, добавляет заголовок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передаёт его серверу ISS.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ответ приходит JSON-документ с данными (у ISS обычно табличная модель с блоками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columns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metadata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который инкапсулируется в объект Response вместе со статусом и заголовками; 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Вызов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response.json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декодирует тело ответа из JSON в нативные структуры Python (словарь/списки), после чего результат выводится на экран.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FEEABD-F98A-7931-1ACA-E81AF8E35445}"/>
              </a:ext>
            </a:extLst>
          </p:cNvPr>
          <p:cNvSpPr txBox="1"/>
          <p:nvPr/>
        </p:nvSpPr>
        <p:spPr>
          <a:xfrm>
            <a:off x="7158445" y="5621216"/>
            <a:ext cx="4930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https://iss.moex.com/iss/reference/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moex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iss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276665E-BEB4-849B-6C70-A572D717568A}"/>
              </a:ext>
            </a:extLst>
          </p:cNvPr>
          <p:cNvSpPr txBox="1"/>
          <p:nvPr/>
        </p:nvSpPr>
        <p:spPr>
          <a:xfrm>
            <a:off x="7158445" y="6169115"/>
            <a:ext cx="4930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4"/>
              </a:rPr>
              <a:t>https://requests.readthedocs.io/en/latest/index.html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02048308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BD3A7F-A5FE-FE21-F891-E3791589A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21D67-96E0-B929-53B5-09C3CC6C7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Практика на </a:t>
            </a:r>
            <a:r>
              <a:rPr lang="en-US" sz="3200" b="1" dirty="0"/>
              <a:t>Python: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Bitfinex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200" b="1" dirty="0"/>
              <a:t>| </a:t>
            </a:r>
            <a:r>
              <a:rPr lang="ru-RU" sz="3200" b="1" dirty="0"/>
              <a:t>Простой </a:t>
            </a:r>
            <a:r>
              <a:rPr lang="en-US" sz="3200" b="1" dirty="0"/>
              <a:t>POST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FED017E-D435-9891-18CA-3C71F8A11E3E}"/>
              </a:ext>
            </a:extLst>
          </p:cNvPr>
          <p:cNvSpPr txBox="1"/>
          <p:nvPr/>
        </p:nvSpPr>
        <p:spPr>
          <a:xfrm>
            <a:off x="515984" y="6169115"/>
            <a:ext cx="6381206" cy="276999"/>
          </a:xfrm>
          <a:prstGeom prst="rect">
            <a:avLst/>
          </a:prstGeom>
          <a:solidFill>
            <a:srgbClr val="1E1F22"/>
          </a:solidFill>
        </p:spPr>
        <p:txBody>
          <a:bodyPr wrap="square" anchor="ctr">
            <a:spAutoFit/>
          </a:bodyPr>
          <a:lstStyle/>
          <a:p>
            <a:r>
              <a:rPr lang="ru-RU" sz="1200" dirty="0">
                <a:solidFill>
                  <a:schemeClr val="bg1">
                    <a:lumMod val="65000"/>
                  </a:schemeClr>
                </a:solidFill>
              </a:rPr>
              <a:t>[112860, 0.1]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FCB998-8894-D940-94AD-C36C3936BFAF}"/>
              </a:ext>
            </a:extLst>
          </p:cNvPr>
          <p:cNvSpPr txBox="1"/>
          <p:nvPr/>
        </p:nvSpPr>
        <p:spPr>
          <a:xfrm>
            <a:off x="7014755" y="1129937"/>
            <a:ext cx="5009606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Скрипт отправляет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 POST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 публичный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эндпоинт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Bitfinex https://api-pub.bitfinex.com/v2/calc/trade/avg,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передавая в теле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JSON-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параметры {"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symbol":"tBTCUSD","amount":0.1}; requests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резолвит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устанавливает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TLS-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соединение и, благодаря аргументу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=...,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выставляет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Content-Type: application/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заголовок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Accept: application/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сообщает, что клиент ожидает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ответе).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Сервер рассчитывает среднюю цену гипотетической сделки указанного объёма по инструменту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BTC/USD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возвращает результат в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JSON;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объект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инкапсулирует статус/заголовки/тело, а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response.json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декодирует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полученные данные в структуры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Python,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после чего результат выводится в терминал.</a:t>
            </a:r>
            <a:endParaRPr lang="en-US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06C5196-2CC0-9D4D-57C6-BDB6BB168A4C}"/>
              </a:ext>
            </a:extLst>
          </p:cNvPr>
          <p:cNvSpPr txBox="1"/>
          <p:nvPr/>
        </p:nvSpPr>
        <p:spPr>
          <a:xfrm>
            <a:off x="7158445" y="5412211"/>
            <a:ext cx="493068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https://docs.bitfinex.com/reference/rest-public-market-average-price </a:t>
            </a: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Bitfinex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FFBA1A5-7D5F-7ED3-D33A-A03D8DAB62FD}"/>
              </a:ext>
            </a:extLst>
          </p:cNvPr>
          <p:cNvSpPr txBox="1"/>
          <p:nvPr/>
        </p:nvSpPr>
        <p:spPr>
          <a:xfrm>
            <a:off x="7158445" y="6169115"/>
            <a:ext cx="49306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https://requests.readthedocs.io/en/latest/index.html</a:t>
            </a:r>
            <a:r>
              <a:rPr lang="en-US" sz="1600" b="1" dirty="0">
                <a:solidFill>
                  <a:schemeClr val="accent4">
                    <a:lumMod val="75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requests documentation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99A2BF-D4D1-D793-2962-171BA65D3E92}"/>
              </a:ext>
            </a:extLst>
          </p:cNvPr>
          <p:cNvSpPr txBox="1"/>
          <p:nvPr/>
        </p:nvSpPr>
        <p:spPr>
          <a:xfrm>
            <a:off x="515984" y="1129937"/>
            <a:ext cx="6381205" cy="4893647"/>
          </a:xfrm>
          <a:prstGeom prst="rect">
            <a:avLst/>
          </a:prstGeom>
          <a:solidFill>
            <a:srgbClr val="1E1F22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# Импортируем библиотеку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requests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для работы с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HTTP-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запросами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CF8E6D"/>
                </a:solidFill>
                <a:effectLst/>
                <a:latin typeface="JetBrains Mono"/>
              </a:rPr>
              <a:t>import 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requests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URL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и заголовки для запроса (адрес определяется уже под капотом с помощью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DNS)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Документация для данного </a:t>
            </a:r>
            <a:r>
              <a:rPr lang="ru-RU" sz="1200" dirty="0" err="1">
                <a:solidFill>
                  <a:srgbClr val="7A7E85"/>
                </a:solidFill>
                <a:effectLst/>
                <a:latin typeface="JetBrains Mono"/>
              </a:rPr>
              <a:t>эндпоинта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https://docs.bitfinex.com/reference/rest-public-market-average-price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"https://api-pub.bitfinex.com/v2/calc/trade/avg"</a:t>
            </a:r>
            <a:b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Параметры запроса в формате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JSON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для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POST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запроса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json_params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= {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"symbol"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tBTCUSD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  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"amount"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2AACB8"/>
                </a:solidFill>
                <a:effectLst/>
                <a:latin typeface="JetBrains Mono"/>
              </a:rPr>
              <a:t>0.1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,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Заголовки запроса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headers = {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"Accept"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: 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"application/</a:t>
            </a:r>
            <a:r>
              <a:rPr lang="en-US" sz="1200" dirty="0" err="1">
                <a:solidFill>
                  <a:srgbClr val="6AAB73"/>
                </a:solidFill>
                <a:effectLst/>
                <a:latin typeface="JetBrains Mono"/>
              </a:rPr>
              <a:t>json</a:t>
            </a:r>
            <a:r>
              <a:rPr lang="en-US" sz="1200" dirty="0"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}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Выполняем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POST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запрос к указанному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URL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с заданными заголовками и адресом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response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это объект класса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Response, 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который содержит информацию о запросе и ответе сервера</a:t>
            </a:r>
            <a:b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response = 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requests.post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AA4926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url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, </a:t>
            </a:r>
            <a:r>
              <a:rPr lang="en-US" sz="1200" dirty="0">
                <a:solidFill>
                  <a:srgbClr val="AA4926"/>
                </a:solidFill>
                <a:effectLst/>
                <a:latin typeface="JetBrains Mono"/>
              </a:rPr>
              <a:t>headers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=headers, </a:t>
            </a:r>
            <a:r>
              <a:rPr lang="en-US" sz="1200" dirty="0" err="1">
                <a:solidFill>
                  <a:srgbClr val="AA4926"/>
                </a:solidFill>
                <a:effectLst/>
                <a:latin typeface="JetBrains Mono"/>
              </a:rPr>
              <a:t>json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=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json_params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# </a:t>
            </a:r>
            <a:r>
              <a:rPr lang="ru-RU" sz="1200" dirty="0" err="1">
                <a:solidFill>
                  <a:srgbClr val="7A7E85"/>
                </a:solidFill>
                <a:effectLst/>
                <a:latin typeface="JetBrains Mono"/>
              </a:rPr>
              <a:t>Парсим</a:t>
            </a:r>
            <a:r>
              <a:rPr lang="ru-RU" sz="1200" dirty="0">
                <a:solidFill>
                  <a:srgbClr val="7A7E85"/>
                </a:solidFill>
                <a:effectLst/>
                <a:latin typeface="JetBrains Mono"/>
              </a:rPr>
              <a:t> ответ сервера в формате </a:t>
            </a:r>
            <a: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  <a:t>JSON</a:t>
            </a:r>
            <a:br>
              <a:rPr lang="en-US" sz="1200" dirty="0">
                <a:solidFill>
                  <a:srgbClr val="7A7E85"/>
                </a:solidFill>
                <a:effectLst/>
                <a:latin typeface="JetBrains Mono"/>
              </a:rPr>
            </a:b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response_dict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response.json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()</a:t>
            </a: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b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</a:br>
            <a:r>
              <a:rPr lang="en-US" sz="1200" dirty="0">
                <a:solidFill>
                  <a:srgbClr val="8888C6"/>
                </a:solidFill>
                <a:effectLst/>
                <a:latin typeface="JetBrains Mono"/>
              </a:rPr>
              <a:t>print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lang="en-US" sz="1200" dirty="0" err="1">
                <a:solidFill>
                  <a:srgbClr val="BCBEC4"/>
                </a:solidFill>
                <a:effectLst/>
                <a:latin typeface="JetBrains Mono"/>
              </a:rPr>
              <a:t>response_dict</a:t>
            </a:r>
            <a:r>
              <a:rPr lang="en-US" sz="1200" dirty="0">
                <a:solidFill>
                  <a:srgbClr val="BCBEC4"/>
                </a:solidFill>
                <a:effectLst/>
                <a:latin typeface="JetBrains Mono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16766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FDC3A-B68C-C12D-9E13-E101E670C8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278AD-010B-5B19-4639-41DD1E674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Практика на </a:t>
            </a:r>
            <a:r>
              <a:rPr lang="en-US" sz="3200" b="1" dirty="0"/>
              <a:t>Python: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украдем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публичный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endParaRPr lang="en-US" sz="32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1FC068-C2BE-0BE4-4C63-494140C0D4F8}"/>
              </a:ext>
            </a:extLst>
          </p:cNvPr>
          <p:cNvSpPr txBox="1"/>
          <p:nvPr/>
        </p:nvSpPr>
        <p:spPr>
          <a:xfrm>
            <a:off x="478871" y="1115031"/>
            <a:ext cx="5680265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Перейдите по ссылке на калькулятор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банки.ру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https://www.banki.ru/products/hypothec/domrfbank/calculator/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35C6D3E-44BF-6409-0727-B31613B6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187" y="1824571"/>
            <a:ext cx="2673960" cy="20420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DA33ADD-9D4B-1DF0-8EC5-B3D8F3AB4052}"/>
              </a:ext>
            </a:extLst>
          </p:cNvPr>
          <p:cNvSpPr txBox="1"/>
          <p:nvPr/>
        </p:nvSpPr>
        <p:spPr>
          <a:xfrm>
            <a:off x="3283464" y="1753303"/>
            <a:ext cx="2673960" cy="2246769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Отлично, мы видим кнопки и возможность ввода разного рода параметров. Обычно веб-сайты используют собственный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чтобы динамически посылать запросы -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получать ответы. Наша задача найти адрес этого </a:t>
            </a: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апи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отправить к нему запрос без браузера. Например в питоне.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37C9E2B-C846-DF79-3284-C6C3345C2224}"/>
              </a:ext>
            </a:extLst>
          </p:cNvPr>
          <p:cNvSpPr txBox="1"/>
          <p:nvPr/>
        </p:nvSpPr>
        <p:spPr>
          <a:xfrm>
            <a:off x="478871" y="4000072"/>
            <a:ext cx="568026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Откройте режим разработчика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отладки в вашем браузере</a:t>
            </a:r>
          </a:p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(правая кнопка мыши -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просмотреть код)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DE0A20-A854-4169-9374-F493B1F6E4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034" y="4685202"/>
            <a:ext cx="2694113" cy="193273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E8888F4-DD89-20BD-1ACB-B420E7C2F7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6597"/>
          <a:stretch>
            <a:fillRect/>
          </a:stretch>
        </p:blipFill>
        <p:spPr>
          <a:xfrm>
            <a:off x="3432880" y="4685202"/>
            <a:ext cx="2524544" cy="193273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B3647C68-6948-B2AA-1AE3-5007644184D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32439" y="1538754"/>
            <a:ext cx="2673960" cy="180871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B90FB394-5F66-3139-8A99-E9E1143BC062}"/>
              </a:ext>
            </a:extLst>
          </p:cNvPr>
          <p:cNvSpPr txBox="1"/>
          <p:nvPr/>
        </p:nvSpPr>
        <p:spPr>
          <a:xfrm>
            <a:off x="6320147" y="1115031"/>
            <a:ext cx="568026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Перейдите в раздел сети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A507AC-1223-2ED9-6A4F-C573E99F6B53}"/>
              </a:ext>
            </a:extLst>
          </p:cNvPr>
          <p:cNvSpPr txBox="1"/>
          <p:nvPr/>
        </p:nvSpPr>
        <p:spPr>
          <a:xfrm>
            <a:off x="6320147" y="3429000"/>
            <a:ext cx="56802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4.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Инициализируйте вызов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чтобы увидеть его в сетевых процессах. Например поменяйте срок ипотеки, чтобы браузер совершил </a:t>
            </a: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апи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кол. 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C3F3EE-9E4B-B274-AA7A-47EF21CC44F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432439" y="4033754"/>
            <a:ext cx="4072733" cy="1660851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FEDCC80-9EB7-597F-F799-29469000217B}"/>
              </a:ext>
            </a:extLst>
          </p:cNvPr>
          <p:cNvSpPr txBox="1"/>
          <p:nvPr/>
        </p:nvSpPr>
        <p:spPr>
          <a:xfrm>
            <a:off x="6320147" y="5810109"/>
            <a:ext cx="56802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Отлично, теперь мы видим сетевой запрос который выполнился сразу после изменения значений. Это сделал </a:t>
            </a:r>
            <a:r>
              <a:rPr lang="en-US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(java script)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который </a:t>
            </a: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зарендерил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браузер. Но нам на это плевать, главное – найти </a:t>
            </a:r>
            <a:r>
              <a:rPr lang="ru-RU" sz="14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эндпоинт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(то есть точку доступа)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F194D1-3DEE-265E-7488-4EE29D0376D4}"/>
              </a:ext>
            </a:extLst>
          </p:cNvPr>
          <p:cNvCxnSpPr/>
          <p:nvPr/>
        </p:nvCxnSpPr>
        <p:spPr>
          <a:xfrm>
            <a:off x="6159136" y="1058091"/>
            <a:ext cx="0" cy="56496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5346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02E0-27A2-CAFD-57A8-4E9FB32B2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EA1A66-D559-85AA-155A-73D27739A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Практика на </a:t>
            </a:r>
            <a:r>
              <a:rPr lang="en-US" sz="3200" b="1" dirty="0"/>
              <a:t>Python: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украдем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публичный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14B2916-E13F-54A0-825B-BB1978F816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1300203"/>
            <a:ext cx="6177086" cy="2128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414BCC7-2A0F-D692-3B75-C36C7F01358B}"/>
              </a:ext>
            </a:extLst>
          </p:cNvPr>
          <p:cNvSpPr txBox="1"/>
          <p:nvPr/>
        </p:nvSpPr>
        <p:spPr>
          <a:xfrm>
            <a:off x="489857" y="3492419"/>
            <a:ext cx="61770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Отлично, выбираем наш сетевой запрос и видим: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Объект-сетевой запрос (*На него надо нажать)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 запроса по которому обратился браузер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GET)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Заголовки запроса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Payload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(Нажимаем на него чтобы изучить)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71A3CA1-7D6F-4B83-247C-BD88357680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7" y="5247410"/>
            <a:ext cx="3387218" cy="1368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7D50ACD-136D-8B03-CFD7-7CAB03A52A7B}"/>
              </a:ext>
            </a:extLst>
          </p:cNvPr>
          <p:cNvSpPr txBox="1"/>
          <p:nvPr/>
        </p:nvSpPr>
        <p:spPr>
          <a:xfrm>
            <a:off x="4051663" y="5247410"/>
            <a:ext cx="26152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Мы видим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payload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нашего запроса. Для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это часть адреса. Если хотим увидеть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сырой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вариант, нажимаем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source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4671F6C6-89A3-3CE2-C72A-847E6A374409}"/>
              </a:ext>
            </a:extLst>
          </p:cNvPr>
          <p:cNvCxnSpPr/>
          <p:nvPr/>
        </p:nvCxnSpPr>
        <p:spPr>
          <a:xfrm>
            <a:off x="6871063" y="1236784"/>
            <a:ext cx="0" cy="5379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D58926BB-21EA-3256-21A3-D588395FB92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6860"/>
          <a:stretch>
            <a:fillRect/>
          </a:stretch>
        </p:blipFill>
        <p:spPr>
          <a:xfrm>
            <a:off x="7209875" y="1702176"/>
            <a:ext cx="3613832" cy="23482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0C6F993D-720D-F99F-9D3D-D02080455361}"/>
              </a:ext>
            </a:extLst>
          </p:cNvPr>
          <p:cNvSpPr txBox="1"/>
          <p:nvPr/>
        </p:nvSpPr>
        <p:spPr>
          <a:xfrm>
            <a:off x="7164979" y="1300203"/>
            <a:ext cx="3703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Нажимаем на форму ответа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CF64D37-AD6C-4C79-4F6E-8374CFB17213}"/>
              </a:ext>
            </a:extLst>
          </p:cNvPr>
          <p:cNvSpPr txBox="1"/>
          <p:nvPr/>
        </p:nvSpPr>
        <p:spPr>
          <a:xfrm>
            <a:off x="7209875" y="4113861"/>
            <a:ext cx="3703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Собственно это и есть наш ответ от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b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Отлично, теперь у нас есть все, чтобы воссоздать запрос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программно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870F65E-A52C-9FD8-44FB-B5105719F744}"/>
              </a:ext>
            </a:extLst>
          </p:cNvPr>
          <p:cNvSpPr txBox="1"/>
          <p:nvPr/>
        </p:nvSpPr>
        <p:spPr>
          <a:xfrm>
            <a:off x="7164979" y="4944858"/>
            <a:ext cx="4814485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Попробуйте сами реализовать запрос. В приложенных файлах будет пример от меня, если вы не сможете построить запрос в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самостоятельно – используйте мой пример. </a:t>
            </a:r>
          </a:p>
          <a:p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Подсказка: 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не все заголовки обязательно перебивать, без некоторых сервер может вернуть ответ. Выяснить какие заголовки необходимы а какие нет, можно только экспериментальным путем, если у вас нет документации. </a:t>
            </a:r>
            <a:endParaRPr lang="ru-RU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5716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C0707-EEEF-73A7-0442-7538F9F4C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D80C0-D6BF-0FAF-AA53-6A718C8662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Практика на </a:t>
            </a:r>
            <a:r>
              <a:rPr lang="en-US" sz="3200" b="1" dirty="0"/>
              <a:t>Python: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украдем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публичный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endParaRPr lang="en-US" sz="32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F0916B-0A75-8FAB-2F43-CCB548D8F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9857" y="1300203"/>
            <a:ext cx="6177086" cy="21287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B31809-E551-6722-A785-ECCE80C53C3C}"/>
              </a:ext>
            </a:extLst>
          </p:cNvPr>
          <p:cNvSpPr txBox="1"/>
          <p:nvPr/>
        </p:nvSpPr>
        <p:spPr>
          <a:xfrm>
            <a:off x="489857" y="3492419"/>
            <a:ext cx="61770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Отлично, выбираем наш сетевой запрос и видим: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Объект-сетевой запрос (*На него надо нажать)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 запроса по которому обратился браузер</a:t>
            </a: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 (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GET)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Заголовки запроса</a:t>
            </a:r>
          </a:p>
          <a:p>
            <a:pPr marL="342900" indent="-342900">
              <a:buAutoNum type="arabicPeriod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Payload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(Нажимаем на него чтобы изучить)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16FECFA-7DB1-ABE2-D7B5-C17B193840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57" y="5247410"/>
            <a:ext cx="3387218" cy="1368927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1DCAE8FE-4FA8-BCCE-B606-AB605275FE35}"/>
              </a:ext>
            </a:extLst>
          </p:cNvPr>
          <p:cNvSpPr txBox="1"/>
          <p:nvPr/>
        </p:nvSpPr>
        <p:spPr>
          <a:xfrm>
            <a:off x="4051663" y="5247410"/>
            <a:ext cx="261528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Мы видим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payload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нашего запроса. Для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это часть адреса. Если хотим увидеть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сырой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вариант, нажимаем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view source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424E310-565A-32C6-DBBA-8340B7FC3D6D}"/>
              </a:ext>
            </a:extLst>
          </p:cNvPr>
          <p:cNvCxnSpPr/>
          <p:nvPr/>
        </p:nvCxnSpPr>
        <p:spPr>
          <a:xfrm>
            <a:off x="6871063" y="1236784"/>
            <a:ext cx="0" cy="537955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69E79A6F-2A4E-5A1C-8482-B4BECD5A00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6860"/>
          <a:stretch>
            <a:fillRect/>
          </a:stretch>
        </p:blipFill>
        <p:spPr>
          <a:xfrm>
            <a:off x="7209875" y="1702176"/>
            <a:ext cx="3613832" cy="234826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17BC5DA9-31F0-02D9-968E-5316FD0EC1ED}"/>
              </a:ext>
            </a:extLst>
          </p:cNvPr>
          <p:cNvSpPr txBox="1"/>
          <p:nvPr/>
        </p:nvSpPr>
        <p:spPr>
          <a:xfrm>
            <a:off x="7164979" y="1300203"/>
            <a:ext cx="370362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Нажимаем на форму ответа </a:t>
            </a: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Response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CEBFA18-EC00-9857-5C65-B8254B2F1FF1}"/>
              </a:ext>
            </a:extLst>
          </p:cNvPr>
          <p:cNvSpPr txBox="1"/>
          <p:nvPr/>
        </p:nvSpPr>
        <p:spPr>
          <a:xfrm>
            <a:off x="7209875" y="4113861"/>
            <a:ext cx="370362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Собственно это и есть наш ответ от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b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</a:b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Отлично, теперь у нас есть все, чтобы воссоздать запрос </a:t>
            </a:r>
            <a:r>
              <a:rPr lang="ru-RU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программно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54518C0-0A55-BBB7-B2C5-90C8AF0D640D}"/>
              </a:ext>
            </a:extLst>
          </p:cNvPr>
          <p:cNvSpPr txBox="1"/>
          <p:nvPr/>
        </p:nvSpPr>
        <p:spPr>
          <a:xfrm>
            <a:off x="7164979" y="4944858"/>
            <a:ext cx="4814485" cy="18312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Попробуйте сами реализовать запрос. В приложенных файлах будет пример от меня, если вы не сможете построить запрос в 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python </a:t>
            </a:r>
            <a:r>
              <a:rPr lang="ru-RU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самостоятельно – используйте мой пример. </a:t>
            </a:r>
          </a:p>
          <a:p>
            <a:endParaRPr lang="ru-RU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1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Подсказка: </a:t>
            </a:r>
            <a:r>
              <a:rPr lang="ru-RU" sz="11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не все заголовки обязательно перебивать, без некоторых сервер может вернуть ответ. Выяснить какие заголовки необходимы а какие нет, можно только экспериментальным путем, если у вас нет документации. </a:t>
            </a:r>
            <a:endParaRPr lang="ru-RU" sz="11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25590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9069A-8CF1-83A7-E00E-5532BF578F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8438B5-4EF6-0DDD-DFA9-2CBE3D73A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Практика на </a:t>
            </a:r>
            <a:r>
              <a:rPr lang="en-US" sz="3200" b="1" dirty="0"/>
              <a:t>Python: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украдем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 </a:t>
            </a:r>
            <a:r>
              <a:rPr lang="ru-RU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публичный </a:t>
            </a: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endParaRPr lang="en-US" sz="3200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E3B1EC-12E3-1D59-41FC-DFEE21D42819}"/>
              </a:ext>
            </a:extLst>
          </p:cNvPr>
          <p:cNvSpPr txBox="1"/>
          <p:nvPr/>
        </p:nvSpPr>
        <p:spPr>
          <a:xfrm>
            <a:off x="729887" y="3081555"/>
            <a:ext cx="962242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Задача 2</a:t>
            </a:r>
          </a:p>
          <a:p>
            <a:endParaRPr lang="ru-RU" dirty="0"/>
          </a:p>
          <a:p>
            <a:r>
              <a:rPr lang="en-US" dirty="0">
                <a:hlinkClick r:id="rId3"/>
              </a:rPr>
              <a:t>https://finance.yahoo.com/</a:t>
            </a:r>
            <a:r>
              <a:rPr lang="ru-RU" dirty="0"/>
              <a:t> </a:t>
            </a:r>
          </a:p>
          <a:p>
            <a:r>
              <a:rPr lang="ru-RU" dirty="0"/>
              <a:t>- Пройдите по ссылке, найдите </a:t>
            </a:r>
            <a:r>
              <a:rPr lang="ru-RU" dirty="0" err="1"/>
              <a:t>апи</a:t>
            </a:r>
            <a:r>
              <a:rPr lang="ru-RU" dirty="0"/>
              <a:t> по поиску эмитентов, научитесь искать эмитенты с помощью </a:t>
            </a:r>
            <a:r>
              <a:rPr lang="en-US" dirty="0"/>
              <a:t>python</a:t>
            </a:r>
            <a:r>
              <a:rPr lang="ru-RU" dirty="0"/>
              <a:t>: напишите функцию, которая по тикеру находит имя эмитента.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DAB839-D3E6-855F-050A-0B162ACBE2E8}"/>
              </a:ext>
            </a:extLst>
          </p:cNvPr>
          <p:cNvSpPr txBox="1"/>
          <p:nvPr/>
        </p:nvSpPr>
        <p:spPr>
          <a:xfrm>
            <a:off x="729887" y="4676893"/>
            <a:ext cx="609708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Задача 3</a:t>
            </a:r>
          </a:p>
          <a:p>
            <a:endParaRPr lang="ru-RU" dirty="0"/>
          </a:p>
          <a:p>
            <a:r>
              <a:rPr lang="en-US" dirty="0">
                <a:hlinkClick r:id="rId4"/>
              </a:rPr>
              <a:t>https://www.marketwatch.com/</a:t>
            </a:r>
            <a:endParaRPr lang="ru-RU" dirty="0"/>
          </a:p>
          <a:p>
            <a:r>
              <a:rPr lang="en-US" dirty="0"/>
              <a:t>- </a:t>
            </a:r>
            <a:r>
              <a:rPr lang="ru-RU" dirty="0"/>
              <a:t>Найдите любой произвольный на беке и </a:t>
            </a:r>
            <a:r>
              <a:rPr lang="ru-RU" dirty="0" err="1"/>
              <a:t>научитеь</a:t>
            </a:r>
            <a:r>
              <a:rPr lang="ru-RU" dirty="0"/>
              <a:t> его вызывать.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B999C5-8A86-641A-9BC5-22CDC81AB957}"/>
              </a:ext>
            </a:extLst>
          </p:cNvPr>
          <p:cNvSpPr txBox="1"/>
          <p:nvPr/>
        </p:nvSpPr>
        <p:spPr>
          <a:xfrm>
            <a:off x="729887" y="1283456"/>
            <a:ext cx="1157532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/>
              <a:t>Задача 1</a:t>
            </a:r>
          </a:p>
          <a:p>
            <a:endParaRPr lang="ru-RU" dirty="0"/>
          </a:p>
          <a:p>
            <a:r>
              <a:rPr lang="en-US" dirty="0">
                <a:hlinkClick r:id="rId5"/>
              </a:rPr>
              <a:t>https://xn--80atbdbsooh2gqb.xn--d1aqf.xn--p1ai/files/%D0%9A%D0%BE%D0%BD%D0%B2%D0%B5%D0%BD%D1%86%D0%B8%D1%8F%20%D0%98%D0%A6%D0%91%20%D0%94%D0%9E%D0%9C.%D0%A0%D0%A4.pdf#getPoolsData</a:t>
            </a:r>
            <a:endParaRPr lang="ru-RU" dirty="0"/>
          </a:p>
          <a:p>
            <a:r>
              <a:rPr lang="ru-RU" dirty="0"/>
              <a:t>- Ознакомьтесь с документацией </a:t>
            </a:r>
            <a:r>
              <a:rPr lang="en-US" dirty="0"/>
              <a:t>API </a:t>
            </a:r>
            <a:r>
              <a:rPr lang="ru-RU" dirty="0" err="1"/>
              <a:t>Дом.РФ</a:t>
            </a:r>
            <a:r>
              <a:rPr lang="ru-RU" dirty="0"/>
              <a:t> и научитесь вызывать один из представленных </a:t>
            </a:r>
            <a:r>
              <a:rPr lang="en-US" dirty="0"/>
              <a:t>end-point</a:t>
            </a:r>
            <a:r>
              <a:rPr lang="ru-RU" dirty="0"/>
              <a:t> </a:t>
            </a:r>
            <a:r>
              <a:rPr lang="ru-RU" dirty="0" err="1"/>
              <a:t>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889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75E26-48B0-A49F-69EF-26538810F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DEE60-9B00-3E39-D173-08F126B82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запрос</a:t>
            </a:r>
            <a:r>
              <a:rPr lang="en-US" sz="3200" b="1" dirty="0"/>
              <a:t>/</a:t>
            </a:r>
            <a:r>
              <a:rPr lang="ru-RU" sz="3200" b="1" dirty="0"/>
              <a:t>ответ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F05F48-FF47-9A9E-B9D9-97A788D50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28CB277-E412-971E-7498-DBF4893E4E3C}"/>
              </a:ext>
            </a:extLst>
          </p:cNvPr>
          <p:cNvSpPr txBox="1"/>
          <p:nvPr/>
        </p:nvSpPr>
        <p:spPr>
          <a:xfrm>
            <a:off x="329764" y="1397675"/>
            <a:ext cx="241343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Запрос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 — это формализованное сообщение, которое клиент отправляет серверу, чтобы получить данные или выполнить действие.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8856CB-2479-B7B2-29D4-DBD8ED1AD315}"/>
              </a:ext>
            </a:extLst>
          </p:cNvPr>
          <p:cNvSpPr txBox="1"/>
          <p:nvPr/>
        </p:nvSpPr>
        <p:spPr>
          <a:xfrm>
            <a:off x="329763" y="3696854"/>
            <a:ext cx="4103691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Запросы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делятся на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протоколы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HTTP/HTTPS</a:t>
            </a:r>
            <a:endParaRPr lang="ru-RU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gRPC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SOAP</a:t>
            </a:r>
            <a:endParaRPr lang="ru-RU" b="1" dirty="0">
              <a:solidFill>
                <a:schemeClr val="accent3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GraphQL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Базовые протоколы (нижний уровень: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TCP/UDP/ICMP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Спец. Протоколы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FTP/SFTP/SMTP/IMAP/POP3/MQTT/AMQP/Kafka)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0E800A-A203-6001-D407-5A8483A57654}"/>
              </a:ext>
            </a:extLst>
          </p:cNvPr>
          <p:cNvSpPr txBox="1"/>
          <p:nvPr/>
        </p:nvSpPr>
        <p:spPr>
          <a:xfrm>
            <a:off x="4010025" y="6385023"/>
            <a:ext cx="69437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Вы будете работать в 99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/100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случаях с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http/https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SOAP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запросами.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CA1093-9940-970A-6DA2-2D32141903D1}"/>
              </a:ext>
            </a:extLst>
          </p:cNvPr>
          <p:cNvSpPr txBox="1"/>
          <p:nvPr/>
        </p:nvSpPr>
        <p:spPr>
          <a:xfrm>
            <a:off x="5068453" y="1397675"/>
            <a:ext cx="6793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Прикладной уровень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 Layer)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верхний уровень в сетевых моделях, на котором работают программы, понятные человеку. Например браузер, почтовые клиенты,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сервисы и т.д.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Именно на этом уровне мы выбираем протокол. То есть это верхний уровень сетевого запроса который мы видим и модифицируем.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A96343-D0ED-2482-2A5C-58B3FB72D32E}"/>
              </a:ext>
            </a:extLst>
          </p:cNvPr>
          <p:cNvSpPr txBox="1"/>
          <p:nvPr/>
        </p:nvSpPr>
        <p:spPr>
          <a:xfrm>
            <a:off x="5068453" y="3152001"/>
            <a:ext cx="67937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Транспортный уровень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Transport Layer)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часть сетевой модели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TCP/IP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которая отвечает за передачу данных от клиента к серверу. 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Основные функции: установление соединения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TCP)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разделение данных, управление порядком передачи данных, контроль ошибок, мультиплексирование 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тд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(Протоколы транспортного уровня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надежный, долгий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| UDP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быстро, ненадежно.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B78CDA-A6DE-34A9-3439-660154A7797A}"/>
              </a:ext>
            </a:extLst>
          </p:cNvPr>
          <p:cNvSpPr txBox="1"/>
          <p:nvPr/>
        </p:nvSpPr>
        <p:spPr>
          <a:xfrm>
            <a:off x="5068453" y="4906326"/>
            <a:ext cx="6793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Сетевой уровень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Network Layer)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адресация, маршрутизация, доставка пакетов.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7E56AF-6C49-6D8E-74E1-A71773FBC6EB}"/>
              </a:ext>
            </a:extLst>
          </p:cNvPr>
          <p:cNvSpPr txBox="1"/>
          <p:nvPr/>
        </p:nvSpPr>
        <p:spPr>
          <a:xfrm>
            <a:off x="5068452" y="5552657"/>
            <a:ext cx="6793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Канальный уровень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Channel Layer)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провод,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Wi-Fi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etc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5766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7969EE-A97D-23E8-DCF0-C5A8CC5B8C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F0B5C8-EB54-9531-AB02-80A79EC6E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</a:t>
            </a:r>
            <a:r>
              <a:rPr lang="en-US" sz="3200" b="1" dirty="0"/>
              <a:t>IP/Domain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BB079-9BAD-607B-7A72-57E0D6E30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3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E5B0547-C708-9E74-4AE2-4A324810B9B5}"/>
              </a:ext>
            </a:extLst>
          </p:cNvPr>
          <p:cNvSpPr txBox="1"/>
          <p:nvPr/>
        </p:nvSpPr>
        <p:spPr>
          <a:xfrm>
            <a:off x="758388" y="1236784"/>
            <a:ext cx="36326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-адрес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уникальный числовой идентификатор устройства в сети. 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48ACF25-09B1-67E8-F4F7-C3B13BBD3E49}"/>
              </a:ext>
            </a:extLst>
          </p:cNvPr>
          <p:cNvSpPr txBox="1"/>
          <p:nvPr/>
        </p:nvSpPr>
        <p:spPr>
          <a:xfrm>
            <a:off x="605989" y="2734737"/>
            <a:ext cx="24134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Публичные: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используются в мировой сети, видны всем.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EC4DD3A-0B99-FCD5-5483-01ADCA7CC181}"/>
              </a:ext>
            </a:extLst>
          </p:cNvPr>
          <p:cNvSpPr txBox="1"/>
          <p:nvPr/>
        </p:nvSpPr>
        <p:spPr>
          <a:xfrm>
            <a:off x="3019423" y="2734737"/>
            <a:ext cx="24134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Локальные: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Только внутри локальной сети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E9BEC8-58F4-3F2B-5AA6-CE434D28998E}"/>
              </a:ext>
            </a:extLst>
          </p:cNvPr>
          <p:cNvCxnSpPr/>
          <p:nvPr/>
        </p:nvCxnSpPr>
        <p:spPr>
          <a:xfrm flipH="1">
            <a:off x="1428750" y="2257425"/>
            <a:ext cx="285750" cy="4773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0CBE4E7-DEB4-D813-7749-946EAB8DAE13}"/>
              </a:ext>
            </a:extLst>
          </p:cNvPr>
          <p:cNvCxnSpPr/>
          <p:nvPr/>
        </p:nvCxnSpPr>
        <p:spPr>
          <a:xfrm>
            <a:off x="3324225" y="2160114"/>
            <a:ext cx="295275" cy="5746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C3E5F59-1033-0CB0-0AF9-58791ABAEF0F}"/>
              </a:ext>
            </a:extLst>
          </p:cNvPr>
          <p:cNvSpPr txBox="1"/>
          <p:nvPr/>
        </p:nvSpPr>
        <p:spPr>
          <a:xfrm>
            <a:off x="605989" y="4075639"/>
            <a:ext cx="34897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*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Существует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IPv4 32 bit / IPv6 128 bit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7394801-2135-7BD7-FF3F-5CB302C14657}"/>
              </a:ext>
            </a:extLst>
          </p:cNvPr>
          <p:cNvSpPr txBox="1"/>
          <p:nvPr/>
        </p:nvSpPr>
        <p:spPr>
          <a:xfrm>
            <a:off x="5414306" y="1236783"/>
            <a:ext cx="432976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Доменные имена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– удобное текстовое имя, которое указывает на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</a:t>
            </a:r>
          </a:p>
          <a:p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Когда вы пишете в браузер адрес сайта (включает доменное имя), компьютер делает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запрос </a:t>
            </a:r>
          </a:p>
          <a:p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7067CF-C1FA-0CD0-7ED9-84AEA60C8C85}"/>
              </a:ext>
            </a:extLst>
          </p:cNvPr>
          <p:cNvSpPr txBox="1"/>
          <p:nvPr/>
        </p:nvSpPr>
        <p:spPr>
          <a:xfrm>
            <a:off x="5423582" y="3315851"/>
            <a:ext cx="655886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 (Domain Name System)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–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телефонная книга интернета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”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Пользователь вводит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hlinkClick r:id="rId3"/>
              </a:rPr>
              <a:t>https://api.weather.com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Компьютер спрашивает у DNS-сервера: «Какой IP у api.weather.com?»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DNS-сервер отвечает: 104.16.45.34.</a:t>
            </a:r>
          </a:p>
          <a:p>
            <a:pPr marL="342900" indent="-342900">
              <a:buFont typeface="+mj-lt"/>
              <a:buAutoNum type="arabicPeriod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Теперь клиент отправляет HTTP-запрос уже по IP-адресу.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9EB3D91-FEFC-309A-257B-2C47679E7136}"/>
              </a:ext>
            </a:extLst>
          </p:cNvPr>
          <p:cNvSpPr txBox="1"/>
          <p:nvPr/>
        </p:nvSpPr>
        <p:spPr>
          <a:xfrm>
            <a:off x="605989" y="6014133"/>
            <a:ext cx="1084897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 err="1"/>
              <a:t>Пользователь</a:t>
            </a:r>
            <a:r>
              <a:rPr lang="en-US" sz="2400" dirty="0"/>
              <a:t> → </a:t>
            </a:r>
            <a:r>
              <a:rPr lang="en-US" sz="2400" dirty="0" err="1"/>
              <a:t>Домен</a:t>
            </a:r>
            <a:r>
              <a:rPr lang="en-US" sz="2400" dirty="0"/>
              <a:t> (api.weather.com) → DNS → IP (104.16.45.34) → </a:t>
            </a:r>
            <a:r>
              <a:rPr lang="en-US" sz="2400" dirty="0" err="1"/>
              <a:t>Сервер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78499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E8A67-4A4E-7B5A-00BE-691EA1C4CA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BB84-E974-6C86-E688-67B7E4E25F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Порты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A2793A-069B-50A9-E161-176759DB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4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D00A05-B318-0C32-1747-18B8713ABCD4}"/>
              </a:ext>
            </a:extLst>
          </p:cNvPr>
          <p:cNvSpPr txBox="1"/>
          <p:nvPr/>
        </p:nvSpPr>
        <p:spPr>
          <a:xfrm>
            <a:off x="158278" y="3620669"/>
            <a:ext cx="43305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Порт –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числовой идентификатор сервиса внутри компьютера. </a:t>
            </a: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Например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указывает на компьютер в сети, а порт – на сервис внутри компьютера. Например один порт может занимать одна программа, другой порт – другая. 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9B807E9-D9B9-E48B-F81C-FC77318FF483}"/>
              </a:ext>
            </a:extLst>
          </p:cNvPr>
          <p:cNvSpPr txBox="1"/>
          <p:nvPr/>
        </p:nvSpPr>
        <p:spPr>
          <a:xfrm>
            <a:off x="2825027" y="1950131"/>
            <a:ext cx="953990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chemeClr val="accent6">
                    <a:lumMod val="60000"/>
                    <a:lumOff val="40000"/>
                  </a:schemeClr>
                </a:solidFill>
              </a:rPr>
              <a:t>https://</a:t>
            </a:r>
            <a:r>
              <a:rPr lang="en-US" sz="32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api.weather.com</a:t>
            </a:r>
            <a:r>
              <a:rPr lang="en-US" sz="32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:443</a:t>
            </a:r>
            <a:r>
              <a:rPr lang="en-US" sz="3200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/v1/data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C8156946-B76B-6195-C2D9-861E7CB541CA}"/>
              </a:ext>
            </a:extLst>
          </p:cNvPr>
          <p:cNvSpPr/>
          <p:nvPr/>
        </p:nvSpPr>
        <p:spPr>
          <a:xfrm rot="5400000">
            <a:off x="7418142" y="2240470"/>
            <a:ext cx="204862" cy="681453"/>
          </a:xfrm>
          <a:prstGeom prst="rightBrace">
            <a:avLst>
              <a:gd name="adj1" fmla="val 8333"/>
              <a:gd name="adj2" fmla="val 44837"/>
            </a:avLst>
          </a:prstGeom>
          <a:ln w="254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A421984-7C75-0559-593D-700389FA3F77}"/>
              </a:ext>
            </a:extLst>
          </p:cNvPr>
          <p:cNvSpPr/>
          <p:nvPr/>
        </p:nvSpPr>
        <p:spPr>
          <a:xfrm rot="5400000">
            <a:off x="3421385" y="1976001"/>
            <a:ext cx="207283" cy="1212814"/>
          </a:xfrm>
          <a:prstGeom prst="rightBrace">
            <a:avLst/>
          </a:prstGeom>
          <a:ln w="31750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5C1064-11C4-965B-5E71-9BD88961DE28}"/>
              </a:ext>
            </a:extLst>
          </p:cNvPr>
          <p:cNvSpPr txBox="1"/>
          <p:nvPr/>
        </p:nvSpPr>
        <p:spPr>
          <a:xfrm>
            <a:off x="2918619" y="2683628"/>
            <a:ext cx="1212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протокол</a:t>
            </a:r>
            <a:endParaRPr lang="en-US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4493FB25-9243-66FB-CB86-E2FC0867785D}"/>
              </a:ext>
            </a:extLst>
          </p:cNvPr>
          <p:cNvSpPr/>
          <p:nvPr/>
        </p:nvSpPr>
        <p:spPr>
          <a:xfrm rot="16200000">
            <a:off x="5531261" y="512705"/>
            <a:ext cx="256362" cy="2828924"/>
          </a:xfrm>
          <a:prstGeom prst="rightBrace">
            <a:avLst>
              <a:gd name="adj1" fmla="val 8333"/>
              <a:gd name="adj2" fmla="val 50222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4D0FEA4-FC75-A852-0068-B1DB9BBEF764}"/>
              </a:ext>
            </a:extLst>
          </p:cNvPr>
          <p:cNvSpPr txBox="1"/>
          <p:nvPr/>
        </p:nvSpPr>
        <p:spPr>
          <a:xfrm>
            <a:off x="4793457" y="1460431"/>
            <a:ext cx="160091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Домен -</a:t>
            </a:r>
            <a:r>
              <a:rPr lang="en-US" dirty="0"/>
              <a:t>&gt; IP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D3C306-EF77-9CB0-D743-46309AAFD9B5}"/>
              </a:ext>
            </a:extLst>
          </p:cNvPr>
          <p:cNvSpPr txBox="1"/>
          <p:nvPr/>
        </p:nvSpPr>
        <p:spPr>
          <a:xfrm>
            <a:off x="6947502" y="2683628"/>
            <a:ext cx="12128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dirty="0"/>
              <a:t>порт</a:t>
            </a:r>
            <a:endParaRPr lang="en-US" dirty="0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AFAA626D-94BF-90A5-9191-309A1661FC73}"/>
              </a:ext>
            </a:extLst>
          </p:cNvPr>
          <p:cNvSpPr/>
          <p:nvPr/>
        </p:nvSpPr>
        <p:spPr>
          <a:xfrm rot="16200000">
            <a:off x="8514531" y="1202905"/>
            <a:ext cx="256363" cy="1448524"/>
          </a:xfrm>
          <a:prstGeom prst="rightBrace">
            <a:avLst/>
          </a:prstGeom>
          <a:ln w="254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F32ADC-C543-FD22-7841-45C4FFA28439}"/>
              </a:ext>
            </a:extLst>
          </p:cNvPr>
          <p:cNvSpPr txBox="1"/>
          <p:nvPr/>
        </p:nvSpPr>
        <p:spPr>
          <a:xfrm>
            <a:off x="8036304" y="1460431"/>
            <a:ext cx="12128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600" dirty="0"/>
              <a:t>путь</a:t>
            </a:r>
            <a:endParaRPr lang="en-US" sz="16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0655088-937D-F398-2746-9A85A384E794}"/>
              </a:ext>
            </a:extLst>
          </p:cNvPr>
          <p:cNvSpPr txBox="1"/>
          <p:nvPr/>
        </p:nvSpPr>
        <p:spPr>
          <a:xfrm>
            <a:off x="4978400" y="3620669"/>
            <a:ext cx="6844145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Вообще, компьютер слушает 1000 и больше портов одновременно. </a:t>
            </a: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Стандартно, у нас есть диапазоны портов: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0-1023 – 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wellknow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порты, они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зарезервированны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под стандартные сервисы)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1024-49151 – registered (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для пользовательских приложений и сервисов)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49152-65535 – dynamic/ephemeral (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временные порты, выделяется клиенту)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27F5840-820B-1938-14AF-FFE78F793D7F}"/>
              </a:ext>
            </a:extLst>
          </p:cNvPr>
          <p:cNvCxnSpPr/>
          <p:nvPr/>
        </p:nvCxnSpPr>
        <p:spPr>
          <a:xfrm>
            <a:off x="4701309" y="3713018"/>
            <a:ext cx="0" cy="264333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28027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9B48A2-82E2-8EE9-61FA-70EEC07EC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91FD6-04A7-2C71-FD46-F2F9CFBF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Протокол </a:t>
            </a:r>
            <a:r>
              <a:rPr lang="en-US" sz="3200" b="1" dirty="0"/>
              <a:t>HTTP/HTTPs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9B7FAF-D329-0AFB-96B4-D27BA788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757FB3-A45B-ADA5-39B0-BE30BEE22F54}"/>
              </a:ext>
            </a:extLst>
          </p:cNvPr>
          <p:cNvSpPr txBox="1"/>
          <p:nvPr/>
        </p:nvSpPr>
        <p:spPr>
          <a:xfrm>
            <a:off x="682152" y="1236784"/>
            <a:ext cx="82618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http(s) </a:t>
            </a:r>
            <a:r>
              <a:rPr lang="ru-RU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запрос содержит следующие параметры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0BD008D-F9F4-DBEE-E129-F6A8EA2D958C}"/>
              </a:ext>
            </a:extLst>
          </p:cNvPr>
          <p:cNvSpPr txBox="1"/>
          <p:nvPr/>
        </p:nvSpPr>
        <p:spPr>
          <a:xfrm>
            <a:off x="682152" y="2010452"/>
            <a:ext cx="278494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Стартовая строка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Request Line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0067B6B-B460-8153-E17F-7560306F2705}"/>
              </a:ext>
            </a:extLst>
          </p:cNvPr>
          <p:cNvSpPr txBox="1"/>
          <p:nvPr/>
        </p:nvSpPr>
        <p:spPr>
          <a:xfrm>
            <a:off x="4578232" y="2010451"/>
            <a:ext cx="30926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Заголовки 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Headers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D3C2271-B896-B9A9-9797-372980655AC7}"/>
              </a:ext>
            </a:extLst>
          </p:cNvPr>
          <p:cNvCxnSpPr/>
          <p:nvPr/>
        </p:nvCxnSpPr>
        <p:spPr>
          <a:xfrm>
            <a:off x="4114800" y="2010452"/>
            <a:ext cx="0" cy="4345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A34BE3A-3E48-51E7-588A-94195F3D923A}"/>
              </a:ext>
            </a:extLst>
          </p:cNvPr>
          <p:cNvCxnSpPr/>
          <p:nvPr/>
        </p:nvCxnSpPr>
        <p:spPr>
          <a:xfrm>
            <a:off x="8134350" y="2028809"/>
            <a:ext cx="0" cy="4345898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4B590163-EE36-4BEB-5DC7-0D5E73BB3012}"/>
              </a:ext>
            </a:extLst>
          </p:cNvPr>
          <p:cNvSpPr txBox="1"/>
          <p:nvPr/>
        </p:nvSpPr>
        <p:spPr>
          <a:xfrm>
            <a:off x="8664456" y="2010450"/>
            <a:ext cx="309268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Тело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Body</a:t>
            </a:r>
          </a:p>
          <a:p>
            <a:pPr algn="ctr"/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не обязательный параметр)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121DF02-4F9A-9B61-2CA5-83849E34AA28}"/>
              </a:ext>
            </a:extLst>
          </p:cNvPr>
          <p:cNvSpPr txBox="1"/>
          <p:nvPr/>
        </p:nvSpPr>
        <p:spPr>
          <a:xfrm>
            <a:off x="31514" y="2799509"/>
            <a:ext cx="408622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/>
              <a:t>&lt;</a:t>
            </a:r>
            <a:r>
              <a:rPr lang="en-US" sz="1600" dirty="0" err="1"/>
              <a:t>Метод</a:t>
            </a:r>
            <a:r>
              <a:rPr lang="en-US" sz="1600" dirty="0"/>
              <a:t>&gt; &lt;</a:t>
            </a:r>
            <a:r>
              <a:rPr lang="en-US" sz="1600" dirty="0" err="1"/>
              <a:t>Путь</a:t>
            </a:r>
            <a:r>
              <a:rPr lang="en-US" sz="1600" dirty="0"/>
              <a:t>/URL&gt; &lt;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Версия</a:t>
            </a:r>
            <a:r>
              <a:rPr 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3">
                    <a:lumMod val="60000"/>
                    <a:lumOff val="40000"/>
                  </a:schemeClr>
                </a:solidFill>
              </a:rPr>
              <a:t>протокола</a:t>
            </a:r>
            <a:r>
              <a:rPr lang="en-US" sz="1600" dirty="0"/>
              <a:t>&gt;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EC0FD2-2948-000A-D540-35598D042BF6}"/>
              </a:ext>
            </a:extLst>
          </p:cNvPr>
          <p:cNvSpPr txBox="1"/>
          <p:nvPr/>
        </p:nvSpPr>
        <p:spPr>
          <a:xfrm>
            <a:off x="113892" y="3227180"/>
            <a:ext cx="408328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GET /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api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/v1/</a:t>
            </a:r>
            <a:r>
              <a:rPr lang="en-U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weather?city</a:t>
            </a:r>
            <a:r>
              <a:rPr lang="en-US" sz="1600" dirty="0">
                <a:solidFill>
                  <a:schemeClr val="bg1"/>
                </a:solidFill>
                <a:highlight>
                  <a:srgbClr val="000000"/>
                </a:highlight>
              </a:rPr>
              <a:t>=London HTTP/1.1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A951FDA-ADD2-B4A4-935A-C96A0D8A911E}"/>
              </a:ext>
            </a:extLst>
          </p:cNvPr>
          <p:cNvSpPr txBox="1"/>
          <p:nvPr/>
        </p:nvSpPr>
        <p:spPr>
          <a:xfrm>
            <a:off x="113893" y="3757843"/>
            <a:ext cx="384850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действие (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GET, POST, PUT, DELETE).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Путь/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ресурс, к которому обращаемся (/</a:t>
            </a:r>
            <a:r>
              <a:rPr lang="en-US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/v1/weather).</a:t>
            </a: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Версия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обычно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HTTP/1.1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HTTP/2.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A6F7E8F-4AA2-AFAD-B878-180BD3DB76E2}"/>
              </a:ext>
            </a:extLst>
          </p:cNvPr>
          <p:cNvSpPr txBox="1"/>
          <p:nvPr/>
        </p:nvSpPr>
        <p:spPr>
          <a:xfrm>
            <a:off x="4241509" y="2799509"/>
            <a:ext cx="384850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Каждый заголовок — это пара ключ: значение. Они несут служебную информацию.</a:t>
            </a:r>
          </a:p>
          <a:p>
            <a:r>
              <a:rPr lang="ru-RU" sz="1400" dirty="0"/>
              <a:t>Заголовки — это </a:t>
            </a:r>
            <a:r>
              <a:rPr lang="ru-RU" sz="1400" b="1" dirty="0"/>
              <a:t>метаданные</a:t>
            </a:r>
            <a:r>
              <a:rPr lang="ru-RU" sz="1400" dirty="0"/>
              <a:t>, то есть данные «о данных».</a:t>
            </a:r>
          </a:p>
          <a:p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864F99F-6D81-A889-21B0-83A468ADA010}"/>
              </a:ext>
            </a:extLst>
          </p:cNvPr>
          <p:cNvSpPr txBox="1"/>
          <p:nvPr/>
        </p:nvSpPr>
        <p:spPr>
          <a:xfrm>
            <a:off x="4220915" y="3765789"/>
            <a:ext cx="3848508" cy="1200329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bg1"/>
                </a:solidFill>
              </a:rPr>
              <a:t>Host: api.weather.com</a:t>
            </a:r>
          </a:p>
          <a:p>
            <a:r>
              <a:rPr lang="en-US" sz="1200" dirty="0">
                <a:solidFill>
                  <a:schemeClr val="bg1"/>
                </a:solidFill>
              </a:rPr>
              <a:t>User-Agent: Mozilla/5.0</a:t>
            </a:r>
          </a:p>
          <a:p>
            <a:r>
              <a:rPr lang="en-US" sz="1200" dirty="0">
                <a:solidFill>
                  <a:schemeClr val="bg1"/>
                </a:solidFill>
              </a:rPr>
              <a:t>Accept: application/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Authorization: Bearer &lt;</a:t>
            </a:r>
            <a:r>
              <a:rPr lang="ru-RU" sz="1200" dirty="0">
                <a:solidFill>
                  <a:schemeClr val="bg1"/>
                </a:solidFill>
              </a:rPr>
              <a:t>токен&gt;</a:t>
            </a:r>
          </a:p>
          <a:p>
            <a:r>
              <a:rPr lang="en-US" sz="1200" dirty="0">
                <a:solidFill>
                  <a:schemeClr val="bg1"/>
                </a:solidFill>
              </a:rPr>
              <a:t>Content-Type: application/</a:t>
            </a:r>
            <a:r>
              <a:rPr lang="en-US" sz="1200" dirty="0" err="1">
                <a:solidFill>
                  <a:schemeClr val="bg1"/>
                </a:solidFill>
              </a:rPr>
              <a:t>json</a:t>
            </a:r>
            <a:endParaRPr lang="en-US" sz="1200" dirty="0">
              <a:solidFill>
                <a:schemeClr val="bg1"/>
              </a:solidFill>
            </a:endParaRPr>
          </a:p>
          <a:p>
            <a:r>
              <a:rPr lang="en-US" sz="1200" dirty="0">
                <a:solidFill>
                  <a:schemeClr val="bg1"/>
                </a:solidFill>
              </a:rPr>
              <a:t>Content-Length: 72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64B2DBD-3828-B2C7-703B-2ADCAF2F62E7}"/>
              </a:ext>
            </a:extLst>
          </p:cNvPr>
          <p:cNvSpPr txBox="1"/>
          <p:nvPr/>
        </p:nvSpPr>
        <p:spPr>
          <a:xfrm>
            <a:off x="4220915" y="5036440"/>
            <a:ext cx="3848508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Обязательные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Host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(указывает имя сервера, домен)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+ (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если есть тело)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Content-Length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или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Transfer-Encoding.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Рекомендуемые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User-Agent, Accept, Content-Type.</a:t>
            </a:r>
            <a:endParaRPr lang="ru-RU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По ситуации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Authorization, Cookie, 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кэш-заголовки, заголовки управления соединением.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81439AFC-5987-8CF1-9A8F-0BF910AB0F0D}"/>
              </a:ext>
            </a:extLst>
          </p:cNvPr>
          <p:cNvSpPr txBox="1"/>
          <p:nvPr/>
        </p:nvSpPr>
        <p:spPr>
          <a:xfrm>
            <a:off x="8213788" y="2963721"/>
            <a:ext cx="39782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Есть не всегда (например, у </a:t>
            </a:r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чаще нет). Используется для передачи данных (</a:t>
            </a:r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F16FB5-D655-E2C3-F7D1-0BA5515BB046}"/>
              </a:ext>
            </a:extLst>
          </p:cNvPr>
          <p:cNvSpPr txBox="1"/>
          <p:nvPr/>
        </p:nvSpPr>
        <p:spPr>
          <a:xfrm>
            <a:off x="8221693" y="3429000"/>
            <a:ext cx="3978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Json: 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C028DFC-558E-6031-4407-C6B0EDBBC073}"/>
              </a:ext>
            </a:extLst>
          </p:cNvPr>
          <p:cNvSpPr txBox="1"/>
          <p:nvPr/>
        </p:nvSpPr>
        <p:spPr>
          <a:xfrm>
            <a:off x="8229598" y="3721998"/>
            <a:ext cx="3848531" cy="95410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{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"city"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"London"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"units"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en-US" sz="1400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"metric"</a:t>
            </a:r>
          </a:p>
          <a:p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}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0811F2C-0B02-1F26-1101-924116790D49}"/>
              </a:ext>
            </a:extLst>
          </p:cNvPr>
          <p:cNvSpPr txBox="1"/>
          <p:nvPr/>
        </p:nvSpPr>
        <p:spPr>
          <a:xfrm>
            <a:off x="8229598" y="4676105"/>
            <a:ext cx="39782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Пример </a:t>
            </a:r>
            <a:r>
              <a:rPr lang="en-US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form-data: 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CF2571D-BAB4-D42D-F2EB-E10A398E9D63}"/>
              </a:ext>
            </a:extLst>
          </p:cNvPr>
          <p:cNvSpPr txBox="1"/>
          <p:nvPr/>
        </p:nvSpPr>
        <p:spPr>
          <a:xfrm>
            <a:off x="8237503" y="4969103"/>
            <a:ext cx="3848531" cy="30777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maxim&amp;password</a:t>
            </a:r>
            <a:r>
              <a:rPr lang="en-US" sz="1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1400" dirty="0">
                <a:solidFill>
                  <a:schemeClr val="accent5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1234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DEBDE593-5F38-057A-6EC7-A8649380A9FF}"/>
              </a:ext>
            </a:extLst>
          </p:cNvPr>
          <p:cNvSpPr txBox="1"/>
          <p:nvPr/>
        </p:nvSpPr>
        <p:spPr>
          <a:xfrm>
            <a:off x="8374844" y="258236"/>
            <a:ext cx="3687720" cy="1169551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HTTP-запрос — это </a:t>
            </a:r>
            <a:r>
              <a:rPr lang="ru-RU" sz="1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текст</a:t>
            </a:r>
            <a:r>
              <a:rPr lang="ru-RU" sz="1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отправленный по TCP-соединению на нужный порт (80 или 443). Всё, что умеет работать с TCP, может быть использовано для «ручной» отправки запроса.</a:t>
            </a:r>
            <a:endParaRPr lang="en-US" sz="1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64545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DD161-D1AE-E00E-5105-88C8E713E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6CF0A-9962-D3AF-F54B-8F5937D9FD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Методы </a:t>
            </a:r>
            <a:r>
              <a:rPr lang="en-US" sz="3200" b="1" dirty="0"/>
              <a:t>HTTP(s) </a:t>
            </a:r>
            <a:r>
              <a:rPr lang="ru-RU" sz="3200" b="1" dirty="0"/>
              <a:t>запроса</a:t>
            </a:r>
            <a:r>
              <a:rPr lang="en-US" sz="3200" b="1" dirty="0"/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967147F-107D-C4DB-5A4D-33C2285B0010}"/>
              </a:ext>
            </a:extLst>
          </p:cNvPr>
          <p:cNvSpPr txBox="1"/>
          <p:nvPr/>
        </p:nvSpPr>
        <p:spPr>
          <a:xfrm>
            <a:off x="504999" y="1236783"/>
            <a:ext cx="4673830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Методы HTTP определяют действие, которое клиент хочет выполнить над ресурсом: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запросить данные (ничего не изменяет на сервере).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отправить данные для создания ресурса или выполнения операции.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обновить существующий ресурс (замена целиком).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PATCH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частично обновить ресурс.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удалить ресурс.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HEAD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как GET, но без тела ответа (только заголовки).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OPTIONS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узнать, какие методы поддерживает сервер для ресурса.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 API чаще всего используются: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(получить данные) и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(отправить или создать).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2A3D92-77FF-352A-11DE-198A1AE7985F}"/>
              </a:ext>
            </a:extLst>
          </p:cNvPr>
          <p:cNvSpPr txBox="1"/>
          <p:nvPr/>
        </p:nvSpPr>
        <p:spPr>
          <a:xfrm>
            <a:off x="5902730" y="1236783"/>
            <a:ext cx="467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GET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778E9F-E6B1-08B8-F144-77DCC618F98F}"/>
              </a:ext>
            </a:extLst>
          </p:cNvPr>
          <p:cNvSpPr txBox="1"/>
          <p:nvPr/>
        </p:nvSpPr>
        <p:spPr>
          <a:xfrm>
            <a:off x="5902730" y="1606115"/>
            <a:ext cx="58764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-X GET "https://api.exchangerate.host/latest?base=USD"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6CA1D7-12F1-3F5D-F84A-5F6C423980A1}"/>
              </a:ext>
            </a:extLst>
          </p:cNvPr>
          <p:cNvSpPr txBox="1"/>
          <p:nvPr/>
        </p:nvSpPr>
        <p:spPr>
          <a:xfrm>
            <a:off x="5902730" y="2297229"/>
            <a:ext cx="467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POST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F0BE76C-8BFF-7D64-462C-03AB44947074}"/>
              </a:ext>
            </a:extLst>
          </p:cNvPr>
          <p:cNvSpPr txBox="1"/>
          <p:nvPr/>
        </p:nvSpPr>
        <p:spPr>
          <a:xfrm>
            <a:off x="5902730" y="2666561"/>
            <a:ext cx="587640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-X POST "https://httpbin.org/post" \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-H "Content-Type: application/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\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-d '{"city": "London", "units": "metric"}'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ACC911-B649-7E7C-9DF9-5A47F9D25AC0}"/>
              </a:ext>
            </a:extLst>
          </p:cNvPr>
          <p:cNvSpPr txBox="1"/>
          <p:nvPr/>
        </p:nvSpPr>
        <p:spPr>
          <a:xfrm>
            <a:off x="5902730" y="3911673"/>
            <a:ext cx="467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PUT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BD40A3-16F3-CDE5-827F-EC9F91281177}"/>
              </a:ext>
            </a:extLst>
          </p:cNvPr>
          <p:cNvSpPr txBox="1"/>
          <p:nvPr/>
        </p:nvSpPr>
        <p:spPr>
          <a:xfrm>
            <a:off x="5902730" y="4281005"/>
            <a:ext cx="5876406" cy="923330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-X PUT "https://httpbin.org/put" \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-H "Content-Type: application/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\</a:t>
            </a:r>
          </a:p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-d '{"id": 1, "name": "Maxim"}'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36DC2E-A5D8-464F-102C-0D9168F88A6D}"/>
              </a:ext>
            </a:extLst>
          </p:cNvPr>
          <p:cNvSpPr txBox="1"/>
          <p:nvPr/>
        </p:nvSpPr>
        <p:spPr>
          <a:xfrm>
            <a:off x="5902730" y="5526117"/>
            <a:ext cx="46738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480D812-7294-6A77-E2AD-B2B3DE545CE0}"/>
              </a:ext>
            </a:extLst>
          </p:cNvPr>
          <p:cNvSpPr txBox="1"/>
          <p:nvPr/>
        </p:nvSpPr>
        <p:spPr>
          <a:xfrm>
            <a:off x="5902730" y="5895449"/>
            <a:ext cx="5876406" cy="36933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-X DELETE "https://httpbin.org/</a:t>
            </a:r>
            <a:r>
              <a:rPr lang="en-US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delete?id</a:t>
            </a:r>
            <a:r>
              <a:rPr lang="en-US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=1"</a:t>
            </a:r>
          </a:p>
        </p:txBody>
      </p:sp>
    </p:spTree>
    <p:extLst>
      <p:ext uri="{BB962C8B-B14F-4D97-AF65-F5344CB8AC3E}">
        <p14:creationId xmlns:p14="http://schemas.microsoft.com/office/powerpoint/2010/main" val="28364196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5B243-EFA7-0371-41F3-A9256E9998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6B02F-C628-3FA3-D741-7407D8F51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Примеры </a:t>
            </a:r>
            <a:r>
              <a:rPr lang="en-US" sz="3200" b="1" dirty="0"/>
              <a:t>HTTP(s) </a:t>
            </a:r>
            <a:r>
              <a:rPr lang="ru-RU" sz="3200" b="1" dirty="0"/>
              <a:t>запросов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555B3C-B1D8-7DD6-0C40-C27F0629A85B}"/>
              </a:ext>
            </a:extLst>
          </p:cNvPr>
          <p:cNvSpPr txBox="1"/>
          <p:nvPr/>
        </p:nvSpPr>
        <p:spPr>
          <a:xfrm>
            <a:off x="504998" y="1236783"/>
            <a:ext cx="5804361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Методы отправки HTTP-запросов: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Через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браузер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переход по ссылке автоматически формирует GET-запрос; подходит для простых проверок.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 помощью 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командная отправка запросов с явным указанием метода, заголовков и тела; пригодна для тестирования и автоматизации.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Через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код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использование языков и библиотек для HTTP-взаимодействия (скрипты и приложения), обеспечивает расширенную обработку и интеграцию. 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Низкоуровнево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(ручной режим): ручная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конструция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HTTP-запроса и установка TCP-соединения; максимальная гибкость при высокой трудоёмкости.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BB334E4-16E6-4768-A8EC-D1043D6146E8}"/>
              </a:ext>
            </a:extLst>
          </p:cNvPr>
          <p:cNvSpPr txBox="1"/>
          <p:nvPr/>
        </p:nvSpPr>
        <p:spPr>
          <a:xfrm>
            <a:off x="504998" y="5624756"/>
            <a:ext cx="609738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*</a:t>
            </a:r>
            <a:r>
              <a:rPr lang="ru-RU" sz="1200" b="1" dirty="0" err="1"/>
              <a:t>Postman</a:t>
            </a:r>
            <a:r>
              <a:rPr lang="ru-RU" sz="1200" dirty="0"/>
              <a:t> и аналогичные приложения выполняют роль специализированных HTTP-клиентов: реализуют построение и сохранение коллекций запросов, поддержку различных типов аутентификации, работу с переменными окружения и автоматическую генерацию отчётов по ответам. </a:t>
            </a:r>
            <a:endParaRPr lang="en-US" sz="1200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36E2450-222D-DB62-4B8D-B12611CEDA51}"/>
              </a:ext>
            </a:extLst>
          </p:cNvPr>
          <p:cNvCxnSpPr/>
          <p:nvPr/>
        </p:nvCxnSpPr>
        <p:spPr>
          <a:xfrm>
            <a:off x="6789420" y="1236783"/>
            <a:ext cx="0" cy="4965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50CAFF1-9B02-D0C1-0238-27F951DB82D6}"/>
              </a:ext>
            </a:extLst>
          </p:cNvPr>
          <p:cNvSpPr txBox="1"/>
          <p:nvPr/>
        </p:nvSpPr>
        <p:spPr>
          <a:xfrm>
            <a:off x="7096299" y="1236783"/>
            <a:ext cx="495854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Чуть-чуть про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</a:t>
            </a:r>
          </a:p>
          <a:p>
            <a:pPr>
              <a:buNone/>
            </a:pPr>
            <a:endParaRPr lang="en-US" sz="12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sz="12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</a:t>
            </a:r>
            <a:r>
              <a:rPr lang="ru-RU" sz="12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— утилита командной строки для выполнения HTTP(S)-запросов поверх TCP. 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F716133-6D27-C98A-65C6-002CB3F98A90}"/>
              </a:ext>
            </a:extLst>
          </p:cNvPr>
          <p:cNvSpPr/>
          <p:nvPr/>
        </p:nvSpPr>
        <p:spPr>
          <a:xfrm>
            <a:off x="7082443" y="2278380"/>
            <a:ext cx="4859480" cy="2221774"/>
          </a:xfrm>
          <a:prstGeom prst="rect">
            <a:avLst/>
          </a:prstGeom>
          <a:solidFill>
            <a:schemeClr val="tx1">
              <a:alpha val="3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000" b="1" dirty="0">
                <a:solidFill>
                  <a:schemeClr val="tx1"/>
                </a:solidFill>
              </a:rPr>
              <a:t>-X &lt;METHOD&gt;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явно указать метод (</a:t>
            </a:r>
            <a:r>
              <a:rPr lang="en-US" sz="1000" dirty="0">
                <a:solidFill>
                  <a:schemeClr val="tx1"/>
                </a:solidFill>
              </a:rPr>
              <a:t>GET, POST, PUT, DELETE).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-H "Header: Value"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добавить заголовок. Можно использовать несколько -</a:t>
            </a:r>
            <a:r>
              <a:rPr lang="en-US" sz="1000" dirty="0">
                <a:solidFill>
                  <a:schemeClr val="tx1"/>
                </a:solidFill>
              </a:rPr>
              <a:t>H.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-d '&lt;data&gt;' / --data-raw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тело запроса (</a:t>
            </a:r>
            <a:r>
              <a:rPr lang="en-US" sz="1000" dirty="0">
                <a:solidFill>
                  <a:schemeClr val="tx1"/>
                </a:solidFill>
              </a:rPr>
              <a:t>POST/PUT).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-G --data-</a:t>
            </a:r>
            <a:r>
              <a:rPr lang="en-US" sz="1000" b="1" dirty="0" err="1">
                <a:solidFill>
                  <a:schemeClr val="tx1"/>
                </a:solidFill>
              </a:rPr>
              <a:t>urlencode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добавляет параметры к </a:t>
            </a:r>
            <a:r>
              <a:rPr lang="en-US" sz="1000" dirty="0">
                <a:solidFill>
                  <a:schemeClr val="tx1"/>
                </a:solidFill>
              </a:rPr>
              <a:t>URL </a:t>
            </a:r>
            <a:r>
              <a:rPr lang="ru-RU" sz="1000" dirty="0">
                <a:solidFill>
                  <a:schemeClr val="tx1"/>
                </a:solidFill>
              </a:rPr>
              <a:t>для </a:t>
            </a:r>
            <a:r>
              <a:rPr lang="en-US" sz="1000" dirty="0">
                <a:solidFill>
                  <a:schemeClr val="tx1"/>
                </a:solidFill>
              </a:rPr>
              <a:t>GET.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</a:t>
            </a:r>
            <a:r>
              <a:rPr lang="en-US" sz="1000" b="1" dirty="0" err="1">
                <a:solidFill>
                  <a:schemeClr val="tx1"/>
                </a:solidFill>
              </a:rPr>
              <a:t>i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показать заголовки ответа вместе с телом.-</a:t>
            </a:r>
            <a:r>
              <a:rPr lang="en-US" sz="1000" dirty="0">
                <a:solidFill>
                  <a:schemeClr val="tx1"/>
                </a:solidFill>
              </a:rPr>
              <a:t>I — </a:t>
            </a:r>
            <a:r>
              <a:rPr lang="ru-RU" sz="1000" dirty="0">
                <a:solidFill>
                  <a:schemeClr val="tx1"/>
                </a:solidFill>
              </a:rPr>
              <a:t>выполнить только </a:t>
            </a:r>
            <a:r>
              <a:rPr lang="en-US" sz="1000" dirty="0">
                <a:solidFill>
                  <a:schemeClr val="tx1"/>
                </a:solidFill>
              </a:rPr>
              <a:t>HEAD (</a:t>
            </a:r>
            <a:r>
              <a:rPr lang="ru-RU" sz="1000" dirty="0">
                <a:solidFill>
                  <a:schemeClr val="tx1"/>
                </a:solidFill>
              </a:rPr>
              <a:t>только заголовки).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</a:t>
            </a:r>
            <a:r>
              <a:rPr lang="en-US" sz="1000" b="1" dirty="0">
                <a:solidFill>
                  <a:schemeClr val="tx1"/>
                </a:solidFill>
              </a:rPr>
              <a:t>v</a:t>
            </a:r>
            <a:r>
              <a:rPr lang="en-US" sz="1000" dirty="0">
                <a:solidFill>
                  <a:schemeClr val="tx1"/>
                </a:solidFill>
              </a:rPr>
              <a:t> — verbose, </a:t>
            </a:r>
            <a:r>
              <a:rPr lang="ru-RU" sz="1000" dirty="0">
                <a:solidFill>
                  <a:schemeClr val="tx1"/>
                </a:solidFill>
              </a:rPr>
              <a:t>отладочная информация (</a:t>
            </a:r>
            <a:r>
              <a:rPr lang="en-US" sz="1000" dirty="0">
                <a:solidFill>
                  <a:schemeClr val="tx1"/>
                </a:solidFill>
              </a:rPr>
              <a:t>TCP-handshake, </a:t>
            </a:r>
            <a:r>
              <a:rPr lang="ru-RU" sz="1000" dirty="0">
                <a:solidFill>
                  <a:schemeClr val="tx1"/>
                </a:solidFill>
              </a:rPr>
              <a:t>заголовки).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</a:t>
            </a:r>
            <a:r>
              <a:rPr lang="en-US" sz="1000" b="1" dirty="0">
                <a:solidFill>
                  <a:schemeClr val="tx1"/>
                </a:solidFill>
              </a:rPr>
              <a:t>s</a:t>
            </a:r>
            <a:r>
              <a:rPr lang="en-US" sz="1000" dirty="0">
                <a:solidFill>
                  <a:schemeClr val="tx1"/>
                </a:solidFill>
              </a:rPr>
              <a:t> — silent (</a:t>
            </a:r>
            <a:r>
              <a:rPr lang="ru-RU" sz="1000" dirty="0">
                <a:solidFill>
                  <a:schemeClr val="tx1"/>
                </a:solidFill>
              </a:rPr>
              <a:t>без прогресс-бара).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</a:t>
            </a:r>
            <a:r>
              <a:rPr lang="en-US" sz="1000" b="1" dirty="0">
                <a:solidFill>
                  <a:schemeClr val="tx1"/>
                </a:solidFill>
              </a:rPr>
              <a:t>L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следовать редиректам (следовать 3</a:t>
            </a:r>
            <a:r>
              <a:rPr lang="en-US" sz="1000" dirty="0">
                <a:solidFill>
                  <a:schemeClr val="tx1"/>
                </a:solidFill>
              </a:rPr>
              <a:t>xx).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-o</a:t>
            </a:r>
            <a:r>
              <a:rPr lang="en-US" sz="1000" dirty="0">
                <a:solidFill>
                  <a:schemeClr val="tx1"/>
                </a:solidFill>
              </a:rPr>
              <a:t> &lt;file&gt; — </a:t>
            </a:r>
            <a:r>
              <a:rPr lang="ru-RU" sz="1000" dirty="0">
                <a:solidFill>
                  <a:schemeClr val="tx1"/>
                </a:solidFill>
              </a:rPr>
              <a:t>записать тело ответа в файл.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--</a:t>
            </a:r>
            <a:r>
              <a:rPr lang="en-US" sz="1000" b="1" dirty="0">
                <a:solidFill>
                  <a:schemeClr val="tx1"/>
                </a:solidFill>
              </a:rPr>
              <a:t>max-time </a:t>
            </a:r>
            <a:r>
              <a:rPr lang="en-US" sz="1000" dirty="0">
                <a:solidFill>
                  <a:schemeClr val="tx1"/>
                </a:solidFill>
              </a:rPr>
              <a:t>&lt;s&gt; — </a:t>
            </a:r>
            <a:r>
              <a:rPr lang="ru-RU" sz="1000" dirty="0">
                <a:solidFill>
                  <a:schemeClr val="tx1"/>
                </a:solidFill>
              </a:rPr>
              <a:t>таймаут выполнения в секундах.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</a:t>
            </a:r>
            <a:r>
              <a:rPr lang="en-US" sz="1000" b="1" dirty="0">
                <a:solidFill>
                  <a:schemeClr val="tx1"/>
                </a:solidFill>
              </a:rPr>
              <a:t>u </a:t>
            </a:r>
            <a:r>
              <a:rPr lang="en-US" sz="1000" b="1" dirty="0" err="1">
                <a:solidFill>
                  <a:schemeClr val="tx1"/>
                </a:solidFill>
              </a:rPr>
              <a:t>user:pass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базовая аутентификация (</a:t>
            </a:r>
            <a:r>
              <a:rPr lang="en-US" sz="1000" dirty="0">
                <a:solidFill>
                  <a:schemeClr val="tx1"/>
                </a:solidFill>
              </a:rPr>
              <a:t>Basic).</a:t>
            </a:r>
          </a:p>
          <a:p>
            <a:r>
              <a:rPr lang="en-US" sz="1000" b="1" dirty="0">
                <a:solidFill>
                  <a:schemeClr val="tx1"/>
                </a:solidFill>
              </a:rPr>
              <a:t>---insecure / -k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игнорировать ошибки </a:t>
            </a:r>
            <a:r>
              <a:rPr lang="en-US" sz="1000" dirty="0">
                <a:solidFill>
                  <a:schemeClr val="tx1"/>
                </a:solidFill>
              </a:rPr>
              <a:t>TLS (</a:t>
            </a:r>
            <a:r>
              <a:rPr lang="ru-RU" sz="1000" dirty="0">
                <a:solidFill>
                  <a:schemeClr val="tx1"/>
                </a:solidFill>
              </a:rPr>
              <a:t>не рекомендовано в проде).</a:t>
            </a:r>
            <a:endParaRPr lang="en-US" sz="1000" dirty="0">
              <a:solidFill>
                <a:schemeClr val="tx1"/>
              </a:solidFill>
            </a:endParaRPr>
          </a:p>
          <a:p>
            <a:r>
              <a:rPr lang="ru-RU" sz="1000" b="1" dirty="0">
                <a:solidFill>
                  <a:schemeClr val="tx1"/>
                </a:solidFill>
              </a:rPr>
              <a:t>--</a:t>
            </a:r>
            <a:r>
              <a:rPr lang="en-US" sz="1000" b="1" dirty="0">
                <a:solidFill>
                  <a:schemeClr val="tx1"/>
                </a:solidFill>
              </a:rPr>
              <a:t>proxy &lt;</a:t>
            </a:r>
            <a:r>
              <a:rPr lang="en-US" sz="1000" b="1" dirty="0" err="1">
                <a:solidFill>
                  <a:schemeClr val="tx1"/>
                </a:solidFill>
              </a:rPr>
              <a:t>host:port</a:t>
            </a:r>
            <a:r>
              <a:rPr lang="en-US" sz="1000" b="1" dirty="0">
                <a:solidFill>
                  <a:schemeClr val="tx1"/>
                </a:solidFill>
              </a:rPr>
              <a:t>&gt;</a:t>
            </a:r>
            <a:r>
              <a:rPr lang="en-US" sz="1000" dirty="0">
                <a:solidFill>
                  <a:schemeClr val="tx1"/>
                </a:solidFill>
              </a:rPr>
              <a:t> — </a:t>
            </a:r>
            <a:r>
              <a:rPr lang="ru-RU" sz="1000" dirty="0">
                <a:solidFill>
                  <a:schemeClr val="tx1"/>
                </a:solidFill>
              </a:rPr>
              <a:t>использовать прокси.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2B0622C-D1BE-CF19-DA13-EFC31F2F9282}"/>
              </a:ext>
            </a:extLst>
          </p:cNvPr>
          <p:cNvSpPr/>
          <p:nvPr/>
        </p:nvSpPr>
        <p:spPr>
          <a:xfrm>
            <a:off x="7096299" y="4618421"/>
            <a:ext cx="4845624" cy="466470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-X GET </a:t>
            </a: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"https://www.moex.com"</a:t>
            </a:r>
          </a:p>
          <a:p>
            <a:r>
              <a:rPr lang="en-US" sz="1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-I GET </a:t>
            </a:r>
            <a:r>
              <a:rPr lang="en-US" sz="1000" b="1" dirty="0">
                <a:solidFill>
                  <a:schemeClr val="accent6">
                    <a:lumMod val="60000"/>
                    <a:lumOff val="4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"https://www.moex.com"</a:t>
            </a:r>
          </a:p>
          <a:p>
            <a:endParaRPr lang="en-US" sz="1000" b="1" dirty="0">
              <a:solidFill>
                <a:schemeClr val="accent6">
                  <a:lumMod val="60000"/>
                  <a:lumOff val="4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5CF227-D064-D540-DE85-00E600B68F50}"/>
              </a:ext>
            </a:extLst>
          </p:cNvPr>
          <p:cNvSpPr/>
          <p:nvPr/>
        </p:nvSpPr>
        <p:spPr>
          <a:xfrm>
            <a:off x="7096298" y="5146766"/>
            <a:ext cx="4845621" cy="1489165"/>
          </a:xfrm>
          <a:prstGeom prst="rect">
            <a:avLst/>
          </a:prstGeom>
          <a:solidFill>
            <a:schemeClr val="tx1">
              <a:alpha val="96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curl 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sG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"https://news-mediator.tradingview.com/public/view/v1/symbol"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"filter=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lang:ru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"filter=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symbol:RUS:RTSI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"client=overview"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"fields=change,Perf.5D,Perf.W,Perf.1M,Perf.6M,Perf.YTD,Perf.Y,Perf.5Y,Perf.All"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"no_404=true"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--data-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urlencode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"label-product=symbols-performance"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-H "Accept: application/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" -H "User-Agent: curl/8.0" ^</a:t>
            </a:r>
          </a:p>
          <a:p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-H "Origin: https://www.tradingview.com" -H "</a:t>
            </a:r>
            <a:r>
              <a:rPr lang="en-US" sz="9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Referer</a:t>
            </a:r>
            <a:r>
              <a:rPr lang="en-US" sz="9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https://www.tradingview.com/"</a:t>
            </a:r>
          </a:p>
        </p:txBody>
      </p:sp>
    </p:spTree>
    <p:extLst>
      <p:ext uri="{BB962C8B-B14F-4D97-AF65-F5344CB8AC3E}">
        <p14:creationId xmlns:p14="http://schemas.microsoft.com/office/powerpoint/2010/main" val="150095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0E429-D5A7-CCFC-D874-27FA13D6AB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15D3F-3F82-BED2-A6CB-1C5C61B97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ru-RU" sz="3200" b="1" dirty="0"/>
              <a:t>Основы сетей: Закрепление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572086-49FF-8D04-6EF8-30FB0E546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8</a:t>
            </a:fld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0D7D83C-CE86-5DCE-D951-74865BED5B4B}"/>
              </a:ext>
            </a:extLst>
          </p:cNvPr>
          <p:cNvSpPr txBox="1"/>
          <p:nvPr/>
        </p:nvSpPr>
        <p:spPr>
          <a:xfrm>
            <a:off x="2777652" y="1677569"/>
            <a:ext cx="6937847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Клиент (браузер/скрипт)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↓  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HTTP: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метод, заголовки,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JSON)</a:t>
            </a:r>
            <a:endParaRPr lang="ru-RU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↓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Транспорт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TCP: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сегменты, надёжность)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↓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Сетевой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IP: Source IP → Dest IP,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маршрутизация)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↓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Канальный (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Ethernet/Wi-Fi: MAC-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адреса, биты)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↓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Интернет → Сервер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↑</a:t>
            </a:r>
          </a:p>
          <a:p>
            <a:pPr algn="ctr"/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(обратный путь для ответа)</a:t>
            </a:r>
          </a:p>
        </p:txBody>
      </p:sp>
    </p:spTree>
    <p:extLst>
      <p:ext uri="{BB962C8B-B14F-4D97-AF65-F5344CB8AC3E}">
        <p14:creationId xmlns:p14="http://schemas.microsoft.com/office/powerpoint/2010/main" val="3880741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AEB653-E041-CCC1-1328-94231DA8F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D615D-843C-B137-F343-8AA00742F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7030" y="93784"/>
            <a:ext cx="9233770" cy="1143000"/>
          </a:xfrm>
        </p:spPr>
        <p:txBody>
          <a:bodyPr>
            <a:noAutofit/>
          </a:bodyPr>
          <a:lstStyle/>
          <a:p>
            <a:r>
              <a:rPr lang="en-US" sz="3200" b="1" dirty="0"/>
              <a:t>API: </a:t>
            </a:r>
            <a:r>
              <a:rPr lang="ru-RU" sz="3200" b="1" dirty="0"/>
              <a:t>Определение</a:t>
            </a:r>
            <a:endParaRPr lang="en-US" sz="3200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4C102A5-4084-3AB6-C030-6E8B3CA5A08C}"/>
              </a:ext>
            </a:extLst>
          </p:cNvPr>
          <p:cNvSpPr txBox="1"/>
          <p:nvPr/>
        </p:nvSpPr>
        <p:spPr>
          <a:xfrm>
            <a:off x="504998" y="1236783"/>
            <a:ext cx="5804361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(Application </a:t>
            </a:r>
            <a:r>
              <a:rPr lang="ru-RU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Programming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Interface)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 машиночитаемый контракт поверх HTTP, фиксирующий допустимые операции, параметры, схемы ответов, статусы ошибок и правила доступа. Это объект эксплуатации, а не просто «адрес сайта».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Контракт фиксирует: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Операции (что можно сделать)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Входы/выходы (модели данных, типы, обязательность)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Семантику (что именно означает вызов и его побочные эффекты)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Ошибки и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статусы,неконфункциональные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требования (безопасность, лимиты, версия, SLA).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 не равно «протокол». API использует транспорт/протокол (HTTP(S), SOAP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HTTP и т. п.) как среду передачи; сам интерфейс описывает что и как вызывается, независимо от реализации.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7301598-82E4-A121-B0C1-B0037C67B605}"/>
              </a:ext>
            </a:extLst>
          </p:cNvPr>
          <p:cNvCxnSpPr/>
          <p:nvPr/>
        </p:nvCxnSpPr>
        <p:spPr>
          <a:xfrm>
            <a:off x="6789420" y="1236783"/>
            <a:ext cx="0" cy="496589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8E86938F-1DC5-4A8D-4276-AA65683F643E}"/>
              </a:ext>
            </a:extLst>
          </p:cNvPr>
          <p:cNvSpPr txBox="1"/>
          <p:nvPr/>
        </p:nvSpPr>
        <p:spPr>
          <a:xfrm>
            <a:off x="6896546" y="1236783"/>
            <a:ext cx="502494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HTTP/HTTPS 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— это транспорт, а </a:t>
            </a:r>
            <a:r>
              <a:rPr lang="ru-RU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API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поверх него — формализованный контракт взаимодействия: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фиксированные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эндпоинты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и методы (GET/POST/PUT/DELETE),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схема запросов/ответов (JSON-поля, типы, единицы,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таймзона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правила аутентификации (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Authorization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статусы и коды ошибок (2xx/4xx/5xx),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пагинация/фильтры, лимиты RPS и политика </a:t>
            </a:r>
            <a:r>
              <a:rPr lang="ru-RU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ретраев</a:t>
            </a: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buNone/>
            </a:pPr>
            <a:endParaRPr lang="ru-RU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r>
              <a:rPr lang="ru-RU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Такой контракт делает обмен данными детерминированным и воспроизводимым, что критично для автоматизации и аудита в финансовых сценариях.</a:t>
            </a:r>
          </a:p>
        </p:txBody>
      </p:sp>
    </p:spTree>
    <p:extLst>
      <p:ext uri="{BB962C8B-B14F-4D97-AF65-F5344CB8AC3E}">
        <p14:creationId xmlns:p14="http://schemas.microsoft.com/office/powerpoint/2010/main" val="1460965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2374</TotalTime>
  <Words>3547</Words>
  <Application>Microsoft Office PowerPoint</Application>
  <PresentationFormat>Widescreen</PresentationFormat>
  <Paragraphs>281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JetBrains Mono</vt:lpstr>
      <vt:lpstr>Office Theme</vt:lpstr>
      <vt:lpstr>Основы сетей: клиент-сервер</vt:lpstr>
      <vt:lpstr>Основы сетей: запрос/ответ</vt:lpstr>
      <vt:lpstr>Основы сетей: IP/Domain</vt:lpstr>
      <vt:lpstr>Основы сетей: Порты</vt:lpstr>
      <vt:lpstr>Основы сетей: Протокол HTTP/HTTPs </vt:lpstr>
      <vt:lpstr>Основы сетей: Методы HTTP(s) запроса </vt:lpstr>
      <vt:lpstr>Основы сетей: Примеры HTTP(s) запросов</vt:lpstr>
      <vt:lpstr>Основы сетей: Закрепление</vt:lpstr>
      <vt:lpstr>API: Определение</vt:lpstr>
      <vt:lpstr>API: Архитектурные стили</vt:lpstr>
      <vt:lpstr>Практика на Python: moex-iss | Простой GET</vt:lpstr>
      <vt:lpstr>Практика на Python: Bitfinex | Простой POST</vt:lpstr>
      <vt:lpstr>Практика на Python: “украдем” публичный API </vt:lpstr>
      <vt:lpstr>Практика на Python: “украдем” публичный API </vt:lpstr>
      <vt:lpstr>Практика на Python: “украдем” публичный API </vt:lpstr>
      <vt:lpstr>Практика на Python: “украдем” публичный API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Фатенков Максим Евгеньевич</dc:creator>
  <cp:lastModifiedBy>Фатенков Максим Евгеньевич</cp:lastModifiedBy>
  <cp:revision>247</cp:revision>
  <dcterms:created xsi:type="dcterms:W3CDTF">2025-08-26T06:16:32Z</dcterms:created>
  <dcterms:modified xsi:type="dcterms:W3CDTF">2025-09-25T10:30:54Z</dcterms:modified>
</cp:coreProperties>
</file>