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9144000" cy="6858000" type="screen4x3"/>
  <p:notesSz cx="30270450" cy="385508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C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85210" autoAdjust="0"/>
  </p:normalViewPr>
  <p:slideViewPr>
    <p:cSldViewPr>
      <p:cViewPr>
        <p:scale>
          <a:sx n="110" d="100"/>
          <a:sy n="110" d="100"/>
        </p:scale>
        <p:origin x="-150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92" y="-102"/>
      </p:cViewPr>
      <p:guideLst>
        <p:guide orient="horz" pos="12142"/>
        <p:guide pos="953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13117195" cy="1927545"/>
          </a:xfrm>
          <a:prstGeom prst="rect">
            <a:avLst/>
          </a:prstGeom>
        </p:spPr>
        <p:txBody>
          <a:bodyPr vert="horz" lIns="410529" tIns="205265" rIns="410529" bIns="20526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146253" y="2"/>
            <a:ext cx="13117195" cy="1927545"/>
          </a:xfrm>
          <a:prstGeom prst="rect">
            <a:avLst/>
          </a:prstGeom>
        </p:spPr>
        <p:txBody>
          <a:bodyPr vert="horz" lIns="410529" tIns="205265" rIns="410529" bIns="20526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194AFC8D-AC89-4F94-80E7-D703EC8EAC94}" type="datetimeFigureOut">
              <a:rPr lang="en-US"/>
              <a:pPr>
                <a:defRPr/>
              </a:pPr>
              <a:t>5/31/2012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00688" y="2894013"/>
            <a:ext cx="19269075" cy="1445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0529" tIns="205265" rIns="410529" bIns="2052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27045" y="18311657"/>
            <a:ext cx="24216360" cy="17347885"/>
          </a:xfrm>
          <a:prstGeom prst="rect">
            <a:avLst/>
          </a:prstGeom>
        </p:spPr>
        <p:txBody>
          <a:bodyPr vert="horz" lIns="410529" tIns="205265" rIns="410529" bIns="20526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36616620"/>
            <a:ext cx="13117195" cy="1927545"/>
          </a:xfrm>
          <a:prstGeom prst="rect">
            <a:avLst/>
          </a:prstGeom>
        </p:spPr>
        <p:txBody>
          <a:bodyPr vert="horz" lIns="410529" tIns="205265" rIns="410529" bIns="20526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146253" y="36616620"/>
            <a:ext cx="13117195" cy="1927545"/>
          </a:xfrm>
          <a:prstGeom prst="rect">
            <a:avLst/>
          </a:prstGeom>
        </p:spPr>
        <p:txBody>
          <a:bodyPr vert="horz" lIns="410529" tIns="205265" rIns="410529" bIns="20526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3843AFDF-88DD-405F-969B-A32118862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17153257" y="36623307"/>
            <a:ext cx="13117195" cy="1927545"/>
          </a:xfrm>
          <a:prstGeom prst="rect">
            <a:avLst/>
          </a:prstGeom>
          <a:noFill/>
          <a:ln>
            <a:noFill/>
          </a:ln>
        </p:spPr>
        <p:txBody>
          <a:bodyPr lIns="414363" tIns="207182" rIns="414363" bIns="207182" anchor="b"/>
          <a:lstStyle/>
          <a:p>
            <a:pPr algn="r" defTabSz="406639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C9E8C2-910F-4D43-BA87-F177AF76348F}" type="slidenum">
              <a:rPr kern="0">
                <a:solidFill>
                  <a:srgbClr val="000000"/>
                </a:solidFill>
              </a:rPr>
              <a:pPr algn="r" defTabSz="406639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5400" kern="0" dirty="0">
              <a:solidFill>
                <a:srgbClr val="000000"/>
              </a:solidFill>
              <a:latin typeface="Arial" pitchFamily="34"/>
              <a:ea typeface="ＭＳ Ｐゴシック" pitchFamily="34"/>
            </a:endParaRPr>
          </a:p>
        </p:txBody>
      </p:sp>
      <p:sp>
        <p:nvSpPr>
          <p:cNvPr id="26627" name="Slide Image Placeholder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495925" y="2894013"/>
            <a:ext cx="19278600" cy="144589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/>
          </p:cNvSpPr>
          <p:nvPr>
            <p:ph type="body" sz="quarter" idx="1"/>
          </p:nvPr>
        </p:nvSpPr>
        <p:spPr bwMode="auto">
          <a:xfrm>
            <a:off x="4036060" y="18318349"/>
            <a:ext cx="22198330" cy="17347885"/>
          </a:xfrm>
          <a:noFill/>
        </p:spPr>
        <p:txBody>
          <a:bodyPr wrap="square" lIns="410417" tIns="205229" rIns="410417" bIns="205229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over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7900" y="5775325"/>
            <a:ext cx="14255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228600" y="360363"/>
            <a:ext cx="8674100" cy="5029200"/>
            <a:chOff x="228600" y="361156"/>
            <a:chExt cx="8674100" cy="5029200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444500" y="361156"/>
              <a:ext cx="8458200" cy="5029200"/>
            </a:xfrm>
            <a:prstGeom prst="rect">
              <a:avLst/>
            </a:prstGeom>
            <a:solidFill>
              <a:srgbClr val="002C5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grpSp>
          <p:nvGrpSpPr>
            <p:cNvPr id="7" name="Group 12"/>
            <p:cNvGrpSpPr>
              <a:grpSpLocks/>
            </p:cNvGrpSpPr>
            <p:nvPr userDrawn="1"/>
          </p:nvGrpSpPr>
          <p:grpSpPr bwMode="auto">
            <a:xfrm>
              <a:off x="228600" y="1758156"/>
              <a:ext cx="7861300" cy="1752600"/>
              <a:chOff x="228600" y="1758156"/>
              <a:chExt cx="7861300" cy="1752600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228600" y="1758156"/>
                <a:ext cx="7861300" cy="1524000"/>
              </a:xfrm>
              <a:prstGeom prst="rect">
                <a:avLst/>
              </a:prstGeom>
              <a:solidFill>
                <a:srgbClr val="BED6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utoShape 18"/>
              <p:cNvSpPr>
                <a:spLocks noChangeArrowheads="1"/>
              </p:cNvSpPr>
              <p:nvPr userDrawn="1"/>
            </p:nvSpPr>
            <p:spPr bwMode="auto">
              <a:xfrm flipH="1" flipV="1">
                <a:off x="228600" y="3282156"/>
                <a:ext cx="220663" cy="228600"/>
              </a:xfrm>
              <a:prstGeom prst="rtTriangle">
                <a:avLst/>
              </a:prstGeom>
              <a:solidFill>
                <a:srgbClr val="8C9F2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-52"/>
                    <a:ea typeface="ヒラギノ角ゴ Pro W3" pitchFamily="-106" charset="-128"/>
                    <a:cs typeface="ヒラギノ角ゴ Pro W3" pitchFamily="-106" charset="-128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752600"/>
            <a:ext cx="7315200" cy="1524000"/>
          </a:xfrm>
        </p:spPr>
        <p:txBody>
          <a:bodyPr/>
          <a:lstStyle>
            <a:lvl1pPr algn="l">
              <a:defRPr sz="4200">
                <a:solidFill>
                  <a:srgbClr val="002C5F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390" y="3429000"/>
            <a:ext cx="6400800" cy="7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6263" y="6216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2C5F"/>
                </a:solidFill>
                <a:latin typeface="+mn-lt"/>
              </a:defRPr>
            </a:lvl1pPr>
          </a:lstStyle>
          <a:p>
            <a:pPr>
              <a:defRPr/>
            </a:pPr>
            <a:fld id="{4A7FFB83-213A-468A-AAB8-71773E3AB77F}" type="datetime4">
              <a:rPr lang="en-US"/>
              <a:pPr>
                <a:defRPr/>
              </a:pPr>
              <a:t>May 31, 2012</a:t>
            </a:fld>
            <a:endParaRPr lang="en-US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2C5F-539E-4926-A4EA-97989ECF3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FA7EB-C56C-477A-9E09-2BD99FF5C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9C829-36D5-4A3B-9FD1-01237C456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228600" y="533400"/>
            <a:ext cx="8458200" cy="5105400"/>
            <a:chOff x="228600" y="533400"/>
            <a:chExt cx="8458200" cy="510540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457200" y="533400"/>
              <a:ext cx="8229600" cy="5105400"/>
            </a:xfrm>
            <a:prstGeom prst="rect">
              <a:avLst/>
            </a:prstGeom>
            <a:solidFill>
              <a:srgbClr val="BED650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6" name="Group 15"/>
            <p:cNvGrpSpPr>
              <a:grpSpLocks/>
            </p:cNvGrpSpPr>
            <p:nvPr userDrawn="1"/>
          </p:nvGrpSpPr>
          <p:grpSpPr bwMode="auto">
            <a:xfrm>
              <a:off x="228600" y="1371600"/>
              <a:ext cx="6934200" cy="1676400"/>
              <a:chOff x="228600" y="1371600"/>
              <a:chExt cx="6934200" cy="167640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228600" y="1371600"/>
                <a:ext cx="6934200" cy="1447800"/>
              </a:xfrm>
              <a:prstGeom prst="rect">
                <a:avLst/>
              </a:prstGeom>
              <a:solidFill>
                <a:srgbClr val="002C5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68580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5000" dirty="0">
                  <a:solidFill>
                    <a:schemeClr val="bg1"/>
                  </a:solidFill>
                  <a:latin typeface="Cambria" pitchFamily="1" charset="0"/>
                </a:endParaRPr>
              </a:p>
            </p:txBody>
          </p:sp>
          <p:sp>
            <p:nvSpPr>
              <p:cNvPr id="8" name="AutoShape 5"/>
              <p:cNvSpPr>
                <a:spLocks noChangeArrowheads="1"/>
              </p:cNvSpPr>
              <p:nvPr userDrawn="1"/>
            </p:nvSpPr>
            <p:spPr bwMode="auto">
              <a:xfrm flipH="1" flipV="1">
                <a:off x="228600" y="2819400"/>
                <a:ext cx="228600" cy="228600"/>
              </a:xfrm>
              <a:prstGeom prst="rtTriangle">
                <a:avLst/>
              </a:prstGeom>
              <a:solidFill>
                <a:srgbClr val="0014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9" name="Picture 6" descr="Interior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959475"/>
            <a:ext cx="871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705" y="2965701"/>
            <a:ext cx="7808913" cy="60960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71600"/>
            <a:ext cx="7315200" cy="14478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BDB0D-6BD5-4ADA-BD44-274DB51EE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B239D-D0EB-4DEB-8FCF-7832BED1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C8CE-56AB-4BC7-BDE5-7F1998D22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0AB9E-6AD7-4DB1-ACB6-745986B88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612775" y="228600"/>
            <a:ext cx="7927975" cy="685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2C5F"/>
                </a:solidFill>
                <a:latin typeface="+mj-lt"/>
                <a:ea typeface="+mj-ea"/>
                <a:cs typeface="+mj-cs"/>
              </a:rPr>
              <a:t>Click to edit Master title style</a:t>
            </a:r>
            <a:endParaRPr lang="en-US" sz="3200" dirty="0">
              <a:solidFill>
                <a:srgbClr val="002C5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497"/>
            <a:ext cx="3008313" cy="595313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2635"/>
            <a:ext cx="5111750" cy="473476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621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EAEE5-920C-4A61-B7E1-48C0592CC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612775" y="228600"/>
            <a:ext cx="7927975" cy="685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2C5F"/>
                </a:solidFill>
                <a:latin typeface="+mj-lt"/>
                <a:ea typeface="+mj-ea"/>
                <a:cs typeface="+mj-cs"/>
              </a:rPr>
              <a:t>Click to edit Master title style</a:t>
            </a:r>
            <a:endParaRPr lang="en-US" sz="3200" dirty="0">
              <a:solidFill>
                <a:srgbClr val="002C5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423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1327A-45A1-433F-BA38-2C2D46C6B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975" y="1298575"/>
            <a:ext cx="7159625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457200" y="533400"/>
            <a:ext cx="8229600" cy="6019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1028" name="Group 15"/>
          <p:cNvGrpSpPr>
            <a:grpSpLocks/>
          </p:cNvGrpSpPr>
          <p:nvPr userDrawn="1"/>
        </p:nvGrpSpPr>
        <p:grpSpPr bwMode="auto">
          <a:xfrm>
            <a:off x="220663" y="228600"/>
            <a:ext cx="8683625" cy="914400"/>
            <a:chOff x="221285" y="228600"/>
            <a:chExt cx="8683625" cy="914400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1285" y="228600"/>
              <a:ext cx="8683625" cy="685800"/>
            </a:xfrm>
            <a:prstGeom prst="rect">
              <a:avLst/>
            </a:prstGeom>
            <a:solidFill>
              <a:srgbClr val="BED6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 userDrawn="1"/>
          </p:nvSpPr>
          <p:spPr bwMode="auto">
            <a:xfrm flipH="1" flipV="1">
              <a:off x="229222" y="914400"/>
              <a:ext cx="228600" cy="228600"/>
            </a:xfrm>
            <a:prstGeom prst="rtTriangle">
              <a:avLst/>
            </a:prstGeom>
            <a:solidFill>
              <a:srgbClr val="8C9F2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029" name="Group 14"/>
          <p:cNvGrpSpPr>
            <a:grpSpLocks/>
          </p:cNvGrpSpPr>
          <p:nvPr userDrawn="1"/>
        </p:nvGrpSpPr>
        <p:grpSpPr bwMode="auto">
          <a:xfrm>
            <a:off x="352425" y="6019800"/>
            <a:ext cx="409575" cy="404813"/>
            <a:chOff x="352425" y="6019800"/>
            <a:chExt cx="409575" cy="404813"/>
          </a:xfrm>
        </p:grpSpPr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352425" y="6019800"/>
              <a:ext cx="409575" cy="304800"/>
            </a:xfrm>
            <a:prstGeom prst="rect">
              <a:avLst/>
            </a:prstGeom>
            <a:solidFill>
              <a:srgbClr val="A3303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 userDrawn="1"/>
          </p:nvSpPr>
          <p:spPr bwMode="auto">
            <a:xfrm flipH="1" flipV="1">
              <a:off x="357188" y="6324600"/>
              <a:ext cx="100012" cy="100013"/>
            </a:xfrm>
            <a:prstGeom prst="rtTriangle">
              <a:avLst/>
            </a:prstGeom>
            <a:solidFill>
              <a:srgbClr val="50001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030" name="Picture 12" descr="Interior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00" y="5959475"/>
            <a:ext cx="871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8775" y="5994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FF99E29-E568-4609-88DF-AC9F50294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612775" y="228600"/>
            <a:ext cx="7927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0" r:id="rId2"/>
    <p:sldLayoutId id="2147484158" r:id="rId3"/>
    <p:sldLayoutId id="2147484151" r:id="rId4"/>
    <p:sldLayoutId id="2147484152" r:id="rId5"/>
    <p:sldLayoutId id="2147484153" r:id="rId6"/>
    <p:sldLayoutId id="2147484154" r:id="rId7"/>
    <p:sldLayoutId id="2147484159" r:id="rId8"/>
    <p:sldLayoutId id="2147484160" r:id="rId9"/>
    <p:sldLayoutId id="2147484155" r:id="rId10"/>
    <p:sldLayoutId id="214748415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2C5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2C5F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C5F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303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33038"/>
        </a:buClr>
        <a:buFont typeface="Calibri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58"/>
          <p:cNvSpPr>
            <a:spLocks noChangeArrowheads="1"/>
          </p:cNvSpPr>
          <p:nvPr/>
        </p:nvSpPr>
        <p:spPr bwMode="auto">
          <a:xfrm>
            <a:off x="1219200" y="4724400"/>
            <a:ext cx="13938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hangingPunct="0"/>
            <a:endParaRPr lang="en-US" sz="10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61" name="AutoShape 5"/>
          <p:cNvSpPr>
            <a:spLocks/>
          </p:cNvSpPr>
          <p:nvPr/>
        </p:nvSpPr>
        <p:spPr bwMode="auto">
          <a:xfrm>
            <a:off x="3352800" y="9906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4386" name="Rectangle 176"/>
          <p:cNvSpPr>
            <a:spLocks noChangeArrowheads="1"/>
          </p:cNvSpPr>
          <p:nvPr/>
        </p:nvSpPr>
        <p:spPr bwMode="auto">
          <a:xfrm>
            <a:off x="3200400" y="1219200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HRIS </a:t>
            </a:r>
            <a:r>
              <a:rPr lang="en-US" sz="800" b="1" dirty="0" err="1" smtClean="0"/>
              <a:t>Oppty</a:t>
            </a:r>
            <a:r>
              <a:rPr lang="en-US" sz="800" b="1" dirty="0" smtClean="0"/>
              <a:t> Assess</a:t>
            </a:r>
            <a:endParaRPr lang="en-US" sz="800" b="1" dirty="0"/>
          </a:p>
        </p:txBody>
      </p:sp>
      <p:sp>
        <p:nvSpPr>
          <p:cNvPr id="14387" name="Rectangle 177"/>
          <p:cNvSpPr>
            <a:spLocks noChangeArrowheads="1"/>
          </p:cNvSpPr>
          <p:nvPr/>
        </p:nvSpPr>
        <p:spPr bwMode="auto">
          <a:xfrm>
            <a:off x="2209800" y="13716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RC &amp; Sponsor Launch</a:t>
            </a:r>
            <a:endParaRPr lang="en-US" sz="800" b="1" dirty="0"/>
          </a:p>
        </p:txBody>
      </p:sp>
      <p:sp>
        <p:nvSpPr>
          <p:cNvPr id="14390" name="Rectangle 180"/>
          <p:cNvSpPr>
            <a:spLocks noChangeArrowheads="1"/>
          </p:cNvSpPr>
          <p:nvPr/>
        </p:nvSpPr>
        <p:spPr bwMode="auto">
          <a:xfrm>
            <a:off x="1219201" y="3048000"/>
            <a:ext cx="6928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00" b="1" dirty="0" err="1" smtClean="0"/>
              <a:t>Strat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Wkfc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 </a:t>
            </a:r>
            <a:r>
              <a:rPr lang="en-US" sz="800" b="1" dirty="0" err="1" smtClean="0"/>
              <a:t>Plng</a:t>
            </a:r>
            <a:r>
              <a:rPr lang="en-US" sz="800" b="1" dirty="0" smtClean="0"/>
              <a:t> –</a:t>
            </a:r>
          </a:p>
          <a:p>
            <a:pPr algn="ctr"/>
            <a:r>
              <a:rPr lang="en-US" sz="800" b="1" dirty="0" smtClean="0"/>
              <a:t> Phase I</a:t>
            </a:r>
          </a:p>
        </p:txBody>
      </p:sp>
      <p:sp>
        <p:nvSpPr>
          <p:cNvPr id="14391" name="Rectangle 183"/>
          <p:cNvSpPr>
            <a:spLocks noChangeArrowheads="1"/>
          </p:cNvSpPr>
          <p:nvPr/>
        </p:nvSpPr>
        <p:spPr bwMode="auto">
          <a:xfrm>
            <a:off x="914400" y="1524000"/>
            <a:ext cx="10668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	</a:t>
            </a:r>
            <a:r>
              <a:rPr lang="en-US" sz="800" b="1" dirty="0" smtClean="0"/>
              <a:t>Time Reporting</a:t>
            </a:r>
            <a:endParaRPr lang="en-US" sz="800" b="1" dirty="0"/>
          </a:p>
        </p:txBody>
      </p:sp>
      <p:sp>
        <p:nvSpPr>
          <p:cNvPr id="14417" name="Rectangle 226"/>
          <p:cNvSpPr>
            <a:spLocks noChangeArrowheads="1"/>
          </p:cNvSpPr>
          <p:nvPr/>
        </p:nvSpPr>
        <p:spPr bwMode="auto">
          <a:xfrm>
            <a:off x="1676400" y="1905000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Leadership Dev - II</a:t>
            </a:r>
            <a:endParaRPr lang="en-US" sz="800" b="1" dirty="0"/>
          </a:p>
        </p:txBody>
      </p:sp>
      <p:sp>
        <p:nvSpPr>
          <p:cNvPr id="14422" name="Line 51"/>
          <p:cNvSpPr>
            <a:spLocks/>
          </p:cNvSpPr>
          <p:nvPr/>
        </p:nvSpPr>
        <p:spPr bwMode="auto">
          <a:xfrm>
            <a:off x="914400" y="2621281"/>
            <a:ext cx="8077200" cy="45719"/>
          </a:xfrm>
          <a:custGeom>
            <a:avLst/>
            <a:gdLst>
              <a:gd name="T0" fmla="*/ 3735388 w 7470776"/>
              <a:gd name="T1" fmla="*/ 7470771 w 7470776"/>
              <a:gd name="T2" fmla="*/ 3735388 w 7470776"/>
              <a:gd name="T3" fmla="*/ 0 w 7470776"/>
              <a:gd name="T4" fmla="*/ 0 w 7470776"/>
              <a:gd name="T5" fmla="*/ 7470771 w 747077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470776"/>
              <a:gd name="T13" fmla="*/ 7470776 w 747077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470776">
                <a:moveTo>
                  <a:pt x="0" y="0"/>
                </a:moveTo>
                <a:lnTo>
                  <a:pt x="7470776" y="1"/>
                </a:lnTo>
              </a:path>
            </a:pathLst>
          </a:custGeom>
          <a:noFill/>
          <a:ln w="952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8" name="Line 51"/>
          <p:cNvSpPr>
            <a:spLocks/>
          </p:cNvSpPr>
          <p:nvPr/>
        </p:nvSpPr>
        <p:spPr bwMode="auto">
          <a:xfrm flipV="1">
            <a:off x="914400" y="3992881"/>
            <a:ext cx="8080375" cy="45719"/>
          </a:xfrm>
          <a:custGeom>
            <a:avLst/>
            <a:gdLst>
              <a:gd name="T0" fmla="*/ 3735388 w 7470776"/>
              <a:gd name="T1" fmla="*/ 7470771 w 7470776"/>
              <a:gd name="T2" fmla="*/ 3735388 w 7470776"/>
              <a:gd name="T3" fmla="*/ 0 w 7470776"/>
              <a:gd name="T4" fmla="*/ 0 w 7470776"/>
              <a:gd name="T5" fmla="*/ 7470771 w 747077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470776"/>
              <a:gd name="T13" fmla="*/ 7470776 w 747077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470776">
                <a:moveTo>
                  <a:pt x="0" y="0"/>
                </a:moveTo>
                <a:lnTo>
                  <a:pt x="7470776" y="1"/>
                </a:lnTo>
              </a:path>
            </a:pathLst>
          </a:custGeom>
          <a:noFill/>
          <a:ln w="952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16200000">
            <a:off x="-38100" y="1638300"/>
            <a:ext cx="1219200" cy="381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C5F"/>
                </a:solidFill>
              </a:rPr>
              <a:t>Stabilizing  AV</a:t>
            </a:r>
            <a:endParaRPr lang="en-US" sz="1000" b="1" dirty="0">
              <a:solidFill>
                <a:srgbClr val="002C5F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-38100" y="3009900"/>
            <a:ext cx="1219200" cy="381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C5F"/>
                </a:solidFill>
              </a:rPr>
              <a:t>VE &amp; Whole Product</a:t>
            </a:r>
            <a:endParaRPr lang="en-US" sz="1000" b="1" dirty="0">
              <a:solidFill>
                <a:srgbClr val="002C5F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-38100" y="4381500"/>
            <a:ext cx="1219200" cy="381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C5F"/>
                </a:solidFill>
              </a:rPr>
              <a:t>Org Continuity</a:t>
            </a:r>
            <a:endParaRPr lang="en-US" sz="1000" b="1" dirty="0">
              <a:solidFill>
                <a:srgbClr val="002C5F"/>
              </a:solidFill>
            </a:endParaRPr>
          </a:p>
        </p:txBody>
      </p:sp>
      <p:sp>
        <p:nvSpPr>
          <p:cNvPr id="161" name="Rectangle 226"/>
          <p:cNvSpPr>
            <a:spLocks noChangeArrowheads="1"/>
          </p:cNvSpPr>
          <p:nvPr/>
        </p:nvSpPr>
        <p:spPr bwMode="auto">
          <a:xfrm>
            <a:off x="1524000" y="1143000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RC Design/</a:t>
            </a:r>
            <a:r>
              <a:rPr lang="en-US" sz="800" b="1" dirty="0" err="1" smtClean="0"/>
              <a:t>Config</a:t>
            </a:r>
            <a:endParaRPr lang="en-US" sz="800" b="1" dirty="0"/>
          </a:p>
        </p:txBody>
      </p:sp>
      <p:sp>
        <p:nvSpPr>
          <p:cNvPr id="163" name="Rectangle 180"/>
          <p:cNvSpPr>
            <a:spLocks noChangeArrowheads="1"/>
          </p:cNvSpPr>
          <p:nvPr/>
        </p:nvSpPr>
        <p:spPr bwMode="auto">
          <a:xfrm>
            <a:off x="961746" y="2209800"/>
            <a:ext cx="8883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/>
              <a:t>Total Rewards</a:t>
            </a:r>
          </a:p>
          <a:p>
            <a:pPr algn="ctr"/>
            <a:r>
              <a:rPr lang="en-US" sz="800" b="1" dirty="0" smtClean="0"/>
              <a:t> Philosophy</a:t>
            </a:r>
          </a:p>
        </p:txBody>
      </p:sp>
      <p:sp>
        <p:nvSpPr>
          <p:cNvPr id="165" name="Rectangle 226"/>
          <p:cNvSpPr>
            <a:spLocks noChangeArrowheads="1"/>
          </p:cNvSpPr>
          <p:nvPr/>
        </p:nvSpPr>
        <p:spPr bwMode="auto">
          <a:xfrm>
            <a:off x="1828800" y="3048000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Orient/</a:t>
            </a:r>
            <a:r>
              <a:rPr lang="en-US" sz="800" b="1" dirty="0" err="1" smtClean="0"/>
              <a:t>OnBdg</a:t>
            </a:r>
            <a:r>
              <a:rPr lang="en-US" sz="800" b="1" dirty="0" smtClean="0"/>
              <a:t> – VE Phase 1</a:t>
            </a:r>
            <a:endParaRPr lang="en-US" sz="800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533400"/>
            <a:ext cx="8963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0" name="Rectangle 176"/>
          <p:cNvSpPr>
            <a:spLocks noChangeArrowheads="1"/>
          </p:cNvSpPr>
          <p:nvPr/>
        </p:nvSpPr>
        <p:spPr bwMode="auto">
          <a:xfrm>
            <a:off x="3276600" y="1676400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Intranet 2.0</a:t>
            </a:r>
          </a:p>
          <a:p>
            <a:pPr algn="ctr"/>
            <a:r>
              <a:rPr lang="en-US" sz="800" b="1" dirty="0" smtClean="0"/>
              <a:t> (AV)</a:t>
            </a:r>
            <a:endParaRPr lang="en-US" sz="800" b="1" dirty="0"/>
          </a:p>
        </p:txBody>
      </p:sp>
      <p:sp>
        <p:nvSpPr>
          <p:cNvPr id="172" name="Rectangle 180"/>
          <p:cNvSpPr>
            <a:spLocks noChangeArrowheads="1"/>
          </p:cNvSpPr>
          <p:nvPr/>
        </p:nvSpPr>
        <p:spPr bwMode="auto">
          <a:xfrm>
            <a:off x="4717134" y="1219200"/>
            <a:ext cx="692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/>
              <a:t>Upgraded </a:t>
            </a:r>
          </a:p>
          <a:p>
            <a:pPr algn="ctr"/>
            <a:r>
              <a:rPr lang="en-US" sz="800" b="1" dirty="0" smtClean="0"/>
              <a:t>Comp Sys</a:t>
            </a:r>
            <a:endParaRPr lang="en-US" sz="800" b="1" dirty="0"/>
          </a:p>
        </p:txBody>
      </p:sp>
      <p:sp>
        <p:nvSpPr>
          <p:cNvPr id="174" name="Rectangle 183"/>
          <p:cNvSpPr>
            <a:spLocks noChangeArrowheads="1"/>
          </p:cNvSpPr>
          <p:nvPr/>
        </p:nvSpPr>
        <p:spPr bwMode="auto">
          <a:xfrm>
            <a:off x="5181600" y="1066800"/>
            <a:ext cx="9144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	</a:t>
            </a:r>
            <a:r>
              <a:rPr lang="en-US" sz="800" b="1" dirty="0" err="1" smtClean="0"/>
              <a:t>Strat</a:t>
            </a:r>
            <a:r>
              <a:rPr lang="en-US" sz="800" b="1" dirty="0" smtClean="0"/>
              <a:t> Budgeting</a:t>
            </a:r>
            <a:endParaRPr lang="en-US" sz="800" b="1" dirty="0"/>
          </a:p>
        </p:txBody>
      </p:sp>
      <p:sp>
        <p:nvSpPr>
          <p:cNvPr id="176" name="Rectangle 176"/>
          <p:cNvSpPr>
            <a:spLocks noChangeArrowheads="1"/>
          </p:cNvSpPr>
          <p:nvPr/>
        </p:nvSpPr>
        <p:spPr bwMode="auto">
          <a:xfrm>
            <a:off x="3810000" y="16764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/>
              <a:t>Ent</a:t>
            </a:r>
            <a:r>
              <a:rPr lang="en-US" sz="800" b="1" dirty="0" smtClean="0"/>
              <a:t> </a:t>
            </a:r>
            <a:r>
              <a:rPr lang="en-US" sz="800" b="1" dirty="0" smtClean="0"/>
              <a:t>Budget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System 1.0</a:t>
            </a:r>
            <a:endParaRPr lang="en-US" sz="800" b="1" dirty="0"/>
          </a:p>
        </p:txBody>
      </p:sp>
      <p:sp>
        <p:nvSpPr>
          <p:cNvPr id="178" name="Rectangle 180"/>
          <p:cNvSpPr>
            <a:spLocks noChangeArrowheads="1"/>
          </p:cNvSpPr>
          <p:nvPr/>
        </p:nvSpPr>
        <p:spPr bwMode="auto">
          <a:xfrm>
            <a:off x="5029200" y="2057400"/>
            <a:ext cx="990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Career Paths</a:t>
            </a:r>
            <a:endParaRPr lang="en-US" sz="800" b="1" dirty="0"/>
          </a:p>
        </p:txBody>
      </p:sp>
      <p:sp>
        <p:nvSpPr>
          <p:cNvPr id="180" name="Rectangle 176"/>
          <p:cNvSpPr>
            <a:spLocks noChangeArrowheads="1"/>
          </p:cNvSpPr>
          <p:nvPr/>
        </p:nvSpPr>
        <p:spPr bwMode="auto">
          <a:xfrm>
            <a:off x="7239000" y="11430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/>
              <a:t>Strat</a:t>
            </a:r>
            <a:r>
              <a:rPr lang="en-US" sz="800" b="1" dirty="0" smtClean="0"/>
              <a:t> to Work Resource </a:t>
            </a:r>
            <a:r>
              <a:rPr lang="en-US" sz="800" b="1" dirty="0" err="1" smtClean="0"/>
              <a:t>Plng</a:t>
            </a:r>
            <a:endParaRPr lang="en-US" sz="800" b="1" dirty="0"/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4864034" y="1676400"/>
            <a:ext cx="870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00" b="1" dirty="0" err="1" smtClean="0"/>
              <a:t>Perf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MgmtSys</a:t>
            </a:r>
            <a:endParaRPr lang="en-US" sz="800" b="1" dirty="0"/>
          </a:p>
        </p:txBody>
      </p:sp>
      <p:sp>
        <p:nvSpPr>
          <p:cNvPr id="183" name="Rectangle 183"/>
          <p:cNvSpPr>
            <a:spLocks noChangeArrowheads="1"/>
          </p:cNvSpPr>
          <p:nvPr/>
        </p:nvSpPr>
        <p:spPr bwMode="auto">
          <a:xfrm>
            <a:off x="2971800" y="4233446"/>
            <a:ext cx="10668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	</a:t>
            </a:r>
            <a:r>
              <a:rPr lang="en-US" sz="800" b="1" dirty="0" err="1" smtClean="0"/>
              <a:t>Chesterbrook</a:t>
            </a:r>
            <a:r>
              <a:rPr lang="en-US" sz="800" b="1" dirty="0" smtClean="0"/>
              <a:t> Space</a:t>
            </a:r>
            <a:endParaRPr lang="en-US" sz="800" b="1" dirty="0"/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6934200" y="4157246"/>
            <a:ext cx="10668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	</a:t>
            </a:r>
            <a:r>
              <a:rPr lang="en-US" sz="800" b="1" dirty="0" smtClean="0"/>
              <a:t>BER Campus Reconfiguration</a:t>
            </a:r>
            <a:endParaRPr lang="en-US" sz="800" b="1" dirty="0"/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6019800" y="5681246"/>
            <a:ext cx="1066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	</a:t>
            </a:r>
            <a:r>
              <a:rPr lang="en-US" sz="800" b="1" dirty="0" smtClean="0"/>
              <a:t>Public</a:t>
            </a:r>
          </a:p>
          <a:p>
            <a:pPr algn="ctr"/>
            <a:r>
              <a:rPr lang="en-US" sz="800" b="1" dirty="0" smtClean="0"/>
              <a:t>Space</a:t>
            </a:r>
          </a:p>
          <a:p>
            <a:pPr algn="ctr"/>
            <a:r>
              <a:rPr lang="en-US" sz="800" b="1" dirty="0" smtClean="0"/>
              <a:t>Brand II</a:t>
            </a:r>
          </a:p>
        </p:txBody>
      </p:sp>
      <p:sp>
        <p:nvSpPr>
          <p:cNvPr id="199" name="Rectangle 176"/>
          <p:cNvSpPr>
            <a:spLocks noChangeArrowheads="1"/>
          </p:cNvSpPr>
          <p:nvPr/>
        </p:nvSpPr>
        <p:spPr bwMode="auto">
          <a:xfrm>
            <a:off x="3581400" y="34290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Dynamic &amp; Rich</a:t>
            </a:r>
          </a:p>
          <a:p>
            <a:pPr algn="ctr"/>
            <a:r>
              <a:rPr lang="en-US" sz="800" b="1" dirty="0" smtClean="0"/>
              <a:t> Vertexinc.com</a:t>
            </a:r>
            <a:endParaRPr lang="en-US" sz="800" b="1" dirty="0"/>
          </a:p>
        </p:txBody>
      </p:sp>
      <p:sp>
        <p:nvSpPr>
          <p:cNvPr id="200" name="Rectangle 176"/>
          <p:cNvSpPr>
            <a:spLocks noChangeArrowheads="1"/>
          </p:cNvSpPr>
          <p:nvPr/>
        </p:nvSpPr>
        <p:spPr bwMode="auto">
          <a:xfrm>
            <a:off x="4419600" y="35052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CRM 2.0 Campaigns</a:t>
            </a:r>
          </a:p>
          <a:p>
            <a:pPr algn="ctr"/>
            <a:r>
              <a:rPr lang="en-US" sz="800" b="1" dirty="0" smtClean="0"/>
              <a:t> </a:t>
            </a:r>
            <a:endParaRPr lang="en-US" sz="800" b="1" dirty="0"/>
          </a:p>
        </p:txBody>
      </p:sp>
      <p:sp>
        <p:nvSpPr>
          <p:cNvPr id="201" name="Rectangle 180"/>
          <p:cNvSpPr>
            <a:spLocks noChangeArrowheads="1"/>
          </p:cNvSpPr>
          <p:nvPr/>
        </p:nvSpPr>
        <p:spPr bwMode="auto">
          <a:xfrm>
            <a:off x="3962400" y="2895600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Employ</a:t>
            </a:r>
          </a:p>
          <a:p>
            <a:pPr algn="ctr"/>
            <a:r>
              <a:rPr lang="en-US" sz="800" b="1" dirty="0" smtClean="0"/>
              <a:t>Branding</a:t>
            </a:r>
            <a:endParaRPr lang="en-US" sz="800" b="1" dirty="0"/>
          </a:p>
        </p:txBody>
      </p:sp>
      <p:sp>
        <p:nvSpPr>
          <p:cNvPr id="204" name="Rectangle 180"/>
          <p:cNvSpPr>
            <a:spLocks noChangeArrowheads="1"/>
          </p:cNvSpPr>
          <p:nvPr/>
        </p:nvSpPr>
        <p:spPr bwMode="auto">
          <a:xfrm>
            <a:off x="4495800" y="28956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Recruit </a:t>
            </a:r>
            <a:r>
              <a:rPr lang="en-US" sz="800" b="1" dirty="0" err="1" smtClean="0"/>
              <a:t>Strat</a:t>
            </a:r>
            <a:endParaRPr lang="en-US" sz="800" b="1" dirty="0" smtClean="0"/>
          </a:p>
          <a:p>
            <a:pPr algn="ctr"/>
            <a:endParaRPr lang="en-US" sz="800" b="1" dirty="0"/>
          </a:p>
        </p:txBody>
      </p:sp>
      <p:sp>
        <p:nvSpPr>
          <p:cNvPr id="206" name="Rectangle 176"/>
          <p:cNvSpPr>
            <a:spLocks noChangeArrowheads="1"/>
          </p:cNvSpPr>
          <p:nvPr/>
        </p:nvSpPr>
        <p:spPr bwMode="auto">
          <a:xfrm>
            <a:off x="5029200" y="46906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/>
              <a:t>eBs</a:t>
            </a:r>
            <a:r>
              <a:rPr lang="en-US" sz="800" b="1" dirty="0" smtClean="0"/>
              <a:t> R12 </a:t>
            </a:r>
            <a:r>
              <a:rPr lang="en-US" sz="800" b="1" dirty="0" smtClean="0"/>
              <a:t>Upgrade</a:t>
            </a:r>
            <a:endParaRPr lang="en-US" sz="800" b="1" dirty="0"/>
          </a:p>
        </p:txBody>
      </p:sp>
      <p:sp>
        <p:nvSpPr>
          <p:cNvPr id="208" name="Rectangle 176"/>
          <p:cNvSpPr>
            <a:spLocks noChangeArrowheads="1"/>
          </p:cNvSpPr>
          <p:nvPr/>
        </p:nvSpPr>
        <p:spPr bwMode="auto">
          <a:xfrm>
            <a:off x="5562600" y="41572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Infra for 1k </a:t>
            </a:r>
            <a:r>
              <a:rPr lang="en-US" sz="800" b="1" dirty="0" err="1" smtClean="0"/>
              <a:t>Emps</a:t>
            </a:r>
            <a:endParaRPr lang="en-US" sz="800" b="1" dirty="0" smtClean="0"/>
          </a:p>
        </p:txBody>
      </p:sp>
      <p:sp>
        <p:nvSpPr>
          <p:cNvPr id="209" name="Line 51"/>
          <p:cNvSpPr>
            <a:spLocks/>
          </p:cNvSpPr>
          <p:nvPr/>
        </p:nvSpPr>
        <p:spPr bwMode="auto">
          <a:xfrm>
            <a:off x="914400" y="5212081"/>
            <a:ext cx="8077200" cy="45719"/>
          </a:xfrm>
          <a:custGeom>
            <a:avLst/>
            <a:gdLst>
              <a:gd name="T0" fmla="*/ 3735388 w 7470776"/>
              <a:gd name="T1" fmla="*/ 7470771 w 7470776"/>
              <a:gd name="T2" fmla="*/ 3735388 w 7470776"/>
              <a:gd name="T3" fmla="*/ 0 w 7470776"/>
              <a:gd name="T4" fmla="*/ 0 w 7470776"/>
              <a:gd name="T5" fmla="*/ 7470771 w 747077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470776"/>
              <a:gd name="T13" fmla="*/ 7470776 w 747077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470776">
                <a:moveTo>
                  <a:pt x="0" y="0"/>
                </a:moveTo>
                <a:lnTo>
                  <a:pt x="7470776" y="1"/>
                </a:lnTo>
              </a:path>
            </a:pathLst>
          </a:custGeom>
          <a:noFill/>
          <a:ln w="952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Rectangle 176"/>
          <p:cNvSpPr>
            <a:spLocks noChangeArrowheads="1"/>
          </p:cNvSpPr>
          <p:nvPr/>
        </p:nvSpPr>
        <p:spPr bwMode="auto">
          <a:xfrm>
            <a:off x="3810000" y="60622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Federated Knowledge</a:t>
            </a:r>
            <a:endParaRPr lang="en-US" sz="800" b="1" dirty="0"/>
          </a:p>
        </p:txBody>
      </p:sp>
      <p:sp>
        <p:nvSpPr>
          <p:cNvPr id="214" name="Rectangle 176"/>
          <p:cNvSpPr>
            <a:spLocks noChangeArrowheads="1"/>
          </p:cNvSpPr>
          <p:nvPr/>
        </p:nvSpPr>
        <p:spPr bwMode="auto">
          <a:xfrm>
            <a:off x="3200400" y="59098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Intelligent WS 1.0</a:t>
            </a:r>
            <a:endParaRPr lang="en-US" sz="800" b="1" dirty="0"/>
          </a:p>
        </p:txBody>
      </p:sp>
      <p:sp>
        <p:nvSpPr>
          <p:cNvPr id="216" name="Rectangle 176"/>
          <p:cNvSpPr>
            <a:spLocks noChangeArrowheads="1"/>
          </p:cNvSpPr>
          <p:nvPr/>
        </p:nvSpPr>
        <p:spPr bwMode="auto">
          <a:xfrm>
            <a:off x="2438400" y="59098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BER </a:t>
            </a:r>
            <a:r>
              <a:rPr lang="en-US" sz="800" b="1" dirty="0" err="1" smtClean="0"/>
              <a:t>Proj</a:t>
            </a:r>
            <a:r>
              <a:rPr lang="en-US" sz="800" b="1" dirty="0" smtClean="0"/>
              <a:t> Rooms</a:t>
            </a:r>
            <a:endParaRPr lang="en-US" sz="800" b="1" dirty="0"/>
          </a:p>
        </p:txBody>
      </p:sp>
      <p:sp>
        <p:nvSpPr>
          <p:cNvPr id="92" name="Rectangle 91"/>
          <p:cNvSpPr/>
          <p:nvPr/>
        </p:nvSpPr>
        <p:spPr>
          <a:xfrm>
            <a:off x="2209800" y="34290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Competency &amp; Gaps ID</a:t>
            </a:r>
            <a:endParaRPr lang="en-US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180"/>
          <p:cNvSpPr>
            <a:spLocks noChangeArrowheads="1"/>
          </p:cNvSpPr>
          <p:nvPr/>
        </p:nvSpPr>
        <p:spPr bwMode="auto">
          <a:xfrm>
            <a:off x="2438400" y="2819400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/>
              <a:t>Trng</a:t>
            </a:r>
            <a:r>
              <a:rPr lang="en-US" sz="800" b="1" dirty="0" smtClean="0"/>
              <a:t>  </a:t>
            </a:r>
            <a:r>
              <a:rPr lang="en-US" sz="800" b="1" dirty="0" err="1" smtClean="0"/>
              <a:t>Emps</a:t>
            </a:r>
            <a:r>
              <a:rPr lang="en-US" sz="800" b="1" dirty="0" smtClean="0"/>
              <a:t> – VE </a:t>
            </a:r>
            <a:endParaRPr lang="en-US" sz="800" b="1" dirty="0"/>
          </a:p>
        </p:txBody>
      </p:sp>
      <p:sp>
        <p:nvSpPr>
          <p:cNvPr id="96" name="Rectangle 176"/>
          <p:cNvSpPr>
            <a:spLocks noChangeArrowheads="1"/>
          </p:cNvSpPr>
          <p:nvPr/>
        </p:nvSpPr>
        <p:spPr bwMode="auto">
          <a:xfrm>
            <a:off x="3048000" y="28956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Dynamic App/Security</a:t>
            </a:r>
            <a:endParaRPr lang="en-US" sz="800" b="1" dirty="0"/>
          </a:p>
        </p:txBody>
      </p:sp>
      <p:sp>
        <p:nvSpPr>
          <p:cNvPr id="98" name="Rectangle 176"/>
          <p:cNvSpPr>
            <a:spLocks noChangeArrowheads="1"/>
          </p:cNvSpPr>
          <p:nvPr/>
        </p:nvSpPr>
        <p:spPr bwMode="auto">
          <a:xfrm>
            <a:off x="2895600" y="37338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/>
              <a:t>Vaas</a:t>
            </a:r>
            <a:r>
              <a:rPr lang="en-US" sz="800" b="1" dirty="0" smtClean="0"/>
              <a:t> 3.0 Image Mgmt</a:t>
            </a:r>
            <a:endParaRPr lang="en-US" sz="800" b="1" dirty="0"/>
          </a:p>
        </p:txBody>
      </p:sp>
      <p:sp>
        <p:nvSpPr>
          <p:cNvPr id="106" name="Rectangle 176"/>
          <p:cNvSpPr>
            <a:spLocks noChangeArrowheads="1"/>
          </p:cNvSpPr>
          <p:nvPr/>
        </p:nvSpPr>
        <p:spPr bwMode="auto">
          <a:xfrm>
            <a:off x="6096000" y="26670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Transfer Approach</a:t>
            </a:r>
          </a:p>
          <a:p>
            <a:pPr algn="ctr"/>
            <a:r>
              <a:rPr lang="en-US" sz="800" b="1" dirty="0" smtClean="0"/>
              <a:t> </a:t>
            </a:r>
            <a:endParaRPr lang="en-US" sz="800" b="1" dirty="0"/>
          </a:p>
        </p:txBody>
      </p:sp>
      <p:sp>
        <p:nvSpPr>
          <p:cNvPr id="110" name="Rectangle 176"/>
          <p:cNvSpPr>
            <a:spLocks noChangeArrowheads="1"/>
          </p:cNvSpPr>
          <p:nvPr/>
        </p:nvSpPr>
        <p:spPr bwMode="auto">
          <a:xfrm>
            <a:off x="6172200" y="3124200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Global Workplace </a:t>
            </a:r>
            <a:r>
              <a:rPr lang="en-US" sz="800" b="1" dirty="0" err="1" smtClean="0"/>
              <a:t>Strat</a:t>
            </a:r>
            <a:r>
              <a:rPr lang="en-US" sz="800" b="1" dirty="0" smtClean="0"/>
              <a:t> v1.0</a:t>
            </a:r>
          </a:p>
          <a:p>
            <a:pPr algn="ctr"/>
            <a:r>
              <a:rPr lang="en-US" sz="800" b="1" dirty="0" smtClean="0"/>
              <a:t> </a:t>
            </a:r>
            <a:endParaRPr lang="en-US" sz="800" b="1" dirty="0"/>
          </a:p>
        </p:txBody>
      </p:sp>
      <p:sp>
        <p:nvSpPr>
          <p:cNvPr id="112" name="Rectangle 176"/>
          <p:cNvSpPr>
            <a:spLocks noChangeArrowheads="1"/>
          </p:cNvSpPr>
          <p:nvPr/>
        </p:nvSpPr>
        <p:spPr bwMode="auto">
          <a:xfrm>
            <a:off x="7391400" y="31242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24 x 7 Global Infra</a:t>
            </a:r>
          </a:p>
          <a:p>
            <a:pPr algn="ctr"/>
            <a:r>
              <a:rPr lang="en-US" sz="800" b="1" dirty="0" smtClean="0"/>
              <a:t> </a:t>
            </a:r>
            <a:endParaRPr lang="en-US" sz="800" b="1" dirty="0"/>
          </a:p>
        </p:txBody>
      </p:sp>
      <p:sp>
        <p:nvSpPr>
          <p:cNvPr id="114" name="Rectangle 176"/>
          <p:cNvSpPr>
            <a:spLocks noChangeArrowheads="1"/>
          </p:cNvSpPr>
          <p:nvPr/>
        </p:nvSpPr>
        <p:spPr bwMode="auto">
          <a:xfrm>
            <a:off x="3124200" y="53764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Risk </a:t>
            </a:r>
            <a:r>
              <a:rPr lang="en-US" sz="800" b="1" dirty="0" err="1" smtClean="0"/>
              <a:t>Struct</a:t>
            </a:r>
            <a:r>
              <a:rPr lang="en-US" sz="800" b="1" dirty="0" smtClean="0"/>
              <a:t> &amp; Stand</a:t>
            </a:r>
          </a:p>
        </p:txBody>
      </p:sp>
      <p:sp>
        <p:nvSpPr>
          <p:cNvPr id="116" name="Rectangle 176"/>
          <p:cNvSpPr>
            <a:spLocks noChangeArrowheads="1"/>
          </p:cNvSpPr>
          <p:nvPr/>
        </p:nvSpPr>
        <p:spPr bwMode="auto">
          <a:xfrm>
            <a:off x="4724400" y="57574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Intelligent WS 2.0</a:t>
            </a:r>
            <a:endParaRPr lang="en-US" sz="800" b="1" dirty="0"/>
          </a:p>
        </p:txBody>
      </p:sp>
      <p:sp>
        <p:nvSpPr>
          <p:cNvPr id="118" name="Rectangle 176"/>
          <p:cNvSpPr>
            <a:spLocks noChangeArrowheads="1"/>
          </p:cNvSpPr>
          <p:nvPr/>
        </p:nvSpPr>
        <p:spPr bwMode="auto">
          <a:xfrm>
            <a:off x="5334000" y="5681246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HRIS 1.0</a:t>
            </a:r>
            <a:endParaRPr lang="en-US" sz="800" b="1" dirty="0"/>
          </a:p>
        </p:txBody>
      </p:sp>
      <p:sp>
        <p:nvSpPr>
          <p:cNvPr id="120" name="Rectangle 176"/>
          <p:cNvSpPr>
            <a:spLocks noChangeArrowheads="1"/>
          </p:cNvSpPr>
          <p:nvPr/>
        </p:nvSpPr>
        <p:spPr bwMode="auto">
          <a:xfrm>
            <a:off x="6858000" y="57574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Mobile BYOD</a:t>
            </a:r>
            <a:endParaRPr lang="en-US" sz="800" b="1" dirty="0"/>
          </a:p>
        </p:txBody>
      </p:sp>
      <p:sp>
        <p:nvSpPr>
          <p:cNvPr id="125" name="Rectangle 176"/>
          <p:cNvSpPr>
            <a:spLocks noChangeArrowheads="1"/>
          </p:cNvSpPr>
          <p:nvPr/>
        </p:nvSpPr>
        <p:spPr bwMode="auto">
          <a:xfrm>
            <a:off x="5334000" y="59860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/>
              <a:t>Emp</a:t>
            </a:r>
            <a:r>
              <a:rPr lang="en-US" sz="800" b="1" dirty="0" smtClean="0"/>
              <a:t> Handbook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352800" y="228600"/>
            <a:ext cx="1905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IST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76"/>
          <p:cNvSpPr>
            <a:spLocks noChangeArrowheads="1"/>
          </p:cNvSpPr>
          <p:nvPr/>
        </p:nvSpPr>
        <p:spPr bwMode="auto">
          <a:xfrm>
            <a:off x="3962400" y="5452646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Program Launch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239000" y="304800"/>
            <a:ext cx="1143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May 31, 2012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438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543800" y="5943600"/>
            <a:ext cx="1066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04800" y="6019800"/>
            <a:ext cx="5334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 rot="16200000">
            <a:off x="-38100" y="5676900"/>
            <a:ext cx="1219200" cy="381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C5F"/>
                </a:solidFill>
              </a:rPr>
              <a:t>Org Evolution</a:t>
            </a:r>
            <a:endParaRPr lang="en-US" sz="1000" b="1" dirty="0">
              <a:solidFill>
                <a:srgbClr val="002C5F"/>
              </a:solidFill>
            </a:endParaRPr>
          </a:p>
        </p:txBody>
      </p:sp>
      <p:sp>
        <p:nvSpPr>
          <p:cNvPr id="133" name="Line 51"/>
          <p:cNvSpPr>
            <a:spLocks/>
          </p:cNvSpPr>
          <p:nvPr/>
        </p:nvSpPr>
        <p:spPr bwMode="auto">
          <a:xfrm>
            <a:off x="914400" y="6553200"/>
            <a:ext cx="8077200" cy="45719"/>
          </a:xfrm>
          <a:custGeom>
            <a:avLst/>
            <a:gdLst>
              <a:gd name="T0" fmla="*/ 3735388 w 7470776"/>
              <a:gd name="T1" fmla="*/ 7470771 w 7470776"/>
              <a:gd name="T2" fmla="*/ 3735388 w 7470776"/>
              <a:gd name="T3" fmla="*/ 0 w 7470776"/>
              <a:gd name="T4" fmla="*/ 0 w 7470776"/>
              <a:gd name="T5" fmla="*/ 7470771 w 747077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470776"/>
              <a:gd name="T13" fmla="*/ 7470776 w 747077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470776">
                <a:moveTo>
                  <a:pt x="0" y="0"/>
                </a:moveTo>
                <a:lnTo>
                  <a:pt x="7470776" y="1"/>
                </a:lnTo>
              </a:path>
            </a:pathLst>
          </a:custGeom>
          <a:noFill/>
          <a:ln w="952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590800" y="1143000"/>
            <a:ext cx="152400" cy="1524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05000" y="990600"/>
            <a:ext cx="152400" cy="1524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696200" y="990600"/>
            <a:ext cx="152400" cy="1524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utoShape 5"/>
          <p:cNvSpPr>
            <a:spLocks/>
          </p:cNvSpPr>
          <p:nvPr/>
        </p:nvSpPr>
        <p:spPr bwMode="auto">
          <a:xfrm>
            <a:off x="3505200" y="15240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44" name="AutoShape 5"/>
          <p:cNvSpPr>
            <a:spLocks/>
          </p:cNvSpPr>
          <p:nvPr/>
        </p:nvSpPr>
        <p:spPr bwMode="auto">
          <a:xfrm>
            <a:off x="4200525" y="1501775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45" name="AutoShape 5"/>
          <p:cNvSpPr>
            <a:spLocks/>
          </p:cNvSpPr>
          <p:nvPr/>
        </p:nvSpPr>
        <p:spPr bwMode="auto">
          <a:xfrm>
            <a:off x="3133725" y="27432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46" name="AutoShape 5"/>
          <p:cNvSpPr>
            <a:spLocks/>
          </p:cNvSpPr>
          <p:nvPr/>
        </p:nvSpPr>
        <p:spPr bwMode="auto">
          <a:xfrm>
            <a:off x="3124200" y="35814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47" name="AutoShape 5"/>
          <p:cNvSpPr>
            <a:spLocks/>
          </p:cNvSpPr>
          <p:nvPr/>
        </p:nvSpPr>
        <p:spPr bwMode="auto">
          <a:xfrm>
            <a:off x="5334000" y="44958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48" name="AutoShape 5"/>
          <p:cNvSpPr>
            <a:spLocks/>
          </p:cNvSpPr>
          <p:nvPr/>
        </p:nvSpPr>
        <p:spPr bwMode="auto">
          <a:xfrm>
            <a:off x="7315200" y="30480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49" name="AutoShape 5"/>
          <p:cNvSpPr>
            <a:spLocks/>
          </p:cNvSpPr>
          <p:nvPr/>
        </p:nvSpPr>
        <p:spPr bwMode="auto">
          <a:xfrm>
            <a:off x="4648200" y="33528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50" name="AutoShape 5"/>
          <p:cNvSpPr>
            <a:spLocks/>
          </p:cNvSpPr>
          <p:nvPr/>
        </p:nvSpPr>
        <p:spPr bwMode="auto">
          <a:xfrm>
            <a:off x="4038600" y="32766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51" name="AutoShape 5"/>
          <p:cNvSpPr>
            <a:spLocks/>
          </p:cNvSpPr>
          <p:nvPr/>
        </p:nvSpPr>
        <p:spPr bwMode="auto">
          <a:xfrm>
            <a:off x="5410200" y="41148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53" name="AutoShape 5"/>
          <p:cNvSpPr>
            <a:spLocks/>
          </p:cNvSpPr>
          <p:nvPr/>
        </p:nvSpPr>
        <p:spPr bwMode="auto">
          <a:xfrm>
            <a:off x="7086600" y="55626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57" name="AutoShape 5"/>
          <p:cNvSpPr>
            <a:spLocks/>
          </p:cNvSpPr>
          <p:nvPr/>
        </p:nvSpPr>
        <p:spPr bwMode="auto">
          <a:xfrm>
            <a:off x="5638800" y="54864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58" name="AutoShape 5"/>
          <p:cNvSpPr>
            <a:spLocks/>
          </p:cNvSpPr>
          <p:nvPr/>
        </p:nvSpPr>
        <p:spPr bwMode="auto">
          <a:xfrm>
            <a:off x="4953000" y="55626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60" name="AutoShape 5"/>
          <p:cNvSpPr>
            <a:spLocks/>
          </p:cNvSpPr>
          <p:nvPr/>
        </p:nvSpPr>
        <p:spPr bwMode="auto">
          <a:xfrm>
            <a:off x="4038600" y="58674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66" name="AutoShape 5"/>
          <p:cNvSpPr>
            <a:spLocks/>
          </p:cNvSpPr>
          <p:nvPr/>
        </p:nvSpPr>
        <p:spPr bwMode="auto">
          <a:xfrm>
            <a:off x="3429000" y="57150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2057400" y="17526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1295400" y="19812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667000" y="32766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1447800" y="28956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>
            <a:off x="5334000" y="59436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4953000" y="10668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5105400" y="15240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5334000" y="19050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/>
          <p:cNvSpPr/>
          <p:nvPr/>
        </p:nvSpPr>
        <p:spPr>
          <a:xfrm>
            <a:off x="5943600" y="27432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222"/>
          <p:cNvSpPr/>
          <p:nvPr/>
        </p:nvSpPr>
        <p:spPr>
          <a:xfrm>
            <a:off x="4724400" y="27432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223"/>
          <p:cNvSpPr/>
          <p:nvPr/>
        </p:nvSpPr>
        <p:spPr>
          <a:xfrm>
            <a:off x="4267200" y="27432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2667000" y="26670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2209800" y="28956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gular Pentagon 227"/>
          <p:cNvSpPr/>
          <p:nvPr/>
        </p:nvSpPr>
        <p:spPr>
          <a:xfrm>
            <a:off x="6096000" y="3200400"/>
            <a:ext cx="152400" cy="152400"/>
          </a:xfrm>
          <a:prstGeom prst="pentagon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gular Pentagon 229"/>
          <p:cNvSpPr/>
          <p:nvPr/>
        </p:nvSpPr>
        <p:spPr>
          <a:xfrm>
            <a:off x="2743200" y="5791200"/>
            <a:ext cx="152400" cy="152400"/>
          </a:xfrm>
          <a:prstGeom prst="pentagon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gular Pentagon 230"/>
          <p:cNvSpPr/>
          <p:nvPr/>
        </p:nvSpPr>
        <p:spPr>
          <a:xfrm>
            <a:off x="6477000" y="5638800"/>
            <a:ext cx="152400" cy="152400"/>
          </a:xfrm>
          <a:prstGeom prst="pentagon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gular Pentagon 231"/>
          <p:cNvSpPr/>
          <p:nvPr/>
        </p:nvSpPr>
        <p:spPr>
          <a:xfrm>
            <a:off x="3429000" y="4267200"/>
            <a:ext cx="152400" cy="152400"/>
          </a:xfrm>
          <a:prstGeom prst="pentagon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gular Pentagon 232"/>
          <p:cNvSpPr/>
          <p:nvPr/>
        </p:nvSpPr>
        <p:spPr>
          <a:xfrm>
            <a:off x="7315200" y="4114800"/>
            <a:ext cx="152400" cy="152400"/>
          </a:xfrm>
          <a:prstGeom prst="pentagon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ight Triangle 236"/>
          <p:cNvSpPr/>
          <p:nvPr/>
        </p:nvSpPr>
        <p:spPr>
          <a:xfrm>
            <a:off x="3048000" y="5410200"/>
            <a:ext cx="152400" cy="228600"/>
          </a:xfrm>
          <a:prstGeom prst="rt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62000" y="6477000"/>
            <a:ext cx="7772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76400" y="6553200"/>
            <a:ext cx="914400" cy="1524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Org &amp; Workforce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743200" y="6553200"/>
            <a:ext cx="914400" cy="3048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Workplace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05200" y="6553200"/>
            <a:ext cx="914400" cy="1524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Systems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6553200"/>
            <a:ext cx="762000" cy="1524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AV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6553200"/>
            <a:ext cx="914400" cy="1524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Finance</a:t>
            </a:r>
            <a:endParaRPr lang="en-US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258"/>
          <p:cNvSpPr>
            <a:spLocks noChangeArrowheads="1"/>
          </p:cNvSpPr>
          <p:nvPr/>
        </p:nvSpPr>
        <p:spPr bwMode="auto">
          <a:xfrm>
            <a:off x="6629400" y="6519446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>
                <a:cs typeface="Arial" pitchFamily="34" charset="0"/>
              </a:rPr>
              <a:t>Sustainability</a:t>
            </a:r>
            <a:endParaRPr lang="en-US" sz="800" b="1" dirty="0">
              <a:cs typeface="Arial" pitchFamily="34" charset="0"/>
            </a:endParaRPr>
          </a:p>
          <a:p>
            <a:pPr algn="ctr"/>
            <a:endParaRPr lang="en-US" sz="800" dirty="0"/>
          </a:p>
        </p:txBody>
      </p:sp>
      <p:sp>
        <p:nvSpPr>
          <p:cNvPr id="107" name="Rectangle 258"/>
          <p:cNvSpPr>
            <a:spLocks noChangeArrowheads="1"/>
          </p:cNvSpPr>
          <p:nvPr/>
        </p:nvSpPr>
        <p:spPr bwMode="auto">
          <a:xfrm>
            <a:off x="7772400" y="6553200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Risk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08" name="Rectangle 107"/>
          <p:cNvSpPr/>
          <p:nvPr/>
        </p:nvSpPr>
        <p:spPr>
          <a:xfrm>
            <a:off x="838200" y="647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Key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572000" y="6553200"/>
            <a:ext cx="152400" cy="1524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utoShape 5"/>
          <p:cNvSpPr>
            <a:spLocks/>
          </p:cNvSpPr>
          <p:nvPr/>
        </p:nvSpPr>
        <p:spPr bwMode="auto">
          <a:xfrm>
            <a:off x="3505200" y="65532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371600" y="6553200"/>
            <a:ext cx="228600" cy="152400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gular Pentagon 114"/>
          <p:cNvSpPr/>
          <p:nvPr/>
        </p:nvSpPr>
        <p:spPr>
          <a:xfrm>
            <a:off x="2743200" y="6553200"/>
            <a:ext cx="152400" cy="152400"/>
          </a:xfrm>
          <a:prstGeom prst="pentagon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Triangle 118"/>
          <p:cNvSpPr/>
          <p:nvPr/>
        </p:nvSpPr>
        <p:spPr>
          <a:xfrm>
            <a:off x="7924800" y="6553200"/>
            <a:ext cx="152400" cy="228600"/>
          </a:xfrm>
          <a:prstGeom prst="rt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ross 121"/>
          <p:cNvSpPr/>
          <p:nvPr/>
        </p:nvSpPr>
        <p:spPr>
          <a:xfrm>
            <a:off x="5486400" y="6553200"/>
            <a:ext cx="152400" cy="152400"/>
          </a:xfrm>
          <a:prstGeom prst="plus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Decision 123"/>
          <p:cNvSpPr/>
          <p:nvPr/>
        </p:nvSpPr>
        <p:spPr>
          <a:xfrm>
            <a:off x="3886200" y="5486400"/>
            <a:ext cx="152400" cy="231648"/>
          </a:xfrm>
          <a:prstGeom prst="flowChartDecisio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Decision 126"/>
          <p:cNvSpPr/>
          <p:nvPr/>
        </p:nvSpPr>
        <p:spPr>
          <a:xfrm>
            <a:off x="6705600" y="6553200"/>
            <a:ext cx="152400" cy="231648"/>
          </a:xfrm>
          <a:prstGeom prst="flowChartDecision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ross 116"/>
          <p:cNvSpPr/>
          <p:nvPr/>
        </p:nvSpPr>
        <p:spPr>
          <a:xfrm>
            <a:off x="1600200" y="1524000"/>
            <a:ext cx="152400" cy="152400"/>
          </a:xfrm>
          <a:prstGeom prst="plus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/>
          <p:cNvSpPr/>
          <p:nvPr/>
        </p:nvSpPr>
        <p:spPr>
          <a:xfrm>
            <a:off x="5562600" y="1066800"/>
            <a:ext cx="152400" cy="152400"/>
          </a:xfrm>
          <a:prstGeom prst="plus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76"/>
          <p:cNvSpPr>
            <a:spLocks noChangeArrowheads="1"/>
          </p:cNvSpPr>
          <p:nvPr/>
        </p:nvSpPr>
        <p:spPr bwMode="auto">
          <a:xfrm>
            <a:off x="1295400" y="5681246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Email on</a:t>
            </a:r>
          </a:p>
          <a:p>
            <a:pPr algn="ctr"/>
            <a:r>
              <a:rPr lang="en-US" sz="800" b="1" dirty="0" smtClean="0"/>
              <a:t>Any Device</a:t>
            </a:r>
            <a:endParaRPr lang="en-US" sz="800" b="1" dirty="0"/>
          </a:p>
        </p:txBody>
      </p:sp>
      <p:sp>
        <p:nvSpPr>
          <p:cNvPr id="135" name="AutoShape 5"/>
          <p:cNvSpPr>
            <a:spLocks/>
          </p:cNvSpPr>
          <p:nvPr/>
        </p:nvSpPr>
        <p:spPr bwMode="auto">
          <a:xfrm>
            <a:off x="1600200" y="5528846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36" name="Rectangle 176"/>
          <p:cNvSpPr>
            <a:spLocks noChangeArrowheads="1"/>
          </p:cNvSpPr>
          <p:nvPr/>
        </p:nvSpPr>
        <p:spPr bwMode="auto">
          <a:xfrm>
            <a:off x="1184696" y="3729335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CRM </a:t>
            </a:r>
            <a:r>
              <a:rPr lang="en-US" sz="800" b="1" dirty="0" smtClean="0"/>
              <a:t>1.0 Sales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 </a:t>
            </a:r>
            <a:endParaRPr lang="en-US" sz="800" b="1" dirty="0"/>
          </a:p>
        </p:txBody>
      </p:sp>
      <p:sp>
        <p:nvSpPr>
          <p:cNvPr id="137" name="AutoShape 5"/>
          <p:cNvSpPr>
            <a:spLocks/>
          </p:cNvSpPr>
          <p:nvPr/>
        </p:nvSpPr>
        <p:spPr bwMode="auto">
          <a:xfrm>
            <a:off x="1447800" y="3576935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38" name="Rectangle 176"/>
          <p:cNvSpPr>
            <a:spLocks noChangeArrowheads="1"/>
          </p:cNvSpPr>
          <p:nvPr/>
        </p:nvSpPr>
        <p:spPr bwMode="auto">
          <a:xfrm>
            <a:off x="6477000" y="3679825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SW Export</a:t>
            </a:r>
          </a:p>
          <a:p>
            <a:pPr algn="ctr"/>
            <a:r>
              <a:rPr lang="en-US" sz="800" b="1" dirty="0" smtClean="0"/>
              <a:t>Compliance</a:t>
            </a:r>
            <a:endParaRPr lang="en-US" sz="800" b="1" dirty="0"/>
          </a:p>
        </p:txBody>
      </p:sp>
      <p:sp>
        <p:nvSpPr>
          <p:cNvPr id="139" name="AutoShape 5"/>
          <p:cNvSpPr>
            <a:spLocks/>
          </p:cNvSpPr>
          <p:nvPr/>
        </p:nvSpPr>
        <p:spPr bwMode="auto">
          <a:xfrm>
            <a:off x="6867525" y="3505200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55" name="Rectangle 176"/>
          <p:cNvSpPr>
            <a:spLocks noChangeArrowheads="1"/>
          </p:cNvSpPr>
          <p:nvPr/>
        </p:nvSpPr>
        <p:spPr bwMode="auto">
          <a:xfrm>
            <a:off x="4191000" y="2252246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 err="1" smtClean="0"/>
              <a:t>Strat</a:t>
            </a:r>
            <a:r>
              <a:rPr lang="en-US" sz="800" b="1" dirty="0" smtClean="0"/>
              <a:t>/Dev</a:t>
            </a:r>
          </a:p>
          <a:p>
            <a:pPr algn="ctr"/>
            <a:r>
              <a:rPr lang="en-US" sz="800" b="1" dirty="0" smtClean="0"/>
              <a:t>Traceability </a:t>
            </a:r>
            <a:r>
              <a:rPr lang="en-US" sz="800" b="1" dirty="0" smtClean="0"/>
              <a:t>1.0</a:t>
            </a:r>
            <a:endParaRPr lang="en-US" sz="800" b="1" dirty="0"/>
          </a:p>
        </p:txBody>
      </p:sp>
      <p:sp>
        <p:nvSpPr>
          <p:cNvPr id="159" name="AutoShape 5"/>
          <p:cNvSpPr>
            <a:spLocks/>
          </p:cNvSpPr>
          <p:nvPr/>
        </p:nvSpPr>
        <p:spPr bwMode="auto">
          <a:xfrm>
            <a:off x="4581525" y="2077621"/>
            <a:ext cx="219075" cy="174625"/>
          </a:xfrm>
          <a:custGeom>
            <a:avLst/>
            <a:gdLst>
              <a:gd name="T0" fmla="*/ 109540 w 219071"/>
              <a:gd name="T1" fmla="*/ 0 h 174622"/>
              <a:gd name="T2" fmla="*/ 219079 w 219071"/>
              <a:gd name="T3" fmla="*/ 87315 h 174622"/>
              <a:gd name="T4" fmla="*/ 109540 w 219071"/>
              <a:gd name="T5" fmla="*/ 174628 h 174622"/>
              <a:gd name="T6" fmla="*/ 0 w 219071"/>
              <a:gd name="T7" fmla="*/ 87315 h 174622"/>
              <a:gd name="T8" fmla="*/ 109540 w 219071"/>
              <a:gd name="T9" fmla="*/ 0 h 174622"/>
              <a:gd name="T10" fmla="*/ 54770 w 219071"/>
              <a:gd name="T11" fmla="*/ 87315 h 174622"/>
              <a:gd name="T12" fmla="*/ 0 w 219071"/>
              <a:gd name="T13" fmla="*/ 174628 h 174622"/>
              <a:gd name="T14" fmla="*/ 109540 w 219071"/>
              <a:gd name="T15" fmla="*/ 174628 h 174622"/>
              <a:gd name="T16" fmla="*/ 219079 w 219071"/>
              <a:gd name="T17" fmla="*/ 174628 h 174622"/>
              <a:gd name="T18" fmla="*/ 164309 w 219071"/>
              <a:gd name="T19" fmla="*/ 87315 h 174622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4768 w 219071"/>
              <a:gd name="T31" fmla="*/ 87311 h 174622"/>
              <a:gd name="T32" fmla="*/ 164303 w 219071"/>
              <a:gd name="T33" fmla="*/ 174622 h 1746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071" h="174622">
                <a:moveTo>
                  <a:pt x="0" y="174622"/>
                </a:moveTo>
                <a:lnTo>
                  <a:pt x="109536" y="0"/>
                </a:lnTo>
                <a:lnTo>
                  <a:pt x="219071" y="174622"/>
                </a:lnTo>
                <a:close/>
              </a:path>
            </a:pathLst>
          </a:custGeom>
          <a:solidFill>
            <a:schemeClr val="accent1"/>
          </a:solidFill>
          <a:ln w="9528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tex Corp Colors">
      <a:dk1>
        <a:sysClr val="windowText" lastClr="000000"/>
      </a:dk1>
      <a:lt1>
        <a:sysClr val="window" lastClr="FFFFFF"/>
      </a:lt1>
      <a:dk2>
        <a:srgbClr val="002C5F"/>
      </a:dk2>
      <a:lt2>
        <a:srgbClr val="EAEAEA"/>
      </a:lt2>
      <a:accent1>
        <a:srgbClr val="BED600"/>
      </a:accent1>
      <a:accent2>
        <a:srgbClr val="002C5F"/>
      </a:accent2>
      <a:accent3>
        <a:srgbClr val="A33038"/>
      </a:accent3>
      <a:accent4>
        <a:srgbClr val="FF7932"/>
      </a:accent4>
      <a:accent5>
        <a:srgbClr val="FFD200"/>
      </a:accent5>
      <a:accent6>
        <a:srgbClr val="ADC687"/>
      </a:accent6>
      <a:hlink>
        <a:srgbClr val="0000FF"/>
      </a:hlink>
      <a:folHlink>
        <a:srgbClr val="C9282D"/>
      </a:folHlink>
    </a:clrScheme>
    <a:fontScheme name="Vertex Font_201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11651</TotalTime>
  <Words>165</Words>
  <Application>Microsoft Office PowerPoint</Application>
  <PresentationFormat>On-screen Show (4:3)</PresentationFormat>
  <Paragraphs>77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S. Brown_DSB Associates_Creative Solutions</dc:creator>
  <cp:lastModifiedBy>Gregory Willrich</cp:lastModifiedBy>
  <cp:revision>371</cp:revision>
  <dcterms:created xsi:type="dcterms:W3CDTF">2011-02-04T20:14:01Z</dcterms:created>
  <dcterms:modified xsi:type="dcterms:W3CDTF">2012-05-31T17:19:59Z</dcterms:modified>
</cp:coreProperties>
</file>