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1" autoAdjust="0"/>
    <p:restoredTop sz="94660"/>
  </p:normalViewPr>
  <p:slideViewPr>
    <p:cSldViewPr snapToGrid="0">
      <p:cViewPr varScale="1">
        <p:scale>
          <a:sx n="119" d="100"/>
          <a:sy n="119" d="100"/>
        </p:scale>
        <p:origin x="87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6A36D5-9A4D-4BA5-B4D8-6948BBEED5D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3E0A1D86-A359-46F9-9BC2-B2B821A5397D}">
      <dgm:prSet/>
      <dgm:spPr/>
      <dgm:t>
        <a:bodyPr/>
        <a:lstStyle/>
        <a:p>
          <a:r>
            <a:rPr lang="en-US"/>
            <a:t>Key Points </a:t>
          </a:r>
        </a:p>
      </dgm:t>
    </dgm:pt>
    <dgm:pt modelId="{3DE9407E-85E1-4570-AD9A-C216EE9EF075}" type="parTrans" cxnId="{CEBF7013-F02F-41BF-AB49-AE3B4A814849}">
      <dgm:prSet/>
      <dgm:spPr/>
      <dgm:t>
        <a:bodyPr/>
        <a:lstStyle/>
        <a:p>
          <a:endParaRPr lang="en-US"/>
        </a:p>
      </dgm:t>
    </dgm:pt>
    <dgm:pt modelId="{C3DDB99B-3BC0-4558-AA3A-71A33388C366}" type="sibTrans" cxnId="{CEBF7013-F02F-41BF-AB49-AE3B4A814849}">
      <dgm:prSet/>
      <dgm:spPr/>
      <dgm:t>
        <a:bodyPr/>
        <a:lstStyle/>
        <a:p>
          <a:endParaRPr lang="en-US"/>
        </a:p>
      </dgm:t>
    </dgm:pt>
    <dgm:pt modelId="{F6C962B0-BBD8-4FD1-97B5-E7ACBA1B7BE0}">
      <dgm:prSet/>
      <dgm:spPr/>
      <dgm:t>
        <a:bodyPr/>
        <a:lstStyle/>
        <a:p>
          <a:r>
            <a:rPr lang="en-US"/>
            <a:t>Motivation</a:t>
          </a:r>
        </a:p>
      </dgm:t>
    </dgm:pt>
    <dgm:pt modelId="{06FCDAB3-5E47-4126-A026-1CBBBDB180F2}" type="parTrans" cxnId="{56B5A69D-D89C-4724-B421-19B19FA05712}">
      <dgm:prSet/>
      <dgm:spPr/>
      <dgm:t>
        <a:bodyPr/>
        <a:lstStyle/>
        <a:p>
          <a:endParaRPr lang="en-US"/>
        </a:p>
      </dgm:t>
    </dgm:pt>
    <dgm:pt modelId="{B9B34E08-4A55-4277-8FC0-BBDBD2D96B9C}" type="sibTrans" cxnId="{56B5A69D-D89C-4724-B421-19B19FA05712}">
      <dgm:prSet/>
      <dgm:spPr/>
      <dgm:t>
        <a:bodyPr/>
        <a:lstStyle/>
        <a:p>
          <a:endParaRPr lang="en-US"/>
        </a:p>
      </dgm:t>
    </dgm:pt>
    <dgm:pt modelId="{B1D5D5B4-9E12-4935-91F5-6DE7A167F821}">
      <dgm:prSet/>
      <dgm:spPr/>
      <dgm:t>
        <a:bodyPr/>
        <a:lstStyle/>
        <a:p>
          <a:r>
            <a:rPr lang="en-US"/>
            <a:t>Data</a:t>
          </a:r>
        </a:p>
      </dgm:t>
    </dgm:pt>
    <dgm:pt modelId="{44FB893C-A55B-40EC-BA9A-713EA4B7CA5B}" type="parTrans" cxnId="{B0C29B0B-AC5D-403E-9028-2D149411DD44}">
      <dgm:prSet/>
      <dgm:spPr/>
      <dgm:t>
        <a:bodyPr/>
        <a:lstStyle/>
        <a:p>
          <a:endParaRPr lang="en-US"/>
        </a:p>
      </dgm:t>
    </dgm:pt>
    <dgm:pt modelId="{302D746C-9E8F-48C6-8365-68AA1E9148B1}" type="sibTrans" cxnId="{B0C29B0B-AC5D-403E-9028-2D149411DD44}">
      <dgm:prSet/>
      <dgm:spPr/>
      <dgm:t>
        <a:bodyPr/>
        <a:lstStyle/>
        <a:p>
          <a:endParaRPr lang="en-US"/>
        </a:p>
      </dgm:t>
    </dgm:pt>
    <dgm:pt modelId="{65C764C0-6895-4566-9450-400C33671CEA}">
      <dgm:prSet/>
      <dgm:spPr/>
      <dgm:t>
        <a:bodyPr/>
        <a:lstStyle/>
        <a:p>
          <a:r>
            <a:rPr lang="en-US"/>
            <a:t>Problem Space </a:t>
          </a:r>
        </a:p>
      </dgm:t>
    </dgm:pt>
    <dgm:pt modelId="{80ED1E5F-CCC9-46E2-9EE8-445EF242392F}" type="parTrans" cxnId="{F50C9815-411F-4AD6-8D19-3C71C8A994AD}">
      <dgm:prSet/>
      <dgm:spPr/>
      <dgm:t>
        <a:bodyPr/>
        <a:lstStyle/>
        <a:p>
          <a:endParaRPr lang="en-US"/>
        </a:p>
      </dgm:t>
    </dgm:pt>
    <dgm:pt modelId="{108E6408-E368-455F-AB6A-BF3C0DF8908C}" type="sibTrans" cxnId="{F50C9815-411F-4AD6-8D19-3C71C8A994AD}">
      <dgm:prSet/>
      <dgm:spPr/>
      <dgm:t>
        <a:bodyPr/>
        <a:lstStyle/>
        <a:p>
          <a:endParaRPr lang="en-US"/>
        </a:p>
      </dgm:t>
    </dgm:pt>
    <dgm:pt modelId="{F2184E63-8F15-4CA2-A482-FE576767700D}">
      <dgm:prSet/>
      <dgm:spPr/>
      <dgm:t>
        <a:bodyPr/>
        <a:lstStyle/>
        <a:p>
          <a:r>
            <a:rPr lang="en-US"/>
            <a:t>Cleaning + EDA </a:t>
          </a:r>
        </a:p>
      </dgm:t>
    </dgm:pt>
    <dgm:pt modelId="{D1E593D1-533F-47AC-94DF-2BB1A01AB5FF}" type="parTrans" cxnId="{0B505DEC-7DBE-4FE9-9192-9F5F7E44D12B}">
      <dgm:prSet/>
      <dgm:spPr/>
      <dgm:t>
        <a:bodyPr/>
        <a:lstStyle/>
        <a:p>
          <a:endParaRPr lang="en-US"/>
        </a:p>
      </dgm:t>
    </dgm:pt>
    <dgm:pt modelId="{697E28A8-DCBA-49E2-9B49-9CC6A648C100}" type="sibTrans" cxnId="{0B505DEC-7DBE-4FE9-9192-9F5F7E44D12B}">
      <dgm:prSet/>
      <dgm:spPr/>
      <dgm:t>
        <a:bodyPr/>
        <a:lstStyle/>
        <a:p>
          <a:endParaRPr lang="en-US"/>
        </a:p>
      </dgm:t>
    </dgm:pt>
    <dgm:pt modelId="{0A504351-2666-46EB-9878-EFB4E69671CF}">
      <dgm:prSet/>
      <dgm:spPr/>
      <dgm:t>
        <a:bodyPr/>
        <a:lstStyle/>
        <a:p>
          <a:r>
            <a:rPr lang="en-US"/>
            <a:t>Preprocessing + Modeling </a:t>
          </a:r>
        </a:p>
      </dgm:t>
    </dgm:pt>
    <dgm:pt modelId="{0EF4047F-0307-487E-A845-6E075DAC6EF4}" type="parTrans" cxnId="{2B57144B-96C8-4B70-A7CB-871A5126B1F7}">
      <dgm:prSet/>
      <dgm:spPr/>
      <dgm:t>
        <a:bodyPr/>
        <a:lstStyle/>
        <a:p>
          <a:endParaRPr lang="en-US"/>
        </a:p>
      </dgm:t>
    </dgm:pt>
    <dgm:pt modelId="{FA52ED9E-0A32-40A0-A793-23BD6038F4C9}" type="sibTrans" cxnId="{2B57144B-96C8-4B70-A7CB-871A5126B1F7}">
      <dgm:prSet/>
      <dgm:spPr/>
      <dgm:t>
        <a:bodyPr/>
        <a:lstStyle/>
        <a:p>
          <a:endParaRPr lang="en-US"/>
        </a:p>
      </dgm:t>
    </dgm:pt>
    <dgm:pt modelId="{11A40183-5FED-415F-BE91-FA7EDC736E91}">
      <dgm:prSet/>
      <dgm:spPr/>
      <dgm:t>
        <a:bodyPr/>
        <a:lstStyle/>
        <a:p>
          <a:r>
            <a:rPr lang="en-US"/>
            <a:t>Next Steps </a:t>
          </a:r>
        </a:p>
      </dgm:t>
    </dgm:pt>
    <dgm:pt modelId="{C2781A8B-BB89-4E98-81F6-BF28557DB06C}" type="parTrans" cxnId="{86D88E7A-FCD2-46B8-B57C-04EBF641918B}">
      <dgm:prSet/>
      <dgm:spPr/>
      <dgm:t>
        <a:bodyPr/>
        <a:lstStyle/>
        <a:p>
          <a:endParaRPr lang="en-US"/>
        </a:p>
      </dgm:t>
    </dgm:pt>
    <dgm:pt modelId="{0B9E2A80-A226-427B-9448-4C6C8B321ABF}" type="sibTrans" cxnId="{86D88E7A-FCD2-46B8-B57C-04EBF641918B}">
      <dgm:prSet/>
      <dgm:spPr/>
      <dgm:t>
        <a:bodyPr/>
        <a:lstStyle/>
        <a:p>
          <a:endParaRPr lang="en-US"/>
        </a:p>
      </dgm:t>
    </dgm:pt>
    <dgm:pt modelId="{DECC3F16-2E4E-461B-B886-FD33C540ED46}">
      <dgm:prSet/>
      <dgm:spPr/>
      <dgm:t>
        <a:bodyPr/>
        <a:lstStyle/>
        <a:p>
          <a:endParaRPr lang="en-US" dirty="0"/>
        </a:p>
      </dgm:t>
    </dgm:pt>
    <dgm:pt modelId="{8F529B8E-5B5B-4084-BB02-30A23B0B3295}" type="parTrans" cxnId="{64C3ABD9-0B0A-4A19-877B-9495BE58C537}">
      <dgm:prSet/>
      <dgm:spPr/>
      <dgm:t>
        <a:bodyPr/>
        <a:lstStyle/>
        <a:p>
          <a:endParaRPr lang="en-US"/>
        </a:p>
      </dgm:t>
    </dgm:pt>
    <dgm:pt modelId="{9B465EEC-1072-4DD3-9AE9-3DEA29EF9A6D}" type="sibTrans" cxnId="{64C3ABD9-0B0A-4A19-877B-9495BE58C537}">
      <dgm:prSet/>
      <dgm:spPr/>
      <dgm:t>
        <a:bodyPr/>
        <a:lstStyle/>
        <a:p>
          <a:endParaRPr lang="en-US"/>
        </a:p>
      </dgm:t>
    </dgm:pt>
    <dgm:pt modelId="{200378B5-036F-47B9-B6A0-DD4A5AB7CD6C}" type="pres">
      <dgm:prSet presAssocID="{586A36D5-9A4D-4BA5-B4D8-6948BBEED5D8}" presName="vert0" presStyleCnt="0">
        <dgm:presLayoutVars>
          <dgm:dir/>
          <dgm:animOne val="branch"/>
          <dgm:animLvl val="lvl"/>
        </dgm:presLayoutVars>
      </dgm:prSet>
      <dgm:spPr/>
    </dgm:pt>
    <dgm:pt modelId="{8752E2FB-F083-45D6-BFA7-8147C571486C}" type="pres">
      <dgm:prSet presAssocID="{3E0A1D86-A359-46F9-9BC2-B2B821A5397D}" presName="thickLine" presStyleLbl="alignNode1" presStyleIdx="0" presStyleCnt="8"/>
      <dgm:spPr/>
    </dgm:pt>
    <dgm:pt modelId="{74B3D837-E4E6-4601-BADB-15F5B5B6849A}" type="pres">
      <dgm:prSet presAssocID="{3E0A1D86-A359-46F9-9BC2-B2B821A5397D}" presName="horz1" presStyleCnt="0"/>
      <dgm:spPr/>
    </dgm:pt>
    <dgm:pt modelId="{4B304B55-EB13-4603-9203-BCDBFE1F49BA}" type="pres">
      <dgm:prSet presAssocID="{3E0A1D86-A359-46F9-9BC2-B2B821A5397D}" presName="tx1" presStyleLbl="revTx" presStyleIdx="0" presStyleCnt="8"/>
      <dgm:spPr/>
    </dgm:pt>
    <dgm:pt modelId="{BF1D3DFD-7488-4E5B-8879-E2F948414C8B}" type="pres">
      <dgm:prSet presAssocID="{3E0A1D86-A359-46F9-9BC2-B2B821A5397D}" presName="vert1" presStyleCnt="0"/>
      <dgm:spPr/>
    </dgm:pt>
    <dgm:pt modelId="{C5D541F9-AE4D-43BB-BDE2-2B21675C5DA4}" type="pres">
      <dgm:prSet presAssocID="{F6C962B0-BBD8-4FD1-97B5-E7ACBA1B7BE0}" presName="thickLine" presStyleLbl="alignNode1" presStyleIdx="1" presStyleCnt="8"/>
      <dgm:spPr/>
    </dgm:pt>
    <dgm:pt modelId="{9BFB8630-5236-4D79-8B4E-F0BD9FE078B3}" type="pres">
      <dgm:prSet presAssocID="{F6C962B0-BBD8-4FD1-97B5-E7ACBA1B7BE0}" presName="horz1" presStyleCnt="0"/>
      <dgm:spPr/>
    </dgm:pt>
    <dgm:pt modelId="{6C2EAF9A-BEDD-48EC-B3AA-B8A456AB93A9}" type="pres">
      <dgm:prSet presAssocID="{F6C962B0-BBD8-4FD1-97B5-E7ACBA1B7BE0}" presName="tx1" presStyleLbl="revTx" presStyleIdx="1" presStyleCnt="8"/>
      <dgm:spPr/>
    </dgm:pt>
    <dgm:pt modelId="{D90B2948-0181-4AFB-A875-88F41F47086E}" type="pres">
      <dgm:prSet presAssocID="{F6C962B0-BBD8-4FD1-97B5-E7ACBA1B7BE0}" presName="vert1" presStyleCnt="0"/>
      <dgm:spPr/>
    </dgm:pt>
    <dgm:pt modelId="{93A8C431-45BE-48DE-B072-33A1EB0BC377}" type="pres">
      <dgm:prSet presAssocID="{B1D5D5B4-9E12-4935-91F5-6DE7A167F821}" presName="thickLine" presStyleLbl="alignNode1" presStyleIdx="2" presStyleCnt="8"/>
      <dgm:spPr/>
    </dgm:pt>
    <dgm:pt modelId="{BEFA06AC-75A8-42BF-8353-2E92441565AC}" type="pres">
      <dgm:prSet presAssocID="{B1D5D5B4-9E12-4935-91F5-6DE7A167F821}" presName="horz1" presStyleCnt="0"/>
      <dgm:spPr/>
    </dgm:pt>
    <dgm:pt modelId="{F172C9C3-5685-4654-A8E6-A57F46608D6B}" type="pres">
      <dgm:prSet presAssocID="{B1D5D5B4-9E12-4935-91F5-6DE7A167F821}" presName="tx1" presStyleLbl="revTx" presStyleIdx="2" presStyleCnt="8"/>
      <dgm:spPr/>
    </dgm:pt>
    <dgm:pt modelId="{5ECDFAFB-A81B-499C-8CE8-D250B9DC2267}" type="pres">
      <dgm:prSet presAssocID="{B1D5D5B4-9E12-4935-91F5-6DE7A167F821}" presName="vert1" presStyleCnt="0"/>
      <dgm:spPr/>
    </dgm:pt>
    <dgm:pt modelId="{43EB7276-AFEC-43E2-A933-CE9441DE3FA6}" type="pres">
      <dgm:prSet presAssocID="{65C764C0-6895-4566-9450-400C33671CEA}" presName="thickLine" presStyleLbl="alignNode1" presStyleIdx="3" presStyleCnt="8"/>
      <dgm:spPr/>
    </dgm:pt>
    <dgm:pt modelId="{B5970DA3-6691-48CF-896B-E858BE2AB825}" type="pres">
      <dgm:prSet presAssocID="{65C764C0-6895-4566-9450-400C33671CEA}" presName="horz1" presStyleCnt="0"/>
      <dgm:spPr/>
    </dgm:pt>
    <dgm:pt modelId="{BE7AAE01-03EE-40F5-9AAC-84F08F1F5FD9}" type="pres">
      <dgm:prSet presAssocID="{65C764C0-6895-4566-9450-400C33671CEA}" presName="tx1" presStyleLbl="revTx" presStyleIdx="3" presStyleCnt="8"/>
      <dgm:spPr/>
    </dgm:pt>
    <dgm:pt modelId="{537728C4-7821-489E-8BE7-AEC93BCB6075}" type="pres">
      <dgm:prSet presAssocID="{65C764C0-6895-4566-9450-400C33671CEA}" presName="vert1" presStyleCnt="0"/>
      <dgm:spPr/>
    </dgm:pt>
    <dgm:pt modelId="{D36110E3-41F2-406E-A12F-D3586F9FB028}" type="pres">
      <dgm:prSet presAssocID="{F2184E63-8F15-4CA2-A482-FE576767700D}" presName="thickLine" presStyleLbl="alignNode1" presStyleIdx="4" presStyleCnt="8"/>
      <dgm:spPr/>
    </dgm:pt>
    <dgm:pt modelId="{8453236B-3E61-4DEB-BE61-D05CD953BF08}" type="pres">
      <dgm:prSet presAssocID="{F2184E63-8F15-4CA2-A482-FE576767700D}" presName="horz1" presStyleCnt="0"/>
      <dgm:spPr/>
    </dgm:pt>
    <dgm:pt modelId="{6B0A7B24-7C92-4CAC-B1B4-C945BC4C408C}" type="pres">
      <dgm:prSet presAssocID="{F2184E63-8F15-4CA2-A482-FE576767700D}" presName="tx1" presStyleLbl="revTx" presStyleIdx="4" presStyleCnt="8"/>
      <dgm:spPr/>
    </dgm:pt>
    <dgm:pt modelId="{BEB72A7F-10B9-41A2-84C9-D21374615DB9}" type="pres">
      <dgm:prSet presAssocID="{F2184E63-8F15-4CA2-A482-FE576767700D}" presName="vert1" presStyleCnt="0"/>
      <dgm:spPr/>
    </dgm:pt>
    <dgm:pt modelId="{EA0DFBEF-9BCB-4355-B97F-BED70FC3D53B}" type="pres">
      <dgm:prSet presAssocID="{0A504351-2666-46EB-9878-EFB4E69671CF}" presName="thickLine" presStyleLbl="alignNode1" presStyleIdx="5" presStyleCnt="8"/>
      <dgm:spPr/>
    </dgm:pt>
    <dgm:pt modelId="{D7306C8C-5877-451A-AFE7-8499A6B80263}" type="pres">
      <dgm:prSet presAssocID="{0A504351-2666-46EB-9878-EFB4E69671CF}" presName="horz1" presStyleCnt="0"/>
      <dgm:spPr/>
    </dgm:pt>
    <dgm:pt modelId="{2D04E133-3446-4858-9C8E-2B96FD41062B}" type="pres">
      <dgm:prSet presAssocID="{0A504351-2666-46EB-9878-EFB4E69671CF}" presName="tx1" presStyleLbl="revTx" presStyleIdx="5" presStyleCnt="8"/>
      <dgm:spPr/>
    </dgm:pt>
    <dgm:pt modelId="{349DB3A7-2B52-4B82-A331-FF71834E26DE}" type="pres">
      <dgm:prSet presAssocID="{0A504351-2666-46EB-9878-EFB4E69671CF}" presName="vert1" presStyleCnt="0"/>
      <dgm:spPr/>
    </dgm:pt>
    <dgm:pt modelId="{D00B1116-B100-468E-A9D7-1A4EA817801C}" type="pres">
      <dgm:prSet presAssocID="{11A40183-5FED-415F-BE91-FA7EDC736E91}" presName="thickLine" presStyleLbl="alignNode1" presStyleIdx="6" presStyleCnt="8"/>
      <dgm:spPr/>
    </dgm:pt>
    <dgm:pt modelId="{BE02C237-FE45-4940-B66A-5C0F760BD602}" type="pres">
      <dgm:prSet presAssocID="{11A40183-5FED-415F-BE91-FA7EDC736E91}" presName="horz1" presStyleCnt="0"/>
      <dgm:spPr/>
    </dgm:pt>
    <dgm:pt modelId="{F6CC0EA7-B090-4263-9234-1DDF43CA040F}" type="pres">
      <dgm:prSet presAssocID="{11A40183-5FED-415F-BE91-FA7EDC736E91}" presName="tx1" presStyleLbl="revTx" presStyleIdx="6" presStyleCnt="8"/>
      <dgm:spPr/>
    </dgm:pt>
    <dgm:pt modelId="{EA9E68BC-7B05-46D6-8FAA-F0AA0E0FB3B0}" type="pres">
      <dgm:prSet presAssocID="{11A40183-5FED-415F-BE91-FA7EDC736E91}" presName="vert1" presStyleCnt="0"/>
      <dgm:spPr/>
    </dgm:pt>
    <dgm:pt modelId="{B62218BB-7031-4986-A81B-A0A843EC6EAD}" type="pres">
      <dgm:prSet presAssocID="{DECC3F16-2E4E-461B-B886-FD33C540ED46}" presName="thickLine" presStyleLbl="alignNode1" presStyleIdx="7" presStyleCnt="8"/>
      <dgm:spPr/>
    </dgm:pt>
    <dgm:pt modelId="{00FDC4B8-3CF5-47C6-B9E3-4C3091276D87}" type="pres">
      <dgm:prSet presAssocID="{DECC3F16-2E4E-461B-B886-FD33C540ED46}" presName="horz1" presStyleCnt="0"/>
      <dgm:spPr/>
    </dgm:pt>
    <dgm:pt modelId="{DC516016-C8BA-441C-9EC8-6E33096B8989}" type="pres">
      <dgm:prSet presAssocID="{DECC3F16-2E4E-461B-B886-FD33C540ED46}" presName="tx1" presStyleLbl="revTx" presStyleIdx="7" presStyleCnt="8"/>
      <dgm:spPr/>
    </dgm:pt>
    <dgm:pt modelId="{5A4A060B-FB7A-45A6-B2D6-FE20A58366D8}" type="pres">
      <dgm:prSet presAssocID="{DECC3F16-2E4E-461B-B886-FD33C540ED46}" presName="vert1" presStyleCnt="0"/>
      <dgm:spPr/>
    </dgm:pt>
  </dgm:ptLst>
  <dgm:cxnLst>
    <dgm:cxn modelId="{B0C29B0B-AC5D-403E-9028-2D149411DD44}" srcId="{586A36D5-9A4D-4BA5-B4D8-6948BBEED5D8}" destId="{B1D5D5B4-9E12-4935-91F5-6DE7A167F821}" srcOrd="2" destOrd="0" parTransId="{44FB893C-A55B-40EC-BA9A-713EA4B7CA5B}" sibTransId="{302D746C-9E8F-48C6-8365-68AA1E9148B1}"/>
    <dgm:cxn modelId="{CEBF7013-F02F-41BF-AB49-AE3B4A814849}" srcId="{586A36D5-9A4D-4BA5-B4D8-6948BBEED5D8}" destId="{3E0A1D86-A359-46F9-9BC2-B2B821A5397D}" srcOrd="0" destOrd="0" parTransId="{3DE9407E-85E1-4570-AD9A-C216EE9EF075}" sibTransId="{C3DDB99B-3BC0-4558-AA3A-71A33388C366}"/>
    <dgm:cxn modelId="{F50C9815-411F-4AD6-8D19-3C71C8A994AD}" srcId="{586A36D5-9A4D-4BA5-B4D8-6948BBEED5D8}" destId="{65C764C0-6895-4566-9450-400C33671CEA}" srcOrd="3" destOrd="0" parTransId="{80ED1E5F-CCC9-46E2-9EE8-445EF242392F}" sibTransId="{108E6408-E368-455F-AB6A-BF3C0DF8908C}"/>
    <dgm:cxn modelId="{88E28023-8AD9-4929-8F72-82F42A58F7B0}" type="presOf" srcId="{3E0A1D86-A359-46F9-9BC2-B2B821A5397D}" destId="{4B304B55-EB13-4603-9203-BCDBFE1F49BA}" srcOrd="0" destOrd="0" presId="urn:microsoft.com/office/officeart/2008/layout/LinedList"/>
    <dgm:cxn modelId="{39F81939-0133-4DC7-B759-40E4E994976E}" type="presOf" srcId="{11A40183-5FED-415F-BE91-FA7EDC736E91}" destId="{F6CC0EA7-B090-4263-9234-1DDF43CA040F}" srcOrd="0" destOrd="0" presId="urn:microsoft.com/office/officeart/2008/layout/LinedList"/>
    <dgm:cxn modelId="{78F76567-0D25-4DEB-A600-677E86EA08F2}" type="presOf" srcId="{B1D5D5B4-9E12-4935-91F5-6DE7A167F821}" destId="{F172C9C3-5685-4654-A8E6-A57F46608D6B}" srcOrd="0" destOrd="0" presId="urn:microsoft.com/office/officeart/2008/layout/LinedList"/>
    <dgm:cxn modelId="{2B57144B-96C8-4B70-A7CB-871A5126B1F7}" srcId="{586A36D5-9A4D-4BA5-B4D8-6948BBEED5D8}" destId="{0A504351-2666-46EB-9878-EFB4E69671CF}" srcOrd="5" destOrd="0" parTransId="{0EF4047F-0307-487E-A845-6E075DAC6EF4}" sibTransId="{FA52ED9E-0A32-40A0-A793-23BD6038F4C9}"/>
    <dgm:cxn modelId="{439D7750-4758-4EF0-800C-3AF77A180AE4}" type="presOf" srcId="{F2184E63-8F15-4CA2-A482-FE576767700D}" destId="{6B0A7B24-7C92-4CAC-B1B4-C945BC4C408C}" srcOrd="0" destOrd="0" presId="urn:microsoft.com/office/officeart/2008/layout/LinedList"/>
    <dgm:cxn modelId="{86D88E7A-FCD2-46B8-B57C-04EBF641918B}" srcId="{586A36D5-9A4D-4BA5-B4D8-6948BBEED5D8}" destId="{11A40183-5FED-415F-BE91-FA7EDC736E91}" srcOrd="6" destOrd="0" parTransId="{C2781A8B-BB89-4E98-81F6-BF28557DB06C}" sibTransId="{0B9E2A80-A226-427B-9448-4C6C8B321ABF}"/>
    <dgm:cxn modelId="{13884C84-0CFE-42E4-AE96-C798F0606AFB}" type="presOf" srcId="{0A504351-2666-46EB-9878-EFB4E69671CF}" destId="{2D04E133-3446-4858-9C8E-2B96FD41062B}" srcOrd="0" destOrd="0" presId="urn:microsoft.com/office/officeart/2008/layout/LinedList"/>
    <dgm:cxn modelId="{D09E4895-CC0A-4742-97D0-BDBF73D4F0EB}" type="presOf" srcId="{F6C962B0-BBD8-4FD1-97B5-E7ACBA1B7BE0}" destId="{6C2EAF9A-BEDD-48EC-B3AA-B8A456AB93A9}" srcOrd="0" destOrd="0" presId="urn:microsoft.com/office/officeart/2008/layout/LinedList"/>
    <dgm:cxn modelId="{56B5A69D-D89C-4724-B421-19B19FA05712}" srcId="{586A36D5-9A4D-4BA5-B4D8-6948BBEED5D8}" destId="{F6C962B0-BBD8-4FD1-97B5-E7ACBA1B7BE0}" srcOrd="1" destOrd="0" parTransId="{06FCDAB3-5E47-4126-A026-1CBBBDB180F2}" sibTransId="{B9B34E08-4A55-4277-8FC0-BBDBD2D96B9C}"/>
    <dgm:cxn modelId="{818C12A3-E28D-4F1A-998A-293802A7F92D}" type="presOf" srcId="{586A36D5-9A4D-4BA5-B4D8-6948BBEED5D8}" destId="{200378B5-036F-47B9-B6A0-DD4A5AB7CD6C}" srcOrd="0" destOrd="0" presId="urn:microsoft.com/office/officeart/2008/layout/LinedList"/>
    <dgm:cxn modelId="{64C3ABD9-0B0A-4A19-877B-9495BE58C537}" srcId="{586A36D5-9A4D-4BA5-B4D8-6948BBEED5D8}" destId="{DECC3F16-2E4E-461B-B886-FD33C540ED46}" srcOrd="7" destOrd="0" parTransId="{8F529B8E-5B5B-4084-BB02-30A23B0B3295}" sibTransId="{9B465EEC-1072-4DD3-9AE9-3DEA29EF9A6D}"/>
    <dgm:cxn modelId="{0B505DEC-7DBE-4FE9-9192-9F5F7E44D12B}" srcId="{586A36D5-9A4D-4BA5-B4D8-6948BBEED5D8}" destId="{F2184E63-8F15-4CA2-A482-FE576767700D}" srcOrd="4" destOrd="0" parTransId="{D1E593D1-533F-47AC-94DF-2BB1A01AB5FF}" sibTransId="{697E28A8-DCBA-49E2-9B49-9CC6A648C100}"/>
    <dgm:cxn modelId="{C7BCF8F3-B65F-42D3-80AE-CDC8E367E14D}" type="presOf" srcId="{65C764C0-6895-4566-9450-400C33671CEA}" destId="{BE7AAE01-03EE-40F5-9AAC-84F08F1F5FD9}" srcOrd="0" destOrd="0" presId="urn:microsoft.com/office/officeart/2008/layout/LinedList"/>
    <dgm:cxn modelId="{E420F6F8-74B0-4BAE-B3CE-5B2A73E5A14B}" type="presOf" srcId="{DECC3F16-2E4E-461B-B886-FD33C540ED46}" destId="{DC516016-C8BA-441C-9EC8-6E33096B8989}" srcOrd="0" destOrd="0" presId="urn:microsoft.com/office/officeart/2008/layout/LinedList"/>
    <dgm:cxn modelId="{37B28265-F306-4A14-8552-B0ECE6C5A821}" type="presParOf" srcId="{200378B5-036F-47B9-B6A0-DD4A5AB7CD6C}" destId="{8752E2FB-F083-45D6-BFA7-8147C571486C}" srcOrd="0" destOrd="0" presId="urn:microsoft.com/office/officeart/2008/layout/LinedList"/>
    <dgm:cxn modelId="{09231D53-E28A-41FD-8232-04748162DA3B}" type="presParOf" srcId="{200378B5-036F-47B9-B6A0-DD4A5AB7CD6C}" destId="{74B3D837-E4E6-4601-BADB-15F5B5B6849A}" srcOrd="1" destOrd="0" presId="urn:microsoft.com/office/officeart/2008/layout/LinedList"/>
    <dgm:cxn modelId="{4CC8E7A1-D489-4F2B-88A3-E5C2C2279C9B}" type="presParOf" srcId="{74B3D837-E4E6-4601-BADB-15F5B5B6849A}" destId="{4B304B55-EB13-4603-9203-BCDBFE1F49BA}" srcOrd="0" destOrd="0" presId="urn:microsoft.com/office/officeart/2008/layout/LinedList"/>
    <dgm:cxn modelId="{22F847E5-8DF8-4442-950D-761A8D1EB832}" type="presParOf" srcId="{74B3D837-E4E6-4601-BADB-15F5B5B6849A}" destId="{BF1D3DFD-7488-4E5B-8879-E2F948414C8B}" srcOrd="1" destOrd="0" presId="urn:microsoft.com/office/officeart/2008/layout/LinedList"/>
    <dgm:cxn modelId="{B54C4D73-18A5-43EB-BD3F-6D8C6D96B598}" type="presParOf" srcId="{200378B5-036F-47B9-B6A0-DD4A5AB7CD6C}" destId="{C5D541F9-AE4D-43BB-BDE2-2B21675C5DA4}" srcOrd="2" destOrd="0" presId="urn:microsoft.com/office/officeart/2008/layout/LinedList"/>
    <dgm:cxn modelId="{CF8FA66B-AC20-4197-ABA5-B0F5A8F76634}" type="presParOf" srcId="{200378B5-036F-47B9-B6A0-DD4A5AB7CD6C}" destId="{9BFB8630-5236-4D79-8B4E-F0BD9FE078B3}" srcOrd="3" destOrd="0" presId="urn:microsoft.com/office/officeart/2008/layout/LinedList"/>
    <dgm:cxn modelId="{51001C76-07D8-4F6C-983D-19EEE6BBE1F9}" type="presParOf" srcId="{9BFB8630-5236-4D79-8B4E-F0BD9FE078B3}" destId="{6C2EAF9A-BEDD-48EC-B3AA-B8A456AB93A9}" srcOrd="0" destOrd="0" presId="urn:microsoft.com/office/officeart/2008/layout/LinedList"/>
    <dgm:cxn modelId="{B939AB6E-8C1B-4A67-9A06-75B702009647}" type="presParOf" srcId="{9BFB8630-5236-4D79-8B4E-F0BD9FE078B3}" destId="{D90B2948-0181-4AFB-A875-88F41F47086E}" srcOrd="1" destOrd="0" presId="urn:microsoft.com/office/officeart/2008/layout/LinedList"/>
    <dgm:cxn modelId="{6D789530-E160-4A18-8FDB-16C3295E4775}" type="presParOf" srcId="{200378B5-036F-47B9-B6A0-DD4A5AB7CD6C}" destId="{93A8C431-45BE-48DE-B072-33A1EB0BC377}" srcOrd="4" destOrd="0" presId="urn:microsoft.com/office/officeart/2008/layout/LinedList"/>
    <dgm:cxn modelId="{677E1A42-0382-4811-926B-54E9C7FBE5BB}" type="presParOf" srcId="{200378B5-036F-47B9-B6A0-DD4A5AB7CD6C}" destId="{BEFA06AC-75A8-42BF-8353-2E92441565AC}" srcOrd="5" destOrd="0" presId="urn:microsoft.com/office/officeart/2008/layout/LinedList"/>
    <dgm:cxn modelId="{B8B40B98-029F-4A4C-82F7-709319C75504}" type="presParOf" srcId="{BEFA06AC-75A8-42BF-8353-2E92441565AC}" destId="{F172C9C3-5685-4654-A8E6-A57F46608D6B}" srcOrd="0" destOrd="0" presId="urn:microsoft.com/office/officeart/2008/layout/LinedList"/>
    <dgm:cxn modelId="{ED535F75-B649-4EB5-947F-76E67476A855}" type="presParOf" srcId="{BEFA06AC-75A8-42BF-8353-2E92441565AC}" destId="{5ECDFAFB-A81B-499C-8CE8-D250B9DC2267}" srcOrd="1" destOrd="0" presId="urn:microsoft.com/office/officeart/2008/layout/LinedList"/>
    <dgm:cxn modelId="{CE42D134-4F82-4054-BB2B-7A851F61C28C}" type="presParOf" srcId="{200378B5-036F-47B9-B6A0-DD4A5AB7CD6C}" destId="{43EB7276-AFEC-43E2-A933-CE9441DE3FA6}" srcOrd="6" destOrd="0" presId="urn:microsoft.com/office/officeart/2008/layout/LinedList"/>
    <dgm:cxn modelId="{2975B36D-A445-4CD8-9732-C94C0E15B8DF}" type="presParOf" srcId="{200378B5-036F-47B9-B6A0-DD4A5AB7CD6C}" destId="{B5970DA3-6691-48CF-896B-E858BE2AB825}" srcOrd="7" destOrd="0" presId="urn:microsoft.com/office/officeart/2008/layout/LinedList"/>
    <dgm:cxn modelId="{B50A85A5-F1BB-475D-B805-22893B6515E1}" type="presParOf" srcId="{B5970DA3-6691-48CF-896B-E858BE2AB825}" destId="{BE7AAE01-03EE-40F5-9AAC-84F08F1F5FD9}" srcOrd="0" destOrd="0" presId="urn:microsoft.com/office/officeart/2008/layout/LinedList"/>
    <dgm:cxn modelId="{48C3A792-C085-4A09-A5B6-D47CC3793ADB}" type="presParOf" srcId="{B5970DA3-6691-48CF-896B-E858BE2AB825}" destId="{537728C4-7821-489E-8BE7-AEC93BCB6075}" srcOrd="1" destOrd="0" presId="urn:microsoft.com/office/officeart/2008/layout/LinedList"/>
    <dgm:cxn modelId="{C3872406-D49B-4D31-9AE9-528C93462464}" type="presParOf" srcId="{200378B5-036F-47B9-B6A0-DD4A5AB7CD6C}" destId="{D36110E3-41F2-406E-A12F-D3586F9FB028}" srcOrd="8" destOrd="0" presId="urn:microsoft.com/office/officeart/2008/layout/LinedList"/>
    <dgm:cxn modelId="{213AE39E-98DB-4132-97E7-DFCEC7CA5D8C}" type="presParOf" srcId="{200378B5-036F-47B9-B6A0-DD4A5AB7CD6C}" destId="{8453236B-3E61-4DEB-BE61-D05CD953BF08}" srcOrd="9" destOrd="0" presId="urn:microsoft.com/office/officeart/2008/layout/LinedList"/>
    <dgm:cxn modelId="{9469DD6F-F2C1-4413-999B-CAD2678852EF}" type="presParOf" srcId="{8453236B-3E61-4DEB-BE61-D05CD953BF08}" destId="{6B0A7B24-7C92-4CAC-B1B4-C945BC4C408C}" srcOrd="0" destOrd="0" presId="urn:microsoft.com/office/officeart/2008/layout/LinedList"/>
    <dgm:cxn modelId="{9438C4DF-B374-4E55-B045-2AD3183C541E}" type="presParOf" srcId="{8453236B-3E61-4DEB-BE61-D05CD953BF08}" destId="{BEB72A7F-10B9-41A2-84C9-D21374615DB9}" srcOrd="1" destOrd="0" presId="urn:microsoft.com/office/officeart/2008/layout/LinedList"/>
    <dgm:cxn modelId="{EE5697BF-E8E9-448F-97AA-F023E9BDC5FF}" type="presParOf" srcId="{200378B5-036F-47B9-B6A0-DD4A5AB7CD6C}" destId="{EA0DFBEF-9BCB-4355-B97F-BED70FC3D53B}" srcOrd="10" destOrd="0" presId="urn:microsoft.com/office/officeart/2008/layout/LinedList"/>
    <dgm:cxn modelId="{4E5AE37D-7B08-4FB9-8C14-0CA62AD1A430}" type="presParOf" srcId="{200378B5-036F-47B9-B6A0-DD4A5AB7CD6C}" destId="{D7306C8C-5877-451A-AFE7-8499A6B80263}" srcOrd="11" destOrd="0" presId="urn:microsoft.com/office/officeart/2008/layout/LinedList"/>
    <dgm:cxn modelId="{A4A7403C-A08D-477C-BFE9-2D9D83D5ECAF}" type="presParOf" srcId="{D7306C8C-5877-451A-AFE7-8499A6B80263}" destId="{2D04E133-3446-4858-9C8E-2B96FD41062B}" srcOrd="0" destOrd="0" presId="urn:microsoft.com/office/officeart/2008/layout/LinedList"/>
    <dgm:cxn modelId="{FB58457D-F993-4E4F-83ED-C12C3F43B6E6}" type="presParOf" srcId="{D7306C8C-5877-451A-AFE7-8499A6B80263}" destId="{349DB3A7-2B52-4B82-A331-FF71834E26DE}" srcOrd="1" destOrd="0" presId="urn:microsoft.com/office/officeart/2008/layout/LinedList"/>
    <dgm:cxn modelId="{12F3DC79-9DF6-486F-84FF-3BE682CFEACD}" type="presParOf" srcId="{200378B5-036F-47B9-B6A0-DD4A5AB7CD6C}" destId="{D00B1116-B100-468E-A9D7-1A4EA817801C}" srcOrd="12" destOrd="0" presId="urn:microsoft.com/office/officeart/2008/layout/LinedList"/>
    <dgm:cxn modelId="{5CAC56B6-D8A9-4C67-9E00-C55726508511}" type="presParOf" srcId="{200378B5-036F-47B9-B6A0-DD4A5AB7CD6C}" destId="{BE02C237-FE45-4940-B66A-5C0F760BD602}" srcOrd="13" destOrd="0" presId="urn:microsoft.com/office/officeart/2008/layout/LinedList"/>
    <dgm:cxn modelId="{E77643E4-5457-46B2-9528-50740CB22546}" type="presParOf" srcId="{BE02C237-FE45-4940-B66A-5C0F760BD602}" destId="{F6CC0EA7-B090-4263-9234-1DDF43CA040F}" srcOrd="0" destOrd="0" presId="urn:microsoft.com/office/officeart/2008/layout/LinedList"/>
    <dgm:cxn modelId="{D05C816A-6974-4833-A4D7-323D869F744D}" type="presParOf" srcId="{BE02C237-FE45-4940-B66A-5C0F760BD602}" destId="{EA9E68BC-7B05-46D6-8FAA-F0AA0E0FB3B0}" srcOrd="1" destOrd="0" presId="urn:microsoft.com/office/officeart/2008/layout/LinedList"/>
    <dgm:cxn modelId="{5B25CC81-B0FC-4ECC-AAD1-1D8811A73937}" type="presParOf" srcId="{200378B5-036F-47B9-B6A0-DD4A5AB7CD6C}" destId="{B62218BB-7031-4986-A81B-A0A843EC6EAD}" srcOrd="14" destOrd="0" presId="urn:microsoft.com/office/officeart/2008/layout/LinedList"/>
    <dgm:cxn modelId="{F999C855-2829-493C-B7DC-92F05E384A4C}" type="presParOf" srcId="{200378B5-036F-47B9-B6A0-DD4A5AB7CD6C}" destId="{00FDC4B8-3CF5-47C6-B9E3-4C3091276D87}" srcOrd="15" destOrd="0" presId="urn:microsoft.com/office/officeart/2008/layout/LinedList"/>
    <dgm:cxn modelId="{8BD480B5-A77E-4EF4-B39B-FEDF78979444}" type="presParOf" srcId="{00FDC4B8-3CF5-47C6-B9E3-4C3091276D87}" destId="{DC516016-C8BA-441C-9EC8-6E33096B8989}" srcOrd="0" destOrd="0" presId="urn:microsoft.com/office/officeart/2008/layout/LinedList"/>
    <dgm:cxn modelId="{40352D17-DF3B-4D7C-AAB1-B418530AF741}" type="presParOf" srcId="{00FDC4B8-3CF5-47C6-B9E3-4C3091276D87}" destId="{5A4A060B-FB7A-45A6-B2D6-FE20A58366D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C5AF7B-9458-46EE-B7C6-AE584C852BE2}"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A6AE01DE-1260-45F2-AC9B-F02E2A85C204}">
      <dgm:prSet/>
      <dgm:spPr/>
      <dgm:t>
        <a:bodyPr/>
        <a:lstStyle/>
        <a:p>
          <a:r>
            <a:rPr lang="en-US" b="0" i="0" dirty="0"/>
            <a:t>Product Rec Systems are critical in the digital marketplace age. </a:t>
          </a:r>
          <a:endParaRPr lang="en-US" dirty="0"/>
        </a:p>
      </dgm:t>
    </dgm:pt>
    <dgm:pt modelId="{3D9E4D28-48C9-4162-BF3F-2733A037F959}" type="parTrans" cxnId="{B9E0826D-0F91-419A-9907-36D3C18CCE64}">
      <dgm:prSet/>
      <dgm:spPr/>
      <dgm:t>
        <a:bodyPr/>
        <a:lstStyle/>
        <a:p>
          <a:endParaRPr lang="en-US"/>
        </a:p>
      </dgm:t>
    </dgm:pt>
    <dgm:pt modelId="{760C0C49-8E9E-4275-A430-23985AD9F125}" type="sibTrans" cxnId="{B9E0826D-0F91-419A-9907-36D3C18CCE64}">
      <dgm:prSet/>
      <dgm:spPr/>
      <dgm:t>
        <a:bodyPr/>
        <a:lstStyle/>
        <a:p>
          <a:endParaRPr lang="en-US"/>
        </a:p>
      </dgm:t>
    </dgm:pt>
    <dgm:pt modelId="{F0B25A77-99F2-4B5A-B843-BB891A4E733B}">
      <dgm:prSet/>
      <dgm:spPr/>
      <dgm:t>
        <a:bodyPr/>
        <a:lstStyle/>
        <a:p>
          <a:r>
            <a:rPr lang="en-US" b="0" i="0" dirty="0"/>
            <a:t>I found a video game virtual library system without a rec system, called </a:t>
          </a:r>
          <a:r>
            <a:rPr lang="en-US" b="0" i="0" dirty="0" err="1"/>
            <a:t>Backloggd</a:t>
          </a:r>
          <a:r>
            <a:rPr lang="en-US" b="0" i="0" dirty="0"/>
            <a:t>. </a:t>
          </a:r>
          <a:endParaRPr lang="en-US" dirty="0"/>
        </a:p>
      </dgm:t>
    </dgm:pt>
    <dgm:pt modelId="{932A1C6B-CBDC-42AC-B043-406C755B1A5F}" type="parTrans" cxnId="{FA0ADCF6-D0FD-4FC8-8CF2-98FB61EF1AC7}">
      <dgm:prSet/>
      <dgm:spPr/>
      <dgm:t>
        <a:bodyPr/>
        <a:lstStyle/>
        <a:p>
          <a:endParaRPr lang="en-US"/>
        </a:p>
      </dgm:t>
    </dgm:pt>
    <dgm:pt modelId="{89DE6898-8E37-4505-901C-081CC7DE5023}" type="sibTrans" cxnId="{FA0ADCF6-D0FD-4FC8-8CF2-98FB61EF1AC7}">
      <dgm:prSet/>
      <dgm:spPr/>
      <dgm:t>
        <a:bodyPr/>
        <a:lstStyle/>
        <a:p>
          <a:endParaRPr lang="en-US"/>
        </a:p>
      </dgm:t>
    </dgm:pt>
    <dgm:pt modelId="{BB2F3330-04D0-4638-A876-C5F53AF3DD43}">
      <dgm:prSet/>
      <dgm:spPr/>
      <dgm:t>
        <a:bodyPr/>
        <a:lstStyle/>
        <a:p>
          <a:r>
            <a:rPr lang="en-US" b="0" i="0" dirty="0"/>
            <a:t>I decided to implement a rec system from the ground up based on some of the most popular games from the site. </a:t>
          </a:r>
          <a:endParaRPr lang="en-US" dirty="0"/>
        </a:p>
      </dgm:t>
    </dgm:pt>
    <dgm:pt modelId="{48B06149-468D-4583-8D67-6C5DE38DDECC}" type="parTrans" cxnId="{969626A9-AB48-421D-ACD7-5EC071D27996}">
      <dgm:prSet/>
      <dgm:spPr/>
      <dgm:t>
        <a:bodyPr/>
        <a:lstStyle/>
        <a:p>
          <a:endParaRPr lang="en-US"/>
        </a:p>
      </dgm:t>
    </dgm:pt>
    <dgm:pt modelId="{37042B70-ECE2-4E8C-A278-2E37DB4BA46A}" type="sibTrans" cxnId="{969626A9-AB48-421D-ACD7-5EC071D27996}">
      <dgm:prSet/>
      <dgm:spPr/>
      <dgm:t>
        <a:bodyPr/>
        <a:lstStyle/>
        <a:p>
          <a:endParaRPr lang="en-US"/>
        </a:p>
      </dgm:t>
    </dgm:pt>
    <dgm:pt modelId="{76AD3FD5-BACA-4302-87C0-6F544DC9C415}" type="pres">
      <dgm:prSet presAssocID="{CBC5AF7B-9458-46EE-B7C6-AE584C852BE2}" presName="root" presStyleCnt="0">
        <dgm:presLayoutVars>
          <dgm:dir/>
          <dgm:resizeHandles val="exact"/>
        </dgm:presLayoutVars>
      </dgm:prSet>
      <dgm:spPr/>
    </dgm:pt>
    <dgm:pt modelId="{1AF2231B-CC87-498A-ADC1-B59F3434F1EB}" type="pres">
      <dgm:prSet presAssocID="{CBC5AF7B-9458-46EE-B7C6-AE584C852BE2}" presName="container" presStyleCnt="0">
        <dgm:presLayoutVars>
          <dgm:dir/>
          <dgm:resizeHandles val="exact"/>
        </dgm:presLayoutVars>
      </dgm:prSet>
      <dgm:spPr/>
    </dgm:pt>
    <dgm:pt modelId="{D3817C82-E49A-4B1A-98A0-79258D2024A0}" type="pres">
      <dgm:prSet presAssocID="{A6AE01DE-1260-45F2-AC9B-F02E2A85C204}" presName="compNode" presStyleCnt="0"/>
      <dgm:spPr/>
    </dgm:pt>
    <dgm:pt modelId="{FA2194BB-AD8B-4B16-9E9D-7E6CA3F874ED}" type="pres">
      <dgm:prSet presAssocID="{A6AE01DE-1260-45F2-AC9B-F02E2A85C204}" presName="iconBgRect" presStyleLbl="bgShp" presStyleIdx="0" presStyleCnt="3"/>
      <dgm:spPr/>
    </dgm:pt>
    <dgm:pt modelId="{D5670C82-B9C1-451B-A8BB-2EE84FB23A15}" type="pres">
      <dgm:prSet presAssocID="{A6AE01DE-1260-45F2-AC9B-F02E2A85C20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iosk"/>
        </a:ext>
      </dgm:extLst>
    </dgm:pt>
    <dgm:pt modelId="{DE17D917-C08B-4DD8-83C9-FE3AB93FCAD5}" type="pres">
      <dgm:prSet presAssocID="{A6AE01DE-1260-45F2-AC9B-F02E2A85C204}" presName="spaceRect" presStyleCnt="0"/>
      <dgm:spPr/>
    </dgm:pt>
    <dgm:pt modelId="{C79E2D3D-F309-4952-A75C-27857E376569}" type="pres">
      <dgm:prSet presAssocID="{A6AE01DE-1260-45F2-AC9B-F02E2A85C204}" presName="textRect" presStyleLbl="revTx" presStyleIdx="0" presStyleCnt="3">
        <dgm:presLayoutVars>
          <dgm:chMax val="1"/>
          <dgm:chPref val="1"/>
        </dgm:presLayoutVars>
      </dgm:prSet>
      <dgm:spPr/>
    </dgm:pt>
    <dgm:pt modelId="{A5B6C53A-ADC6-44EB-A9F1-6172EF2275EB}" type="pres">
      <dgm:prSet presAssocID="{760C0C49-8E9E-4275-A430-23985AD9F125}" presName="sibTrans" presStyleLbl="sibTrans2D1" presStyleIdx="0" presStyleCnt="0"/>
      <dgm:spPr/>
    </dgm:pt>
    <dgm:pt modelId="{4B477677-AF12-47E0-AC66-B6E54F39E38B}" type="pres">
      <dgm:prSet presAssocID="{F0B25A77-99F2-4B5A-B843-BB891A4E733B}" presName="compNode" presStyleCnt="0"/>
      <dgm:spPr/>
    </dgm:pt>
    <dgm:pt modelId="{A0E476B4-7B63-4585-AC40-1ACC4A5D2563}" type="pres">
      <dgm:prSet presAssocID="{F0B25A77-99F2-4B5A-B843-BB891A4E733B}" presName="iconBgRect" presStyleLbl="bgShp" presStyleIdx="1" presStyleCnt="3"/>
      <dgm:spPr/>
    </dgm:pt>
    <dgm:pt modelId="{C47747A7-5B29-42FB-BCE2-94B2C9B3C947}" type="pres">
      <dgm:prSet presAssocID="{F0B25A77-99F2-4B5A-B843-BB891A4E733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me controller"/>
        </a:ext>
      </dgm:extLst>
    </dgm:pt>
    <dgm:pt modelId="{1FA8F507-E2EA-4434-B05E-45994E9C2C58}" type="pres">
      <dgm:prSet presAssocID="{F0B25A77-99F2-4B5A-B843-BB891A4E733B}" presName="spaceRect" presStyleCnt="0"/>
      <dgm:spPr/>
    </dgm:pt>
    <dgm:pt modelId="{1431A13F-9F19-43F8-BEE9-375D8E193463}" type="pres">
      <dgm:prSet presAssocID="{F0B25A77-99F2-4B5A-B843-BB891A4E733B}" presName="textRect" presStyleLbl="revTx" presStyleIdx="1" presStyleCnt="3">
        <dgm:presLayoutVars>
          <dgm:chMax val="1"/>
          <dgm:chPref val="1"/>
        </dgm:presLayoutVars>
      </dgm:prSet>
      <dgm:spPr/>
    </dgm:pt>
    <dgm:pt modelId="{BE13C181-9A56-4235-98E1-F6995E7A9347}" type="pres">
      <dgm:prSet presAssocID="{89DE6898-8E37-4505-901C-081CC7DE5023}" presName="sibTrans" presStyleLbl="sibTrans2D1" presStyleIdx="0" presStyleCnt="0"/>
      <dgm:spPr/>
    </dgm:pt>
    <dgm:pt modelId="{101F65DC-A5B4-4DF9-8A99-C2E080B84993}" type="pres">
      <dgm:prSet presAssocID="{BB2F3330-04D0-4638-A876-C5F53AF3DD43}" presName="compNode" presStyleCnt="0"/>
      <dgm:spPr/>
    </dgm:pt>
    <dgm:pt modelId="{CD15D796-D306-4A83-8E7D-F7B8A6CA1379}" type="pres">
      <dgm:prSet presAssocID="{BB2F3330-04D0-4638-A876-C5F53AF3DD43}" presName="iconBgRect" presStyleLbl="bgShp" presStyleIdx="2" presStyleCnt="3"/>
      <dgm:spPr/>
    </dgm:pt>
    <dgm:pt modelId="{91C551E0-37AC-4F58-B7F8-E133C7C1DE79}" type="pres">
      <dgm:prSet presAssocID="{BB2F3330-04D0-4638-A876-C5F53AF3DD4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ss Pieces"/>
        </a:ext>
      </dgm:extLst>
    </dgm:pt>
    <dgm:pt modelId="{F21E0DD2-091A-4932-A355-6BCA6AC5EF4C}" type="pres">
      <dgm:prSet presAssocID="{BB2F3330-04D0-4638-A876-C5F53AF3DD43}" presName="spaceRect" presStyleCnt="0"/>
      <dgm:spPr/>
    </dgm:pt>
    <dgm:pt modelId="{8D5A8ECB-A29A-46C3-834A-6883ADD69651}" type="pres">
      <dgm:prSet presAssocID="{BB2F3330-04D0-4638-A876-C5F53AF3DD43}" presName="textRect" presStyleLbl="revTx" presStyleIdx="2" presStyleCnt="3">
        <dgm:presLayoutVars>
          <dgm:chMax val="1"/>
          <dgm:chPref val="1"/>
        </dgm:presLayoutVars>
      </dgm:prSet>
      <dgm:spPr/>
    </dgm:pt>
  </dgm:ptLst>
  <dgm:cxnLst>
    <dgm:cxn modelId="{1416D317-E225-4FDC-A11A-5914E6A1A586}" type="presOf" srcId="{BB2F3330-04D0-4638-A876-C5F53AF3DD43}" destId="{8D5A8ECB-A29A-46C3-834A-6883ADD69651}" srcOrd="0" destOrd="0" presId="urn:microsoft.com/office/officeart/2018/2/layout/IconCircleList"/>
    <dgm:cxn modelId="{32883661-2D77-4C97-A717-8646A919E4B9}" type="presOf" srcId="{F0B25A77-99F2-4B5A-B843-BB891A4E733B}" destId="{1431A13F-9F19-43F8-BEE9-375D8E193463}" srcOrd="0" destOrd="0" presId="urn:microsoft.com/office/officeart/2018/2/layout/IconCircleList"/>
    <dgm:cxn modelId="{E75C2D42-53E9-4774-9A34-0592D0E1A6A6}" type="presOf" srcId="{89DE6898-8E37-4505-901C-081CC7DE5023}" destId="{BE13C181-9A56-4235-98E1-F6995E7A9347}" srcOrd="0" destOrd="0" presId="urn:microsoft.com/office/officeart/2018/2/layout/IconCircleList"/>
    <dgm:cxn modelId="{B9E0826D-0F91-419A-9907-36D3C18CCE64}" srcId="{CBC5AF7B-9458-46EE-B7C6-AE584C852BE2}" destId="{A6AE01DE-1260-45F2-AC9B-F02E2A85C204}" srcOrd="0" destOrd="0" parTransId="{3D9E4D28-48C9-4162-BF3F-2733A037F959}" sibTransId="{760C0C49-8E9E-4275-A430-23985AD9F125}"/>
    <dgm:cxn modelId="{23D85796-B707-4980-9A13-198745CB2182}" type="presOf" srcId="{760C0C49-8E9E-4275-A430-23985AD9F125}" destId="{A5B6C53A-ADC6-44EB-A9F1-6172EF2275EB}" srcOrd="0" destOrd="0" presId="urn:microsoft.com/office/officeart/2018/2/layout/IconCircleList"/>
    <dgm:cxn modelId="{969626A9-AB48-421D-ACD7-5EC071D27996}" srcId="{CBC5AF7B-9458-46EE-B7C6-AE584C852BE2}" destId="{BB2F3330-04D0-4638-A876-C5F53AF3DD43}" srcOrd="2" destOrd="0" parTransId="{48B06149-468D-4583-8D67-6C5DE38DDECC}" sibTransId="{37042B70-ECE2-4E8C-A278-2E37DB4BA46A}"/>
    <dgm:cxn modelId="{AAE497BA-87E8-477D-9FB1-DF5013B3D416}" type="presOf" srcId="{A6AE01DE-1260-45F2-AC9B-F02E2A85C204}" destId="{C79E2D3D-F309-4952-A75C-27857E376569}" srcOrd="0" destOrd="0" presId="urn:microsoft.com/office/officeart/2018/2/layout/IconCircleList"/>
    <dgm:cxn modelId="{0B48E6C9-E5D4-44AC-86D3-400556F3D685}" type="presOf" srcId="{CBC5AF7B-9458-46EE-B7C6-AE584C852BE2}" destId="{76AD3FD5-BACA-4302-87C0-6F544DC9C415}" srcOrd="0" destOrd="0" presId="urn:microsoft.com/office/officeart/2018/2/layout/IconCircleList"/>
    <dgm:cxn modelId="{FA0ADCF6-D0FD-4FC8-8CF2-98FB61EF1AC7}" srcId="{CBC5AF7B-9458-46EE-B7C6-AE584C852BE2}" destId="{F0B25A77-99F2-4B5A-B843-BB891A4E733B}" srcOrd="1" destOrd="0" parTransId="{932A1C6B-CBDC-42AC-B043-406C755B1A5F}" sibTransId="{89DE6898-8E37-4505-901C-081CC7DE5023}"/>
    <dgm:cxn modelId="{9F0046CF-E420-402B-ADE0-C35D99EB50CF}" type="presParOf" srcId="{76AD3FD5-BACA-4302-87C0-6F544DC9C415}" destId="{1AF2231B-CC87-498A-ADC1-B59F3434F1EB}" srcOrd="0" destOrd="0" presId="urn:microsoft.com/office/officeart/2018/2/layout/IconCircleList"/>
    <dgm:cxn modelId="{92561EBF-1005-4CAF-8603-C323D6F3DE47}" type="presParOf" srcId="{1AF2231B-CC87-498A-ADC1-B59F3434F1EB}" destId="{D3817C82-E49A-4B1A-98A0-79258D2024A0}" srcOrd="0" destOrd="0" presId="urn:microsoft.com/office/officeart/2018/2/layout/IconCircleList"/>
    <dgm:cxn modelId="{47705C49-C04D-4CC7-B8B7-CD18069338F8}" type="presParOf" srcId="{D3817C82-E49A-4B1A-98A0-79258D2024A0}" destId="{FA2194BB-AD8B-4B16-9E9D-7E6CA3F874ED}" srcOrd="0" destOrd="0" presId="urn:microsoft.com/office/officeart/2018/2/layout/IconCircleList"/>
    <dgm:cxn modelId="{F769CBD8-6DB7-4B0B-BD9F-20BA017EC4A8}" type="presParOf" srcId="{D3817C82-E49A-4B1A-98A0-79258D2024A0}" destId="{D5670C82-B9C1-451B-A8BB-2EE84FB23A15}" srcOrd="1" destOrd="0" presId="urn:microsoft.com/office/officeart/2018/2/layout/IconCircleList"/>
    <dgm:cxn modelId="{C2862472-7EDA-449F-BD60-44DCE1591045}" type="presParOf" srcId="{D3817C82-E49A-4B1A-98A0-79258D2024A0}" destId="{DE17D917-C08B-4DD8-83C9-FE3AB93FCAD5}" srcOrd="2" destOrd="0" presId="urn:microsoft.com/office/officeart/2018/2/layout/IconCircleList"/>
    <dgm:cxn modelId="{EE65FBD9-229D-4700-A13F-78BC0EC49611}" type="presParOf" srcId="{D3817C82-E49A-4B1A-98A0-79258D2024A0}" destId="{C79E2D3D-F309-4952-A75C-27857E376569}" srcOrd="3" destOrd="0" presId="urn:microsoft.com/office/officeart/2018/2/layout/IconCircleList"/>
    <dgm:cxn modelId="{55F04608-4CA1-4B8F-A4C8-F05C5F3616E8}" type="presParOf" srcId="{1AF2231B-CC87-498A-ADC1-B59F3434F1EB}" destId="{A5B6C53A-ADC6-44EB-A9F1-6172EF2275EB}" srcOrd="1" destOrd="0" presId="urn:microsoft.com/office/officeart/2018/2/layout/IconCircleList"/>
    <dgm:cxn modelId="{E99D9131-8664-4171-A5D1-7DE2B0753DD2}" type="presParOf" srcId="{1AF2231B-CC87-498A-ADC1-B59F3434F1EB}" destId="{4B477677-AF12-47E0-AC66-B6E54F39E38B}" srcOrd="2" destOrd="0" presId="urn:microsoft.com/office/officeart/2018/2/layout/IconCircleList"/>
    <dgm:cxn modelId="{B0142221-3369-42FF-81EF-787EE01453FC}" type="presParOf" srcId="{4B477677-AF12-47E0-AC66-B6E54F39E38B}" destId="{A0E476B4-7B63-4585-AC40-1ACC4A5D2563}" srcOrd="0" destOrd="0" presId="urn:microsoft.com/office/officeart/2018/2/layout/IconCircleList"/>
    <dgm:cxn modelId="{22E19377-72D9-4C2A-8FA8-7F844EB42542}" type="presParOf" srcId="{4B477677-AF12-47E0-AC66-B6E54F39E38B}" destId="{C47747A7-5B29-42FB-BCE2-94B2C9B3C947}" srcOrd="1" destOrd="0" presId="urn:microsoft.com/office/officeart/2018/2/layout/IconCircleList"/>
    <dgm:cxn modelId="{9CD28B29-FE82-4FE8-B6A6-8B5402BB81B9}" type="presParOf" srcId="{4B477677-AF12-47E0-AC66-B6E54F39E38B}" destId="{1FA8F507-E2EA-4434-B05E-45994E9C2C58}" srcOrd="2" destOrd="0" presId="urn:microsoft.com/office/officeart/2018/2/layout/IconCircleList"/>
    <dgm:cxn modelId="{F6398D18-DEAC-4AAE-BC1A-04F53266BD8E}" type="presParOf" srcId="{4B477677-AF12-47E0-AC66-B6E54F39E38B}" destId="{1431A13F-9F19-43F8-BEE9-375D8E193463}" srcOrd="3" destOrd="0" presId="urn:microsoft.com/office/officeart/2018/2/layout/IconCircleList"/>
    <dgm:cxn modelId="{A5F30460-6E27-4055-96F9-E7FA9BF7CCED}" type="presParOf" srcId="{1AF2231B-CC87-498A-ADC1-B59F3434F1EB}" destId="{BE13C181-9A56-4235-98E1-F6995E7A9347}" srcOrd="3" destOrd="0" presId="urn:microsoft.com/office/officeart/2018/2/layout/IconCircleList"/>
    <dgm:cxn modelId="{BFF96056-67B6-4F08-8DA1-48AB9F6450CF}" type="presParOf" srcId="{1AF2231B-CC87-498A-ADC1-B59F3434F1EB}" destId="{101F65DC-A5B4-4DF9-8A99-C2E080B84993}" srcOrd="4" destOrd="0" presId="urn:microsoft.com/office/officeart/2018/2/layout/IconCircleList"/>
    <dgm:cxn modelId="{99649BC8-D8FC-4996-927F-572B1C06A5C0}" type="presParOf" srcId="{101F65DC-A5B4-4DF9-8A99-C2E080B84993}" destId="{CD15D796-D306-4A83-8E7D-F7B8A6CA1379}" srcOrd="0" destOrd="0" presId="urn:microsoft.com/office/officeart/2018/2/layout/IconCircleList"/>
    <dgm:cxn modelId="{E3125B12-3C83-458C-8D9B-3190D91DA792}" type="presParOf" srcId="{101F65DC-A5B4-4DF9-8A99-C2E080B84993}" destId="{91C551E0-37AC-4F58-B7F8-E133C7C1DE79}" srcOrd="1" destOrd="0" presId="urn:microsoft.com/office/officeart/2018/2/layout/IconCircleList"/>
    <dgm:cxn modelId="{387D6115-8FB3-41CB-A6BF-1E74AE2037DA}" type="presParOf" srcId="{101F65DC-A5B4-4DF9-8A99-C2E080B84993}" destId="{F21E0DD2-091A-4932-A355-6BCA6AC5EF4C}" srcOrd="2" destOrd="0" presId="urn:microsoft.com/office/officeart/2018/2/layout/IconCircleList"/>
    <dgm:cxn modelId="{5F47E335-D197-4493-A6BE-57A41A0CA58B}" type="presParOf" srcId="{101F65DC-A5B4-4DF9-8A99-C2E080B84993}" destId="{8D5A8ECB-A29A-46C3-834A-6883ADD6965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DC3BDFD-7001-439E-B109-95F211DF4CEC}" type="doc">
      <dgm:prSet loTypeId="urn:microsoft.com/office/officeart/2018/5/layout/Centered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82AA832D-1FFE-4F27-8264-B206752FC2A5}">
      <dgm:prSet/>
      <dgm:spPr/>
      <dgm:t>
        <a:bodyPr/>
        <a:lstStyle/>
        <a:p>
          <a:pPr>
            <a:defRPr b="1"/>
          </a:pPr>
          <a:r>
            <a:rPr lang="en-US" b="0" i="0"/>
            <a:t>The next steps in this project would be to polish the system for more personalized recs, as well as providing pre labeled data to help with similarity rankings. </a:t>
          </a:r>
          <a:endParaRPr lang="en-US"/>
        </a:p>
      </dgm:t>
    </dgm:pt>
    <dgm:pt modelId="{D3AB4A85-D04B-4CC8-911B-7609E5BD92D7}" type="parTrans" cxnId="{4F94A5AF-99A0-44B5-A2A4-3010AC414D65}">
      <dgm:prSet/>
      <dgm:spPr/>
      <dgm:t>
        <a:bodyPr/>
        <a:lstStyle/>
        <a:p>
          <a:endParaRPr lang="en-US"/>
        </a:p>
      </dgm:t>
    </dgm:pt>
    <dgm:pt modelId="{6981E70C-D85E-41FB-A510-8DC664F81E65}" type="sibTrans" cxnId="{4F94A5AF-99A0-44B5-A2A4-3010AC414D65}">
      <dgm:prSet/>
      <dgm:spPr/>
      <dgm:t>
        <a:bodyPr/>
        <a:lstStyle/>
        <a:p>
          <a:endParaRPr lang="en-US"/>
        </a:p>
      </dgm:t>
    </dgm:pt>
    <dgm:pt modelId="{FE5F1267-020E-49DA-B7F0-781FDD20B0A9}">
      <dgm:prSet/>
      <dgm:spPr/>
      <dgm:t>
        <a:bodyPr/>
        <a:lstStyle/>
        <a:p>
          <a:pPr>
            <a:defRPr b="1"/>
          </a:pPr>
          <a:r>
            <a:rPr lang="en-US" b="0" i="0"/>
            <a:t>Hybrid Content-Collaborative Approach</a:t>
          </a:r>
          <a:endParaRPr lang="en-US"/>
        </a:p>
      </dgm:t>
    </dgm:pt>
    <dgm:pt modelId="{4F253EBC-9CDE-4FF3-9F7F-4CE4608404AB}" type="parTrans" cxnId="{E87201B3-E739-4DA1-9A21-22995B04D038}">
      <dgm:prSet/>
      <dgm:spPr/>
      <dgm:t>
        <a:bodyPr/>
        <a:lstStyle/>
        <a:p>
          <a:endParaRPr lang="en-US"/>
        </a:p>
      </dgm:t>
    </dgm:pt>
    <dgm:pt modelId="{012A3163-8122-4330-9D67-617AA6F38FC5}" type="sibTrans" cxnId="{E87201B3-E739-4DA1-9A21-22995B04D038}">
      <dgm:prSet/>
      <dgm:spPr/>
      <dgm:t>
        <a:bodyPr/>
        <a:lstStyle/>
        <a:p>
          <a:endParaRPr lang="en-US"/>
        </a:p>
      </dgm:t>
    </dgm:pt>
    <dgm:pt modelId="{7999D8E9-492A-463D-AF31-4287618DC1A7}">
      <dgm:prSet/>
      <dgm:spPr/>
      <dgm:t>
        <a:bodyPr/>
        <a:lstStyle/>
        <a:p>
          <a:r>
            <a:rPr lang="en-US" b="0" i="0"/>
            <a:t>Implement a prelabeled training set that includes user statistics and preferences.</a:t>
          </a:r>
          <a:endParaRPr lang="en-US"/>
        </a:p>
      </dgm:t>
    </dgm:pt>
    <dgm:pt modelId="{07B8185D-7C24-40FD-9BDB-3A57631FE6F0}" type="parTrans" cxnId="{5A866D36-9519-4317-A9B4-24F2B3D1CF56}">
      <dgm:prSet/>
      <dgm:spPr/>
      <dgm:t>
        <a:bodyPr/>
        <a:lstStyle/>
        <a:p>
          <a:endParaRPr lang="en-US"/>
        </a:p>
      </dgm:t>
    </dgm:pt>
    <dgm:pt modelId="{78702A29-DED2-4880-9ABA-5BB60111C91B}" type="sibTrans" cxnId="{5A866D36-9519-4317-A9B4-24F2B3D1CF56}">
      <dgm:prSet/>
      <dgm:spPr/>
      <dgm:t>
        <a:bodyPr/>
        <a:lstStyle/>
        <a:p>
          <a:endParaRPr lang="en-US"/>
        </a:p>
      </dgm:t>
    </dgm:pt>
    <dgm:pt modelId="{2B3C1E3E-28D7-461D-900A-B01A49467FE7}">
      <dgm:prSet/>
      <dgm:spPr/>
      <dgm:t>
        <a:bodyPr/>
        <a:lstStyle/>
        <a:p>
          <a:r>
            <a:rPr lang="en-US" b="0" i="0"/>
            <a:t>Incorporate collaborative filtering techniques to leverage user-item interactions.</a:t>
          </a:r>
          <a:endParaRPr lang="en-US"/>
        </a:p>
      </dgm:t>
    </dgm:pt>
    <dgm:pt modelId="{77D989C8-CB7C-4529-8B20-77A242AA0177}" type="parTrans" cxnId="{3C3CFEB9-A562-44D0-9454-764B47898BD4}">
      <dgm:prSet/>
      <dgm:spPr/>
      <dgm:t>
        <a:bodyPr/>
        <a:lstStyle/>
        <a:p>
          <a:endParaRPr lang="en-US"/>
        </a:p>
      </dgm:t>
    </dgm:pt>
    <dgm:pt modelId="{4110E7C2-A7F8-42F4-980A-12663B43EAEB}" type="sibTrans" cxnId="{3C3CFEB9-A562-44D0-9454-764B47898BD4}">
      <dgm:prSet/>
      <dgm:spPr/>
      <dgm:t>
        <a:bodyPr/>
        <a:lstStyle/>
        <a:p>
          <a:endParaRPr lang="en-US"/>
        </a:p>
      </dgm:t>
    </dgm:pt>
    <dgm:pt modelId="{4B46A0FB-53FF-416C-A127-FB7870F6C19C}">
      <dgm:prSet/>
      <dgm:spPr/>
      <dgm:t>
        <a:bodyPr/>
        <a:lstStyle/>
        <a:p>
          <a:r>
            <a:rPr lang="en-US" b="0" i="0"/>
            <a:t>Combine content-based features with collaborative features to create a more robust hybrid model.</a:t>
          </a:r>
          <a:endParaRPr lang="en-US"/>
        </a:p>
      </dgm:t>
    </dgm:pt>
    <dgm:pt modelId="{191FD728-0201-435D-9A1E-959DC3316805}" type="parTrans" cxnId="{643AD088-0256-4B32-BB56-E74A30D5C4F8}">
      <dgm:prSet/>
      <dgm:spPr/>
      <dgm:t>
        <a:bodyPr/>
        <a:lstStyle/>
        <a:p>
          <a:endParaRPr lang="en-US"/>
        </a:p>
      </dgm:t>
    </dgm:pt>
    <dgm:pt modelId="{8A4701AF-0584-4C44-A3C2-7D3FCEE28F08}" type="sibTrans" cxnId="{643AD088-0256-4B32-BB56-E74A30D5C4F8}">
      <dgm:prSet/>
      <dgm:spPr/>
      <dgm:t>
        <a:bodyPr/>
        <a:lstStyle/>
        <a:p>
          <a:endParaRPr lang="en-US"/>
        </a:p>
      </dgm:t>
    </dgm:pt>
    <dgm:pt modelId="{3511F77D-FB76-4886-85EC-1F0DFDE3801D}">
      <dgm:prSet/>
      <dgm:spPr/>
      <dgm:t>
        <a:bodyPr/>
        <a:lstStyle/>
        <a:p>
          <a:pPr>
            <a:defRPr b="1"/>
          </a:pPr>
          <a:r>
            <a:rPr lang="en-US" b="0" i="0"/>
            <a:t>User Feedback Integration</a:t>
          </a:r>
          <a:endParaRPr lang="en-US"/>
        </a:p>
      </dgm:t>
    </dgm:pt>
    <dgm:pt modelId="{80328C9A-C407-495E-9410-D986EE14FA98}" type="parTrans" cxnId="{B6D91E8F-4CD3-4146-9C60-5A9B6007660F}">
      <dgm:prSet/>
      <dgm:spPr/>
      <dgm:t>
        <a:bodyPr/>
        <a:lstStyle/>
        <a:p>
          <a:endParaRPr lang="en-US"/>
        </a:p>
      </dgm:t>
    </dgm:pt>
    <dgm:pt modelId="{B5AF9163-6C3B-4CB4-9653-58283D7120FE}" type="sibTrans" cxnId="{B6D91E8F-4CD3-4146-9C60-5A9B6007660F}">
      <dgm:prSet/>
      <dgm:spPr/>
      <dgm:t>
        <a:bodyPr/>
        <a:lstStyle/>
        <a:p>
          <a:endParaRPr lang="en-US"/>
        </a:p>
      </dgm:t>
    </dgm:pt>
    <dgm:pt modelId="{F8D187B5-D8BB-460A-81E4-437F6B949A52}">
      <dgm:prSet/>
      <dgm:spPr/>
      <dgm:t>
        <a:bodyPr/>
        <a:lstStyle/>
        <a:p>
          <a:r>
            <a:rPr lang="en-US" b="0" i="0"/>
            <a:t>Implement a mechanism to collect and incorporate user feedback on recommendations.</a:t>
          </a:r>
          <a:endParaRPr lang="en-US"/>
        </a:p>
      </dgm:t>
    </dgm:pt>
    <dgm:pt modelId="{DF0AD0D2-ADA4-4C77-8E39-419E46BBEC2B}" type="parTrans" cxnId="{9981D1E7-244C-47C7-AF29-D3F0C5DAA77F}">
      <dgm:prSet/>
      <dgm:spPr/>
      <dgm:t>
        <a:bodyPr/>
        <a:lstStyle/>
        <a:p>
          <a:endParaRPr lang="en-US"/>
        </a:p>
      </dgm:t>
    </dgm:pt>
    <dgm:pt modelId="{864C964D-5E58-4BBD-8CB0-34DCD1E4893F}" type="sibTrans" cxnId="{9981D1E7-244C-47C7-AF29-D3F0C5DAA77F}">
      <dgm:prSet/>
      <dgm:spPr/>
      <dgm:t>
        <a:bodyPr/>
        <a:lstStyle/>
        <a:p>
          <a:endParaRPr lang="en-US"/>
        </a:p>
      </dgm:t>
    </dgm:pt>
    <dgm:pt modelId="{8568A9F2-6167-4F8A-8A5A-3534E45EB482}">
      <dgm:prSet/>
      <dgm:spPr/>
      <dgm:t>
        <a:bodyPr/>
        <a:lstStyle/>
        <a:p>
          <a:r>
            <a:rPr lang="en-US" b="0" i="0"/>
            <a:t>Use this feedback to continuously improve the model's performance over time.</a:t>
          </a:r>
          <a:endParaRPr lang="en-US"/>
        </a:p>
      </dgm:t>
    </dgm:pt>
    <dgm:pt modelId="{0E3647C0-2838-4FEE-9F53-D5F631A37F20}" type="parTrans" cxnId="{D12108A6-CD80-42F1-99C1-1632207916E7}">
      <dgm:prSet/>
      <dgm:spPr/>
      <dgm:t>
        <a:bodyPr/>
        <a:lstStyle/>
        <a:p>
          <a:endParaRPr lang="en-US"/>
        </a:p>
      </dgm:t>
    </dgm:pt>
    <dgm:pt modelId="{F8119AB6-150D-46C1-88E8-6AE7B573054D}" type="sibTrans" cxnId="{D12108A6-CD80-42F1-99C1-1632207916E7}">
      <dgm:prSet/>
      <dgm:spPr/>
      <dgm:t>
        <a:bodyPr/>
        <a:lstStyle/>
        <a:p>
          <a:endParaRPr lang="en-US"/>
        </a:p>
      </dgm:t>
    </dgm:pt>
    <dgm:pt modelId="{61F22FCA-57C1-4299-B534-BF92F3C2AE97}">
      <dgm:prSet/>
      <dgm:spPr/>
      <dgm:t>
        <a:bodyPr/>
        <a:lstStyle/>
        <a:p>
          <a:pPr>
            <a:defRPr b="1"/>
          </a:pPr>
          <a:r>
            <a:rPr lang="en-US" b="0" i="0"/>
            <a:t>Personalization</a:t>
          </a:r>
          <a:endParaRPr lang="en-US"/>
        </a:p>
      </dgm:t>
    </dgm:pt>
    <dgm:pt modelId="{FE61AD71-4D3E-474E-9248-D5AA810DD7E3}" type="parTrans" cxnId="{C9BBE1AB-A1A2-4A26-BE2C-4A991EA8CF03}">
      <dgm:prSet/>
      <dgm:spPr/>
      <dgm:t>
        <a:bodyPr/>
        <a:lstStyle/>
        <a:p>
          <a:endParaRPr lang="en-US"/>
        </a:p>
      </dgm:t>
    </dgm:pt>
    <dgm:pt modelId="{768747B9-EB54-437A-A0EC-6E48D5E8114D}" type="sibTrans" cxnId="{C9BBE1AB-A1A2-4A26-BE2C-4A991EA8CF03}">
      <dgm:prSet/>
      <dgm:spPr/>
      <dgm:t>
        <a:bodyPr/>
        <a:lstStyle/>
        <a:p>
          <a:endParaRPr lang="en-US"/>
        </a:p>
      </dgm:t>
    </dgm:pt>
    <dgm:pt modelId="{C4ABEF02-91F0-424C-8470-7B8964B98C51}">
      <dgm:prSet/>
      <dgm:spPr/>
      <dgm:t>
        <a:bodyPr/>
        <a:lstStyle/>
        <a:p>
          <a:r>
            <a:rPr lang="en-US" b="0" i="0"/>
            <a:t>Develop user profiles based on their game preferences and playing history.</a:t>
          </a:r>
          <a:endParaRPr lang="en-US"/>
        </a:p>
      </dgm:t>
    </dgm:pt>
    <dgm:pt modelId="{716CB087-7AC8-4DCC-AB93-B3AB5BA0E460}" type="parTrans" cxnId="{83C81959-C7F8-4807-BC6C-B848F2EBA83F}">
      <dgm:prSet/>
      <dgm:spPr/>
      <dgm:t>
        <a:bodyPr/>
        <a:lstStyle/>
        <a:p>
          <a:endParaRPr lang="en-US"/>
        </a:p>
      </dgm:t>
    </dgm:pt>
    <dgm:pt modelId="{13993204-DF89-451B-B167-CB96FF2FF72C}" type="sibTrans" cxnId="{83C81959-C7F8-4807-BC6C-B848F2EBA83F}">
      <dgm:prSet/>
      <dgm:spPr/>
      <dgm:t>
        <a:bodyPr/>
        <a:lstStyle/>
        <a:p>
          <a:endParaRPr lang="en-US"/>
        </a:p>
      </dgm:t>
    </dgm:pt>
    <dgm:pt modelId="{A24A8A1F-16D8-4373-9464-6F5DC019701B}">
      <dgm:prSet/>
      <dgm:spPr/>
      <dgm:t>
        <a:bodyPr/>
        <a:lstStyle/>
        <a:p>
          <a:r>
            <a:rPr lang="en-US" b="0" i="0"/>
            <a:t>Tailor recommendations to individual users based on their profiles.</a:t>
          </a:r>
          <a:endParaRPr lang="en-US"/>
        </a:p>
      </dgm:t>
    </dgm:pt>
    <dgm:pt modelId="{1EDB16A7-96E1-4D3C-BC57-CFC0949E55CF}" type="parTrans" cxnId="{599CF3D9-7F1B-4EF3-8C00-AF719DE94DC5}">
      <dgm:prSet/>
      <dgm:spPr/>
      <dgm:t>
        <a:bodyPr/>
        <a:lstStyle/>
        <a:p>
          <a:endParaRPr lang="en-US"/>
        </a:p>
      </dgm:t>
    </dgm:pt>
    <dgm:pt modelId="{EDE0AE30-E907-46CE-B2E5-6CE9B941C32D}" type="sibTrans" cxnId="{599CF3D9-7F1B-4EF3-8C00-AF719DE94DC5}">
      <dgm:prSet/>
      <dgm:spPr/>
      <dgm:t>
        <a:bodyPr/>
        <a:lstStyle/>
        <a:p>
          <a:endParaRPr lang="en-US"/>
        </a:p>
      </dgm:t>
    </dgm:pt>
    <dgm:pt modelId="{F01B19B1-BCB9-494C-BACA-B585A50DB10B}" type="pres">
      <dgm:prSet presAssocID="{BDC3BDFD-7001-439E-B109-95F211DF4CEC}" presName="root" presStyleCnt="0">
        <dgm:presLayoutVars>
          <dgm:dir/>
          <dgm:resizeHandles val="exact"/>
        </dgm:presLayoutVars>
      </dgm:prSet>
      <dgm:spPr/>
    </dgm:pt>
    <dgm:pt modelId="{018A69AF-7828-4301-AD53-1EC90A0B3EA2}" type="pres">
      <dgm:prSet presAssocID="{82AA832D-1FFE-4F27-8264-B206752FC2A5}" presName="compNode" presStyleCnt="0"/>
      <dgm:spPr/>
    </dgm:pt>
    <dgm:pt modelId="{ACBB6BB4-CE4A-4E71-9258-C9D141268CF3}" type="pres">
      <dgm:prSet presAssocID="{82AA832D-1FFE-4F27-8264-B206752FC2A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E459301C-B883-461A-A32C-08FE0AEF6EBC}" type="pres">
      <dgm:prSet presAssocID="{82AA832D-1FFE-4F27-8264-B206752FC2A5}" presName="iconSpace" presStyleCnt="0"/>
      <dgm:spPr/>
    </dgm:pt>
    <dgm:pt modelId="{F0DFABB3-6924-4344-8BC0-8181016C292E}" type="pres">
      <dgm:prSet presAssocID="{82AA832D-1FFE-4F27-8264-B206752FC2A5}" presName="parTx" presStyleLbl="revTx" presStyleIdx="0" presStyleCnt="8">
        <dgm:presLayoutVars>
          <dgm:chMax val="0"/>
          <dgm:chPref val="0"/>
        </dgm:presLayoutVars>
      </dgm:prSet>
      <dgm:spPr/>
    </dgm:pt>
    <dgm:pt modelId="{825C2638-0503-42BE-BD43-C1AF027AA8C7}" type="pres">
      <dgm:prSet presAssocID="{82AA832D-1FFE-4F27-8264-B206752FC2A5}" presName="txSpace" presStyleCnt="0"/>
      <dgm:spPr/>
    </dgm:pt>
    <dgm:pt modelId="{48DA9C2B-F08E-4E24-BD98-59E191784CAB}" type="pres">
      <dgm:prSet presAssocID="{82AA832D-1FFE-4F27-8264-B206752FC2A5}" presName="desTx" presStyleLbl="revTx" presStyleIdx="1" presStyleCnt="8">
        <dgm:presLayoutVars/>
      </dgm:prSet>
      <dgm:spPr/>
    </dgm:pt>
    <dgm:pt modelId="{437F8740-D3DA-45D2-BF5B-0B762738CFF7}" type="pres">
      <dgm:prSet presAssocID="{6981E70C-D85E-41FB-A510-8DC664F81E65}" presName="sibTrans" presStyleCnt="0"/>
      <dgm:spPr/>
    </dgm:pt>
    <dgm:pt modelId="{0D878194-8CDE-44FF-A078-3767BF29ECA8}" type="pres">
      <dgm:prSet presAssocID="{FE5F1267-020E-49DA-B7F0-781FDD20B0A9}" presName="compNode" presStyleCnt="0"/>
      <dgm:spPr/>
    </dgm:pt>
    <dgm:pt modelId="{030A7A8B-8F17-4E52-89AB-372C8098A5F7}" type="pres">
      <dgm:prSet presAssocID="{FE5F1267-020E-49DA-B7F0-781FDD20B0A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0264A377-EC93-4D98-A87C-0AB339B69165}" type="pres">
      <dgm:prSet presAssocID="{FE5F1267-020E-49DA-B7F0-781FDD20B0A9}" presName="iconSpace" presStyleCnt="0"/>
      <dgm:spPr/>
    </dgm:pt>
    <dgm:pt modelId="{3ED1E1C7-B916-421F-B486-DE5FE7FCD118}" type="pres">
      <dgm:prSet presAssocID="{FE5F1267-020E-49DA-B7F0-781FDD20B0A9}" presName="parTx" presStyleLbl="revTx" presStyleIdx="2" presStyleCnt="8">
        <dgm:presLayoutVars>
          <dgm:chMax val="0"/>
          <dgm:chPref val="0"/>
        </dgm:presLayoutVars>
      </dgm:prSet>
      <dgm:spPr/>
    </dgm:pt>
    <dgm:pt modelId="{A4D11CF8-52CF-46E6-B707-F0CCD2B401B6}" type="pres">
      <dgm:prSet presAssocID="{FE5F1267-020E-49DA-B7F0-781FDD20B0A9}" presName="txSpace" presStyleCnt="0"/>
      <dgm:spPr/>
    </dgm:pt>
    <dgm:pt modelId="{4CD5F9F7-66E4-4F1D-9EE7-281C73B972E1}" type="pres">
      <dgm:prSet presAssocID="{FE5F1267-020E-49DA-B7F0-781FDD20B0A9}" presName="desTx" presStyleLbl="revTx" presStyleIdx="3" presStyleCnt="8">
        <dgm:presLayoutVars/>
      </dgm:prSet>
      <dgm:spPr/>
    </dgm:pt>
    <dgm:pt modelId="{EDA4081B-5522-42B6-922F-3B7E4A553304}" type="pres">
      <dgm:prSet presAssocID="{012A3163-8122-4330-9D67-617AA6F38FC5}" presName="sibTrans" presStyleCnt="0"/>
      <dgm:spPr/>
    </dgm:pt>
    <dgm:pt modelId="{F07DCA8C-F60E-4D2D-BF98-FD37958F5B5A}" type="pres">
      <dgm:prSet presAssocID="{3511F77D-FB76-4886-85EC-1F0DFDE3801D}" presName="compNode" presStyleCnt="0"/>
      <dgm:spPr/>
    </dgm:pt>
    <dgm:pt modelId="{9CEFD817-A715-4D43-8C53-7126D79CABCC}" type="pres">
      <dgm:prSet presAssocID="{3511F77D-FB76-4886-85EC-1F0DFDE3801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455B0759-4366-4252-B8AB-100EF56CE80B}" type="pres">
      <dgm:prSet presAssocID="{3511F77D-FB76-4886-85EC-1F0DFDE3801D}" presName="iconSpace" presStyleCnt="0"/>
      <dgm:spPr/>
    </dgm:pt>
    <dgm:pt modelId="{BDE7E1E9-1E22-4302-BFD2-51370F2808C3}" type="pres">
      <dgm:prSet presAssocID="{3511F77D-FB76-4886-85EC-1F0DFDE3801D}" presName="parTx" presStyleLbl="revTx" presStyleIdx="4" presStyleCnt="8">
        <dgm:presLayoutVars>
          <dgm:chMax val="0"/>
          <dgm:chPref val="0"/>
        </dgm:presLayoutVars>
      </dgm:prSet>
      <dgm:spPr/>
    </dgm:pt>
    <dgm:pt modelId="{CA91C996-74F4-4086-941E-FBD213F956A0}" type="pres">
      <dgm:prSet presAssocID="{3511F77D-FB76-4886-85EC-1F0DFDE3801D}" presName="txSpace" presStyleCnt="0"/>
      <dgm:spPr/>
    </dgm:pt>
    <dgm:pt modelId="{DA669CDC-F0FA-4364-AB3B-423E3BE1081F}" type="pres">
      <dgm:prSet presAssocID="{3511F77D-FB76-4886-85EC-1F0DFDE3801D}" presName="desTx" presStyleLbl="revTx" presStyleIdx="5" presStyleCnt="8">
        <dgm:presLayoutVars/>
      </dgm:prSet>
      <dgm:spPr/>
    </dgm:pt>
    <dgm:pt modelId="{DE63DB67-1BDC-4B60-BD25-550DBE824F37}" type="pres">
      <dgm:prSet presAssocID="{B5AF9163-6C3B-4CB4-9653-58283D7120FE}" presName="sibTrans" presStyleCnt="0"/>
      <dgm:spPr/>
    </dgm:pt>
    <dgm:pt modelId="{A07B4EA3-C8C6-4249-BF9D-70630DD4AE87}" type="pres">
      <dgm:prSet presAssocID="{61F22FCA-57C1-4299-B534-BF92F3C2AE97}" presName="compNode" presStyleCnt="0"/>
      <dgm:spPr/>
    </dgm:pt>
    <dgm:pt modelId="{36A24441-A33A-41AA-A1E8-BE35EED93586}" type="pres">
      <dgm:prSet presAssocID="{61F22FCA-57C1-4299-B534-BF92F3C2AE9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a:ext>
      </dgm:extLst>
    </dgm:pt>
    <dgm:pt modelId="{C8774F61-BA7C-425A-B13A-2D81B1705028}" type="pres">
      <dgm:prSet presAssocID="{61F22FCA-57C1-4299-B534-BF92F3C2AE97}" presName="iconSpace" presStyleCnt="0"/>
      <dgm:spPr/>
    </dgm:pt>
    <dgm:pt modelId="{24521A8C-43A9-46A2-8ED6-6361B7F8FA12}" type="pres">
      <dgm:prSet presAssocID="{61F22FCA-57C1-4299-B534-BF92F3C2AE97}" presName="parTx" presStyleLbl="revTx" presStyleIdx="6" presStyleCnt="8">
        <dgm:presLayoutVars>
          <dgm:chMax val="0"/>
          <dgm:chPref val="0"/>
        </dgm:presLayoutVars>
      </dgm:prSet>
      <dgm:spPr/>
    </dgm:pt>
    <dgm:pt modelId="{8DADAC15-2802-4909-8193-67C84B53D40B}" type="pres">
      <dgm:prSet presAssocID="{61F22FCA-57C1-4299-B534-BF92F3C2AE97}" presName="txSpace" presStyleCnt="0"/>
      <dgm:spPr/>
    </dgm:pt>
    <dgm:pt modelId="{F471E345-7D3C-4C13-94BA-89CA1F8F28C5}" type="pres">
      <dgm:prSet presAssocID="{61F22FCA-57C1-4299-B534-BF92F3C2AE97}" presName="desTx" presStyleLbl="revTx" presStyleIdx="7" presStyleCnt="8">
        <dgm:presLayoutVars/>
      </dgm:prSet>
      <dgm:spPr/>
    </dgm:pt>
  </dgm:ptLst>
  <dgm:cxnLst>
    <dgm:cxn modelId="{945E6F07-FA94-4912-90A1-FAE85EE13DD8}" type="presOf" srcId="{82AA832D-1FFE-4F27-8264-B206752FC2A5}" destId="{F0DFABB3-6924-4344-8BC0-8181016C292E}" srcOrd="0" destOrd="0" presId="urn:microsoft.com/office/officeart/2018/5/layout/CenteredIconLabelDescriptionList"/>
    <dgm:cxn modelId="{AA621E1B-D7ED-432D-9DB2-64C18E88AD66}" type="presOf" srcId="{2B3C1E3E-28D7-461D-900A-B01A49467FE7}" destId="{4CD5F9F7-66E4-4F1D-9EE7-281C73B972E1}" srcOrd="0" destOrd="1" presId="urn:microsoft.com/office/officeart/2018/5/layout/CenteredIconLabelDescriptionList"/>
    <dgm:cxn modelId="{5A866D36-9519-4317-A9B4-24F2B3D1CF56}" srcId="{FE5F1267-020E-49DA-B7F0-781FDD20B0A9}" destId="{7999D8E9-492A-463D-AF31-4287618DC1A7}" srcOrd="0" destOrd="0" parTransId="{07B8185D-7C24-40FD-9BDB-3A57631FE6F0}" sibTransId="{78702A29-DED2-4880-9ABA-5BB60111C91B}"/>
    <dgm:cxn modelId="{1951715C-FC39-4927-A5CA-C37977B14BD1}" type="presOf" srcId="{C4ABEF02-91F0-424C-8470-7B8964B98C51}" destId="{F471E345-7D3C-4C13-94BA-89CA1F8F28C5}" srcOrd="0" destOrd="0" presId="urn:microsoft.com/office/officeart/2018/5/layout/CenteredIconLabelDescriptionList"/>
    <dgm:cxn modelId="{09A51543-95E0-41E5-8037-E0292463056A}" type="presOf" srcId="{3511F77D-FB76-4886-85EC-1F0DFDE3801D}" destId="{BDE7E1E9-1E22-4302-BFD2-51370F2808C3}" srcOrd="0" destOrd="0" presId="urn:microsoft.com/office/officeart/2018/5/layout/CenteredIconLabelDescriptionList"/>
    <dgm:cxn modelId="{49C8B668-F114-4F06-97B4-BBFD83DFA85B}" type="presOf" srcId="{61F22FCA-57C1-4299-B534-BF92F3C2AE97}" destId="{24521A8C-43A9-46A2-8ED6-6361B7F8FA12}" srcOrd="0" destOrd="0" presId="urn:microsoft.com/office/officeart/2018/5/layout/CenteredIconLabelDescriptionList"/>
    <dgm:cxn modelId="{03C9DA6A-C45E-4E26-AFAF-C791A51AED33}" type="presOf" srcId="{7999D8E9-492A-463D-AF31-4287618DC1A7}" destId="{4CD5F9F7-66E4-4F1D-9EE7-281C73B972E1}" srcOrd="0" destOrd="0" presId="urn:microsoft.com/office/officeart/2018/5/layout/CenteredIconLabelDescriptionList"/>
    <dgm:cxn modelId="{83C81959-C7F8-4807-BC6C-B848F2EBA83F}" srcId="{61F22FCA-57C1-4299-B534-BF92F3C2AE97}" destId="{C4ABEF02-91F0-424C-8470-7B8964B98C51}" srcOrd="0" destOrd="0" parTransId="{716CB087-7AC8-4DCC-AB93-B3AB5BA0E460}" sibTransId="{13993204-DF89-451B-B167-CB96FF2FF72C}"/>
    <dgm:cxn modelId="{07F39A7F-0B43-4DC6-B8E2-39C3D2540F97}" type="presOf" srcId="{A24A8A1F-16D8-4373-9464-6F5DC019701B}" destId="{F471E345-7D3C-4C13-94BA-89CA1F8F28C5}" srcOrd="0" destOrd="1" presId="urn:microsoft.com/office/officeart/2018/5/layout/CenteredIconLabelDescriptionList"/>
    <dgm:cxn modelId="{643AD088-0256-4B32-BB56-E74A30D5C4F8}" srcId="{FE5F1267-020E-49DA-B7F0-781FDD20B0A9}" destId="{4B46A0FB-53FF-416C-A127-FB7870F6C19C}" srcOrd="2" destOrd="0" parTransId="{191FD728-0201-435D-9A1E-959DC3316805}" sibTransId="{8A4701AF-0584-4C44-A3C2-7D3FCEE28F08}"/>
    <dgm:cxn modelId="{B1549289-2FF7-44E6-9B9C-F0812009C5F3}" type="presOf" srcId="{BDC3BDFD-7001-439E-B109-95F211DF4CEC}" destId="{F01B19B1-BCB9-494C-BACA-B585A50DB10B}" srcOrd="0" destOrd="0" presId="urn:microsoft.com/office/officeart/2018/5/layout/CenteredIconLabelDescriptionList"/>
    <dgm:cxn modelId="{B6D91E8F-4CD3-4146-9C60-5A9B6007660F}" srcId="{BDC3BDFD-7001-439E-B109-95F211DF4CEC}" destId="{3511F77D-FB76-4886-85EC-1F0DFDE3801D}" srcOrd="2" destOrd="0" parTransId="{80328C9A-C407-495E-9410-D986EE14FA98}" sibTransId="{B5AF9163-6C3B-4CB4-9653-58283D7120FE}"/>
    <dgm:cxn modelId="{34E6D796-6947-4CE6-AD5B-66AE6818C595}" type="presOf" srcId="{4B46A0FB-53FF-416C-A127-FB7870F6C19C}" destId="{4CD5F9F7-66E4-4F1D-9EE7-281C73B972E1}" srcOrd="0" destOrd="2" presId="urn:microsoft.com/office/officeart/2018/5/layout/CenteredIconLabelDescriptionList"/>
    <dgm:cxn modelId="{098B4898-8B5B-468E-BBAB-C8D4780B4F77}" type="presOf" srcId="{FE5F1267-020E-49DA-B7F0-781FDD20B0A9}" destId="{3ED1E1C7-B916-421F-B486-DE5FE7FCD118}" srcOrd="0" destOrd="0" presId="urn:microsoft.com/office/officeart/2018/5/layout/CenteredIconLabelDescriptionList"/>
    <dgm:cxn modelId="{D12108A6-CD80-42F1-99C1-1632207916E7}" srcId="{3511F77D-FB76-4886-85EC-1F0DFDE3801D}" destId="{8568A9F2-6167-4F8A-8A5A-3534E45EB482}" srcOrd="1" destOrd="0" parTransId="{0E3647C0-2838-4FEE-9F53-D5F631A37F20}" sibTransId="{F8119AB6-150D-46C1-88E8-6AE7B573054D}"/>
    <dgm:cxn modelId="{C9BBE1AB-A1A2-4A26-BE2C-4A991EA8CF03}" srcId="{BDC3BDFD-7001-439E-B109-95F211DF4CEC}" destId="{61F22FCA-57C1-4299-B534-BF92F3C2AE97}" srcOrd="3" destOrd="0" parTransId="{FE61AD71-4D3E-474E-9248-D5AA810DD7E3}" sibTransId="{768747B9-EB54-437A-A0EC-6E48D5E8114D}"/>
    <dgm:cxn modelId="{4F94A5AF-99A0-44B5-A2A4-3010AC414D65}" srcId="{BDC3BDFD-7001-439E-B109-95F211DF4CEC}" destId="{82AA832D-1FFE-4F27-8264-B206752FC2A5}" srcOrd="0" destOrd="0" parTransId="{D3AB4A85-D04B-4CC8-911B-7609E5BD92D7}" sibTransId="{6981E70C-D85E-41FB-A510-8DC664F81E65}"/>
    <dgm:cxn modelId="{E87201B3-E739-4DA1-9A21-22995B04D038}" srcId="{BDC3BDFD-7001-439E-B109-95F211DF4CEC}" destId="{FE5F1267-020E-49DA-B7F0-781FDD20B0A9}" srcOrd="1" destOrd="0" parTransId="{4F253EBC-9CDE-4FF3-9F7F-4CE4608404AB}" sibTransId="{012A3163-8122-4330-9D67-617AA6F38FC5}"/>
    <dgm:cxn modelId="{C0C18FB5-EB4A-4C2A-9479-D358F036FD29}" type="presOf" srcId="{8568A9F2-6167-4F8A-8A5A-3534E45EB482}" destId="{DA669CDC-F0FA-4364-AB3B-423E3BE1081F}" srcOrd="0" destOrd="1" presId="urn:microsoft.com/office/officeart/2018/5/layout/CenteredIconLabelDescriptionList"/>
    <dgm:cxn modelId="{3C3CFEB9-A562-44D0-9454-764B47898BD4}" srcId="{FE5F1267-020E-49DA-B7F0-781FDD20B0A9}" destId="{2B3C1E3E-28D7-461D-900A-B01A49467FE7}" srcOrd="1" destOrd="0" parTransId="{77D989C8-CB7C-4529-8B20-77A242AA0177}" sibTransId="{4110E7C2-A7F8-42F4-980A-12663B43EAEB}"/>
    <dgm:cxn modelId="{344CEFC8-5C9B-46ED-B0E2-F2D2AF73E170}" type="presOf" srcId="{F8D187B5-D8BB-460A-81E4-437F6B949A52}" destId="{DA669CDC-F0FA-4364-AB3B-423E3BE1081F}" srcOrd="0" destOrd="0" presId="urn:microsoft.com/office/officeart/2018/5/layout/CenteredIconLabelDescriptionList"/>
    <dgm:cxn modelId="{599CF3D9-7F1B-4EF3-8C00-AF719DE94DC5}" srcId="{61F22FCA-57C1-4299-B534-BF92F3C2AE97}" destId="{A24A8A1F-16D8-4373-9464-6F5DC019701B}" srcOrd="1" destOrd="0" parTransId="{1EDB16A7-96E1-4D3C-BC57-CFC0949E55CF}" sibTransId="{EDE0AE30-E907-46CE-B2E5-6CE9B941C32D}"/>
    <dgm:cxn modelId="{9981D1E7-244C-47C7-AF29-D3F0C5DAA77F}" srcId="{3511F77D-FB76-4886-85EC-1F0DFDE3801D}" destId="{F8D187B5-D8BB-460A-81E4-437F6B949A52}" srcOrd="0" destOrd="0" parTransId="{DF0AD0D2-ADA4-4C77-8E39-419E46BBEC2B}" sibTransId="{864C964D-5E58-4BBD-8CB0-34DCD1E4893F}"/>
    <dgm:cxn modelId="{DF202D26-AE8C-4F1B-B4DB-167A9867B3AE}" type="presParOf" srcId="{F01B19B1-BCB9-494C-BACA-B585A50DB10B}" destId="{018A69AF-7828-4301-AD53-1EC90A0B3EA2}" srcOrd="0" destOrd="0" presId="urn:microsoft.com/office/officeart/2018/5/layout/CenteredIconLabelDescriptionList"/>
    <dgm:cxn modelId="{3B1D2E82-94AB-4D9D-ABD6-F3CF4E1DC162}" type="presParOf" srcId="{018A69AF-7828-4301-AD53-1EC90A0B3EA2}" destId="{ACBB6BB4-CE4A-4E71-9258-C9D141268CF3}" srcOrd="0" destOrd="0" presId="urn:microsoft.com/office/officeart/2018/5/layout/CenteredIconLabelDescriptionList"/>
    <dgm:cxn modelId="{F3421382-4811-412F-8EC1-84F9598EBD6F}" type="presParOf" srcId="{018A69AF-7828-4301-AD53-1EC90A0B3EA2}" destId="{E459301C-B883-461A-A32C-08FE0AEF6EBC}" srcOrd="1" destOrd="0" presId="urn:microsoft.com/office/officeart/2018/5/layout/CenteredIconLabelDescriptionList"/>
    <dgm:cxn modelId="{2A56AA89-664A-440B-BE13-87CFDA3A47DD}" type="presParOf" srcId="{018A69AF-7828-4301-AD53-1EC90A0B3EA2}" destId="{F0DFABB3-6924-4344-8BC0-8181016C292E}" srcOrd="2" destOrd="0" presId="urn:microsoft.com/office/officeart/2018/5/layout/CenteredIconLabelDescriptionList"/>
    <dgm:cxn modelId="{EA6987A3-B266-47B8-9C8C-040472738612}" type="presParOf" srcId="{018A69AF-7828-4301-AD53-1EC90A0B3EA2}" destId="{825C2638-0503-42BE-BD43-C1AF027AA8C7}" srcOrd="3" destOrd="0" presId="urn:microsoft.com/office/officeart/2018/5/layout/CenteredIconLabelDescriptionList"/>
    <dgm:cxn modelId="{42648A91-D4D1-473E-8272-CCFA3EDC6EC3}" type="presParOf" srcId="{018A69AF-7828-4301-AD53-1EC90A0B3EA2}" destId="{48DA9C2B-F08E-4E24-BD98-59E191784CAB}" srcOrd="4" destOrd="0" presId="urn:microsoft.com/office/officeart/2018/5/layout/CenteredIconLabelDescriptionList"/>
    <dgm:cxn modelId="{88D913C9-E0AE-41E7-9503-EEF1829B3566}" type="presParOf" srcId="{F01B19B1-BCB9-494C-BACA-B585A50DB10B}" destId="{437F8740-D3DA-45D2-BF5B-0B762738CFF7}" srcOrd="1" destOrd="0" presId="urn:microsoft.com/office/officeart/2018/5/layout/CenteredIconLabelDescriptionList"/>
    <dgm:cxn modelId="{F3FE8669-A1EB-43A1-9134-52F92754AD48}" type="presParOf" srcId="{F01B19B1-BCB9-494C-BACA-B585A50DB10B}" destId="{0D878194-8CDE-44FF-A078-3767BF29ECA8}" srcOrd="2" destOrd="0" presId="urn:microsoft.com/office/officeart/2018/5/layout/CenteredIconLabelDescriptionList"/>
    <dgm:cxn modelId="{2F3389B7-5EA0-433F-A4EC-5C8E87E27F8F}" type="presParOf" srcId="{0D878194-8CDE-44FF-A078-3767BF29ECA8}" destId="{030A7A8B-8F17-4E52-89AB-372C8098A5F7}" srcOrd="0" destOrd="0" presId="urn:microsoft.com/office/officeart/2018/5/layout/CenteredIconLabelDescriptionList"/>
    <dgm:cxn modelId="{675CBE00-B9FD-4E71-AF4C-A7460D684B98}" type="presParOf" srcId="{0D878194-8CDE-44FF-A078-3767BF29ECA8}" destId="{0264A377-EC93-4D98-A87C-0AB339B69165}" srcOrd="1" destOrd="0" presId="urn:microsoft.com/office/officeart/2018/5/layout/CenteredIconLabelDescriptionList"/>
    <dgm:cxn modelId="{B1479FDA-94D7-476D-ACCC-DA2D6923AAD3}" type="presParOf" srcId="{0D878194-8CDE-44FF-A078-3767BF29ECA8}" destId="{3ED1E1C7-B916-421F-B486-DE5FE7FCD118}" srcOrd="2" destOrd="0" presId="urn:microsoft.com/office/officeart/2018/5/layout/CenteredIconLabelDescriptionList"/>
    <dgm:cxn modelId="{BEF3F23F-F411-4D3F-9E27-38DA29C364CA}" type="presParOf" srcId="{0D878194-8CDE-44FF-A078-3767BF29ECA8}" destId="{A4D11CF8-52CF-46E6-B707-F0CCD2B401B6}" srcOrd="3" destOrd="0" presId="urn:microsoft.com/office/officeart/2018/5/layout/CenteredIconLabelDescriptionList"/>
    <dgm:cxn modelId="{1839AE9F-BD3E-4C14-A3F2-50F325B5A72A}" type="presParOf" srcId="{0D878194-8CDE-44FF-A078-3767BF29ECA8}" destId="{4CD5F9F7-66E4-4F1D-9EE7-281C73B972E1}" srcOrd="4" destOrd="0" presId="urn:microsoft.com/office/officeart/2018/5/layout/CenteredIconLabelDescriptionList"/>
    <dgm:cxn modelId="{6C8A35A1-F411-4893-A20D-23AC65F99676}" type="presParOf" srcId="{F01B19B1-BCB9-494C-BACA-B585A50DB10B}" destId="{EDA4081B-5522-42B6-922F-3B7E4A553304}" srcOrd="3" destOrd="0" presId="urn:microsoft.com/office/officeart/2018/5/layout/CenteredIconLabelDescriptionList"/>
    <dgm:cxn modelId="{78C18974-6881-4956-BFDF-7D9D0A1EEAE2}" type="presParOf" srcId="{F01B19B1-BCB9-494C-BACA-B585A50DB10B}" destId="{F07DCA8C-F60E-4D2D-BF98-FD37958F5B5A}" srcOrd="4" destOrd="0" presId="urn:microsoft.com/office/officeart/2018/5/layout/CenteredIconLabelDescriptionList"/>
    <dgm:cxn modelId="{5A2F1C28-8101-4CE3-A2A1-01299FD7CD8D}" type="presParOf" srcId="{F07DCA8C-F60E-4D2D-BF98-FD37958F5B5A}" destId="{9CEFD817-A715-4D43-8C53-7126D79CABCC}" srcOrd="0" destOrd="0" presId="urn:microsoft.com/office/officeart/2018/5/layout/CenteredIconLabelDescriptionList"/>
    <dgm:cxn modelId="{2F14118D-8D47-4CB1-B51C-06B61016F8E2}" type="presParOf" srcId="{F07DCA8C-F60E-4D2D-BF98-FD37958F5B5A}" destId="{455B0759-4366-4252-B8AB-100EF56CE80B}" srcOrd="1" destOrd="0" presId="urn:microsoft.com/office/officeart/2018/5/layout/CenteredIconLabelDescriptionList"/>
    <dgm:cxn modelId="{19CBA4FB-1587-4544-9788-30A607A20D9E}" type="presParOf" srcId="{F07DCA8C-F60E-4D2D-BF98-FD37958F5B5A}" destId="{BDE7E1E9-1E22-4302-BFD2-51370F2808C3}" srcOrd="2" destOrd="0" presId="urn:microsoft.com/office/officeart/2018/5/layout/CenteredIconLabelDescriptionList"/>
    <dgm:cxn modelId="{61C3475D-AEEB-4BB9-B556-064D869DEC3B}" type="presParOf" srcId="{F07DCA8C-F60E-4D2D-BF98-FD37958F5B5A}" destId="{CA91C996-74F4-4086-941E-FBD213F956A0}" srcOrd="3" destOrd="0" presId="urn:microsoft.com/office/officeart/2018/5/layout/CenteredIconLabelDescriptionList"/>
    <dgm:cxn modelId="{676ED329-C8EB-4CCE-9404-CABCC912B695}" type="presParOf" srcId="{F07DCA8C-F60E-4D2D-BF98-FD37958F5B5A}" destId="{DA669CDC-F0FA-4364-AB3B-423E3BE1081F}" srcOrd="4" destOrd="0" presId="urn:microsoft.com/office/officeart/2018/5/layout/CenteredIconLabelDescriptionList"/>
    <dgm:cxn modelId="{FAC2285A-534B-49D3-8BA2-4E8AF16D875E}" type="presParOf" srcId="{F01B19B1-BCB9-494C-BACA-B585A50DB10B}" destId="{DE63DB67-1BDC-4B60-BD25-550DBE824F37}" srcOrd="5" destOrd="0" presId="urn:microsoft.com/office/officeart/2018/5/layout/CenteredIconLabelDescriptionList"/>
    <dgm:cxn modelId="{AD8ABD69-055B-4A92-BBB6-8213C826056B}" type="presParOf" srcId="{F01B19B1-BCB9-494C-BACA-B585A50DB10B}" destId="{A07B4EA3-C8C6-4249-BF9D-70630DD4AE87}" srcOrd="6" destOrd="0" presId="urn:microsoft.com/office/officeart/2018/5/layout/CenteredIconLabelDescriptionList"/>
    <dgm:cxn modelId="{94040109-53E4-49CD-951B-817DAC8EE713}" type="presParOf" srcId="{A07B4EA3-C8C6-4249-BF9D-70630DD4AE87}" destId="{36A24441-A33A-41AA-A1E8-BE35EED93586}" srcOrd="0" destOrd="0" presId="urn:microsoft.com/office/officeart/2018/5/layout/CenteredIconLabelDescriptionList"/>
    <dgm:cxn modelId="{C4FC12C0-83BD-4EFA-B718-D3F2DF4098B1}" type="presParOf" srcId="{A07B4EA3-C8C6-4249-BF9D-70630DD4AE87}" destId="{C8774F61-BA7C-425A-B13A-2D81B1705028}" srcOrd="1" destOrd="0" presId="urn:microsoft.com/office/officeart/2018/5/layout/CenteredIconLabelDescriptionList"/>
    <dgm:cxn modelId="{99706367-D9E1-4EC1-A44D-E470587462B9}" type="presParOf" srcId="{A07B4EA3-C8C6-4249-BF9D-70630DD4AE87}" destId="{24521A8C-43A9-46A2-8ED6-6361B7F8FA12}" srcOrd="2" destOrd="0" presId="urn:microsoft.com/office/officeart/2018/5/layout/CenteredIconLabelDescriptionList"/>
    <dgm:cxn modelId="{DF21F7B0-C17F-426F-8CF2-0881C19B4D0D}" type="presParOf" srcId="{A07B4EA3-C8C6-4249-BF9D-70630DD4AE87}" destId="{8DADAC15-2802-4909-8193-67C84B53D40B}" srcOrd="3" destOrd="0" presId="urn:microsoft.com/office/officeart/2018/5/layout/CenteredIconLabelDescriptionList"/>
    <dgm:cxn modelId="{062D142B-95CD-4654-BA17-4DB4B27150A8}" type="presParOf" srcId="{A07B4EA3-C8C6-4249-BF9D-70630DD4AE87}" destId="{F471E345-7D3C-4C13-94BA-89CA1F8F28C5}"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52E2FB-F083-45D6-BFA7-8147C571486C}">
      <dsp:nvSpPr>
        <dsp:cNvPr id="0" name=""/>
        <dsp:cNvSpPr/>
      </dsp:nvSpPr>
      <dsp:spPr>
        <a:xfrm>
          <a:off x="0" y="0"/>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304B55-EB13-4603-9203-BCDBFE1F49BA}">
      <dsp:nvSpPr>
        <dsp:cNvPr id="0" name=""/>
        <dsp:cNvSpPr/>
      </dsp:nvSpPr>
      <dsp:spPr>
        <a:xfrm>
          <a:off x="0" y="0"/>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Key Points </a:t>
          </a:r>
        </a:p>
      </dsp:txBody>
      <dsp:txXfrm>
        <a:off x="0" y="0"/>
        <a:ext cx="10515600" cy="543917"/>
      </dsp:txXfrm>
    </dsp:sp>
    <dsp:sp modelId="{C5D541F9-AE4D-43BB-BDE2-2B21675C5DA4}">
      <dsp:nvSpPr>
        <dsp:cNvPr id="0" name=""/>
        <dsp:cNvSpPr/>
      </dsp:nvSpPr>
      <dsp:spPr>
        <a:xfrm>
          <a:off x="0" y="543917"/>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2EAF9A-BEDD-48EC-B3AA-B8A456AB93A9}">
      <dsp:nvSpPr>
        <dsp:cNvPr id="0" name=""/>
        <dsp:cNvSpPr/>
      </dsp:nvSpPr>
      <dsp:spPr>
        <a:xfrm>
          <a:off x="0" y="543917"/>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Motivation</a:t>
          </a:r>
        </a:p>
      </dsp:txBody>
      <dsp:txXfrm>
        <a:off x="0" y="543917"/>
        <a:ext cx="10515600" cy="543917"/>
      </dsp:txXfrm>
    </dsp:sp>
    <dsp:sp modelId="{93A8C431-45BE-48DE-B072-33A1EB0BC377}">
      <dsp:nvSpPr>
        <dsp:cNvPr id="0" name=""/>
        <dsp:cNvSpPr/>
      </dsp:nvSpPr>
      <dsp:spPr>
        <a:xfrm>
          <a:off x="0" y="1087834"/>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72C9C3-5685-4654-A8E6-A57F46608D6B}">
      <dsp:nvSpPr>
        <dsp:cNvPr id="0" name=""/>
        <dsp:cNvSpPr/>
      </dsp:nvSpPr>
      <dsp:spPr>
        <a:xfrm>
          <a:off x="0" y="1087834"/>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Data</a:t>
          </a:r>
        </a:p>
      </dsp:txBody>
      <dsp:txXfrm>
        <a:off x="0" y="1087834"/>
        <a:ext cx="10515600" cy="543917"/>
      </dsp:txXfrm>
    </dsp:sp>
    <dsp:sp modelId="{43EB7276-AFEC-43E2-A933-CE9441DE3FA6}">
      <dsp:nvSpPr>
        <dsp:cNvPr id="0" name=""/>
        <dsp:cNvSpPr/>
      </dsp:nvSpPr>
      <dsp:spPr>
        <a:xfrm>
          <a:off x="0" y="1631751"/>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7AAE01-03EE-40F5-9AAC-84F08F1F5FD9}">
      <dsp:nvSpPr>
        <dsp:cNvPr id="0" name=""/>
        <dsp:cNvSpPr/>
      </dsp:nvSpPr>
      <dsp:spPr>
        <a:xfrm>
          <a:off x="0" y="1631751"/>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Problem Space </a:t>
          </a:r>
        </a:p>
      </dsp:txBody>
      <dsp:txXfrm>
        <a:off x="0" y="1631751"/>
        <a:ext cx="10515600" cy="543917"/>
      </dsp:txXfrm>
    </dsp:sp>
    <dsp:sp modelId="{D36110E3-41F2-406E-A12F-D3586F9FB028}">
      <dsp:nvSpPr>
        <dsp:cNvPr id="0" name=""/>
        <dsp:cNvSpPr/>
      </dsp:nvSpPr>
      <dsp:spPr>
        <a:xfrm>
          <a:off x="0" y="2175669"/>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0A7B24-7C92-4CAC-B1B4-C945BC4C408C}">
      <dsp:nvSpPr>
        <dsp:cNvPr id="0" name=""/>
        <dsp:cNvSpPr/>
      </dsp:nvSpPr>
      <dsp:spPr>
        <a:xfrm>
          <a:off x="0" y="2175669"/>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Cleaning + EDA </a:t>
          </a:r>
        </a:p>
      </dsp:txBody>
      <dsp:txXfrm>
        <a:off x="0" y="2175669"/>
        <a:ext cx="10515600" cy="543917"/>
      </dsp:txXfrm>
    </dsp:sp>
    <dsp:sp modelId="{EA0DFBEF-9BCB-4355-B97F-BED70FC3D53B}">
      <dsp:nvSpPr>
        <dsp:cNvPr id="0" name=""/>
        <dsp:cNvSpPr/>
      </dsp:nvSpPr>
      <dsp:spPr>
        <a:xfrm>
          <a:off x="0" y="2719586"/>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04E133-3446-4858-9C8E-2B96FD41062B}">
      <dsp:nvSpPr>
        <dsp:cNvPr id="0" name=""/>
        <dsp:cNvSpPr/>
      </dsp:nvSpPr>
      <dsp:spPr>
        <a:xfrm>
          <a:off x="0" y="2719586"/>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Preprocessing + Modeling </a:t>
          </a:r>
        </a:p>
      </dsp:txBody>
      <dsp:txXfrm>
        <a:off x="0" y="2719586"/>
        <a:ext cx="10515600" cy="543917"/>
      </dsp:txXfrm>
    </dsp:sp>
    <dsp:sp modelId="{D00B1116-B100-468E-A9D7-1A4EA817801C}">
      <dsp:nvSpPr>
        <dsp:cNvPr id="0" name=""/>
        <dsp:cNvSpPr/>
      </dsp:nvSpPr>
      <dsp:spPr>
        <a:xfrm>
          <a:off x="0" y="3263503"/>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CC0EA7-B090-4263-9234-1DDF43CA040F}">
      <dsp:nvSpPr>
        <dsp:cNvPr id="0" name=""/>
        <dsp:cNvSpPr/>
      </dsp:nvSpPr>
      <dsp:spPr>
        <a:xfrm>
          <a:off x="0" y="3263503"/>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Next Steps </a:t>
          </a:r>
        </a:p>
      </dsp:txBody>
      <dsp:txXfrm>
        <a:off x="0" y="3263503"/>
        <a:ext cx="10515600" cy="543917"/>
      </dsp:txXfrm>
    </dsp:sp>
    <dsp:sp modelId="{B62218BB-7031-4986-A81B-A0A843EC6EAD}">
      <dsp:nvSpPr>
        <dsp:cNvPr id="0" name=""/>
        <dsp:cNvSpPr/>
      </dsp:nvSpPr>
      <dsp:spPr>
        <a:xfrm>
          <a:off x="0" y="3807420"/>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516016-C8BA-441C-9EC8-6E33096B8989}">
      <dsp:nvSpPr>
        <dsp:cNvPr id="0" name=""/>
        <dsp:cNvSpPr/>
      </dsp:nvSpPr>
      <dsp:spPr>
        <a:xfrm>
          <a:off x="0" y="3807420"/>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endParaRPr lang="en-US" sz="2500" kern="1200" dirty="0"/>
        </a:p>
      </dsp:txBody>
      <dsp:txXfrm>
        <a:off x="0" y="3807420"/>
        <a:ext cx="10515600" cy="5439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2194BB-AD8B-4B16-9E9D-7E6CA3F874ED}">
      <dsp:nvSpPr>
        <dsp:cNvPr id="0" name=""/>
        <dsp:cNvSpPr/>
      </dsp:nvSpPr>
      <dsp:spPr>
        <a:xfrm>
          <a:off x="205509" y="1640565"/>
          <a:ext cx="911674" cy="91167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670C82-B9C1-451B-A8BB-2EE84FB23A15}">
      <dsp:nvSpPr>
        <dsp:cNvPr id="0" name=""/>
        <dsp:cNvSpPr/>
      </dsp:nvSpPr>
      <dsp:spPr>
        <a:xfrm>
          <a:off x="396960" y="1832017"/>
          <a:ext cx="528770" cy="5287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9E2D3D-F309-4952-A75C-27857E376569}">
      <dsp:nvSpPr>
        <dsp:cNvPr id="0" name=""/>
        <dsp:cNvSpPr/>
      </dsp:nvSpPr>
      <dsp:spPr>
        <a:xfrm>
          <a:off x="1312541"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b="0" i="0" kern="1200" dirty="0"/>
            <a:t>Product Rec Systems are critical in the digital marketplace age. </a:t>
          </a:r>
          <a:endParaRPr lang="en-US" sz="1300" kern="1200" dirty="0"/>
        </a:p>
      </dsp:txBody>
      <dsp:txXfrm>
        <a:off x="1312541" y="1640565"/>
        <a:ext cx="2148945" cy="911674"/>
      </dsp:txXfrm>
    </dsp:sp>
    <dsp:sp modelId="{A0E476B4-7B63-4585-AC40-1ACC4A5D2563}">
      <dsp:nvSpPr>
        <dsp:cNvPr id="0" name=""/>
        <dsp:cNvSpPr/>
      </dsp:nvSpPr>
      <dsp:spPr>
        <a:xfrm>
          <a:off x="3835925" y="1640565"/>
          <a:ext cx="911674" cy="9116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7747A7-5B29-42FB-BCE2-94B2C9B3C947}">
      <dsp:nvSpPr>
        <dsp:cNvPr id="0" name=""/>
        <dsp:cNvSpPr/>
      </dsp:nvSpPr>
      <dsp:spPr>
        <a:xfrm>
          <a:off x="4027376" y="1832017"/>
          <a:ext cx="528770" cy="5287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31A13F-9F19-43F8-BEE9-375D8E193463}">
      <dsp:nvSpPr>
        <dsp:cNvPr id="0" name=""/>
        <dsp:cNvSpPr/>
      </dsp:nvSpPr>
      <dsp:spPr>
        <a:xfrm>
          <a:off x="4942957"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b="0" i="0" kern="1200" dirty="0"/>
            <a:t>I found a video game virtual library system without a rec system, called </a:t>
          </a:r>
          <a:r>
            <a:rPr lang="en-US" sz="1300" b="0" i="0" kern="1200" dirty="0" err="1"/>
            <a:t>Backloggd</a:t>
          </a:r>
          <a:r>
            <a:rPr lang="en-US" sz="1300" b="0" i="0" kern="1200" dirty="0"/>
            <a:t>. </a:t>
          </a:r>
          <a:endParaRPr lang="en-US" sz="1300" kern="1200" dirty="0"/>
        </a:p>
      </dsp:txBody>
      <dsp:txXfrm>
        <a:off x="4942957" y="1640565"/>
        <a:ext cx="2148945" cy="911674"/>
      </dsp:txXfrm>
    </dsp:sp>
    <dsp:sp modelId="{CD15D796-D306-4A83-8E7D-F7B8A6CA1379}">
      <dsp:nvSpPr>
        <dsp:cNvPr id="0" name=""/>
        <dsp:cNvSpPr/>
      </dsp:nvSpPr>
      <dsp:spPr>
        <a:xfrm>
          <a:off x="7466341" y="1640565"/>
          <a:ext cx="911674" cy="91167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C551E0-37AC-4F58-B7F8-E133C7C1DE79}">
      <dsp:nvSpPr>
        <dsp:cNvPr id="0" name=""/>
        <dsp:cNvSpPr/>
      </dsp:nvSpPr>
      <dsp:spPr>
        <a:xfrm>
          <a:off x="7657792" y="1832017"/>
          <a:ext cx="528770" cy="5287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5A8ECB-A29A-46C3-834A-6883ADD69651}">
      <dsp:nvSpPr>
        <dsp:cNvPr id="0" name=""/>
        <dsp:cNvSpPr/>
      </dsp:nvSpPr>
      <dsp:spPr>
        <a:xfrm>
          <a:off x="8573374"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b="0" i="0" kern="1200" dirty="0"/>
            <a:t>I decided to implement a rec system from the ground up based on some of the most popular games from the site. </a:t>
          </a:r>
          <a:endParaRPr lang="en-US" sz="1300" kern="1200" dirty="0"/>
        </a:p>
      </dsp:txBody>
      <dsp:txXfrm>
        <a:off x="8573374" y="1640565"/>
        <a:ext cx="2148945" cy="9116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BB6BB4-CE4A-4E71-9258-C9D141268CF3}">
      <dsp:nvSpPr>
        <dsp:cNvPr id="0" name=""/>
        <dsp:cNvSpPr/>
      </dsp:nvSpPr>
      <dsp:spPr>
        <a:xfrm>
          <a:off x="762194" y="302691"/>
          <a:ext cx="812109" cy="8121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DFABB3-6924-4344-8BC0-8181016C292E}">
      <dsp:nvSpPr>
        <dsp:cNvPr id="0" name=""/>
        <dsp:cNvSpPr/>
      </dsp:nvSpPr>
      <dsp:spPr>
        <a:xfrm>
          <a:off x="8092" y="1275876"/>
          <a:ext cx="2320312" cy="1174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0" i="0" kern="1200"/>
            <a:t>The next steps in this project would be to polish the system for more personalized recs, as well as providing pre labeled data to help with similarity rankings. </a:t>
          </a:r>
          <a:endParaRPr lang="en-US" sz="1400" kern="1200"/>
        </a:p>
      </dsp:txBody>
      <dsp:txXfrm>
        <a:off x="8092" y="1275876"/>
        <a:ext cx="2320312" cy="1174658"/>
      </dsp:txXfrm>
    </dsp:sp>
    <dsp:sp modelId="{48DA9C2B-F08E-4E24-BD98-59E191784CAB}">
      <dsp:nvSpPr>
        <dsp:cNvPr id="0" name=""/>
        <dsp:cNvSpPr/>
      </dsp:nvSpPr>
      <dsp:spPr>
        <a:xfrm>
          <a:off x="8092" y="2525454"/>
          <a:ext cx="2320312" cy="1523192"/>
        </a:xfrm>
        <a:prstGeom prst="rect">
          <a:avLst/>
        </a:prstGeom>
        <a:noFill/>
        <a:ln>
          <a:noFill/>
        </a:ln>
        <a:effectLst/>
      </dsp:spPr>
      <dsp:style>
        <a:lnRef idx="0">
          <a:scrgbClr r="0" g="0" b="0"/>
        </a:lnRef>
        <a:fillRef idx="0">
          <a:scrgbClr r="0" g="0" b="0"/>
        </a:fillRef>
        <a:effectRef idx="0">
          <a:scrgbClr r="0" g="0" b="0"/>
        </a:effectRef>
        <a:fontRef idx="minor"/>
      </dsp:style>
    </dsp:sp>
    <dsp:sp modelId="{030A7A8B-8F17-4E52-89AB-372C8098A5F7}">
      <dsp:nvSpPr>
        <dsp:cNvPr id="0" name=""/>
        <dsp:cNvSpPr/>
      </dsp:nvSpPr>
      <dsp:spPr>
        <a:xfrm>
          <a:off x="3488561" y="302691"/>
          <a:ext cx="812109" cy="812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D1E1C7-B916-421F-B486-DE5FE7FCD118}">
      <dsp:nvSpPr>
        <dsp:cNvPr id="0" name=""/>
        <dsp:cNvSpPr/>
      </dsp:nvSpPr>
      <dsp:spPr>
        <a:xfrm>
          <a:off x="2734460" y="1275876"/>
          <a:ext cx="2320312" cy="1174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0" i="0" kern="1200"/>
            <a:t>Hybrid Content-Collaborative Approach</a:t>
          </a:r>
          <a:endParaRPr lang="en-US" sz="1400" kern="1200"/>
        </a:p>
      </dsp:txBody>
      <dsp:txXfrm>
        <a:off x="2734460" y="1275876"/>
        <a:ext cx="2320312" cy="1174658"/>
      </dsp:txXfrm>
    </dsp:sp>
    <dsp:sp modelId="{4CD5F9F7-66E4-4F1D-9EE7-281C73B972E1}">
      <dsp:nvSpPr>
        <dsp:cNvPr id="0" name=""/>
        <dsp:cNvSpPr/>
      </dsp:nvSpPr>
      <dsp:spPr>
        <a:xfrm>
          <a:off x="2734460" y="2525454"/>
          <a:ext cx="2320312" cy="1523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Implement a prelabeled training set that includes user statistics and preferences.</a:t>
          </a:r>
          <a:endParaRPr lang="en-US" sz="1100" kern="1200"/>
        </a:p>
        <a:p>
          <a:pPr marL="0" lvl="0" indent="0" algn="ctr" defTabSz="488950">
            <a:lnSpc>
              <a:spcPct val="90000"/>
            </a:lnSpc>
            <a:spcBef>
              <a:spcPct val="0"/>
            </a:spcBef>
            <a:spcAft>
              <a:spcPct val="35000"/>
            </a:spcAft>
            <a:buNone/>
          </a:pPr>
          <a:r>
            <a:rPr lang="en-US" sz="1100" b="0" i="0" kern="1200"/>
            <a:t>Incorporate collaborative filtering techniques to leverage user-item interactions.</a:t>
          </a:r>
          <a:endParaRPr lang="en-US" sz="1100" kern="1200"/>
        </a:p>
        <a:p>
          <a:pPr marL="0" lvl="0" indent="0" algn="ctr" defTabSz="488950">
            <a:lnSpc>
              <a:spcPct val="90000"/>
            </a:lnSpc>
            <a:spcBef>
              <a:spcPct val="0"/>
            </a:spcBef>
            <a:spcAft>
              <a:spcPct val="35000"/>
            </a:spcAft>
            <a:buNone/>
          </a:pPr>
          <a:r>
            <a:rPr lang="en-US" sz="1100" b="0" i="0" kern="1200"/>
            <a:t>Combine content-based features with collaborative features to create a more robust hybrid model.</a:t>
          </a:r>
          <a:endParaRPr lang="en-US" sz="1100" kern="1200"/>
        </a:p>
      </dsp:txBody>
      <dsp:txXfrm>
        <a:off x="2734460" y="2525454"/>
        <a:ext cx="2320312" cy="1523192"/>
      </dsp:txXfrm>
    </dsp:sp>
    <dsp:sp modelId="{9CEFD817-A715-4D43-8C53-7126D79CABCC}">
      <dsp:nvSpPr>
        <dsp:cNvPr id="0" name=""/>
        <dsp:cNvSpPr/>
      </dsp:nvSpPr>
      <dsp:spPr>
        <a:xfrm>
          <a:off x="6214928" y="302691"/>
          <a:ext cx="812109" cy="8121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E7E1E9-1E22-4302-BFD2-51370F2808C3}">
      <dsp:nvSpPr>
        <dsp:cNvPr id="0" name=""/>
        <dsp:cNvSpPr/>
      </dsp:nvSpPr>
      <dsp:spPr>
        <a:xfrm>
          <a:off x="5460827" y="1275876"/>
          <a:ext cx="2320312" cy="1174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0" i="0" kern="1200"/>
            <a:t>User Feedback Integration</a:t>
          </a:r>
          <a:endParaRPr lang="en-US" sz="1400" kern="1200"/>
        </a:p>
      </dsp:txBody>
      <dsp:txXfrm>
        <a:off x="5460827" y="1275876"/>
        <a:ext cx="2320312" cy="1174658"/>
      </dsp:txXfrm>
    </dsp:sp>
    <dsp:sp modelId="{DA669CDC-F0FA-4364-AB3B-423E3BE1081F}">
      <dsp:nvSpPr>
        <dsp:cNvPr id="0" name=""/>
        <dsp:cNvSpPr/>
      </dsp:nvSpPr>
      <dsp:spPr>
        <a:xfrm>
          <a:off x="5460827" y="2525454"/>
          <a:ext cx="2320312" cy="1523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Implement a mechanism to collect and incorporate user feedback on recommendations.</a:t>
          </a:r>
          <a:endParaRPr lang="en-US" sz="1100" kern="1200"/>
        </a:p>
        <a:p>
          <a:pPr marL="0" lvl="0" indent="0" algn="ctr" defTabSz="488950">
            <a:lnSpc>
              <a:spcPct val="90000"/>
            </a:lnSpc>
            <a:spcBef>
              <a:spcPct val="0"/>
            </a:spcBef>
            <a:spcAft>
              <a:spcPct val="35000"/>
            </a:spcAft>
            <a:buNone/>
          </a:pPr>
          <a:r>
            <a:rPr lang="en-US" sz="1100" b="0" i="0" kern="1200"/>
            <a:t>Use this feedback to continuously improve the model's performance over time.</a:t>
          </a:r>
          <a:endParaRPr lang="en-US" sz="1100" kern="1200"/>
        </a:p>
      </dsp:txBody>
      <dsp:txXfrm>
        <a:off x="5460827" y="2525454"/>
        <a:ext cx="2320312" cy="1523192"/>
      </dsp:txXfrm>
    </dsp:sp>
    <dsp:sp modelId="{36A24441-A33A-41AA-A1E8-BE35EED93586}">
      <dsp:nvSpPr>
        <dsp:cNvPr id="0" name=""/>
        <dsp:cNvSpPr/>
      </dsp:nvSpPr>
      <dsp:spPr>
        <a:xfrm>
          <a:off x="8941296" y="302691"/>
          <a:ext cx="812109" cy="8121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521A8C-43A9-46A2-8ED6-6361B7F8FA12}">
      <dsp:nvSpPr>
        <dsp:cNvPr id="0" name=""/>
        <dsp:cNvSpPr/>
      </dsp:nvSpPr>
      <dsp:spPr>
        <a:xfrm>
          <a:off x="8187194" y="1275876"/>
          <a:ext cx="2320312" cy="1174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0" i="0" kern="1200"/>
            <a:t>Personalization</a:t>
          </a:r>
          <a:endParaRPr lang="en-US" sz="1400" kern="1200"/>
        </a:p>
      </dsp:txBody>
      <dsp:txXfrm>
        <a:off x="8187194" y="1275876"/>
        <a:ext cx="2320312" cy="1174658"/>
      </dsp:txXfrm>
    </dsp:sp>
    <dsp:sp modelId="{F471E345-7D3C-4C13-94BA-89CA1F8F28C5}">
      <dsp:nvSpPr>
        <dsp:cNvPr id="0" name=""/>
        <dsp:cNvSpPr/>
      </dsp:nvSpPr>
      <dsp:spPr>
        <a:xfrm>
          <a:off x="8187194" y="2525454"/>
          <a:ext cx="2320312" cy="1523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Develop user profiles based on their game preferences and playing history.</a:t>
          </a:r>
          <a:endParaRPr lang="en-US" sz="1100" kern="1200"/>
        </a:p>
        <a:p>
          <a:pPr marL="0" lvl="0" indent="0" algn="ctr" defTabSz="488950">
            <a:lnSpc>
              <a:spcPct val="90000"/>
            </a:lnSpc>
            <a:spcBef>
              <a:spcPct val="0"/>
            </a:spcBef>
            <a:spcAft>
              <a:spcPct val="35000"/>
            </a:spcAft>
            <a:buNone/>
          </a:pPr>
          <a:r>
            <a:rPr lang="en-US" sz="1100" b="0" i="0" kern="1200"/>
            <a:t>Tailor recommendations to individual users based on their profiles.</a:t>
          </a:r>
          <a:endParaRPr lang="en-US" sz="1100" kern="1200"/>
        </a:p>
      </dsp:txBody>
      <dsp:txXfrm>
        <a:off x="8187194" y="2525454"/>
        <a:ext cx="2320312" cy="152319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FF2AF-ACA6-0061-BEF3-A28760D4F9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7C716C-39E0-3689-2E33-C2A65C1350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AFEFFA-00B4-CD26-B732-D7F201BD3E58}"/>
              </a:ext>
            </a:extLst>
          </p:cNvPr>
          <p:cNvSpPr>
            <a:spLocks noGrp="1"/>
          </p:cNvSpPr>
          <p:nvPr>
            <p:ph type="dt" sz="half" idx="10"/>
          </p:nvPr>
        </p:nvSpPr>
        <p:spPr/>
        <p:txBody>
          <a:bodyPr/>
          <a:lstStyle/>
          <a:p>
            <a:fld id="{51984C2C-3F05-476B-B013-68636AF81B72}" type="datetimeFigureOut">
              <a:rPr lang="en-US" smtClean="0"/>
              <a:t>9/17/2024</a:t>
            </a:fld>
            <a:endParaRPr lang="en-US"/>
          </a:p>
        </p:txBody>
      </p:sp>
      <p:sp>
        <p:nvSpPr>
          <p:cNvPr id="5" name="Footer Placeholder 4">
            <a:extLst>
              <a:ext uri="{FF2B5EF4-FFF2-40B4-BE49-F238E27FC236}">
                <a16:creationId xmlns:a16="http://schemas.microsoft.com/office/drawing/2014/main" id="{2BD7E4DF-00A9-8FF4-06A9-2EF4B3B212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937642-6487-A399-03F5-3FCFA6DA080E}"/>
              </a:ext>
            </a:extLst>
          </p:cNvPr>
          <p:cNvSpPr>
            <a:spLocks noGrp="1"/>
          </p:cNvSpPr>
          <p:nvPr>
            <p:ph type="sldNum" sz="quarter" idx="12"/>
          </p:nvPr>
        </p:nvSpPr>
        <p:spPr/>
        <p:txBody>
          <a:bodyPr/>
          <a:lstStyle/>
          <a:p>
            <a:fld id="{6D945436-9C70-4058-929E-01A39CB0E404}" type="slidenum">
              <a:rPr lang="en-US" smtClean="0"/>
              <a:t>‹#›</a:t>
            </a:fld>
            <a:endParaRPr lang="en-US"/>
          </a:p>
        </p:txBody>
      </p:sp>
    </p:spTree>
    <p:extLst>
      <p:ext uri="{BB962C8B-B14F-4D97-AF65-F5344CB8AC3E}">
        <p14:creationId xmlns:p14="http://schemas.microsoft.com/office/powerpoint/2010/main" val="2913381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0DC10-AA30-3E2F-A280-3CAD36E378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471043-F319-44FF-76F0-7820308D5F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D14B26-453D-CE77-35FD-4FD88DC96DA8}"/>
              </a:ext>
            </a:extLst>
          </p:cNvPr>
          <p:cNvSpPr>
            <a:spLocks noGrp="1"/>
          </p:cNvSpPr>
          <p:nvPr>
            <p:ph type="dt" sz="half" idx="10"/>
          </p:nvPr>
        </p:nvSpPr>
        <p:spPr/>
        <p:txBody>
          <a:bodyPr/>
          <a:lstStyle/>
          <a:p>
            <a:fld id="{51984C2C-3F05-476B-B013-68636AF81B72}" type="datetimeFigureOut">
              <a:rPr lang="en-US" smtClean="0"/>
              <a:t>9/17/2024</a:t>
            </a:fld>
            <a:endParaRPr lang="en-US"/>
          </a:p>
        </p:txBody>
      </p:sp>
      <p:sp>
        <p:nvSpPr>
          <p:cNvPr id="5" name="Footer Placeholder 4">
            <a:extLst>
              <a:ext uri="{FF2B5EF4-FFF2-40B4-BE49-F238E27FC236}">
                <a16:creationId xmlns:a16="http://schemas.microsoft.com/office/drawing/2014/main" id="{768A5F73-8415-0752-9E05-564F5181CE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FD42AD-7A47-9EC5-7266-D6A59F38A5C9}"/>
              </a:ext>
            </a:extLst>
          </p:cNvPr>
          <p:cNvSpPr>
            <a:spLocks noGrp="1"/>
          </p:cNvSpPr>
          <p:nvPr>
            <p:ph type="sldNum" sz="quarter" idx="12"/>
          </p:nvPr>
        </p:nvSpPr>
        <p:spPr/>
        <p:txBody>
          <a:bodyPr/>
          <a:lstStyle/>
          <a:p>
            <a:fld id="{6D945436-9C70-4058-929E-01A39CB0E404}" type="slidenum">
              <a:rPr lang="en-US" smtClean="0"/>
              <a:t>‹#›</a:t>
            </a:fld>
            <a:endParaRPr lang="en-US"/>
          </a:p>
        </p:txBody>
      </p:sp>
    </p:spTree>
    <p:extLst>
      <p:ext uri="{BB962C8B-B14F-4D97-AF65-F5344CB8AC3E}">
        <p14:creationId xmlns:p14="http://schemas.microsoft.com/office/powerpoint/2010/main" val="883951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A5ABC7-8015-2B46-2678-2F66C900B4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0352F6-225C-7F6F-1900-02F0869E06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C2F0DF-1061-BC4C-1FF4-89D8EEE37FA4}"/>
              </a:ext>
            </a:extLst>
          </p:cNvPr>
          <p:cNvSpPr>
            <a:spLocks noGrp="1"/>
          </p:cNvSpPr>
          <p:nvPr>
            <p:ph type="dt" sz="half" idx="10"/>
          </p:nvPr>
        </p:nvSpPr>
        <p:spPr/>
        <p:txBody>
          <a:bodyPr/>
          <a:lstStyle/>
          <a:p>
            <a:fld id="{51984C2C-3F05-476B-B013-68636AF81B72}" type="datetimeFigureOut">
              <a:rPr lang="en-US" smtClean="0"/>
              <a:t>9/17/2024</a:t>
            </a:fld>
            <a:endParaRPr lang="en-US"/>
          </a:p>
        </p:txBody>
      </p:sp>
      <p:sp>
        <p:nvSpPr>
          <p:cNvPr id="5" name="Footer Placeholder 4">
            <a:extLst>
              <a:ext uri="{FF2B5EF4-FFF2-40B4-BE49-F238E27FC236}">
                <a16:creationId xmlns:a16="http://schemas.microsoft.com/office/drawing/2014/main" id="{F97DED93-6F05-1974-D085-8B18389411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D2222A-16E4-AE7C-F644-C867664901BF}"/>
              </a:ext>
            </a:extLst>
          </p:cNvPr>
          <p:cNvSpPr>
            <a:spLocks noGrp="1"/>
          </p:cNvSpPr>
          <p:nvPr>
            <p:ph type="sldNum" sz="quarter" idx="12"/>
          </p:nvPr>
        </p:nvSpPr>
        <p:spPr/>
        <p:txBody>
          <a:bodyPr/>
          <a:lstStyle/>
          <a:p>
            <a:fld id="{6D945436-9C70-4058-929E-01A39CB0E404}" type="slidenum">
              <a:rPr lang="en-US" smtClean="0"/>
              <a:t>‹#›</a:t>
            </a:fld>
            <a:endParaRPr lang="en-US"/>
          </a:p>
        </p:txBody>
      </p:sp>
    </p:spTree>
    <p:extLst>
      <p:ext uri="{BB962C8B-B14F-4D97-AF65-F5344CB8AC3E}">
        <p14:creationId xmlns:p14="http://schemas.microsoft.com/office/powerpoint/2010/main" val="2679253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EF306-186D-4AFE-9BDF-165DBE904B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E20234-BF41-1CD2-C60B-59822AAF81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15549F-AE67-5130-0238-D90CA2FC71B5}"/>
              </a:ext>
            </a:extLst>
          </p:cNvPr>
          <p:cNvSpPr>
            <a:spLocks noGrp="1"/>
          </p:cNvSpPr>
          <p:nvPr>
            <p:ph type="dt" sz="half" idx="10"/>
          </p:nvPr>
        </p:nvSpPr>
        <p:spPr/>
        <p:txBody>
          <a:bodyPr/>
          <a:lstStyle/>
          <a:p>
            <a:fld id="{51984C2C-3F05-476B-B013-68636AF81B72}" type="datetimeFigureOut">
              <a:rPr lang="en-US" smtClean="0"/>
              <a:t>9/17/2024</a:t>
            </a:fld>
            <a:endParaRPr lang="en-US"/>
          </a:p>
        </p:txBody>
      </p:sp>
      <p:sp>
        <p:nvSpPr>
          <p:cNvPr id="5" name="Footer Placeholder 4">
            <a:extLst>
              <a:ext uri="{FF2B5EF4-FFF2-40B4-BE49-F238E27FC236}">
                <a16:creationId xmlns:a16="http://schemas.microsoft.com/office/drawing/2014/main" id="{EEFCACCF-E530-13E1-4410-F53B2A26F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3785C6-28C9-5B23-1F43-FEE4247AA148}"/>
              </a:ext>
            </a:extLst>
          </p:cNvPr>
          <p:cNvSpPr>
            <a:spLocks noGrp="1"/>
          </p:cNvSpPr>
          <p:nvPr>
            <p:ph type="sldNum" sz="quarter" idx="12"/>
          </p:nvPr>
        </p:nvSpPr>
        <p:spPr/>
        <p:txBody>
          <a:bodyPr/>
          <a:lstStyle/>
          <a:p>
            <a:fld id="{6D945436-9C70-4058-929E-01A39CB0E404}" type="slidenum">
              <a:rPr lang="en-US" smtClean="0"/>
              <a:t>‹#›</a:t>
            </a:fld>
            <a:endParaRPr lang="en-US"/>
          </a:p>
        </p:txBody>
      </p:sp>
    </p:spTree>
    <p:extLst>
      <p:ext uri="{BB962C8B-B14F-4D97-AF65-F5344CB8AC3E}">
        <p14:creationId xmlns:p14="http://schemas.microsoft.com/office/powerpoint/2010/main" val="3511288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66AF7-ED26-7105-23D9-67AF590B6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81B587-4476-548B-98C9-9B2FE50AA9C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54CB5C-66AD-9882-8220-64BE5E02EF64}"/>
              </a:ext>
            </a:extLst>
          </p:cNvPr>
          <p:cNvSpPr>
            <a:spLocks noGrp="1"/>
          </p:cNvSpPr>
          <p:nvPr>
            <p:ph type="dt" sz="half" idx="10"/>
          </p:nvPr>
        </p:nvSpPr>
        <p:spPr/>
        <p:txBody>
          <a:bodyPr/>
          <a:lstStyle/>
          <a:p>
            <a:fld id="{51984C2C-3F05-476B-B013-68636AF81B72}" type="datetimeFigureOut">
              <a:rPr lang="en-US" smtClean="0"/>
              <a:t>9/17/2024</a:t>
            </a:fld>
            <a:endParaRPr lang="en-US"/>
          </a:p>
        </p:txBody>
      </p:sp>
      <p:sp>
        <p:nvSpPr>
          <p:cNvPr id="5" name="Footer Placeholder 4">
            <a:extLst>
              <a:ext uri="{FF2B5EF4-FFF2-40B4-BE49-F238E27FC236}">
                <a16:creationId xmlns:a16="http://schemas.microsoft.com/office/drawing/2014/main" id="{57FD6DE5-CD3E-5778-55C1-C85A02C27A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BB56BA-FEF4-BF05-44EA-59729E1D9CA1}"/>
              </a:ext>
            </a:extLst>
          </p:cNvPr>
          <p:cNvSpPr>
            <a:spLocks noGrp="1"/>
          </p:cNvSpPr>
          <p:nvPr>
            <p:ph type="sldNum" sz="quarter" idx="12"/>
          </p:nvPr>
        </p:nvSpPr>
        <p:spPr/>
        <p:txBody>
          <a:bodyPr/>
          <a:lstStyle/>
          <a:p>
            <a:fld id="{6D945436-9C70-4058-929E-01A39CB0E404}" type="slidenum">
              <a:rPr lang="en-US" smtClean="0"/>
              <a:t>‹#›</a:t>
            </a:fld>
            <a:endParaRPr lang="en-US"/>
          </a:p>
        </p:txBody>
      </p:sp>
    </p:spTree>
    <p:extLst>
      <p:ext uri="{BB962C8B-B14F-4D97-AF65-F5344CB8AC3E}">
        <p14:creationId xmlns:p14="http://schemas.microsoft.com/office/powerpoint/2010/main" val="2396879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5B37F-108C-2B60-E3EF-5A9163350C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8FE617-8737-5CF9-7B7F-1E30105FA7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497397-4724-EE70-7D6E-251010CC49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EFC371-CE63-324B-80E4-BE27F3D1CB2B}"/>
              </a:ext>
            </a:extLst>
          </p:cNvPr>
          <p:cNvSpPr>
            <a:spLocks noGrp="1"/>
          </p:cNvSpPr>
          <p:nvPr>
            <p:ph type="dt" sz="half" idx="10"/>
          </p:nvPr>
        </p:nvSpPr>
        <p:spPr/>
        <p:txBody>
          <a:bodyPr/>
          <a:lstStyle/>
          <a:p>
            <a:fld id="{51984C2C-3F05-476B-B013-68636AF81B72}" type="datetimeFigureOut">
              <a:rPr lang="en-US" smtClean="0"/>
              <a:t>9/17/2024</a:t>
            </a:fld>
            <a:endParaRPr lang="en-US"/>
          </a:p>
        </p:txBody>
      </p:sp>
      <p:sp>
        <p:nvSpPr>
          <p:cNvPr id="6" name="Footer Placeholder 5">
            <a:extLst>
              <a:ext uri="{FF2B5EF4-FFF2-40B4-BE49-F238E27FC236}">
                <a16:creationId xmlns:a16="http://schemas.microsoft.com/office/drawing/2014/main" id="{2A175A2F-EB0E-DE7F-7F8E-DD0061ACFA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C247AF-8F78-68E1-B108-7D2E1C375169}"/>
              </a:ext>
            </a:extLst>
          </p:cNvPr>
          <p:cNvSpPr>
            <a:spLocks noGrp="1"/>
          </p:cNvSpPr>
          <p:nvPr>
            <p:ph type="sldNum" sz="quarter" idx="12"/>
          </p:nvPr>
        </p:nvSpPr>
        <p:spPr/>
        <p:txBody>
          <a:bodyPr/>
          <a:lstStyle/>
          <a:p>
            <a:fld id="{6D945436-9C70-4058-929E-01A39CB0E404}" type="slidenum">
              <a:rPr lang="en-US" smtClean="0"/>
              <a:t>‹#›</a:t>
            </a:fld>
            <a:endParaRPr lang="en-US"/>
          </a:p>
        </p:txBody>
      </p:sp>
    </p:spTree>
    <p:extLst>
      <p:ext uri="{BB962C8B-B14F-4D97-AF65-F5344CB8AC3E}">
        <p14:creationId xmlns:p14="http://schemas.microsoft.com/office/powerpoint/2010/main" val="2436313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09375-33E2-F18C-AC2B-FAB4CA8DAB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AA2426-74C0-5A3A-EC20-4FEE22979D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CD2764-5886-1494-512E-7F29C1B5C9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0EB628-1408-BE7E-07C5-F1859FE9D1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D1F98B-2C3A-E0C5-FD6D-97F285818F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507ADC-1AA3-3E6F-8318-C193D1C6B63E}"/>
              </a:ext>
            </a:extLst>
          </p:cNvPr>
          <p:cNvSpPr>
            <a:spLocks noGrp="1"/>
          </p:cNvSpPr>
          <p:nvPr>
            <p:ph type="dt" sz="half" idx="10"/>
          </p:nvPr>
        </p:nvSpPr>
        <p:spPr/>
        <p:txBody>
          <a:bodyPr/>
          <a:lstStyle/>
          <a:p>
            <a:fld id="{51984C2C-3F05-476B-B013-68636AF81B72}" type="datetimeFigureOut">
              <a:rPr lang="en-US" smtClean="0"/>
              <a:t>9/17/2024</a:t>
            </a:fld>
            <a:endParaRPr lang="en-US"/>
          </a:p>
        </p:txBody>
      </p:sp>
      <p:sp>
        <p:nvSpPr>
          <p:cNvPr id="8" name="Footer Placeholder 7">
            <a:extLst>
              <a:ext uri="{FF2B5EF4-FFF2-40B4-BE49-F238E27FC236}">
                <a16:creationId xmlns:a16="http://schemas.microsoft.com/office/drawing/2014/main" id="{5E66EFF4-708F-122F-77D0-BD9B7A0A7D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D94A1D-09CD-84A7-BEBA-F7C67788115C}"/>
              </a:ext>
            </a:extLst>
          </p:cNvPr>
          <p:cNvSpPr>
            <a:spLocks noGrp="1"/>
          </p:cNvSpPr>
          <p:nvPr>
            <p:ph type="sldNum" sz="quarter" idx="12"/>
          </p:nvPr>
        </p:nvSpPr>
        <p:spPr/>
        <p:txBody>
          <a:bodyPr/>
          <a:lstStyle/>
          <a:p>
            <a:fld id="{6D945436-9C70-4058-929E-01A39CB0E404}" type="slidenum">
              <a:rPr lang="en-US" smtClean="0"/>
              <a:t>‹#›</a:t>
            </a:fld>
            <a:endParaRPr lang="en-US"/>
          </a:p>
        </p:txBody>
      </p:sp>
    </p:spTree>
    <p:extLst>
      <p:ext uri="{BB962C8B-B14F-4D97-AF65-F5344CB8AC3E}">
        <p14:creationId xmlns:p14="http://schemas.microsoft.com/office/powerpoint/2010/main" val="2054855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0F19E-30F7-BBCC-C9BD-4934341BDB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447613-CD21-7BE8-0299-90F08190B7EB}"/>
              </a:ext>
            </a:extLst>
          </p:cNvPr>
          <p:cNvSpPr>
            <a:spLocks noGrp="1"/>
          </p:cNvSpPr>
          <p:nvPr>
            <p:ph type="dt" sz="half" idx="10"/>
          </p:nvPr>
        </p:nvSpPr>
        <p:spPr/>
        <p:txBody>
          <a:bodyPr/>
          <a:lstStyle/>
          <a:p>
            <a:fld id="{51984C2C-3F05-476B-B013-68636AF81B72}" type="datetimeFigureOut">
              <a:rPr lang="en-US" smtClean="0"/>
              <a:t>9/17/2024</a:t>
            </a:fld>
            <a:endParaRPr lang="en-US"/>
          </a:p>
        </p:txBody>
      </p:sp>
      <p:sp>
        <p:nvSpPr>
          <p:cNvPr id="4" name="Footer Placeholder 3">
            <a:extLst>
              <a:ext uri="{FF2B5EF4-FFF2-40B4-BE49-F238E27FC236}">
                <a16:creationId xmlns:a16="http://schemas.microsoft.com/office/drawing/2014/main" id="{3F62DF04-F292-910C-224D-4C80904464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5CB63F-7CB5-19D0-C0E0-6BF645D828BA}"/>
              </a:ext>
            </a:extLst>
          </p:cNvPr>
          <p:cNvSpPr>
            <a:spLocks noGrp="1"/>
          </p:cNvSpPr>
          <p:nvPr>
            <p:ph type="sldNum" sz="quarter" idx="12"/>
          </p:nvPr>
        </p:nvSpPr>
        <p:spPr/>
        <p:txBody>
          <a:bodyPr/>
          <a:lstStyle/>
          <a:p>
            <a:fld id="{6D945436-9C70-4058-929E-01A39CB0E404}" type="slidenum">
              <a:rPr lang="en-US" smtClean="0"/>
              <a:t>‹#›</a:t>
            </a:fld>
            <a:endParaRPr lang="en-US"/>
          </a:p>
        </p:txBody>
      </p:sp>
    </p:spTree>
    <p:extLst>
      <p:ext uri="{BB962C8B-B14F-4D97-AF65-F5344CB8AC3E}">
        <p14:creationId xmlns:p14="http://schemas.microsoft.com/office/powerpoint/2010/main" val="4252883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548718-139D-CA88-B692-2A52F25739C0}"/>
              </a:ext>
            </a:extLst>
          </p:cNvPr>
          <p:cNvSpPr>
            <a:spLocks noGrp="1"/>
          </p:cNvSpPr>
          <p:nvPr>
            <p:ph type="dt" sz="half" idx="10"/>
          </p:nvPr>
        </p:nvSpPr>
        <p:spPr/>
        <p:txBody>
          <a:bodyPr/>
          <a:lstStyle/>
          <a:p>
            <a:fld id="{51984C2C-3F05-476B-B013-68636AF81B72}" type="datetimeFigureOut">
              <a:rPr lang="en-US" smtClean="0"/>
              <a:t>9/17/2024</a:t>
            </a:fld>
            <a:endParaRPr lang="en-US"/>
          </a:p>
        </p:txBody>
      </p:sp>
      <p:sp>
        <p:nvSpPr>
          <p:cNvPr id="3" name="Footer Placeholder 2">
            <a:extLst>
              <a:ext uri="{FF2B5EF4-FFF2-40B4-BE49-F238E27FC236}">
                <a16:creationId xmlns:a16="http://schemas.microsoft.com/office/drawing/2014/main" id="{C5553BC7-F9E8-FBE9-CEC3-6308E68394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3511FE-217B-3C81-2729-1055AE077709}"/>
              </a:ext>
            </a:extLst>
          </p:cNvPr>
          <p:cNvSpPr>
            <a:spLocks noGrp="1"/>
          </p:cNvSpPr>
          <p:nvPr>
            <p:ph type="sldNum" sz="quarter" idx="12"/>
          </p:nvPr>
        </p:nvSpPr>
        <p:spPr/>
        <p:txBody>
          <a:bodyPr/>
          <a:lstStyle/>
          <a:p>
            <a:fld id="{6D945436-9C70-4058-929E-01A39CB0E404}" type="slidenum">
              <a:rPr lang="en-US" smtClean="0"/>
              <a:t>‹#›</a:t>
            </a:fld>
            <a:endParaRPr lang="en-US"/>
          </a:p>
        </p:txBody>
      </p:sp>
    </p:spTree>
    <p:extLst>
      <p:ext uri="{BB962C8B-B14F-4D97-AF65-F5344CB8AC3E}">
        <p14:creationId xmlns:p14="http://schemas.microsoft.com/office/powerpoint/2010/main" val="197757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13EF3-C9D0-C352-995F-7AECF2DA92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EDDB93-6E74-71AF-92C5-733CE32AD7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02894B-4BAF-456B-C935-781C49BDFF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2DB217-E885-4993-A6AE-2FD2AA768F48}"/>
              </a:ext>
            </a:extLst>
          </p:cNvPr>
          <p:cNvSpPr>
            <a:spLocks noGrp="1"/>
          </p:cNvSpPr>
          <p:nvPr>
            <p:ph type="dt" sz="half" idx="10"/>
          </p:nvPr>
        </p:nvSpPr>
        <p:spPr/>
        <p:txBody>
          <a:bodyPr/>
          <a:lstStyle/>
          <a:p>
            <a:fld id="{51984C2C-3F05-476B-B013-68636AF81B72}" type="datetimeFigureOut">
              <a:rPr lang="en-US" smtClean="0"/>
              <a:t>9/17/2024</a:t>
            </a:fld>
            <a:endParaRPr lang="en-US"/>
          </a:p>
        </p:txBody>
      </p:sp>
      <p:sp>
        <p:nvSpPr>
          <p:cNvPr id="6" name="Footer Placeholder 5">
            <a:extLst>
              <a:ext uri="{FF2B5EF4-FFF2-40B4-BE49-F238E27FC236}">
                <a16:creationId xmlns:a16="http://schemas.microsoft.com/office/drawing/2014/main" id="{1E53F28E-DF03-9604-42CC-4213471BA5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5489FD-AE5D-FDD0-45D7-DEB493E77BD7}"/>
              </a:ext>
            </a:extLst>
          </p:cNvPr>
          <p:cNvSpPr>
            <a:spLocks noGrp="1"/>
          </p:cNvSpPr>
          <p:nvPr>
            <p:ph type="sldNum" sz="quarter" idx="12"/>
          </p:nvPr>
        </p:nvSpPr>
        <p:spPr/>
        <p:txBody>
          <a:bodyPr/>
          <a:lstStyle/>
          <a:p>
            <a:fld id="{6D945436-9C70-4058-929E-01A39CB0E404}" type="slidenum">
              <a:rPr lang="en-US" smtClean="0"/>
              <a:t>‹#›</a:t>
            </a:fld>
            <a:endParaRPr lang="en-US"/>
          </a:p>
        </p:txBody>
      </p:sp>
    </p:spTree>
    <p:extLst>
      <p:ext uri="{BB962C8B-B14F-4D97-AF65-F5344CB8AC3E}">
        <p14:creationId xmlns:p14="http://schemas.microsoft.com/office/powerpoint/2010/main" val="1898818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064F9-E198-74DB-2F91-8805D6E74B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2F92A9-DD21-18A3-8CAA-AD5B5C5265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E1E657-FB59-B63B-E607-A45C057B7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DBC056-524A-EB37-04D9-630EC39AEA2A}"/>
              </a:ext>
            </a:extLst>
          </p:cNvPr>
          <p:cNvSpPr>
            <a:spLocks noGrp="1"/>
          </p:cNvSpPr>
          <p:nvPr>
            <p:ph type="dt" sz="half" idx="10"/>
          </p:nvPr>
        </p:nvSpPr>
        <p:spPr/>
        <p:txBody>
          <a:bodyPr/>
          <a:lstStyle/>
          <a:p>
            <a:fld id="{51984C2C-3F05-476B-B013-68636AF81B72}" type="datetimeFigureOut">
              <a:rPr lang="en-US" smtClean="0"/>
              <a:t>9/17/2024</a:t>
            </a:fld>
            <a:endParaRPr lang="en-US"/>
          </a:p>
        </p:txBody>
      </p:sp>
      <p:sp>
        <p:nvSpPr>
          <p:cNvPr id="6" name="Footer Placeholder 5">
            <a:extLst>
              <a:ext uri="{FF2B5EF4-FFF2-40B4-BE49-F238E27FC236}">
                <a16:creationId xmlns:a16="http://schemas.microsoft.com/office/drawing/2014/main" id="{98894B23-3E03-A2BF-09E1-A495C246C7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F26732-196D-2A42-16E3-C732B869EBCD}"/>
              </a:ext>
            </a:extLst>
          </p:cNvPr>
          <p:cNvSpPr>
            <a:spLocks noGrp="1"/>
          </p:cNvSpPr>
          <p:nvPr>
            <p:ph type="sldNum" sz="quarter" idx="12"/>
          </p:nvPr>
        </p:nvSpPr>
        <p:spPr/>
        <p:txBody>
          <a:bodyPr/>
          <a:lstStyle/>
          <a:p>
            <a:fld id="{6D945436-9C70-4058-929E-01A39CB0E404}" type="slidenum">
              <a:rPr lang="en-US" smtClean="0"/>
              <a:t>‹#›</a:t>
            </a:fld>
            <a:endParaRPr lang="en-US"/>
          </a:p>
        </p:txBody>
      </p:sp>
    </p:spTree>
    <p:extLst>
      <p:ext uri="{BB962C8B-B14F-4D97-AF65-F5344CB8AC3E}">
        <p14:creationId xmlns:p14="http://schemas.microsoft.com/office/powerpoint/2010/main" val="455427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6F56D3-A677-2ABF-0433-808BCF3EC6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4AE0D4-97BB-104D-B112-E2338B79E9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FBED78-AD84-1434-E4FF-74ACA4EE4E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1984C2C-3F05-476B-B013-68636AF81B72}" type="datetimeFigureOut">
              <a:rPr lang="en-US" smtClean="0"/>
              <a:t>9/17/2024</a:t>
            </a:fld>
            <a:endParaRPr lang="en-US"/>
          </a:p>
        </p:txBody>
      </p:sp>
      <p:sp>
        <p:nvSpPr>
          <p:cNvPr id="5" name="Footer Placeholder 4">
            <a:extLst>
              <a:ext uri="{FF2B5EF4-FFF2-40B4-BE49-F238E27FC236}">
                <a16:creationId xmlns:a16="http://schemas.microsoft.com/office/drawing/2014/main" id="{5D8F2EB5-E427-DB69-B3F5-43546A27E8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1F6DE72-D2EA-D4E6-36C8-276A362B90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D945436-9C70-4058-929E-01A39CB0E404}" type="slidenum">
              <a:rPr lang="en-US" smtClean="0"/>
              <a:t>‹#›</a:t>
            </a:fld>
            <a:endParaRPr lang="en-US"/>
          </a:p>
        </p:txBody>
      </p:sp>
    </p:spTree>
    <p:extLst>
      <p:ext uri="{BB962C8B-B14F-4D97-AF65-F5344CB8AC3E}">
        <p14:creationId xmlns:p14="http://schemas.microsoft.com/office/powerpoint/2010/main" val="1132938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arnabchaki/popular-video-games-1980-2023"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76A1B86-DC99-46B9-B5AA-A7E928EA9C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9304FFE-74E9-4316-B822-F35A685E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9C5417-C820-EE96-18B7-9F617B076CD0}"/>
              </a:ext>
            </a:extLst>
          </p:cNvPr>
          <p:cNvSpPr>
            <a:spLocks noGrp="1"/>
          </p:cNvSpPr>
          <p:nvPr>
            <p:ph type="ctrTitle"/>
          </p:nvPr>
        </p:nvSpPr>
        <p:spPr>
          <a:xfrm>
            <a:off x="5162550" y="1562669"/>
            <a:ext cx="5636113" cy="2456597"/>
          </a:xfrm>
        </p:spPr>
        <p:txBody>
          <a:bodyPr anchor="b">
            <a:normAutofit/>
          </a:bodyPr>
          <a:lstStyle/>
          <a:p>
            <a:r>
              <a:rPr lang="en-US" sz="4400">
                <a:solidFill>
                  <a:schemeClr val="tx1">
                    <a:lumMod val="85000"/>
                    <a:lumOff val="15000"/>
                  </a:schemeClr>
                </a:solidFill>
              </a:rPr>
              <a:t>Video Game Discovery System</a:t>
            </a:r>
          </a:p>
        </p:txBody>
      </p:sp>
      <p:sp>
        <p:nvSpPr>
          <p:cNvPr id="3" name="Subtitle 2">
            <a:extLst>
              <a:ext uri="{FF2B5EF4-FFF2-40B4-BE49-F238E27FC236}">
                <a16:creationId xmlns:a16="http://schemas.microsoft.com/office/drawing/2014/main" id="{EAD99E3E-5DDA-05DF-81B1-DC2411FFFBDC}"/>
              </a:ext>
            </a:extLst>
          </p:cNvPr>
          <p:cNvSpPr>
            <a:spLocks noGrp="1"/>
          </p:cNvSpPr>
          <p:nvPr>
            <p:ph type="subTitle" idx="1"/>
          </p:nvPr>
        </p:nvSpPr>
        <p:spPr>
          <a:xfrm>
            <a:off x="5649309" y="4298722"/>
            <a:ext cx="4678086" cy="1148885"/>
          </a:xfrm>
        </p:spPr>
        <p:txBody>
          <a:bodyPr anchor="t">
            <a:normAutofit/>
          </a:bodyPr>
          <a:lstStyle/>
          <a:p>
            <a:r>
              <a:rPr lang="en-US" sz="1800">
                <a:solidFill>
                  <a:schemeClr val="tx1">
                    <a:lumMod val="85000"/>
                    <a:lumOff val="15000"/>
                  </a:schemeClr>
                </a:solidFill>
              </a:rPr>
              <a:t>Designing a Recommendation System to Connect Users to New and Relevant Games</a:t>
            </a:r>
          </a:p>
        </p:txBody>
      </p:sp>
      <p:pic>
        <p:nvPicPr>
          <p:cNvPr id="17" name="Picture 16" descr="Neon Coloured Gadgets">
            <a:extLst>
              <a:ext uri="{FF2B5EF4-FFF2-40B4-BE49-F238E27FC236}">
                <a16:creationId xmlns:a16="http://schemas.microsoft.com/office/drawing/2014/main" id="{22D736E3-12DE-921C-8F37-2F41F6319B75}"/>
              </a:ext>
            </a:extLst>
          </p:cNvPr>
          <p:cNvPicPr>
            <a:picLocks noChangeAspect="1"/>
          </p:cNvPicPr>
          <p:nvPr/>
        </p:nvPicPr>
        <p:blipFill>
          <a:blip r:embed="rId2"/>
          <a:srcRect l="17449" r="45595" b="1"/>
          <a:stretch/>
        </p:blipFill>
        <p:spPr>
          <a:xfrm>
            <a:off x="-7266" y="10"/>
            <a:ext cx="3569616" cy="6857990"/>
          </a:xfrm>
          <a:custGeom>
            <a:avLst/>
            <a:gdLst/>
            <a:ahLst/>
            <a:cxnLst/>
            <a:rect l="l" t="t" r="r" b="b"/>
            <a:pathLst>
              <a:path w="3569616" h="6858000">
                <a:moveTo>
                  <a:pt x="0" y="0"/>
                </a:moveTo>
                <a:lnTo>
                  <a:pt x="3119345" y="0"/>
                </a:lnTo>
                <a:lnTo>
                  <a:pt x="3123529" y="17226"/>
                </a:lnTo>
                <a:cubicBezTo>
                  <a:pt x="3124924" y="23927"/>
                  <a:pt x="3126075" y="29690"/>
                  <a:pt x="3127926" y="35733"/>
                </a:cubicBezTo>
                <a:cubicBezTo>
                  <a:pt x="3135983" y="55162"/>
                  <a:pt x="3152761" y="75163"/>
                  <a:pt x="3158476" y="86830"/>
                </a:cubicBezTo>
                <a:lnTo>
                  <a:pt x="3162217" y="105744"/>
                </a:lnTo>
                <a:lnTo>
                  <a:pt x="3166997" y="104727"/>
                </a:lnTo>
                <a:lnTo>
                  <a:pt x="3167793" y="111793"/>
                </a:lnTo>
                <a:lnTo>
                  <a:pt x="3168896" y="127609"/>
                </a:lnTo>
                <a:cubicBezTo>
                  <a:pt x="3170241" y="137435"/>
                  <a:pt x="3170795" y="164972"/>
                  <a:pt x="3173185" y="174906"/>
                </a:cubicBezTo>
                <a:cubicBezTo>
                  <a:pt x="3178510" y="177461"/>
                  <a:pt x="3181593" y="181749"/>
                  <a:pt x="3183238" y="187215"/>
                </a:cubicBezTo>
                <a:lnTo>
                  <a:pt x="3184145" y="199435"/>
                </a:lnTo>
                <a:lnTo>
                  <a:pt x="3200957" y="269529"/>
                </a:lnTo>
                <a:lnTo>
                  <a:pt x="3202491" y="279219"/>
                </a:lnTo>
                <a:lnTo>
                  <a:pt x="3206975" y="284221"/>
                </a:lnTo>
                <a:cubicBezTo>
                  <a:pt x="3208056" y="288198"/>
                  <a:pt x="3208241" y="299815"/>
                  <a:pt x="3208979" y="303078"/>
                </a:cubicBezTo>
                <a:cubicBezTo>
                  <a:pt x="3209786" y="303316"/>
                  <a:pt x="3210593" y="303555"/>
                  <a:pt x="3211400" y="303794"/>
                </a:cubicBezTo>
                <a:cubicBezTo>
                  <a:pt x="3215834" y="314048"/>
                  <a:pt x="3230882" y="352723"/>
                  <a:pt x="3235583" y="364595"/>
                </a:cubicBezTo>
                <a:cubicBezTo>
                  <a:pt x="3232098" y="367263"/>
                  <a:pt x="3238178" y="372307"/>
                  <a:pt x="3239601" y="375020"/>
                </a:cubicBezTo>
                <a:cubicBezTo>
                  <a:pt x="3237179" y="375617"/>
                  <a:pt x="3236854" y="382439"/>
                  <a:pt x="3239157" y="384290"/>
                </a:cubicBezTo>
                <a:cubicBezTo>
                  <a:pt x="3254070" y="431093"/>
                  <a:pt x="3227895" y="408920"/>
                  <a:pt x="3245230" y="435044"/>
                </a:cubicBezTo>
                <a:cubicBezTo>
                  <a:pt x="3246565" y="439781"/>
                  <a:pt x="3245820" y="443743"/>
                  <a:pt x="3244204" y="447282"/>
                </a:cubicBezTo>
                <a:lnTo>
                  <a:pt x="3240762" y="452630"/>
                </a:lnTo>
                <a:lnTo>
                  <a:pt x="3249093" y="471880"/>
                </a:lnTo>
                <a:cubicBezTo>
                  <a:pt x="3252174" y="481431"/>
                  <a:pt x="3254453" y="491548"/>
                  <a:pt x="3255857" y="501992"/>
                </a:cubicBezTo>
                <a:cubicBezTo>
                  <a:pt x="3250999" y="504682"/>
                  <a:pt x="3258622" y="512442"/>
                  <a:pt x="3260271" y="516223"/>
                </a:cubicBezTo>
                <a:cubicBezTo>
                  <a:pt x="3257006" y="516482"/>
                  <a:pt x="3255973" y="525173"/>
                  <a:pt x="3258865" y="528038"/>
                </a:cubicBezTo>
                <a:cubicBezTo>
                  <a:pt x="3274535" y="591283"/>
                  <a:pt x="3241762" y="557303"/>
                  <a:pt x="3262462" y="594499"/>
                </a:cubicBezTo>
                <a:cubicBezTo>
                  <a:pt x="3263816" y="600863"/>
                  <a:pt x="3262479" y="605795"/>
                  <a:pt x="3260024" y="610000"/>
                </a:cubicBezTo>
                <a:lnTo>
                  <a:pt x="3253721" y="617692"/>
                </a:lnTo>
                <a:lnTo>
                  <a:pt x="3256482" y="623204"/>
                </a:lnTo>
                <a:cubicBezTo>
                  <a:pt x="3258005" y="644600"/>
                  <a:pt x="3251476" y="651376"/>
                  <a:pt x="3259225" y="663365"/>
                </a:cubicBezTo>
                <a:cubicBezTo>
                  <a:pt x="3245876" y="682744"/>
                  <a:pt x="3258539" y="675670"/>
                  <a:pt x="3261631" y="689522"/>
                </a:cubicBezTo>
                <a:cubicBezTo>
                  <a:pt x="3265207" y="700373"/>
                  <a:pt x="3269507" y="679723"/>
                  <a:pt x="3271002" y="690492"/>
                </a:cubicBezTo>
                <a:cubicBezTo>
                  <a:pt x="3267989" y="702455"/>
                  <a:pt x="3279578" y="701125"/>
                  <a:pt x="3275760" y="713609"/>
                </a:cubicBezTo>
                <a:cubicBezTo>
                  <a:pt x="3266819" y="711239"/>
                  <a:pt x="3278954" y="737528"/>
                  <a:pt x="3271356" y="738880"/>
                </a:cubicBezTo>
                <a:cubicBezTo>
                  <a:pt x="3282938" y="748490"/>
                  <a:pt x="3269788" y="754591"/>
                  <a:pt x="3274016" y="768139"/>
                </a:cubicBezTo>
                <a:cubicBezTo>
                  <a:pt x="3278559" y="774347"/>
                  <a:pt x="3279560" y="778980"/>
                  <a:pt x="3275507" y="785654"/>
                </a:cubicBezTo>
                <a:cubicBezTo>
                  <a:pt x="3297514" y="814181"/>
                  <a:pt x="3277534" y="803670"/>
                  <a:pt x="3287024" y="831111"/>
                </a:cubicBezTo>
                <a:cubicBezTo>
                  <a:pt x="3296672" y="854655"/>
                  <a:pt x="3303659" y="881610"/>
                  <a:pt x="3324562" y="903604"/>
                </a:cubicBezTo>
                <a:cubicBezTo>
                  <a:pt x="3330338" y="907511"/>
                  <a:pt x="3333079" y="917872"/>
                  <a:pt x="3330682" y="926744"/>
                </a:cubicBezTo>
                <a:cubicBezTo>
                  <a:pt x="3330269" y="928269"/>
                  <a:pt x="3329716" y="929694"/>
                  <a:pt x="3329041" y="930971"/>
                </a:cubicBezTo>
                <a:cubicBezTo>
                  <a:pt x="3333270" y="950914"/>
                  <a:pt x="3351150" y="1023696"/>
                  <a:pt x="3356062" y="1046405"/>
                </a:cubicBezTo>
                <a:cubicBezTo>
                  <a:pt x="3349099" y="1048737"/>
                  <a:pt x="3362597" y="1059482"/>
                  <a:pt x="3358521" y="1067217"/>
                </a:cubicBezTo>
                <a:cubicBezTo>
                  <a:pt x="3354869" y="1072807"/>
                  <a:pt x="3358113" y="1077371"/>
                  <a:pt x="3358773" y="1082909"/>
                </a:cubicBezTo>
                <a:cubicBezTo>
                  <a:pt x="3356098" y="1090444"/>
                  <a:pt x="3363241" y="1113953"/>
                  <a:pt x="3367682" y="1119909"/>
                </a:cubicBezTo>
                <a:cubicBezTo>
                  <a:pt x="3382703" y="1133847"/>
                  <a:pt x="3374343" y="1168367"/>
                  <a:pt x="3385911" y="1180009"/>
                </a:cubicBezTo>
                <a:cubicBezTo>
                  <a:pt x="3387774" y="1184389"/>
                  <a:pt x="3388688" y="1188737"/>
                  <a:pt x="3389010" y="1193041"/>
                </a:cubicBezTo>
                <a:lnTo>
                  <a:pt x="3388572" y="1205179"/>
                </a:lnTo>
                <a:lnTo>
                  <a:pt x="3385768" y="1208811"/>
                </a:lnTo>
                <a:lnTo>
                  <a:pt x="3386975" y="1216129"/>
                </a:lnTo>
                <a:lnTo>
                  <a:pt x="3386647" y="1218271"/>
                </a:lnTo>
                <a:cubicBezTo>
                  <a:pt x="3386007" y="1222365"/>
                  <a:pt x="3385480" y="1226399"/>
                  <a:pt x="3385420" y="1230360"/>
                </a:cubicBezTo>
                <a:cubicBezTo>
                  <a:pt x="3400233" y="1224163"/>
                  <a:pt x="3387342" y="1263034"/>
                  <a:pt x="3398902" y="1251303"/>
                </a:cubicBezTo>
                <a:cubicBezTo>
                  <a:pt x="3401143" y="1271991"/>
                  <a:pt x="3411558" y="1255397"/>
                  <a:pt x="3402244" y="1281071"/>
                </a:cubicBezTo>
                <a:cubicBezTo>
                  <a:pt x="3416627" y="1312459"/>
                  <a:pt x="3415183" y="1363554"/>
                  <a:pt x="3435533" y="1387530"/>
                </a:cubicBezTo>
                <a:cubicBezTo>
                  <a:pt x="3428168" y="1384876"/>
                  <a:pt x="3423452" y="1398828"/>
                  <a:pt x="3427595" y="1407995"/>
                </a:cubicBezTo>
                <a:cubicBezTo>
                  <a:pt x="3398778" y="1398886"/>
                  <a:pt x="3455260" y="1443485"/>
                  <a:pt x="3436580" y="1453051"/>
                </a:cubicBezTo>
                <a:cubicBezTo>
                  <a:pt x="3454427" y="1452263"/>
                  <a:pt x="3487273" y="1492392"/>
                  <a:pt x="3473886" y="1513215"/>
                </a:cubicBezTo>
                <a:cubicBezTo>
                  <a:pt x="3479337" y="1543203"/>
                  <a:pt x="3495403" y="1563620"/>
                  <a:pt x="3491486" y="1595707"/>
                </a:cubicBezTo>
                <a:cubicBezTo>
                  <a:pt x="3493932" y="1596530"/>
                  <a:pt x="3496028" y="1598008"/>
                  <a:pt x="3497869" y="1599939"/>
                </a:cubicBezTo>
                <a:lnTo>
                  <a:pt x="3502453" y="1606503"/>
                </a:lnTo>
                <a:lnTo>
                  <a:pt x="3502232" y="1607846"/>
                </a:lnTo>
                <a:cubicBezTo>
                  <a:pt x="3502503" y="1613048"/>
                  <a:pt x="3503673" y="1615641"/>
                  <a:pt x="3505239" y="1617081"/>
                </a:cubicBezTo>
                <a:cubicBezTo>
                  <a:pt x="3505979" y="1617395"/>
                  <a:pt x="3506719" y="1617710"/>
                  <a:pt x="3507459" y="1618024"/>
                </a:cubicBezTo>
                <a:lnTo>
                  <a:pt x="3510011" y="1624022"/>
                </a:lnTo>
                <a:lnTo>
                  <a:pt x="3516358" y="1634929"/>
                </a:lnTo>
                <a:lnTo>
                  <a:pt x="3516308" y="1637821"/>
                </a:lnTo>
                <a:lnTo>
                  <a:pt x="3523955" y="1655598"/>
                </a:lnTo>
                <a:lnTo>
                  <a:pt x="3523473" y="1656247"/>
                </a:lnTo>
                <a:cubicBezTo>
                  <a:pt x="3522567" y="1658107"/>
                  <a:pt x="3522227" y="1660249"/>
                  <a:pt x="3523061" y="1663024"/>
                </a:cubicBezTo>
                <a:cubicBezTo>
                  <a:pt x="3513175" y="1664689"/>
                  <a:pt x="3520280" y="1667013"/>
                  <a:pt x="3523616" y="1675054"/>
                </a:cubicBezTo>
                <a:cubicBezTo>
                  <a:pt x="3509006" y="1679436"/>
                  <a:pt x="3523682" y="1698702"/>
                  <a:pt x="3517630" y="1707801"/>
                </a:cubicBezTo>
                <a:cubicBezTo>
                  <a:pt x="3520410" y="1713612"/>
                  <a:pt x="3523083" y="1719836"/>
                  <a:pt x="3525537" y="1726380"/>
                </a:cubicBezTo>
                <a:lnTo>
                  <a:pt x="3529903" y="1779986"/>
                </a:lnTo>
                <a:lnTo>
                  <a:pt x="3521468" y="1836998"/>
                </a:lnTo>
                <a:cubicBezTo>
                  <a:pt x="3522502" y="1857808"/>
                  <a:pt x="3519191" y="1876110"/>
                  <a:pt x="3523412" y="1893497"/>
                </a:cubicBezTo>
                <a:cubicBezTo>
                  <a:pt x="3520411" y="1900876"/>
                  <a:pt x="3519436" y="1907708"/>
                  <a:pt x="3525004" y="1913894"/>
                </a:cubicBezTo>
                <a:cubicBezTo>
                  <a:pt x="3524490" y="1933413"/>
                  <a:pt x="3517414" y="1938604"/>
                  <a:pt x="3523928" y="1950514"/>
                </a:cubicBezTo>
                <a:cubicBezTo>
                  <a:pt x="3512685" y="1962215"/>
                  <a:pt x="3517275" y="1962555"/>
                  <a:pt x="3521008" y="1967449"/>
                </a:cubicBezTo>
                <a:lnTo>
                  <a:pt x="3521297" y="1968163"/>
                </a:lnTo>
                <a:lnTo>
                  <a:pt x="3519686" y="1969768"/>
                </a:lnTo>
                <a:lnTo>
                  <a:pt x="3519089" y="1972904"/>
                </a:lnTo>
                <a:lnTo>
                  <a:pt x="3520122" y="1981289"/>
                </a:lnTo>
                <a:lnTo>
                  <a:pt x="3520948" y="1984413"/>
                </a:lnTo>
                <a:cubicBezTo>
                  <a:pt x="3521356" y="1986575"/>
                  <a:pt x="3521416" y="1988026"/>
                  <a:pt x="3521226" y="1989046"/>
                </a:cubicBezTo>
                <a:lnTo>
                  <a:pt x="3521092" y="1989171"/>
                </a:lnTo>
                <a:lnTo>
                  <a:pt x="3521624" y="1993492"/>
                </a:lnTo>
                <a:cubicBezTo>
                  <a:pt x="3522844" y="2000762"/>
                  <a:pt x="3524332" y="2007819"/>
                  <a:pt x="3525996" y="2014518"/>
                </a:cubicBezTo>
                <a:cubicBezTo>
                  <a:pt x="3518529" y="2020777"/>
                  <a:pt x="3529333" y="2045218"/>
                  <a:pt x="3514412" y="2043465"/>
                </a:cubicBezTo>
                <a:cubicBezTo>
                  <a:pt x="3516219" y="2052531"/>
                  <a:pt x="3522688" y="2057653"/>
                  <a:pt x="3512822" y="2055222"/>
                </a:cubicBezTo>
                <a:cubicBezTo>
                  <a:pt x="3513140" y="2058224"/>
                  <a:pt x="3512432" y="2060136"/>
                  <a:pt x="3511227" y="2061550"/>
                </a:cubicBezTo>
                <a:lnTo>
                  <a:pt x="3510645" y="2061975"/>
                </a:lnTo>
                <a:lnTo>
                  <a:pt x="3514907" y="2082129"/>
                </a:lnTo>
                <a:lnTo>
                  <a:pt x="3514347" y="2084880"/>
                </a:lnTo>
                <a:lnTo>
                  <a:pt x="3518565" y="2097919"/>
                </a:lnTo>
                <a:lnTo>
                  <a:pt x="3519976" y="2104707"/>
                </a:lnTo>
                <a:lnTo>
                  <a:pt x="3521958" y="2106519"/>
                </a:lnTo>
                <a:cubicBezTo>
                  <a:pt x="3523219" y="2108534"/>
                  <a:pt x="3523895" y="2111498"/>
                  <a:pt x="3523237" y="2116590"/>
                </a:cubicBezTo>
                <a:lnTo>
                  <a:pt x="3522786" y="2117790"/>
                </a:lnTo>
                <a:lnTo>
                  <a:pt x="3526064" y="2125947"/>
                </a:lnTo>
                <a:cubicBezTo>
                  <a:pt x="3527505" y="2128548"/>
                  <a:pt x="3529274" y="2130818"/>
                  <a:pt x="3531495" y="2132603"/>
                </a:cubicBezTo>
                <a:cubicBezTo>
                  <a:pt x="3522034" y="2161762"/>
                  <a:pt x="3533978" y="2187874"/>
                  <a:pt x="3533955" y="2218836"/>
                </a:cubicBezTo>
                <a:cubicBezTo>
                  <a:pt x="3517312" y="2233337"/>
                  <a:pt x="3542024" y="2285180"/>
                  <a:pt x="3559442" y="2291697"/>
                </a:cubicBezTo>
                <a:cubicBezTo>
                  <a:pt x="3544608" y="2292866"/>
                  <a:pt x="3567228" y="2330146"/>
                  <a:pt x="3568373" y="2340076"/>
                </a:cubicBezTo>
                <a:cubicBezTo>
                  <a:pt x="3568755" y="2343387"/>
                  <a:pt x="3566751" y="2343658"/>
                  <a:pt x="3560178" y="2338540"/>
                </a:cubicBezTo>
                <a:cubicBezTo>
                  <a:pt x="3562571" y="2349015"/>
                  <a:pt x="3555536" y="2360463"/>
                  <a:pt x="3548875" y="2354921"/>
                </a:cubicBezTo>
                <a:cubicBezTo>
                  <a:pt x="3564342" y="2386191"/>
                  <a:pt x="3553912" y="2434573"/>
                  <a:pt x="3562290" y="2470516"/>
                </a:cubicBezTo>
                <a:cubicBezTo>
                  <a:pt x="3548732" y="2491328"/>
                  <a:pt x="3561750" y="2479665"/>
                  <a:pt x="3560263" y="2500409"/>
                </a:cubicBezTo>
                <a:cubicBezTo>
                  <a:pt x="3573531" y="2493872"/>
                  <a:pt x="3554177" y="2525877"/>
                  <a:pt x="3569616" y="2525972"/>
                </a:cubicBezTo>
                <a:cubicBezTo>
                  <a:pt x="3568857" y="2529744"/>
                  <a:pt x="3567635" y="2533395"/>
                  <a:pt x="3566291" y="2537057"/>
                </a:cubicBezTo>
                <a:lnTo>
                  <a:pt x="3565595" y="2538979"/>
                </a:lnTo>
                <a:lnTo>
                  <a:pt x="3565471" y="2546483"/>
                </a:lnTo>
                <a:lnTo>
                  <a:pt x="3562111" y="2548822"/>
                </a:lnTo>
                <a:lnTo>
                  <a:pt x="3559542" y="2560277"/>
                </a:lnTo>
                <a:cubicBezTo>
                  <a:pt x="3559093" y="2564534"/>
                  <a:pt x="3559212" y="2569074"/>
                  <a:pt x="3560240" y="2574030"/>
                </a:cubicBezTo>
                <a:cubicBezTo>
                  <a:pt x="3567097" y="2585933"/>
                  <a:pt x="3560828" y="2605604"/>
                  <a:pt x="3562359" y="2622912"/>
                </a:cubicBezTo>
                <a:lnTo>
                  <a:pt x="3564740" y="2630748"/>
                </a:lnTo>
                <a:lnTo>
                  <a:pt x="3563214" y="2656947"/>
                </a:lnTo>
                <a:cubicBezTo>
                  <a:pt x="3563065" y="2664385"/>
                  <a:pt x="3563222" y="2672085"/>
                  <a:pt x="3563949" y="2680153"/>
                </a:cubicBezTo>
                <a:lnTo>
                  <a:pt x="3566383" y="2695058"/>
                </a:lnTo>
                <a:lnTo>
                  <a:pt x="3565385" y="2699075"/>
                </a:lnTo>
                <a:cubicBezTo>
                  <a:pt x="3565951" y="2705917"/>
                  <a:pt x="3570892" y="2714690"/>
                  <a:pt x="3565525" y="2714239"/>
                </a:cubicBezTo>
                <a:lnTo>
                  <a:pt x="3567847" y="2721812"/>
                </a:lnTo>
                <a:lnTo>
                  <a:pt x="3564077" y="2729693"/>
                </a:lnTo>
                <a:cubicBezTo>
                  <a:pt x="3563144" y="2730592"/>
                  <a:pt x="3562134" y="2731288"/>
                  <a:pt x="3561085" y="2731758"/>
                </a:cubicBezTo>
                <a:lnTo>
                  <a:pt x="3563149" y="2742418"/>
                </a:lnTo>
                <a:lnTo>
                  <a:pt x="3560661" y="2751437"/>
                </a:lnTo>
                <a:lnTo>
                  <a:pt x="3563126" y="2758989"/>
                </a:lnTo>
                <a:lnTo>
                  <a:pt x="3562876" y="2762207"/>
                </a:lnTo>
                <a:lnTo>
                  <a:pt x="3561866" y="2770236"/>
                </a:lnTo>
                <a:cubicBezTo>
                  <a:pt x="3561066" y="2774372"/>
                  <a:pt x="3560080" y="2779005"/>
                  <a:pt x="3559378" y="2784138"/>
                </a:cubicBezTo>
                <a:lnTo>
                  <a:pt x="3559178" y="2788436"/>
                </a:lnTo>
                <a:lnTo>
                  <a:pt x="3554648" y="2798068"/>
                </a:lnTo>
                <a:cubicBezTo>
                  <a:pt x="3551209" y="2805087"/>
                  <a:pt x="3548936" y="2810580"/>
                  <a:pt x="3551400" y="2816345"/>
                </a:cubicBezTo>
                <a:cubicBezTo>
                  <a:pt x="3547036" y="2826742"/>
                  <a:pt x="3533490" y="2834711"/>
                  <a:pt x="3538128" y="2849028"/>
                </a:cubicBezTo>
                <a:cubicBezTo>
                  <a:pt x="3531517" y="2845031"/>
                  <a:pt x="3538369" y="2865256"/>
                  <a:pt x="3532013" y="2868126"/>
                </a:cubicBezTo>
                <a:cubicBezTo>
                  <a:pt x="3526842" y="2869601"/>
                  <a:pt x="3527715" y="2876080"/>
                  <a:pt x="3526094" y="2881167"/>
                </a:cubicBezTo>
                <a:cubicBezTo>
                  <a:pt x="3520961" y="2885059"/>
                  <a:pt x="3517628" y="2910333"/>
                  <a:pt x="3518939" y="2918966"/>
                </a:cubicBezTo>
                <a:cubicBezTo>
                  <a:pt x="3525789" y="2943088"/>
                  <a:pt x="3505468" y="2964225"/>
                  <a:pt x="3510391" y="2983548"/>
                </a:cubicBezTo>
                <a:cubicBezTo>
                  <a:pt x="3510204" y="2988707"/>
                  <a:pt x="3509257" y="2993036"/>
                  <a:pt x="3507840" y="2996827"/>
                </a:cubicBezTo>
                <a:lnTo>
                  <a:pt x="3502741" y="3006379"/>
                </a:lnTo>
                <a:lnTo>
                  <a:pt x="3499028" y="3006971"/>
                </a:lnTo>
                <a:lnTo>
                  <a:pt x="3497157" y="3013976"/>
                </a:lnTo>
                <a:lnTo>
                  <a:pt x="3496053" y="3015450"/>
                </a:lnTo>
                <a:cubicBezTo>
                  <a:pt x="3493931" y="3018255"/>
                  <a:pt x="3491925" y="3021106"/>
                  <a:pt x="3490329" y="3024292"/>
                </a:cubicBezTo>
                <a:cubicBezTo>
                  <a:pt x="3504872" y="3031782"/>
                  <a:pt x="3479143" y="3052632"/>
                  <a:pt x="3493186" y="3052840"/>
                </a:cubicBezTo>
                <a:cubicBezTo>
                  <a:pt x="3486942" y="3071654"/>
                  <a:pt x="3501947" y="3066916"/>
                  <a:pt x="3484298" y="3080007"/>
                </a:cubicBezTo>
                <a:cubicBezTo>
                  <a:pt x="3483814" y="3117860"/>
                  <a:pt x="3462683" y="3158406"/>
                  <a:pt x="3469977" y="3195253"/>
                </a:cubicBezTo>
                <a:cubicBezTo>
                  <a:pt x="3464984" y="3186842"/>
                  <a:pt x="3455676" y="3194249"/>
                  <a:pt x="3455490" y="3205255"/>
                </a:cubicBezTo>
                <a:cubicBezTo>
                  <a:pt x="3435461" y="3173385"/>
                  <a:pt x="3464274" y="3257718"/>
                  <a:pt x="3445250" y="3249703"/>
                </a:cubicBezTo>
                <a:cubicBezTo>
                  <a:pt x="3460163" y="3264187"/>
                  <a:pt x="3471377" y="3324835"/>
                  <a:pt x="3452291" y="3330508"/>
                </a:cubicBezTo>
                <a:cubicBezTo>
                  <a:pt x="3445043" y="3359645"/>
                  <a:pt x="3450218" y="3389952"/>
                  <a:pt x="3434486" y="3412864"/>
                </a:cubicBezTo>
                <a:cubicBezTo>
                  <a:pt x="3436166" y="3415609"/>
                  <a:pt x="3437306" y="3418595"/>
                  <a:pt x="3438058" y="3421734"/>
                </a:cubicBezTo>
                <a:lnTo>
                  <a:pt x="3439245" y="3430986"/>
                </a:lnTo>
                <a:lnTo>
                  <a:pt x="3438541" y="3431897"/>
                </a:lnTo>
                <a:cubicBezTo>
                  <a:pt x="3436732" y="3436375"/>
                  <a:pt x="3436677" y="3439488"/>
                  <a:pt x="3437396" y="3441992"/>
                </a:cubicBezTo>
                <a:lnTo>
                  <a:pt x="3438843" y="3444647"/>
                </a:lnTo>
                <a:lnTo>
                  <a:pt x="3438591" y="3451712"/>
                </a:lnTo>
                <a:lnTo>
                  <a:pt x="3439527" y="3466008"/>
                </a:lnTo>
                <a:lnTo>
                  <a:pt x="3438357" y="3468331"/>
                </a:lnTo>
                <a:lnTo>
                  <a:pt x="3437674" y="3489343"/>
                </a:lnTo>
                <a:cubicBezTo>
                  <a:pt x="3437459" y="3489383"/>
                  <a:pt x="3437241" y="3489424"/>
                  <a:pt x="3437026" y="3489465"/>
                </a:cubicBezTo>
                <a:cubicBezTo>
                  <a:pt x="3435558" y="3490219"/>
                  <a:pt x="3434444" y="3491679"/>
                  <a:pt x="3434044" y="3494659"/>
                </a:cubicBezTo>
                <a:cubicBezTo>
                  <a:pt x="3425302" y="3487640"/>
                  <a:pt x="3430211" y="3495561"/>
                  <a:pt x="3429800" y="3504965"/>
                </a:cubicBezTo>
                <a:cubicBezTo>
                  <a:pt x="3416132" y="3496161"/>
                  <a:pt x="3420620" y="3524348"/>
                  <a:pt x="3412115" y="3526661"/>
                </a:cubicBezTo>
                <a:cubicBezTo>
                  <a:pt x="3412121" y="3533765"/>
                  <a:pt x="3411879" y="3541120"/>
                  <a:pt x="3411331" y="3548549"/>
                </a:cubicBezTo>
                <a:lnTo>
                  <a:pt x="3410824" y="3552872"/>
                </a:lnTo>
                <a:cubicBezTo>
                  <a:pt x="3410773" y="3552889"/>
                  <a:pt x="3410721" y="3552908"/>
                  <a:pt x="3410671" y="3552926"/>
                </a:cubicBezTo>
                <a:cubicBezTo>
                  <a:pt x="3410254" y="3553793"/>
                  <a:pt x="3409971" y="3555188"/>
                  <a:pt x="3409849" y="3557419"/>
                </a:cubicBezTo>
                <a:lnTo>
                  <a:pt x="3409902" y="3560756"/>
                </a:lnTo>
                <a:lnTo>
                  <a:pt x="3408918" y="3569144"/>
                </a:lnTo>
                <a:lnTo>
                  <a:pt x="3407623" y="3571810"/>
                </a:lnTo>
                <a:lnTo>
                  <a:pt x="3405729" y="3572549"/>
                </a:lnTo>
                <a:lnTo>
                  <a:pt x="3405835" y="3573359"/>
                </a:lnTo>
                <a:cubicBezTo>
                  <a:pt x="3408214" y="3579757"/>
                  <a:pt x="3412465" y="3582275"/>
                  <a:pt x="3399129" y="3587902"/>
                </a:cubicBezTo>
                <a:cubicBezTo>
                  <a:pt x="3402495" y="3602236"/>
                  <a:pt x="3394605" y="3603730"/>
                  <a:pt x="3389566" y="3621859"/>
                </a:cubicBezTo>
                <a:cubicBezTo>
                  <a:pt x="3393374" y="3630350"/>
                  <a:pt x="3390863" y="3636316"/>
                  <a:pt x="3386307" y="3641820"/>
                </a:cubicBezTo>
                <a:cubicBezTo>
                  <a:pt x="3386232" y="3660214"/>
                  <a:pt x="3378837" y="3675854"/>
                  <a:pt x="3374956" y="3695940"/>
                </a:cubicBezTo>
                <a:cubicBezTo>
                  <a:pt x="3378387" y="3718839"/>
                  <a:pt x="3365817" y="3728358"/>
                  <a:pt x="3361718" y="3749831"/>
                </a:cubicBezTo>
                <a:cubicBezTo>
                  <a:pt x="3370064" y="3770267"/>
                  <a:pt x="3350403" y="3763879"/>
                  <a:pt x="3344768" y="3774338"/>
                </a:cubicBezTo>
                <a:lnTo>
                  <a:pt x="3343985" y="3777418"/>
                </a:lnTo>
                <a:lnTo>
                  <a:pt x="3344520" y="3785849"/>
                </a:lnTo>
                <a:lnTo>
                  <a:pt x="3345162" y="3789023"/>
                </a:lnTo>
                <a:cubicBezTo>
                  <a:pt x="3345441" y="3791209"/>
                  <a:pt x="3345415" y="3792659"/>
                  <a:pt x="3345164" y="3793659"/>
                </a:cubicBezTo>
                <a:lnTo>
                  <a:pt x="3345024" y="3793774"/>
                </a:lnTo>
                <a:lnTo>
                  <a:pt x="3345300" y="3798119"/>
                </a:lnTo>
                <a:cubicBezTo>
                  <a:pt x="3346087" y="3805456"/>
                  <a:pt x="3347157" y="3812596"/>
                  <a:pt x="3348424" y="3819398"/>
                </a:cubicBezTo>
                <a:cubicBezTo>
                  <a:pt x="3340590" y="3825065"/>
                  <a:pt x="3349940" y="3850234"/>
                  <a:pt x="3335133" y="3847354"/>
                </a:cubicBezTo>
                <a:cubicBezTo>
                  <a:pt x="3336403" y="3856524"/>
                  <a:pt x="3342565" y="3862118"/>
                  <a:pt x="3332848" y="3858945"/>
                </a:cubicBezTo>
                <a:cubicBezTo>
                  <a:pt x="3332988" y="3861961"/>
                  <a:pt x="3332168" y="3863811"/>
                  <a:pt x="3330878" y="3865128"/>
                </a:cubicBezTo>
                <a:lnTo>
                  <a:pt x="3330273" y="3865510"/>
                </a:lnTo>
                <a:lnTo>
                  <a:pt x="3333337" y="3885908"/>
                </a:lnTo>
                <a:lnTo>
                  <a:pt x="3332616" y="3888608"/>
                </a:lnTo>
                <a:lnTo>
                  <a:pt x="3336057" y="3901916"/>
                </a:lnTo>
                <a:lnTo>
                  <a:pt x="3337066" y="3908785"/>
                </a:lnTo>
                <a:lnTo>
                  <a:pt x="3338940" y="3910739"/>
                </a:lnTo>
                <a:cubicBezTo>
                  <a:pt x="3340082" y="3912843"/>
                  <a:pt x="3340580" y="3915849"/>
                  <a:pt x="3339621" y="3920873"/>
                </a:cubicBezTo>
                <a:lnTo>
                  <a:pt x="3339102" y="3922032"/>
                </a:lnTo>
                <a:lnTo>
                  <a:pt x="3341891" y="3930408"/>
                </a:lnTo>
                <a:cubicBezTo>
                  <a:pt x="3343178" y="3933107"/>
                  <a:pt x="3344812" y="3935503"/>
                  <a:pt x="3346927" y="3937451"/>
                </a:cubicBezTo>
                <a:cubicBezTo>
                  <a:pt x="3335745" y="3965779"/>
                  <a:pt x="3346136" y="3992699"/>
                  <a:pt x="3344279" y="4023542"/>
                </a:cubicBezTo>
                <a:cubicBezTo>
                  <a:pt x="3347024" y="4058096"/>
                  <a:pt x="3350783" y="4081986"/>
                  <a:pt x="3351926" y="4104769"/>
                </a:cubicBezTo>
                <a:cubicBezTo>
                  <a:pt x="3353695" y="4115384"/>
                  <a:pt x="3359144" y="4193344"/>
                  <a:pt x="3352816" y="4187317"/>
                </a:cubicBezTo>
                <a:cubicBezTo>
                  <a:pt x="3366419" y="4219638"/>
                  <a:pt x="3351446" y="4239971"/>
                  <a:pt x="3357691" y="4276413"/>
                </a:cubicBezTo>
                <a:cubicBezTo>
                  <a:pt x="3342910" y="4296116"/>
                  <a:pt x="3356610" y="4285488"/>
                  <a:pt x="3353895" y="4306037"/>
                </a:cubicBezTo>
                <a:cubicBezTo>
                  <a:pt x="3367541" y="4300534"/>
                  <a:pt x="3346306" y="4330948"/>
                  <a:pt x="3361728" y="4332215"/>
                </a:cubicBezTo>
                <a:cubicBezTo>
                  <a:pt x="3360746" y="4335915"/>
                  <a:pt x="3359307" y="4339458"/>
                  <a:pt x="3357748" y="4343006"/>
                </a:cubicBezTo>
                <a:lnTo>
                  <a:pt x="3356941" y="4344866"/>
                </a:lnTo>
                <a:lnTo>
                  <a:pt x="3356370" y="4352332"/>
                </a:lnTo>
                <a:lnTo>
                  <a:pt x="3352876" y="4354407"/>
                </a:lnTo>
                <a:lnTo>
                  <a:pt x="3352683" y="4444689"/>
                </a:lnTo>
                <a:cubicBezTo>
                  <a:pt x="3355485" y="4452425"/>
                  <a:pt x="3356736" y="4477980"/>
                  <a:pt x="3352455" y="4483791"/>
                </a:cubicBezTo>
                <a:cubicBezTo>
                  <a:pt x="3351784" y="4489320"/>
                  <a:pt x="3353780" y="4495171"/>
                  <a:pt x="3349030" y="4498683"/>
                </a:cubicBezTo>
                <a:cubicBezTo>
                  <a:pt x="3346858" y="4510741"/>
                  <a:pt x="3341860" y="4538358"/>
                  <a:pt x="3339427" y="4556140"/>
                </a:cubicBezTo>
                <a:cubicBezTo>
                  <a:pt x="3342836" y="4560659"/>
                  <a:pt x="3341611" y="4566842"/>
                  <a:pt x="3339521" y="4574959"/>
                </a:cubicBezTo>
                <a:lnTo>
                  <a:pt x="3338246" y="4582576"/>
                </a:lnTo>
                <a:lnTo>
                  <a:pt x="3348539" y="4605460"/>
                </a:lnTo>
                <a:lnTo>
                  <a:pt x="3345760" y="4678575"/>
                </a:lnTo>
                <a:lnTo>
                  <a:pt x="3356250" y="4713574"/>
                </a:lnTo>
                <a:cubicBezTo>
                  <a:pt x="3358600" y="4727943"/>
                  <a:pt x="3359577" y="4741820"/>
                  <a:pt x="3361380" y="4755215"/>
                </a:cubicBezTo>
                <a:cubicBezTo>
                  <a:pt x="3363928" y="4785596"/>
                  <a:pt x="3347531" y="4766123"/>
                  <a:pt x="3361636" y="4803525"/>
                </a:cubicBezTo>
                <a:cubicBezTo>
                  <a:pt x="3356254" y="4807867"/>
                  <a:pt x="3356117" y="4812705"/>
                  <a:pt x="3358957" y="4820729"/>
                </a:cubicBezTo>
                <a:cubicBezTo>
                  <a:pt x="3359783" y="4835507"/>
                  <a:pt x="3345952" y="4834947"/>
                  <a:pt x="3354635" y="4849546"/>
                </a:cubicBezTo>
                <a:cubicBezTo>
                  <a:pt x="3350894" y="4848362"/>
                  <a:pt x="3350351" y="4855411"/>
                  <a:pt x="3349759" y="4861941"/>
                </a:cubicBezTo>
                <a:lnTo>
                  <a:pt x="3347368" y="4866228"/>
                </a:lnTo>
                <a:lnTo>
                  <a:pt x="3358408" y="4889535"/>
                </a:lnTo>
                <a:cubicBezTo>
                  <a:pt x="3373705" y="4931282"/>
                  <a:pt x="3382233" y="4982216"/>
                  <a:pt x="3393319" y="5017998"/>
                </a:cubicBezTo>
                <a:cubicBezTo>
                  <a:pt x="3368256" y="5040241"/>
                  <a:pt x="3392200" y="5029364"/>
                  <a:pt x="3389184" y="5055049"/>
                </a:cubicBezTo>
                <a:cubicBezTo>
                  <a:pt x="3413510" y="5050695"/>
                  <a:pt x="3377700" y="5085342"/>
                  <a:pt x="3405892" y="5089973"/>
                </a:cubicBezTo>
                <a:cubicBezTo>
                  <a:pt x="3404451" y="5094499"/>
                  <a:pt x="3402165" y="5098741"/>
                  <a:pt x="3399662" y="5102960"/>
                </a:cubicBezTo>
                <a:lnTo>
                  <a:pt x="3398363" y="5105176"/>
                </a:lnTo>
                <a:lnTo>
                  <a:pt x="3398026" y="5114590"/>
                </a:lnTo>
                <a:lnTo>
                  <a:pt x="3391859" y="5116550"/>
                </a:lnTo>
                <a:lnTo>
                  <a:pt x="3386999" y="5130226"/>
                </a:lnTo>
                <a:cubicBezTo>
                  <a:pt x="3386119" y="5135455"/>
                  <a:pt x="3386267" y="5141205"/>
                  <a:pt x="3388073" y="5147747"/>
                </a:cubicBezTo>
                <a:cubicBezTo>
                  <a:pt x="3400425" y="5164741"/>
                  <a:pt x="3388688" y="5187675"/>
                  <a:pt x="3391234" y="5209919"/>
                </a:cubicBezTo>
                <a:lnTo>
                  <a:pt x="3395469" y="5220481"/>
                </a:lnTo>
                <a:lnTo>
                  <a:pt x="3392518" y="5250830"/>
                </a:lnTo>
                <a:lnTo>
                  <a:pt x="3393800" y="5252877"/>
                </a:lnTo>
                <a:cubicBezTo>
                  <a:pt x="3393941" y="5258188"/>
                  <a:pt x="3392357" y="5268832"/>
                  <a:pt x="3393361" y="5282697"/>
                </a:cubicBezTo>
                <a:lnTo>
                  <a:pt x="3399825" y="5336059"/>
                </a:lnTo>
                <a:lnTo>
                  <a:pt x="3392824" y="5344884"/>
                </a:lnTo>
                <a:lnTo>
                  <a:pt x="3389277" y="5345998"/>
                </a:lnTo>
                <a:lnTo>
                  <a:pt x="3390946" y="5360636"/>
                </a:lnTo>
                <a:lnTo>
                  <a:pt x="3386366" y="5371486"/>
                </a:lnTo>
                <a:lnTo>
                  <a:pt x="3390662" y="5381496"/>
                </a:lnTo>
                <a:lnTo>
                  <a:pt x="3388199" y="5395290"/>
                </a:lnTo>
                <a:cubicBezTo>
                  <a:pt x="3386677" y="5400263"/>
                  <a:pt x="3384810" y="5405812"/>
                  <a:pt x="3383455" y="5412069"/>
                </a:cubicBezTo>
                <a:lnTo>
                  <a:pt x="3376345" y="5426008"/>
                </a:lnTo>
                <a:lnTo>
                  <a:pt x="3374012" y="5448470"/>
                </a:lnTo>
                <a:cubicBezTo>
                  <a:pt x="3372358" y="5465848"/>
                  <a:pt x="3370199" y="5482458"/>
                  <a:pt x="3365299" y="5498771"/>
                </a:cubicBezTo>
                <a:cubicBezTo>
                  <a:pt x="3368242" y="5512292"/>
                  <a:pt x="3368289" y="5524931"/>
                  <a:pt x="3358774" y="5536815"/>
                </a:cubicBezTo>
                <a:cubicBezTo>
                  <a:pt x="3355554" y="5573082"/>
                  <a:pt x="3364982" y="5582256"/>
                  <a:pt x="3352897" y="5604851"/>
                </a:cubicBezTo>
                <a:cubicBezTo>
                  <a:pt x="3357655" y="5611851"/>
                  <a:pt x="3360065" y="5616619"/>
                  <a:pt x="3360918" y="5620215"/>
                </a:cubicBezTo>
                <a:cubicBezTo>
                  <a:pt x="3363482" y="5631010"/>
                  <a:pt x="3352061" y="5631235"/>
                  <a:pt x="3348145" y="5649365"/>
                </a:cubicBezTo>
                <a:cubicBezTo>
                  <a:pt x="3342329" y="5668683"/>
                  <a:pt x="3336842" y="5635583"/>
                  <a:pt x="3334135" y="5654076"/>
                </a:cubicBezTo>
                <a:cubicBezTo>
                  <a:pt x="3338089" y="5673079"/>
                  <a:pt x="3320876" y="5674673"/>
                  <a:pt x="3326011" y="5694285"/>
                </a:cubicBezTo>
                <a:cubicBezTo>
                  <a:pt x="3339441" y="5687377"/>
                  <a:pt x="3320185" y="5735320"/>
                  <a:pt x="3331448" y="5735077"/>
                </a:cubicBezTo>
                <a:cubicBezTo>
                  <a:pt x="3313758" y="5754960"/>
                  <a:pt x="3333086" y="5760823"/>
                  <a:pt x="3326180" y="5784860"/>
                </a:cubicBezTo>
                <a:cubicBezTo>
                  <a:pt x="3319129" y="5796737"/>
                  <a:pt x="3317432" y="5804806"/>
                  <a:pt x="3323175" y="5814629"/>
                </a:cubicBezTo>
                <a:cubicBezTo>
                  <a:pt x="3289103" y="5869565"/>
                  <a:pt x="3319352" y="5845410"/>
                  <a:pt x="3303983" y="5894405"/>
                </a:cubicBezTo>
                <a:lnTo>
                  <a:pt x="3302615" y="5898375"/>
                </a:lnTo>
                <a:lnTo>
                  <a:pt x="3305988" y="5914019"/>
                </a:lnTo>
                <a:cubicBezTo>
                  <a:pt x="3306566" y="5914416"/>
                  <a:pt x="3307142" y="5914813"/>
                  <a:pt x="3307720" y="5915209"/>
                </a:cubicBezTo>
                <a:lnTo>
                  <a:pt x="3288942" y="5962966"/>
                </a:lnTo>
                <a:lnTo>
                  <a:pt x="3289995" y="5969791"/>
                </a:lnTo>
                <a:lnTo>
                  <a:pt x="3273219" y="6000303"/>
                </a:lnTo>
                <a:lnTo>
                  <a:pt x="3266971" y="6016394"/>
                </a:lnTo>
                <a:lnTo>
                  <a:pt x="3258268" y="6034498"/>
                </a:lnTo>
                <a:lnTo>
                  <a:pt x="3262376" y="6046147"/>
                </a:lnTo>
                <a:cubicBezTo>
                  <a:pt x="3269023" y="6073717"/>
                  <a:pt x="3250846" y="6118951"/>
                  <a:pt x="3274161" y="6127097"/>
                </a:cubicBezTo>
                <a:cubicBezTo>
                  <a:pt x="3261055" y="6140796"/>
                  <a:pt x="3284255" y="6151240"/>
                  <a:pt x="3287116" y="6165061"/>
                </a:cubicBezTo>
                <a:cubicBezTo>
                  <a:pt x="3278972" y="6176795"/>
                  <a:pt x="3286959" y="6181809"/>
                  <a:pt x="3289289" y="6191816"/>
                </a:cubicBezTo>
                <a:cubicBezTo>
                  <a:pt x="3284123" y="6196765"/>
                  <a:pt x="3284941" y="6205311"/>
                  <a:pt x="3291517" y="6207797"/>
                </a:cubicBezTo>
                <a:cubicBezTo>
                  <a:pt x="3306003" y="6202672"/>
                  <a:pt x="3300501" y="6232914"/>
                  <a:pt x="3310808" y="6234442"/>
                </a:cubicBezTo>
                <a:cubicBezTo>
                  <a:pt x="3314005" y="6251566"/>
                  <a:pt x="3305763" y="6327405"/>
                  <a:pt x="3322832" y="6339012"/>
                </a:cubicBezTo>
                <a:cubicBezTo>
                  <a:pt x="3332735" y="6373401"/>
                  <a:pt x="3309981" y="6425589"/>
                  <a:pt x="3311360" y="6440393"/>
                </a:cubicBezTo>
                <a:cubicBezTo>
                  <a:pt x="3282540" y="6457108"/>
                  <a:pt x="3365374" y="6523495"/>
                  <a:pt x="3370963" y="6586374"/>
                </a:cubicBezTo>
                <a:cubicBezTo>
                  <a:pt x="3368621" y="6595055"/>
                  <a:pt x="3368943" y="6599590"/>
                  <a:pt x="3375863" y="6601412"/>
                </a:cubicBezTo>
                <a:cubicBezTo>
                  <a:pt x="3380798" y="6617525"/>
                  <a:pt x="3389212" y="6649404"/>
                  <a:pt x="3400578" y="6683057"/>
                </a:cubicBezTo>
                <a:cubicBezTo>
                  <a:pt x="3408645" y="6705148"/>
                  <a:pt x="3410628" y="6805370"/>
                  <a:pt x="3417831" y="6852700"/>
                </a:cubicBezTo>
                <a:lnTo>
                  <a:pt x="3418926" y="6858000"/>
                </a:lnTo>
                <a:lnTo>
                  <a:pt x="0" y="6858000"/>
                </a:lnTo>
                <a:close/>
              </a:path>
            </a:pathLst>
          </a:custGeom>
        </p:spPr>
      </p:pic>
    </p:spTree>
    <p:extLst>
      <p:ext uri="{BB962C8B-B14F-4D97-AF65-F5344CB8AC3E}">
        <p14:creationId xmlns:p14="http://schemas.microsoft.com/office/powerpoint/2010/main" val="374575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05AAA-7705-D87A-F042-8649AF73D69E}"/>
              </a:ext>
            </a:extLst>
          </p:cNvPr>
          <p:cNvSpPr>
            <a:spLocks noGrp="1"/>
          </p:cNvSpPr>
          <p:nvPr>
            <p:ph type="title"/>
          </p:nvPr>
        </p:nvSpPr>
        <p:spPr/>
        <p:txBody>
          <a:bodyPr/>
          <a:lstStyle/>
          <a:p>
            <a:r>
              <a:rPr lang="en-US" dirty="0"/>
              <a:t>Title: </a:t>
            </a:r>
            <a:r>
              <a:rPr lang="en-US" dirty="0" err="1"/>
              <a:t>kmeans</a:t>
            </a:r>
            <a:r>
              <a:rPr lang="en-US" dirty="0"/>
              <a:t> text clustering</a:t>
            </a:r>
          </a:p>
        </p:txBody>
      </p:sp>
      <p:pic>
        <p:nvPicPr>
          <p:cNvPr id="1026" name="Picture 2">
            <a:extLst>
              <a:ext uri="{FF2B5EF4-FFF2-40B4-BE49-F238E27FC236}">
                <a16:creationId xmlns:a16="http://schemas.microsoft.com/office/drawing/2014/main" id="{0D010CCD-69BF-1E65-CC4A-439F8641DC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7586" y="1386678"/>
            <a:ext cx="8983134" cy="36166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D415D41-1856-6FF2-01BF-388E9F034D7D}"/>
              </a:ext>
            </a:extLst>
          </p:cNvPr>
          <p:cNvSpPr txBox="1"/>
          <p:nvPr/>
        </p:nvSpPr>
        <p:spPr>
          <a:xfrm>
            <a:off x="677333" y="5003353"/>
            <a:ext cx="10676467" cy="1600438"/>
          </a:xfrm>
          <a:prstGeom prst="rect">
            <a:avLst/>
          </a:prstGeom>
          <a:noFill/>
        </p:spPr>
        <p:txBody>
          <a:bodyPr wrap="square" rtlCol="0">
            <a:spAutoFit/>
          </a:bodyPr>
          <a:lstStyle/>
          <a:p>
            <a:pPr rtl="0">
              <a:spcBef>
                <a:spcPts val="0"/>
              </a:spcBef>
              <a:spcAft>
                <a:spcPts val="0"/>
              </a:spcAft>
            </a:pPr>
            <a:r>
              <a:rPr lang="en-US" sz="1600" b="0" i="0" u="none" strike="noStrike" dirty="0">
                <a:solidFill>
                  <a:srgbClr val="000000"/>
                </a:solidFill>
                <a:effectLst/>
                <a:latin typeface="Arial" panose="020B0604020202020204" pitchFamily="34" charset="0"/>
              </a:rPr>
              <a:t>The franchises with enough weight in the set to be made their own clusters are</a:t>
            </a:r>
            <a:endParaRPr lang="en-US" sz="1600" b="0" dirty="0">
              <a:effectLst/>
            </a:endParaRPr>
          </a:p>
          <a:p>
            <a:pPr marL="285750" indent="-285750"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Arial" panose="020B0604020202020204" pitchFamily="34" charset="0"/>
              </a:rPr>
              <a:t>Pokémon</a:t>
            </a:r>
          </a:p>
          <a:p>
            <a:pPr marL="285750" indent="-285750"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Arial" panose="020B0604020202020204" pitchFamily="34" charset="0"/>
              </a:rPr>
              <a:t>Assassin's Creed</a:t>
            </a:r>
          </a:p>
          <a:p>
            <a:pPr marL="285750" indent="-285750"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Arial" panose="020B0604020202020204" pitchFamily="34" charset="0"/>
              </a:rPr>
              <a:t>Mario</a:t>
            </a:r>
          </a:p>
          <a:p>
            <a:pPr marL="285750" indent="-285750"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Arial" panose="020B0604020202020204" pitchFamily="34" charset="0"/>
              </a:rPr>
              <a:t>Sonic </a:t>
            </a:r>
          </a:p>
          <a:p>
            <a:r>
              <a:rPr lang="en-US" dirty="0"/>
              <a:t>I avoid using Title as a predictor for the set. </a:t>
            </a:r>
          </a:p>
        </p:txBody>
      </p:sp>
    </p:spTree>
    <p:extLst>
      <p:ext uri="{BB962C8B-B14F-4D97-AF65-F5344CB8AC3E}">
        <p14:creationId xmlns:p14="http://schemas.microsoft.com/office/powerpoint/2010/main" val="3875250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2FAD1-761D-8E63-33D4-F2A83004FB8C}"/>
              </a:ext>
            </a:extLst>
          </p:cNvPr>
          <p:cNvSpPr>
            <a:spLocks noGrp="1"/>
          </p:cNvSpPr>
          <p:nvPr>
            <p:ph type="title"/>
          </p:nvPr>
        </p:nvSpPr>
        <p:spPr/>
        <p:txBody>
          <a:bodyPr/>
          <a:lstStyle/>
          <a:p>
            <a:r>
              <a:rPr lang="en-US" dirty="0"/>
              <a:t>Genres: keyword extraction with </a:t>
            </a:r>
            <a:r>
              <a:rPr lang="en-US" dirty="0" err="1"/>
              <a:t>tf-idf</a:t>
            </a:r>
            <a:endParaRPr lang="en-US" dirty="0"/>
          </a:p>
        </p:txBody>
      </p:sp>
      <p:pic>
        <p:nvPicPr>
          <p:cNvPr id="2050" name="Picture 2">
            <a:extLst>
              <a:ext uri="{FF2B5EF4-FFF2-40B4-BE49-F238E27FC236}">
                <a16:creationId xmlns:a16="http://schemas.microsoft.com/office/drawing/2014/main" id="{5FB3870F-E10E-74CE-2CA7-DDEF74BD4D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791759"/>
            <a:ext cx="6335253"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E8F9858-F214-248C-91FC-4733607AD2AB}"/>
              </a:ext>
            </a:extLst>
          </p:cNvPr>
          <p:cNvSpPr txBox="1"/>
          <p:nvPr/>
        </p:nvSpPr>
        <p:spPr>
          <a:xfrm>
            <a:off x="7498080" y="2018453"/>
            <a:ext cx="4382347" cy="5416868"/>
          </a:xfrm>
          <a:prstGeom prst="rect">
            <a:avLst/>
          </a:prstGeom>
          <a:noFill/>
        </p:spPr>
        <p:txBody>
          <a:bodyPr wrap="square" rtlCol="0">
            <a:spAutoFit/>
          </a:bodyPr>
          <a:lstStyle/>
          <a:p>
            <a:pPr rtl="0">
              <a:spcBef>
                <a:spcPts val="0"/>
              </a:spcBef>
              <a:spcAft>
                <a:spcPts val="0"/>
              </a:spcAft>
            </a:pPr>
            <a:r>
              <a:rPr lang="en-US" sz="1600" b="0" i="0" u="none" strike="noStrike" dirty="0">
                <a:solidFill>
                  <a:srgbClr val="000000"/>
                </a:solidFill>
                <a:effectLst/>
                <a:latin typeface="Arial" panose="020B0604020202020204" pitchFamily="34" charset="0"/>
              </a:rPr>
              <a:t>23 total unique genres within the set, creating a total of 254 genre combinations</a:t>
            </a:r>
          </a:p>
          <a:p>
            <a:pPr rtl="0">
              <a:spcBef>
                <a:spcPts val="0"/>
              </a:spcBef>
              <a:spcAft>
                <a:spcPts val="0"/>
              </a:spcAft>
            </a:pPr>
            <a:endParaRPr lang="en-US" sz="1600" dirty="0">
              <a:solidFill>
                <a:srgbClr val="000000"/>
              </a:solidFill>
              <a:latin typeface="Arial" panose="020B0604020202020204" pitchFamily="34" charset="0"/>
            </a:endParaRPr>
          </a:p>
          <a:p>
            <a:pPr rtl="0">
              <a:spcBef>
                <a:spcPts val="0"/>
              </a:spcBef>
              <a:spcAft>
                <a:spcPts val="0"/>
              </a:spcAft>
            </a:pPr>
            <a:r>
              <a:rPr lang="en-US" sz="1600" b="0" i="0" u="none" strike="noStrike" dirty="0">
                <a:solidFill>
                  <a:srgbClr val="000000"/>
                </a:solidFill>
                <a:effectLst/>
                <a:latin typeface="Arial" panose="020B0604020202020204" pitchFamily="34" charset="0"/>
              </a:rPr>
              <a:t>Each game can have more than one genre listed, such as [‘Adventure’, ‘RPG’, ‘Shooter’]</a:t>
            </a:r>
          </a:p>
          <a:p>
            <a:pPr rtl="0">
              <a:spcBef>
                <a:spcPts val="0"/>
              </a:spcBef>
              <a:spcAft>
                <a:spcPts val="0"/>
              </a:spcAft>
            </a:pPr>
            <a:endParaRPr lang="en-US" sz="1600" b="0" i="0" u="none" strike="noStrike" dirty="0">
              <a:solidFill>
                <a:srgbClr val="000000"/>
              </a:solidFill>
              <a:effectLst/>
              <a:latin typeface="Arial" panose="020B0604020202020204" pitchFamily="34" charset="0"/>
            </a:endParaRPr>
          </a:p>
          <a:p>
            <a:pPr rtl="0">
              <a:spcBef>
                <a:spcPts val="0"/>
              </a:spcBef>
              <a:spcAft>
                <a:spcPts val="0"/>
              </a:spcAft>
            </a:pPr>
            <a:r>
              <a:rPr lang="en-US" sz="1600" b="0" i="0" u="none" strike="noStrike" dirty="0">
                <a:solidFill>
                  <a:srgbClr val="000000"/>
                </a:solidFill>
                <a:effectLst/>
                <a:latin typeface="Arial" panose="020B0604020202020204" pitchFamily="34" charset="0"/>
              </a:rPr>
              <a:t>I avoid clustering here as genres are relatively simplistic in comparison to the other textual data, and want to provide more granularity. </a:t>
            </a:r>
          </a:p>
          <a:p>
            <a:pPr rtl="0">
              <a:spcBef>
                <a:spcPts val="0"/>
              </a:spcBef>
              <a:spcAft>
                <a:spcPts val="0"/>
              </a:spcAft>
            </a:pPr>
            <a:endParaRPr lang="en-US" sz="1600" dirty="0">
              <a:solidFill>
                <a:srgbClr val="000000"/>
              </a:solidFill>
              <a:latin typeface="Arial" panose="020B0604020202020204" pitchFamily="34" charset="0"/>
            </a:endParaRPr>
          </a:p>
          <a:p>
            <a:pPr rtl="0">
              <a:spcBef>
                <a:spcPts val="0"/>
              </a:spcBef>
              <a:spcAft>
                <a:spcPts val="0"/>
              </a:spcAft>
            </a:pPr>
            <a:r>
              <a:rPr lang="en-US" sz="1600" b="0" i="0" u="none" strike="noStrike" dirty="0">
                <a:solidFill>
                  <a:srgbClr val="000000"/>
                </a:solidFill>
                <a:effectLst/>
                <a:latin typeface="Arial" panose="020B0604020202020204" pitchFamily="34" charset="0"/>
              </a:rPr>
              <a:t>It is clear being an adventure game is favored in this dataset, as 9 of the top 10 genres have adventure within their combination.</a:t>
            </a:r>
          </a:p>
          <a:p>
            <a:pPr rtl="0">
              <a:spcBef>
                <a:spcPts val="0"/>
              </a:spcBef>
              <a:spcAft>
                <a:spcPts val="0"/>
              </a:spcAft>
            </a:pPr>
            <a:endParaRPr lang="en-US" sz="1600" dirty="0">
              <a:solidFill>
                <a:srgbClr val="000000"/>
              </a:solidFill>
              <a:latin typeface="Arial" panose="020B0604020202020204" pitchFamily="34" charset="0"/>
            </a:endParaRPr>
          </a:p>
          <a:p>
            <a:pPr rtl="0">
              <a:spcBef>
                <a:spcPts val="0"/>
              </a:spcBef>
              <a:spcAft>
                <a:spcPts val="0"/>
              </a:spcAft>
            </a:pPr>
            <a:r>
              <a:rPr lang="en-US" sz="1600" b="0" i="0" u="none" strike="noStrike" dirty="0">
                <a:solidFill>
                  <a:srgbClr val="000000"/>
                </a:solidFill>
                <a:effectLst/>
                <a:latin typeface="Arial" panose="020B0604020202020204" pitchFamily="34" charset="0"/>
              </a:rPr>
              <a:t>I assign each game a new feature, called </a:t>
            </a:r>
            <a:r>
              <a:rPr lang="en-US" sz="1600" b="0" i="0" u="none" strike="noStrike" dirty="0" err="1">
                <a:solidFill>
                  <a:srgbClr val="000000"/>
                </a:solidFill>
                <a:effectLst/>
                <a:latin typeface="Arial" panose="020B0604020202020204" pitchFamily="34" charset="0"/>
              </a:rPr>
              <a:t>Genre_Weight</a:t>
            </a:r>
            <a:r>
              <a:rPr lang="en-US" sz="1600" b="0" i="0" u="none" strike="noStrike" dirty="0">
                <a:solidFill>
                  <a:srgbClr val="000000"/>
                </a:solidFill>
                <a:effectLst/>
                <a:latin typeface="Arial" panose="020B0604020202020204" pitchFamily="34" charset="0"/>
              </a:rPr>
              <a:t>, which is the relevant genre combination weighted score.</a:t>
            </a:r>
            <a:endParaRPr lang="en-US" sz="1600" b="0" dirty="0">
              <a:effectLst/>
            </a:endParaRPr>
          </a:p>
          <a:p>
            <a:br>
              <a:rPr lang="en-US" sz="1600" dirty="0"/>
            </a:br>
            <a:endParaRPr lang="en-US" sz="1600" b="0" dirty="0">
              <a:effectLst/>
            </a:endParaRPr>
          </a:p>
          <a:p>
            <a:br>
              <a:rPr lang="en-US" dirty="0"/>
            </a:br>
            <a:endParaRPr lang="en-US" dirty="0"/>
          </a:p>
        </p:txBody>
      </p:sp>
    </p:spTree>
    <p:extLst>
      <p:ext uri="{BB962C8B-B14F-4D97-AF65-F5344CB8AC3E}">
        <p14:creationId xmlns:p14="http://schemas.microsoft.com/office/powerpoint/2010/main" val="2832338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E3A6F-C6DB-A36C-55C0-9386C07DAB1E}"/>
              </a:ext>
            </a:extLst>
          </p:cNvPr>
          <p:cNvSpPr>
            <a:spLocks noGrp="1"/>
          </p:cNvSpPr>
          <p:nvPr>
            <p:ph type="title"/>
          </p:nvPr>
        </p:nvSpPr>
        <p:spPr/>
        <p:txBody>
          <a:bodyPr/>
          <a:lstStyle/>
          <a:p>
            <a:r>
              <a:rPr lang="en-US" dirty="0"/>
              <a:t>Teams: </a:t>
            </a:r>
            <a:r>
              <a:rPr lang="en-US" dirty="0" err="1"/>
              <a:t>kmeans</a:t>
            </a:r>
            <a:r>
              <a:rPr lang="en-US" dirty="0"/>
              <a:t> text clustering </a:t>
            </a:r>
          </a:p>
        </p:txBody>
      </p:sp>
      <p:pic>
        <p:nvPicPr>
          <p:cNvPr id="3074" name="Picture 2">
            <a:extLst>
              <a:ext uri="{FF2B5EF4-FFF2-40B4-BE49-F238E27FC236}">
                <a16:creationId xmlns:a16="http://schemas.microsoft.com/office/drawing/2014/main" id="{3308EAEC-6707-AAFD-A55D-D48753F42F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9443" y="1569112"/>
            <a:ext cx="7000374" cy="26535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B85B446-5CEC-FB9A-C666-9F1D1E9F112B}"/>
              </a:ext>
            </a:extLst>
          </p:cNvPr>
          <p:cNvSpPr txBox="1"/>
          <p:nvPr/>
        </p:nvSpPr>
        <p:spPr>
          <a:xfrm>
            <a:off x="549443" y="4222683"/>
            <a:ext cx="11259552" cy="2031325"/>
          </a:xfrm>
          <a:prstGeom prst="rect">
            <a:avLst/>
          </a:prstGeom>
          <a:noFill/>
        </p:spPr>
        <p:txBody>
          <a:bodyPr wrap="square" rtlCol="0">
            <a:sp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There are 655 unique teams in the set. Same as genres, they appear as combinations for each respective game, such as [‘EA’, 2k Games’]. </a:t>
            </a:r>
          </a:p>
          <a:p>
            <a:pPr rtl="0">
              <a:spcBef>
                <a:spcPts val="0"/>
              </a:spcBef>
              <a:spcAft>
                <a:spcPts val="0"/>
              </a:spcAft>
            </a:pPr>
            <a:endParaRPr lang="en-US" b="0" dirty="0">
              <a:effectLst/>
            </a:endParaRPr>
          </a:p>
          <a:p>
            <a:r>
              <a:rPr lang="en-US" sz="1800" b="0" i="0" u="none" strike="noStrike" dirty="0">
                <a:solidFill>
                  <a:srgbClr val="000000"/>
                </a:solidFill>
                <a:effectLst/>
                <a:latin typeface="Arial" panose="020B0604020202020204" pitchFamily="34" charset="0"/>
              </a:rPr>
              <a:t>Nintendo (right), Capcom (bottom right), Ubisoft (top left), and Sony (bottom left), and all have their own respective branches. In the center of the graph is where we find our more independent and smaller game studios. I assign each game its respective team cluster under </a:t>
            </a:r>
            <a:r>
              <a:rPr lang="en-US" sz="1800" b="0" i="0" u="none" strike="noStrike" dirty="0" err="1">
                <a:solidFill>
                  <a:srgbClr val="000000"/>
                </a:solidFill>
                <a:effectLst/>
                <a:latin typeface="Arial" panose="020B0604020202020204" pitchFamily="34" charset="0"/>
              </a:rPr>
              <a:t>Team_Cluster</a:t>
            </a:r>
            <a:r>
              <a:rPr lang="en-US" sz="1800" b="0" i="0" u="none" strike="noStrike" dirty="0">
                <a:solidFill>
                  <a:srgbClr val="000000"/>
                </a:solidFill>
                <a:effectLst/>
                <a:latin typeface="Arial" panose="020B0604020202020204" pitchFamily="34" charset="0"/>
              </a:rPr>
              <a:t>. </a:t>
            </a:r>
            <a:br>
              <a:rPr lang="en-US" dirty="0"/>
            </a:br>
            <a:endParaRPr lang="en-US" dirty="0"/>
          </a:p>
        </p:txBody>
      </p:sp>
    </p:spTree>
    <p:extLst>
      <p:ext uri="{BB962C8B-B14F-4D97-AF65-F5344CB8AC3E}">
        <p14:creationId xmlns:p14="http://schemas.microsoft.com/office/powerpoint/2010/main" val="316110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A0E79-CEFB-7BC6-26A7-1FD2E36DF709}"/>
              </a:ext>
            </a:extLst>
          </p:cNvPr>
          <p:cNvSpPr>
            <a:spLocks noGrp="1"/>
          </p:cNvSpPr>
          <p:nvPr>
            <p:ph type="title"/>
          </p:nvPr>
        </p:nvSpPr>
        <p:spPr/>
        <p:txBody>
          <a:bodyPr/>
          <a:lstStyle/>
          <a:p>
            <a:r>
              <a:rPr lang="en-US" dirty="0"/>
              <a:t>Summary: </a:t>
            </a:r>
            <a:r>
              <a:rPr lang="en-US" dirty="0" err="1"/>
              <a:t>kmeans</a:t>
            </a:r>
            <a:r>
              <a:rPr lang="en-US" dirty="0"/>
              <a:t> text clustering</a:t>
            </a:r>
          </a:p>
        </p:txBody>
      </p:sp>
      <p:pic>
        <p:nvPicPr>
          <p:cNvPr id="4098" name="Picture 2">
            <a:extLst>
              <a:ext uri="{FF2B5EF4-FFF2-40B4-BE49-F238E27FC236}">
                <a16:creationId xmlns:a16="http://schemas.microsoft.com/office/drawing/2014/main" id="{DBC1876F-3981-03A3-61C7-4D34CF2A2B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2406" y="1468306"/>
            <a:ext cx="9222036" cy="347065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29991B5-CA08-7D16-2FFD-5C44B7EC07D1}"/>
              </a:ext>
            </a:extLst>
          </p:cNvPr>
          <p:cNvSpPr txBox="1"/>
          <p:nvPr/>
        </p:nvSpPr>
        <p:spPr>
          <a:xfrm>
            <a:off x="463216" y="4692316"/>
            <a:ext cx="10978816" cy="2031325"/>
          </a:xfrm>
          <a:prstGeom prst="rect">
            <a:avLst/>
          </a:prstGeom>
          <a:noFill/>
        </p:spPr>
        <p:txBody>
          <a:bodyPr wrap="square" rtlCol="0">
            <a:spAutoFit/>
          </a:bodyPr>
          <a:lstStyle/>
          <a:p>
            <a:r>
              <a:rPr lang="en-US" sz="1800" b="0" i="0" u="none" strike="noStrike" dirty="0">
                <a:solidFill>
                  <a:srgbClr val="000000"/>
                </a:solidFill>
                <a:effectLst/>
                <a:latin typeface="Arial" panose="020B0604020202020204" pitchFamily="34" charset="0"/>
              </a:rPr>
              <a:t>From looking at the titles, I know some clusters will be entirely dedicated to the more popular franchise. To work around this, I identify the most frequent words within the summaries and add them as custom </a:t>
            </a:r>
            <a:r>
              <a:rPr lang="en-US" sz="1800" b="0" i="0" u="none" strike="noStrike" dirty="0" err="1">
                <a:solidFill>
                  <a:srgbClr val="000000"/>
                </a:solidFill>
                <a:effectLst/>
                <a:latin typeface="Arial" panose="020B0604020202020204" pitchFamily="34" charset="0"/>
              </a:rPr>
              <a:t>stopwords</a:t>
            </a:r>
            <a:r>
              <a:rPr lang="en-US" sz="1800" b="0" i="0" u="none" strike="noStrike" dirty="0">
                <a:solidFill>
                  <a:srgbClr val="000000"/>
                </a:solidFill>
                <a:effectLst/>
                <a:latin typeface="Arial" panose="020B0604020202020204" pitchFamily="34" charset="0"/>
              </a:rPr>
              <a:t>. </a:t>
            </a:r>
          </a:p>
          <a:p>
            <a:endParaRPr lang="en-US" dirty="0">
              <a:solidFill>
                <a:srgbClr val="000000"/>
              </a:solidFill>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I assign each game its cluster value as </a:t>
            </a:r>
            <a:r>
              <a:rPr lang="en-US" sz="1800" b="0" i="0" u="none" strike="noStrike" dirty="0" err="1">
                <a:solidFill>
                  <a:srgbClr val="000000"/>
                </a:solidFill>
                <a:effectLst/>
                <a:latin typeface="Arial" panose="020B0604020202020204" pitchFamily="34" charset="0"/>
              </a:rPr>
              <a:t>Summary_Cluster</a:t>
            </a:r>
            <a:r>
              <a:rPr lang="en-US" sz="1800" b="0" i="0" u="none" strike="noStrike" dirty="0">
                <a:solidFill>
                  <a:srgbClr val="000000"/>
                </a:solidFill>
                <a:effectLst/>
                <a:latin typeface="Arial" panose="020B0604020202020204" pitchFamily="34" charset="0"/>
              </a:rPr>
              <a:t>. </a:t>
            </a:r>
            <a:endParaRPr lang="en-US" b="0" dirty="0">
              <a:effectLst/>
            </a:endParaRPr>
          </a:p>
          <a:p>
            <a:br>
              <a:rPr lang="en-US" dirty="0"/>
            </a:br>
            <a:endParaRPr lang="en-US" dirty="0"/>
          </a:p>
        </p:txBody>
      </p:sp>
    </p:spTree>
    <p:extLst>
      <p:ext uri="{BB962C8B-B14F-4D97-AF65-F5344CB8AC3E}">
        <p14:creationId xmlns:p14="http://schemas.microsoft.com/office/powerpoint/2010/main" val="3498030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9FB60-26D8-A33E-6667-DEECCB8325AF}"/>
              </a:ext>
            </a:extLst>
          </p:cNvPr>
          <p:cNvSpPr>
            <a:spLocks noGrp="1"/>
          </p:cNvSpPr>
          <p:nvPr>
            <p:ph type="title"/>
          </p:nvPr>
        </p:nvSpPr>
        <p:spPr/>
        <p:txBody>
          <a:bodyPr/>
          <a:lstStyle/>
          <a:p>
            <a:r>
              <a:rPr lang="en-US" dirty="0"/>
              <a:t>Reviews: Sentence transformation</a:t>
            </a:r>
          </a:p>
        </p:txBody>
      </p:sp>
      <p:sp>
        <p:nvSpPr>
          <p:cNvPr id="3" name="Content Placeholder 2">
            <a:extLst>
              <a:ext uri="{FF2B5EF4-FFF2-40B4-BE49-F238E27FC236}">
                <a16:creationId xmlns:a16="http://schemas.microsoft.com/office/drawing/2014/main" id="{41984378-F1CE-DACD-B7B3-F856F9A81BF4}"/>
              </a:ext>
            </a:extLst>
          </p:cNvPr>
          <p:cNvSpPr>
            <a:spLocks noGrp="1"/>
          </p:cNvSpPr>
          <p:nvPr>
            <p:ph idx="1"/>
          </p:nvPr>
        </p:nvSpPr>
        <p:spPr/>
        <p:txBody>
          <a:bodyPr/>
          <a:lstStyle/>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Reviews are the most unstructured feature within the textual data. I start with tokenization and cleaning. </a:t>
            </a:r>
            <a:endParaRPr lang="en-US" sz="1800" i="0" u="none" strike="noStrike" dirty="0">
              <a:solidFill>
                <a:srgbClr val="000000"/>
              </a:solidFill>
              <a:latin typeface="Arial" panose="020B0604020202020204" pitchFamily="34" charset="0"/>
            </a:endParaRPr>
          </a:p>
          <a:p>
            <a:pPr marL="0" indent="0" rtl="0">
              <a:spcBef>
                <a:spcPts val="0"/>
              </a:spcBef>
              <a:spcAft>
                <a:spcPts val="0"/>
              </a:spcAft>
              <a:buNone/>
            </a:pPr>
            <a:br>
              <a:rPr lang="en-US" b="0" dirty="0">
                <a:effectLst/>
              </a:rPr>
            </a:br>
            <a:r>
              <a:rPr lang="en-US" sz="1800" b="0" i="0" u="none" strike="noStrike" dirty="0">
                <a:solidFill>
                  <a:srgbClr val="000000"/>
                </a:solidFill>
                <a:effectLst/>
                <a:latin typeface="Arial" panose="020B0604020202020204" pitchFamily="34" charset="0"/>
              </a:rPr>
              <a:t>Reviews per game are separated through outer square brackets []. Each game can have multiple reviews, these are separated by slashes \. Use of \\n to denote newlines, needs to be removed. </a:t>
            </a:r>
            <a:endParaRPr lang="en-US" b="0" dirty="0">
              <a:effectLst/>
            </a:endParaRPr>
          </a:p>
          <a:p>
            <a:pPr marL="0" indent="0" rtl="0">
              <a:spcBef>
                <a:spcPts val="0"/>
              </a:spcBef>
              <a:spcAft>
                <a:spcPts val="0"/>
              </a:spcAft>
              <a:buNone/>
            </a:pPr>
            <a:br>
              <a:rPr lang="en-US" b="0" dirty="0">
                <a:effectLst/>
              </a:rPr>
            </a:br>
            <a:r>
              <a:rPr lang="en-US" sz="1800" b="0" i="0" u="none" strike="noStrike" dirty="0">
                <a:solidFill>
                  <a:srgbClr val="000000"/>
                </a:solidFill>
                <a:effectLst/>
                <a:latin typeface="Arial" panose="020B0604020202020204" pitchFamily="34" charset="0"/>
              </a:rPr>
              <a:t>Additionally, I use </a:t>
            </a:r>
            <a:r>
              <a:rPr lang="en-US" sz="1800" b="0" i="0" u="none" strike="noStrike" dirty="0" err="1">
                <a:solidFill>
                  <a:srgbClr val="000000"/>
                </a:solidFill>
                <a:effectLst/>
                <a:latin typeface="Arial" panose="020B0604020202020204" pitchFamily="34" charset="0"/>
              </a:rPr>
              <a:t>langdetect</a:t>
            </a:r>
            <a:r>
              <a:rPr lang="en-US" sz="1800" b="0" i="0" u="none" strike="noStrike" dirty="0">
                <a:solidFill>
                  <a:srgbClr val="000000"/>
                </a:solidFill>
                <a:effectLst/>
                <a:latin typeface="Arial" panose="020B0604020202020204" pitchFamily="34" charset="0"/>
              </a:rPr>
              <a:t> to find a total of 7 unique languages, with the majority being in English (1024 reviews), followed by Portuguese (50 reviews), and Spanish (9 reviews). </a:t>
            </a:r>
            <a:endParaRPr lang="en-US" b="0" dirty="0">
              <a:effectLst/>
            </a:endParaRPr>
          </a:p>
          <a:p>
            <a:pPr marL="0" indent="0" rtl="0">
              <a:spcBef>
                <a:spcPts val="0"/>
              </a:spcBef>
              <a:spcAft>
                <a:spcPts val="0"/>
              </a:spcAft>
              <a:buNone/>
            </a:pPr>
            <a:br>
              <a:rPr lang="en-US" b="0" dirty="0">
                <a:effectLst/>
              </a:rPr>
            </a:br>
            <a:r>
              <a:rPr lang="en-US" sz="1800" b="0" i="0" u="none" strike="noStrike" dirty="0">
                <a:solidFill>
                  <a:srgbClr val="000000"/>
                </a:solidFill>
                <a:effectLst/>
                <a:latin typeface="Arial" panose="020B0604020202020204" pitchFamily="34" charset="0"/>
              </a:rPr>
              <a:t>With a multilingual presence, I use </a:t>
            </a:r>
            <a:r>
              <a:rPr lang="en-US" sz="1800" b="0" i="1" u="none" strike="noStrike" dirty="0" err="1">
                <a:solidFill>
                  <a:srgbClr val="374151"/>
                </a:solidFill>
                <a:effectLst/>
                <a:latin typeface="Arial" panose="020B0604020202020204" pitchFamily="34" charset="0"/>
              </a:rPr>
              <a:t>distiluse</a:t>
            </a:r>
            <a:r>
              <a:rPr lang="en-US" sz="1800" b="0" i="1" u="none" strike="noStrike" dirty="0">
                <a:solidFill>
                  <a:srgbClr val="374151"/>
                </a:solidFill>
                <a:effectLst/>
                <a:latin typeface="Arial" panose="020B0604020202020204" pitchFamily="34" charset="0"/>
              </a:rPr>
              <a:t>-base-multilingual-cased-v</a:t>
            </a:r>
            <a:r>
              <a:rPr lang="en-US" sz="1800" b="0" i="0" u="none" strike="noStrike" dirty="0">
                <a:solidFill>
                  <a:srgbClr val="374151"/>
                </a:solidFill>
                <a:effectLst/>
                <a:latin typeface="Arial" panose="020B0604020202020204" pitchFamily="34" charset="0"/>
              </a:rPr>
              <a:t> from </a:t>
            </a:r>
            <a:r>
              <a:rPr lang="en-US" sz="1800" b="0" i="0" u="none" strike="noStrike" dirty="0" err="1">
                <a:solidFill>
                  <a:srgbClr val="374151"/>
                </a:solidFill>
                <a:effectLst/>
                <a:latin typeface="Arial" panose="020B0604020202020204" pitchFamily="34" charset="0"/>
              </a:rPr>
              <a:t>SBert</a:t>
            </a:r>
            <a:r>
              <a:rPr lang="en-US" sz="1800" b="0" i="0" u="none" strike="noStrike" dirty="0">
                <a:solidFill>
                  <a:srgbClr val="374151"/>
                </a:solidFill>
                <a:effectLst/>
                <a:latin typeface="Arial" panose="020B0604020202020204" pitchFamily="34" charset="0"/>
              </a:rPr>
              <a:t> to create embeddings for each review. These embeddings are then stored as ‘Embeddings’ for each game. </a:t>
            </a:r>
            <a:endParaRPr lang="en-US" b="0" dirty="0">
              <a:effectLst/>
            </a:endParaRPr>
          </a:p>
          <a:p>
            <a:pPr marL="0" indent="0">
              <a:buNone/>
            </a:pPr>
            <a:br>
              <a:rPr lang="en-US" dirty="0"/>
            </a:br>
            <a:endParaRPr lang="en-US" dirty="0"/>
          </a:p>
        </p:txBody>
      </p:sp>
    </p:spTree>
    <p:extLst>
      <p:ext uri="{BB962C8B-B14F-4D97-AF65-F5344CB8AC3E}">
        <p14:creationId xmlns:p14="http://schemas.microsoft.com/office/powerpoint/2010/main" val="21145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A450D-CEDA-CDBE-30E2-1FD4E9D9887B}"/>
              </a:ext>
            </a:extLst>
          </p:cNvPr>
          <p:cNvSpPr>
            <a:spLocks noGrp="1"/>
          </p:cNvSpPr>
          <p:nvPr>
            <p:ph type="title"/>
          </p:nvPr>
        </p:nvSpPr>
        <p:spPr/>
        <p:txBody>
          <a:bodyPr/>
          <a:lstStyle/>
          <a:p>
            <a:r>
              <a:rPr lang="en-US" dirty="0"/>
              <a:t>Forming Feature Vectors </a:t>
            </a:r>
          </a:p>
        </p:txBody>
      </p:sp>
      <p:sp>
        <p:nvSpPr>
          <p:cNvPr id="3" name="Content Placeholder 2">
            <a:extLst>
              <a:ext uri="{FF2B5EF4-FFF2-40B4-BE49-F238E27FC236}">
                <a16:creationId xmlns:a16="http://schemas.microsoft.com/office/drawing/2014/main" id="{AA7AB0C3-0BC7-E094-FC54-A932BEC885CF}"/>
              </a:ext>
            </a:extLst>
          </p:cNvPr>
          <p:cNvSpPr>
            <a:spLocks noGrp="1"/>
          </p:cNvSpPr>
          <p:nvPr>
            <p:ph idx="1"/>
          </p:nvPr>
        </p:nvSpPr>
        <p:spPr/>
        <p:txBody>
          <a:bodyPr/>
          <a:lstStyle/>
          <a:p>
            <a:pPr marL="0" indent="0" rtl="0">
              <a:spcBef>
                <a:spcPts val="0"/>
              </a:spcBef>
              <a:spcAft>
                <a:spcPts val="0"/>
              </a:spcAft>
              <a:buNone/>
            </a:pPr>
            <a:r>
              <a:rPr lang="en-US" sz="1800" b="0" i="0" u="none" strike="noStrike" dirty="0">
                <a:solidFill>
                  <a:srgbClr val="374151"/>
                </a:solidFill>
                <a:effectLst/>
                <a:latin typeface="Arial" panose="020B0604020202020204" pitchFamily="34" charset="0"/>
              </a:rPr>
              <a:t>I start by standardizing Rating, Times Listed, Plays, Playing, Backlogs, and Wishlist with </a:t>
            </a:r>
            <a:r>
              <a:rPr lang="en-US" sz="1800" b="0" i="0" u="none" strike="noStrike" dirty="0" err="1">
                <a:solidFill>
                  <a:srgbClr val="374151"/>
                </a:solidFill>
                <a:effectLst/>
                <a:latin typeface="Arial" panose="020B0604020202020204" pitchFamily="34" charset="0"/>
              </a:rPr>
              <a:t>StdScalar</a:t>
            </a:r>
            <a:r>
              <a:rPr lang="en-US" sz="1800" b="0" i="0" u="none" strike="noStrike" dirty="0">
                <a:solidFill>
                  <a:srgbClr val="374151"/>
                </a:solidFill>
                <a:effectLst/>
                <a:latin typeface="Arial" panose="020B0604020202020204" pitchFamily="34" charset="0"/>
              </a:rPr>
              <a:t>(). </a:t>
            </a:r>
            <a:endParaRPr lang="en-US" b="0" dirty="0">
              <a:effectLst/>
            </a:endParaRPr>
          </a:p>
          <a:p>
            <a:pPr marL="0" indent="0" rtl="0">
              <a:spcBef>
                <a:spcPts val="0"/>
              </a:spcBef>
              <a:spcAft>
                <a:spcPts val="0"/>
              </a:spcAft>
              <a:buNone/>
            </a:pPr>
            <a:br>
              <a:rPr lang="en-US" b="0" dirty="0">
                <a:effectLst/>
              </a:rPr>
            </a:br>
            <a:r>
              <a:rPr lang="en-US" sz="1800" b="0" i="0" u="none" strike="noStrike" dirty="0">
                <a:solidFill>
                  <a:srgbClr val="374151"/>
                </a:solidFill>
                <a:effectLst/>
                <a:latin typeface="Arial" panose="020B0604020202020204" pitchFamily="34" charset="0"/>
              </a:rPr>
              <a:t>Now, it is time to form the feature vector for each game. </a:t>
            </a:r>
            <a:endParaRPr lang="en-US" b="0" dirty="0">
              <a:effectLst/>
            </a:endParaRPr>
          </a:p>
          <a:p>
            <a:pPr marL="0" indent="0" rtl="0">
              <a:spcBef>
                <a:spcPts val="0"/>
              </a:spcBef>
              <a:spcAft>
                <a:spcPts val="0"/>
              </a:spcAft>
              <a:buNone/>
            </a:pPr>
            <a:br>
              <a:rPr lang="en-US" b="0" dirty="0">
                <a:effectLst/>
              </a:rPr>
            </a:br>
            <a:r>
              <a:rPr lang="en-US" sz="1800" b="0" i="0" u="none" strike="noStrike" dirty="0">
                <a:solidFill>
                  <a:srgbClr val="374151"/>
                </a:solidFill>
                <a:effectLst/>
                <a:latin typeface="Arial" panose="020B0604020202020204" pitchFamily="34" charset="0"/>
              </a:rPr>
              <a:t>From our sentence transformer embeddings, I need to convert each review into a </a:t>
            </a:r>
            <a:r>
              <a:rPr lang="en-US" sz="1800" b="0" i="0" u="none" strike="noStrike" dirty="0" err="1">
                <a:solidFill>
                  <a:srgbClr val="374151"/>
                </a:solidFill>
                <a:effectLst/>
                <a:latin typeface="Arial" panose="020B0604020202020204" pitchFamily="34" charset="0"/>
              </a:rPr>
              <a:t>numpy</a:t>
            </a:r>
            <a:r>
              <a:rPr lang="en-US" sz="1800" b="0" i="0" u="none" strike="noStrike" dirty="0">
                <a:solidFill>
                  <a:srgbClr val="374151"/>
                </a:solidFill>
                <a:effectLst/>
                <a:latin typeface="Arial" panose="020B0604020202020204" pitchFamily="34" charset="0"/>
              </a:rPr>
              <a:t> array. I can then concatenate the 1 dimensional features with this high dimensional array to form a feature vector for each game, based on all textual and numerical data present in the set. </a:t>
            </a:r>
            <a:endParaRPr lang="en-US" b="0" dirty="0">
              <a:effectLst/>
            </a:endParaRPr>
          </a:p>
          <a:p>
            <a:pPr marL="0" indent="0" rtl="0">
              <a:spcBef>
                <a:spcPts val="0"/>
              </a:spcBef>
              <a:spcAft>
                <a:spcPts val="0"/>
              </a:spcAft>
              <a:buNone/>
            </a:pPr>
            <a:br>
              <a:rPr lang="en-US" b="0" dirty="0">
                <a:effectLst/>
              </a:rPr>
            </a:br>
            <a:r>
              <a:rPr lang="en-US" sz="1800" b="0" i="0" u="none" strike="noStrike" dirty="0">
                <a:solidFill>
                  <a:srgbClr val="374151"/>
                </a:solidFill>
                <a:effectLst/>
                <a:latin typeface="Arial" panose="020B0604020202020204" pitchFamily="34" charset="0"/>
              </a:rPr>
              <a:t>Now that we have our feature vectors, we can try different approaches to best rank them based on similarity score. </a:t>
            </a:r>
            <a:endParaRPr lang="en-US" b="0" dirty="0">
              <a:effectLst/>
            </a:endParaRPr>
          </a:p>
          <a:p>
            <a:pPr marL="0" indent="0">
              <a:buNone/>
            </a:pPr>
            <a:br>
              <a:rPr lang="en-US" dirty="0"/>
            </a:br>
            <a:endParaRPr lang="en-US" dirty="0"/>
          </a:p>
        </p:txBody>
      </p:sp>
    </p:spTree>
    <p:extLst>
      <p:ext uri="{BB962C8B-B14F-4D97-AF65-F5344CB8AC3E}">
        <p14:creationId xmlns:p14="http://schemas.microsoft.com/office/powerpoint/2010/main" val="3417052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E9535-4EDA-F2C3-24AD-47BA4EBD160F}"/>
              </a:ext>
            </a:extLst>
          </p:cNvPr>
          <p:cNvSpPr>
            <a:spLocks noGrp="1"/>
          </p:cNvSpPr>
          <p:nvPr>
            <p:ph type="title"/>
          </p:nvPr>
        </p:nvSpPr>
        <p:spPr/>
        <p:txBody>
          <a:bodyPr/>
          <a:lstStyle/>
          <a:p>
            <a:r>
              <a:rPr lang="en-US" dirty="0"/>
              <a:t>Baseline </a:t>
            </a:r>
          </a:p>
        </p:txBody>
      </p:sp>
      <p:sp>
        <p:nvSpPr>
          <p:cNvPr id="3" name="Content Placeholder 2">
            <a:extLst>
              <a:ext uri="{FF2B5EF4-FFF2-40B4-BE49-F238E27FC236}">
                <a16:creationId xmlns:a16="http://schemas.microsoft.com/office/drawing/2014/main" id="{407374A8-2BE8-A01E-F71C-34E064027670}"/>
              </a:ext>
            </a:extLst>
          </p:cNvPr>
          <p:cNvSpPr>
            <a:spLocks noGrp="1"/>
          </p:cNvSpPr>
          <p:nvPr>
            <p:ph idx="1"/>
          </p:nvPr>
        </p:nvSpPr>
        <p:spPr/>
        <p:txBody>
          <a:bodyPr/>
          <a:lstStyle/>
          <a:p>
            <a:pPr marL="0" indent="0" rtl="0">
              <a:spcBef>
                <a:spcPts val="0"/>
              </a:spcBef>
              <a:spcAft>
                <a:spcPts val="0"/>
              </a:spcAft>
              <a:buNone/>
            </a:pPr>
            <a:r>
              <a:rPr lang="en-US" sz="1800" b="0" i="0" u="none" strike="noStrike" dirty="0">
                <a:solidFill>
                  <a:srgbClr val="374151"/>
                </a:solidFill>
                <a:effectLst/>
                <a:latin typeface="Arial" panose="020B0604020202020204" pitchFamily="34" charset="0"/>
              </a:rPr>
              <a:t>As a baseline, I can just use cosine similarity to take a given game and output the </a:t>
            </a:r>
            <a:r>
              <a:rPr lang="en-US" sz="1800" b="0" i="1" u="none" strike="noStrike" dirty="0">
                <a:solidFill>
                  <a:srgbClr val="374151"/>
                </a:solidFill>
                <a:effectLst/>
                <a:latin typeface="Arial" panose="020B0604020202020204" pitchFamily="34" charset="0"/>
              </a:rPr>
              <a:t>x </a:t>
            </a:r>
            <a:r>
              <a:rPr lang="en-US" sz="1800" b="0" i="0" u="none" strike="noStrike" dirty="0">
                <a:solidFill>
                  <a:srgbClr val="374151"/>
                </a:solidFill>
                <a:effectLst/>
                <a:latin typeface="Arial" panose="020B0604020202020204" pitchFamily="34" charset="0"/>
              </a:rPr>
              <a:t>most similar titles. This is the most straightforward and simple approach. However, there are a few things we don’t account for here with this approach:</a:t>
            </a:r>
          </a:p>
          <a:p>
            <a:pPr marL="0" indent="0" rtl="0">
              <a:spcBef>
                <a:spcPts val="0"/>
              </a:spcBef>
              <a:spcAft>
                <a:spcPts val="0"/>
              </a:spcAft>
              <a:buNone/>
            </a:pPr>
            <a:endParaRPr lang="en-US" b="0" dirty="0">
              <a:effectLst/>
            </a:endParaRPr>
          </a:p>
          <a:p>
            <a:pPr rtl="0" fontAlgn="base">
              <a:spcBef>
                <a:spcPts val="0"/>
              </a:spcBef>
              <a:spcAft>
                <a:spcPts val="0"/>
              </a:spcAft>
              <a:buFont typeface="Arial" panose="020B0604020202020204" pitchFamily="34" charset="0"/>
              <a:buChar char="•"/>
            </a:pPr>
            <a:r>
              <a:rPr lang="en-US" sz="1800" b="0" i="0" u="none" strike="noStrike" dirty="0">
                <a:solidFill>
                  <a:srgbClr val="374151"/>
                </a:solidFill>
                <a:effectLst/>
                <a:latin typeface="Arial" panose="020B0604020202020204" pitchFamily="34" charset="0"/>
              </a:rPr>
              <a:t>no feature importance or weighting taking place, each feature contributes equally in the similarity score. </a:t>
            </a:r>
          </a:p>
          <a:p>
            <a:pPr rtl="0" fontAlgn="base">
              <a:spcBef>
                <a:spcPts val="0"/>
              </a:spcBef>
              <a:spcAft>
                <a:spcPts val="0"/>
              </a:spcAft>
              <a:buFont typeface="Arial" panose="020B0604020202020204" pitchFamily="34" charset="0"/>
              <a:buChar char="•"/>
            </a:pPr>
            <a:r>
              <a:rPr lang="en-US" sz="1800" b="0" i="0" u="none" strike="noStrike" dirty="0">
                <a:solidFill>
                  <a:srgbClr val="374151"/>
                </a:solidFill>
                <a:effectLst/>
                <a:latin typeface="Arial" panose="020B0604020202020204" pitchFamily="34" charset="0"/>
              </a:rPr>
              <a:t>curse of dimensionality, our feature vectors are very high dimensional.</a:t>
            </a:r>
          </a:p>
          <a:p>
            <a:pPr rtl="0" fontAlgn="base">
              <a:spcBef>
                <a:spcPts val="0"/>
              </a:spcBef>
              <a:spcAft>
                <a:spcPts val="0"/>
              </a:spcAft>
              <a:buFont typeface="Arial" panose="020B0604020202020204" pitchFamily="34" charset="0"/>
              <a:buChar char="•"/>
            </a:pPr>
            <a:r>
              <a:rPr lang="en-US" sz="1800" b="0" i="0" u="none" strike="noStrike" dirty="0">
                <a:solidFill>
                  <a:srgbClr val="374151"/>
                </a:solidFill>
                <a:effectLst/>
                <a:latin typeface="Arial" panose="020B0604020202020204" pitchFamily="34" charset="0"/>
              </a:rPr>
              <a:t>any biases present in the set. </a:t>
            </a:r>
          </a:p>
          <a:p>
            <a:pPr rtl="0" fontAlgn="base">
              <a:spcBef>
                <a:spcPts val="0"/>
              </a:spcBef>
              <a:spcAft>
                <a:spcPts val="0"/>
              </a:spcAft>
              <a:buFont typeface="Arial" panose="020B0604020202020204" pitchFamily="34" charset="0"/>
              <a:buChar char="•"/>
            </a:pPr>
            <a:endParaRPr lang="en-US" sz="1800" dirty="0">
              <a:solidFill>
                <a:srgbClr val="374151"/>
              </a:solidFill>
              <a:latin typeface="Arial" panose="020B0604020202020204" pitchFamily="34" charset="0"/>
            </a:endParaRPr>
          </a:p>
          <a:p>
            <a:pPr marL="0" indent="0" rtl="0" fontAlgn="base">
              <a:spcBef>
                <a:spcPts val="0"/>
              </a:spcBef>
              <a:spcAft>
                <a:spcPts val="0"/>
              </a:spcAft>
              <a:buNone/>
            </a:pPr>
            <a:endParaRPr lang="en-US" sz="1800" b="0" i="0" u="none" strike="noStrike" dirty="0">
              <a:solidFill>
                <a:srgbClr val="374151"/>
              </a:solidFill>
              <a:effectLst/>
              <a:latin typeface="Arial" panose="020B0604020202020204" pitchFamily="34" charset="0"/>
            </a:endParaRPr>
          </a:p>
          <a:p>
            <a:pPr marL="0" indent="0" fontAlgn="base">
              <a:spcBef>
                <a:spcPts val="0"/>
              </a:spcBef>
              <a:buNone/>
            </a:pPr>
            <a:endParaRPr lang="en-US" dirty="0"/>
          </a:p>
        </p:txBody>
      </p:sp>
    </p:spTree>
    <p:extLst>
      <p:ext uri="{BB962C8B-B14F-4D97-AF65-F5344CB8AC3E}">
        <p14:creationId xmlns:p14="http://schemas.microsoft.com/office/powerpoint/2010/main" val="1536060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2C13D6-061A-9BA2-5FFF-C35B2B01F0A9}"/>
              </a:ext>
            </a:extLst>
          </p:cNvPr>
          <p:cNvSpPr>
            <a:spLocks noGrp="1"/>
          </p:cNvSpPr>
          <p:nvPr>
            <p:ph type="title"/>
          </p:nvPr>
        </p:nvSpPr>
        <p:spPr>
          <a:xfrm>
            <a:off x="572493" y="238539"/>
            <a:ext cx="11018520" cy="1434415"/>
          </a:xfrm>
        </p:spPr>
        <p:txBody>
          <a:bodyPr anchor="b">
            <a:normAutofit/>
          </a:bodyPr>
          <a:lstStyle/>
          <a:p>
            <a:r>
              <a:rPr lang="en-US" sz="5400"/>
              <a:t>Elden Ring Query with Baseline</a:t>
            </a:r>
          </a:p>
        </p:txBody>
      </p:sp>
      <p:sp>
        <p:nvSpPr>
          <p:cNvPr id="512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05F60A4-6EA6-E294-41BB-B4DB52E95D80}"/>
              </a:ext>
            </a:extLst>
          </p:cNvPr>
          <p:cNvSpPr>
            <a:spLocks noGrp="1"/>
          </p:cNvSpPr>
          <p:nvPr>
            <p:ph idx="1"/>
          </p:nvPr>
        </p:nvSpPr>
        <p:spPr>
          <a:xfrm>
            <a:off x="572493" y="2071316"/>
            <a:ext cx="6713552" cy="4119172"/>
          </a:xfrm>
        </p:spPr>
        <p:txBody>
          <a:bodyPr anchor="t">
            <a:normAutofit/>
          </a:bodyPr>
          <a:lstStyle/>
          <a:p>
            <a:pPr marL="0" indent="0" rtl="0">
              <a:spcBef>
                <a:spcPts val="0"/>
              </a:spcBef>
              <a:spcAft>
                <a:spcPts val="0"/>
              </a:spcAft>
              <a:buNone/>
            </a:pPr>
            <a:r>
              <a:rPr lang="en-US" sz="1900" b="0" i="0" u="none" strike="noStrike" dirty="0">
                <a:effectLst/>
                <a:latin typeface="Arial" panose="020B0604020202020204" pitchFamily="34" charset="0"/>
              </a:rPr>
              <a:t>I use Elden Ring (because it’s the first game in the set, and a very popular one) as a baseline. It is a dark medieval fantasy world, with an emphasis on difficulty. The top three most similar titles returned are </a:t>
            </a:r>
            <a:endParaRPr lang="en-US" sz="1900" dirty="0"/>
          </a:p>
          <a:p>
            <a:pPr rtl="0">
              <a:spcBef>
                <a:spcPts val="0"/>
              </a:spcBef>
              <a:spcAft>
                <a:spcPts val="0"/>
              </a:spcAft>
            </a:pPr>
            <a:endParaRPr lang="en-US" sz="1900" b="0" i="0" u="none" strike="noStrike" dirty="0">
              <a:effectLst/>
              <a:latin typeface="Arial" panose="020B0604020202020204" pitchFamily="34" charset="0"/>
            </a:endParaRPr>
          </a:p>
          <a:p>
            <a:pPr rtl="0">
              <a:spcBef>
                <a:spcPts val="0"/>
              </a:spcBef>
              <a:spcAft>
                <a:spcPts val="0"/>
              </a:spcAft>
            </a:pPr>
            <a:r>
              <a:rPr lang="en-US" sz="1900" b="0" i="0" u="none" strike="noStrike" dirty="0">
                <a:effectLst/>
                <a:latin typeface="Arial" panose="020B0604020202020204" pitchFamily="34" charset="0"/>
              </a:rPr>
              <a:t>Metroid Dead 0.99</a:t>
            </a:r>
          </a:p>
          <a:p>
            <a:pPr rtl="0" fontAlgn="base">
              <a:spcBef>
                <a:spcPts val="0"/>
              </a:spcBef>
              <a:spcAft>
                <a:spcPts val="0"/>
              </a:spcAft>
              <a:buFont typeface="Arial" panose="020B0604020202020204" pitchFamily="34" charset="0"/>
              <a:buChar char="•"/>
            </a:pPr>
            <a:r>
              <a:rPr lang="en-US" sz="1900" b="0" i="0" u="none" strike="noStrike" dirty="0">
                <a:effectLst/>
                <a:latin typeface="Arial" panose="020B0604020202020204" pitchFamily="34" charset="0"/>
              </a:rPr>
              <a:t>Kirby and The Forgotten Land 0.99</a:t>
            </a:r>
          </a:p>
          <a:p>
            <a:pPr rtl="0" fontAlgn="base">
              <a:spcBef>
                <a:spcPts val="0"/>
              </a:spcBef>
              <a:spcAft>
                <a:spcPts val="0"/>
              </a:spcAft>
              <a:buFont typeface="Arial" panose="020B0604020202020204" pitchFamily="34" charset="0"/>
              <a:buChar char="•"/>
            </a:pPr>
            <a:r>
              <a:rPr lang="en-US" sz="1900" b="0" i="0" u="none" strike="noStrike" dirty="0">
                <a:effectLst/>
                <a:latin typeface="Arial" panose="020B0604020202020204" pitchFamily="34" charset="0"/>
              </a:rPr>
              <a:t>Super Mario Odyssey 0.98</a:t>
            </a:r>
          </a:p>
          <a:p>
            <a:pPr rtl="0" fontAlgn="base">
              <a:spcBef>
                <a:spcPts val="0"/>
              </a:spcBef>
              <a:spcAft>
                <a:spcPts val="0"/>
              </a:spcAft>
              <a:buFont typeface="Arial" panose="020B0604020202020204" pitchFamily="34" charset="0"/>
              <a:buChar char="•"/>
            </a:pPr>
            <a:endParaRPr lang="en-US" sz="1900" dirty="0">
              <a:latin typeface="Arial" panose="020B0604020202020204" pitchFamily="34" charset="0"/>
            </a:endParaRPr>
          </a:p>
          <a:p>
            <a:pPr marL="0" indent="0" rtl="0">
              <a:spcBef>
                <a:spcPts val="0"/>
              </a:spcBef>
              <a:spcAft>
                <a:spcPts val="0"/>
              </a:spcAft>
              <a:buNone/>
            </a:pPr>
            <a:r>
              <a:rPr lang="en-US" sz="1900" b="0" i="0" u="none" strike="noStrike" dirty="0">
                <a:effectLst/>
                <a:latin typeface="Arial" panose="020B0604020202020204" pitchFamily="34" charset="0"/>
              </a:rPr>
              <a:t>Not the most compelling list. For example, Metroid Dead is a 2-d platformer, while Mario and Kirby are much more lighthearted and intended for young kids. Additionally, the similarity scores are very high and very similar across all three titles, suggesting proper differences are not accounted for. </a:t>
            </a:r>
            <a:endParaRPr lang="en-US" sz="1900" b="0" dirty="0">
              <a:effectLst/>
            </a:endParaRPr>
          </a:p>
          <a:p>
            <a:pPr marL="0" indent="0">
              <a:buNone/>
            </a:pPr>
            <a:endParaRPr lang="en-US" sz="1900" b="0" i="0" u="none" strike="noStrike" dirty="0">
              <a:effectLst/>
              <a:latin typeface="Arial" panose="020B0604020202020204" pitchFamily="34" charset="0"/>
            </a:endParaRPr>
          </a:p>
          <a:p>
            <a:endParaRPr lang="en-US" sz="1900" dirty="0"/>
          </a:p>
        </p:txBody>
      </p:sp>
      <p:pic>
        <p:nvPicPr>
          <p:cNvPr id="5122" name="Picture 2" descr="Buy ELDEN RING | Xbox">
            <a:extLst>
              <a:ext uri="{FF2B5EF4-FFF2-40B4-BE49-F238E27FC236}">
                <a16:creationId xmlns:a16="http://schemas.microsoft.com/office/drawing/2014/main" id="{68D12E97-8CFC-B69B-F3A4-48E9384878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3745" r="22141" b="2"/>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892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4FB6A-7EE3-973D-BDD0-C740D259C99F}"/>
              </a:ext>
            </a:extLst>
          </p:cNvPr>
          <p:cNvSpPr>
            <a:spLocks noGrp="1"/>
          </p:cNvSpPr>
          <p:nvPr>
            <p:ph type="title"/>
          </p:nvPr>
        </p:nvSpPr>
        <p:spPr/>
        <p:txBody>
          <a:bodyPr/>
          <a:lstStyle/>
          <a:p>
            <a:r>
              <a:rPr lang="en-US" dirty="0"/>
              <a:t>MLP Implementation</a:t>
            </a:r>
          </a:p>
        </p:txBody>
      </p:sp>
      <p:sp>
        <p:nvSpPr>
          <p:cNvPr id="3" name="Content Placeholder 2">
            <a:extLst>
              <a:ext uri="{FF2B5EF4-FFF2-40B4-BE49-F238E27FC236}">
                <a16:creationId xmlns:a16="http://schemas.microsoft.com/office/drawing/2014/main" id="{DBDF0ABC-5883-250B-2CF3-FA2AF968A864}"/>
              </a:ext>
            </a:extLst>
          </p:cNvPr>
          <p:cNvSpPr>
            <a:spLocks noGrp="1"/>
          </p:cNvSpPr>
          <p:nvPr>
            <p:ph idx="1"/>
          </p:nvPr>
        </p:nvSpPr>
        <p:spPr/>
        <p:txBody>
          <a:bodyPr/>
          <a:lstStyle/>
          <a:p>
            <a:pPr marL="0" indent="0">
              <a:buNone/>
            </a:pPr>
            <a:r>
              <a:rPr lang="en-US" dirty="0"/>
              <a:t>Advantages of MLP:</a:t>
            </a:r>
          </a:p>
          <a:p>
            <a:pPr marL="0" indent="0">
              <a:buNone/>
            </a:pPr>
            <a:endParaRPr lang="en-US" dirty="0"/>
          </a:p>
          <a:p>
            <a:pPr fontAlgn="base">
              <a:spcBef>
                <a:spcPts val="0"/>
              </a:spcBef>
            </a:pPr>
            <a:r>
              <a:rPr lang="en-US" sz="1800" b="0" i="0" u="none" strike="noStrike" dirty="0">
                <a:solidFill>
                  <a:srgbClr val="000000"/>
                </a:solidFill>
                <a:effectLst/>
                <a:latin typeface="Arial" panose="020B0604020202020204" pitchFamily="34" charset="0"/>
              </a:rPr>
              <a:t>Flexible Architecture: MLPs can be easily adapted to handle high-dimensional outputs by adjusting the output layer.</a:t>
            </a:r>
          </a:p>
          <a:p>
            <a:pPr fontAlgn="base">
              <a:spcBef>
                <a:spcPts val="0"/>
              </a:spcBef>
            </a:pPr>
            <a:r>
              <a:rPr lang="en-US" sz="1800" b="0" i="0" u="none" strike="noStrike" dirty="0">
                <a:solidFill>
                  <a:srgbClr val="000000"/>
                </a:solidFill>
                <a:effectLst/>
                <a:latin typeface="Arial" panose="020B0604020202020204" pitchFamily="34" charset="0"/>
              </a:rPr>
              <a:t>Non-linear Mapping: They can learn complex, non-linear relationships between inputs and high-dimensional outputs.</a:t>
            </a:r>
          </a:p>
          <a:p>
            <a:pPr fontAlgn="base">
              <a:spcBef>
                <a:spcPts val="0"/>
              </a:spcBef>
            </a:pPr>
            <a:r>
              <a:rPr lang="en-US" sz="1800" b="0" i="0" u="none" strike="noStrike" dirty="0">
                <a:solidFill>
                  <a:srgbClr val="000000"/>
                </a:solidFill>
                <a:effectLst/>
                <a:latin typeface="Arial" panose="020B0604020202020204" pitchFamily="34" charset="0"/>
              </a:rPr>
              <a:t>End-to-end Learning: MLPs learn the entire mapping from input to output in one go, without needing separate dimensionality reduction steps.</a:t>
            </a:r>
          </a:p>
          <a:p>
            <a:pPr fontAlgn="base">
              <a:spcBef>
                <a:spcPts val="0"/>
              </a:spcBef>
            </a:pPr>
            <a:endParaRPr lang="en-US" sz="1800" dirty="0">
              <a:solidFill>
                <a:srgbClr val="000000"/>
              </a:solidFill>
              <a:latin typeface="Arial" panose="020B0604020202020204" pitchFamily="34" charset="0"/>
            </a:endParaRPr>
          </a:p>
          <a:p>
            <a:pPr fontAlgn="base">
              <a:spcBef>
                <a:spcPts val="0"/>
              </a:spcBef>
            </a:pPr>
            <a:endParaRPr lang="en-US" sz="1800" b="0" i="0" u="none" strike="noStrike" dirty="0">
              <a:solidFill>
                <a:srgbClr val="000000"/>
              </a:solidFill>
              <a:effectLst/>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142658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4654285"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F38E57-312F-2494-F86B-E9FBB01C774F}"/>
              </a:ext>
            </a:extLst>
          </p:cNvPr>
          <p:cNvSpPr>
            <a:spLocks noGrp="1"/>
          </p:cNvSpPr>
          <p:nvPr>
            <p:ph type="title"/>
          </p:nvPr>
        </p:nvSpPr>
        <p:spPr>
          <a:xfrm>
            <a:off x="1156851" y="637763"/>
            <a:ext cx="2910051" cy="5576768"/>
          </a:xfrm>
        </p:spPr>
        <p:txBody>
          <a:bodyPr vert="horz" lIns="91440" tIns="45720" rIns="91440" bIns="45720" rtlCol="0" anchor="t">
            <a:normAutofit/>
          </a:bodyPr>
          <a:lstStyle/>
          <a:p>
            <a:r>
              <a:rPr lang="en-US" sz="4100" kern="1200">
                <a:solidFill>
                  <a:schemeClr val="bg1"/>
                </a:solidFill>
                <a:latin typeface="+mj-lt"/>
                <a:ea typeface="+mj-ea"/>
                <a:cs typeface="+mj-cs"/>
              </a:rPr>
              <a:t>MLP Performance</a:t>
            </a:r>
          </a:p>
        </p:txBody>
      </p:sp>
      <p:sp>
        <p:nvSpPr>
          <p:cNvPr id="6153" name="Rectangle 6152">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2118" y="0"/>
            <a:ext cx="7529872"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779ADC6D-AFAB-C08A-5E29-12FC1EB694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439976" y="989744"/>
            <a:ext cx="5592818" cy="2223145"/>
          </a:xfrm>
          <a:prstGeom prst="rect">
            <a:avLst/>
          </a:prstGeom>
          <a:noFill/>
          <a:extLst>
            <a:ext uri="{909E8E84-426E-40DD-AFC4-6F175D3DCCD1}">
              <a14:hiddenFill xmlns:a14="http://schemas.microsoft.com/office/drawing/2010/main">
                <a:solidFill>
                  <a:srgbClr val="FFFFFF"/>
                </a:solidFill>
              </a14:hiddenFill>
            </a:ext>
          </a:extLst>
        </p:spPr>
      </p:pic>
      <p:sp>
        <p:nvSpPr>
          <p:cNvPr id="6155" name="Rectangle 615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9976" y="4006121"/>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8A457CD-17CB-5ACB-D742-679E5BA8D961}"/>
              </a:ext>
            </a:extLst>
          </p:cNvPr>
          <p:cNvSpPr txBox="1"/>
          <p:nvPr/>
        </p:nvSpPr>
        <p:spPr>
          <a:xfrm>
            <a:off x="5439965" y="4212709"/>
            <a:ext cx="5605390" cy="200182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000"/>
              <a:t>While the predictions look good, validation loss plateaus, and training loss decreases sharply, suggesting overfitting. To address this, I incorporate the following:</a:t>
            </a:r>
          </a:p>
          <a:p>
            <a:pPr indent="-228600">
              <a:lnSpc>
                <a:spcPct val="90000"/>
              </a:lnSpc>
              <a:spcAft>
                <a:spcPts val="600"/>
              </a:spcAft>
              <a:buFont typeface="Arial" panose="020B0604020202020204" pitchFamily="34" charset="0"/>
              <a:buChar char="•"/>
            </a:pPr>
            <a:endParaRPr lang="en-US" sz="1000"/>
          </a:p>
          <a:p>
            <a:pPr indent="-228600" fontAlgn="base">
              <a:lnSpc>
                <a:spcPct val="90000"/>
              </a:lnSpc>
              <a:spcBef>
                <a:spcPts val="0"/>
              </a:spcBef>
              <a:spcAft>
                <a:spcPts val="600"/>
              </a:spcAft>
              <a:buFont typeface="Arial" panose="020B0604020202020204" pitchFamily="34" charset="0"/>
              <a:buChar char="•"/>
            </a:pPr>
            <a:r>
              <a:rPr lang="en-US" sz="1000" b="0" i="0" u="none" strike="noStrike">
                <a:effectLst/>
              </a:rPr>
              <a:t>L2 Regularization</a:t>
            </a:r>
          </a:p>
          <a:p>
            <a:pPr indent="-228600" fontAlgn="base">
              <a:lnSpc>
                <a:spcPct val="90000"/>
              </a:lnSpc>
              <a:spcBef>
                <a:spcPts val="0"/>
              </a:spcBef>
              <a:spcAft>
                <a:spcPts val="600"/>
              </a:spcAft>
              <a:buFont typeface="Arial" panose="020B0604020202020204" pitchFamily="34" charset="0"/>
              <a:buChar char="•"/>
            </a:pPr>
            <a:r>
              <a:rPr lang="en-US" sz="1000" b="0" i="0" u="none" strike="noStrike">
                <a:effectLst/>
              </a:rPr>
              <a:t>Batch Normalization</a:t>
            </a:r>
          </a:p>
          <a:p>
            <a:pPr indent="-228600" fontAlgn="base">
              <a:lnSpc>
                <a:spcPct val="90000"/>
              </a:lnSpc>
              <a:spcBef>
                <a:spcPts val="0"/>
              </a:spcBef>
              <a:spcAft>
                <a:spcPts val="600"/>
              </a:spcAft>
              <a:buFont typeface="Arial" panose="020B0604020202020204" pitchFamily="34" charset="0"/>
              <a:buChar char="•"/>
            </a:pPr>
            <a:r>
              <a:rPr lang="en-US" sz="1000" b="0" i="0" u="none" strike="noStrike">
                <a:effectLst/>
              </a:rPr>
              <a:t>Dropout Layers</a:t>
            </a:r>
          </a:p>
          <a:p>
            <a:pPr indent="-228600" fontAlgn="base">
              <a:lnSpc>
                <a:spcPct val="90000"/>
              </a:lnSpc>
              <a:spcBef>
                <a:spcPts val="0"/>
              </a:spcBef>
              <a:spcAft>
                <a:spcPts val="600"/>
              </a:spcAft>
              <a:buFont typeface="Arial" panose="020B0604020202020204" pitchFamily="34" charset="0"/>
              <a:buChar char="•"/>
            </a:pPr>
            <a:r>
              <a:rPr lang="en-US" sz="1000" b="0" i="0" u="none" strike="noStrike">
                <a:effectLst/>
              </a:rPr>
              <a:t>ReduceLROnPlateau</a:t>
            </a:r>
          </a:p>
          <a:p>
            <a:pPr indent="-228600" fontAlgn="base">
              <a:lnSpc>
                <a:spcPct val="90000"/>
              </a:lnSpc>
              <a:spcBef>
                <a:spcPts val="0"/>
              </a:spcBef>
              <a:spcAft>
                <a:spcPts val="600"/>
              </a:spcAft>
              <a:buFont typeface="Arial" panose="020B0604020202020204" pitchFamily="34" charset="0"/>
              <a:buChar char="•"/>
            </a:pPr>
            <a:r>
              <a:rPr lang="en-US" sz="1000" b="0" i="0" u="none" strike="noStrike">
                <a:effectLst/>
              </a:rPr>
              <a:t>Early Stoppage</a:t>
            </a:r>
          </a:p>
          <a:p>
            <a:pPr indent="-228600" fontAlgn="base">
              <a:lnSpc>
                <a:spcPct val="90000"/>
              </a:lnSpc>
              <a:spcBef>
                <a:spcPts val="0"/>
              </a:spcBef>
              <a:spcAft>
                <a:spcPts val="600"/>
              </a:spcAft>
              <a:buFont typeface="Arial" panose="020B0604020202020204" pitchFamily="34" charset="0"/>
              <a:buChar char="•"/>
            </a:pPr>
            <a:r>
              <a:rPr lang="en-US" sz="1000" b="0" i="0" u="none" strike="noStrike">
                <a:effectLst/>
              </a:rPr>
              <a:t>Increased epochs to 200 </a:t>
            </a:r>
          </a:p>
          <a:p>
            <a:pPr indent="-228600">
              <a:lnSpc>
                <a:spcPct val="90000"/>
              </a:lnSpc>
              <a:spcAft>
                <a:spcPts val="600"/>
              </a:spcAft>
              <a:buFont typeface="Arial" panose="020B0604020202020204" pitchFamily="34" charset="0"/>
              <a:buChar char="•"/>
            </a:pPr>
            <a:endParaRPr lang="en-US" sz="1000"/>
          </a:p>
          <a:p>
            <a:pPr indent="-228600">
              <a:lnSpc>
                <a:spcPct val="90000"/>
              </a:lnSpc>
              <a:spcAft>
                <a:spcPts val="600"/>
              </a:spcAft>
              <a:buFont typeface="Arial" panose="020B0604020202020204" pitchFamily="34" charset="0"/>
              <a:buChar char="•"/>
            </a:pPr>
            <a:endParaRPr lang="en-US" sz="1000"/>
          </a:p>
          <a:p>
            <a:pPr indent="-228600">
              <a:lnSpc>
                <a:spcPct val="90000"/>
              </a:lnSpc>
              <a:spcAft>
                <a:spcPts val="600"/>
              </a:spcAft>
              <a:buFont typeface="Arial" panose="020B0604020202020204" pitchFamily="34" charset="0"/>
              <a:buChar char="•"/>
            </a:pPr>
            <a:endParaRPr lang="en-US" sz="1000"/>
          </a:p>
          <a:p>
            <a:pPr indent="-228600">
              <a:lnSpc>
                <a:spcPct val="90000"/>
              </a:lnSpc>
              <a:spcAft>
                <a:spcPts val="600"/>
              </a:spcAft>
              <a:buFont typeface="Arial" panose="020B0604020202020204" pitchFamily="34" charset="0"/>
              <a:buChar char="•"/>
            </a:pPr>
            <a:endParaRPr lang="en-US" sz="1000"/>
          </a:p>
        </p:txBody>
      </p:sp>
    </p:spTree>
    <p:extLst>
      <p:ext uri="{BB962C8B-B14F-4D97-AF65-F5344CB8AC3E}">
        <p14:creationId xmlns:p14="http://schemas.microsoft.com/office/powerpoint/2010/main" val="2039256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7EBD3-A629-0F8F-82D2-87B6882840A7}"/>
              </a:ext>
            </a:extLst>
          </p:cNvPr>
          <p:cNvSpPr>
            <a:spLocks noGrp="1"/>
          </p:cNvSpPr>
          <p:nvPr>
            <p:ph type="title"/>
          </p:nvPr>
        </p:nvSpPr>
        <p:spPr/>
        <p:txBody>
          <a:bodyPr/>
          <a:lstStyle/>
          <a:p>
            <a:r>
              <a:rPr lang="en-US" dirty="0"/>
              <a:t>Agenda </a:t>
            </a:r>
          </a:p>
        </p:txBody>
      </p:sp>
      <p:graphicFrame>
        <p:nvGraphicFramePr>
          <p:cNvPr id="5" name="Content Placeholder 2">
            <a:extLst>
              <a:ext uri="{FF2B5EF4-FFF2-40B4-BE49-F238E27FC236}">
                <a16:creationId xmlns:a16="http://schemas.microsoft.com/office/drawing/2014/main" id="{BB07F93A-484F-1EB9-DB79-1A71DB30099A}"/>
              </a:ext>
            </a:extLst>
          </p:cNvPr>
          <p:cNvGraphicFramePr>
            <a:graphicFrameLocks noGrp="1"/>
          </p:cNvGraphicFramePr>
          <p:nvPr>
            <p:ph idx="1"/>
            <p:extLst>
              <p:ext uri="{D42A27DB-BD31-4B8C-83A1-F6EECF244321}">
                <p14:modId xmlns:p14="http://schemas.microsoft.com/office/powerpoint/2010/main" val="27578614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0278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AEC2B-4F24-C68B-3503-BEFCF1C88117}"/>
              </a:ext>
            </a:extLst>
          </p:cNvPr>
          <p:cNvSpPr>
            <a:spLocks noGrp="1"/>
          </p:cNvSpPr>
          <p:nvPr>
            <p:ph type="title"/>
          </p:nvPr>
        </p:nvSpPr>
        <p:spPr/>
        <p:txBody>
          <a:bodyPr/>
          <a:lstStyle/>
          <a:p>
            <a:r>
              <a:rPr lang="en-US" dirty="0"/>
              <a:t>Improved MLP Performance </a:t>
            </a:r>
          </a:p>
        </p:txBody>
      </p:sp>
      <p:pic>
        <p:nvPicPr>
          <p:cNvPr id="7170" name="Picture 2">
            <a:extLst>
              <a:ext uri="{FF2B5EF4-FFF2-40B4-BE49-F238E27FC236}">
                <a16:creationId xmlns:a16="http://schemas.microsoft.com/office/drawing/2014/main" id="{182F0816-65FB-A3D7-7888-89DB2AE02F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7334" y="1690688"/>
            <a:ext cx="5669291" cy="356616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8C5E766-BFB3-0C7B-C4B0-1109A55F38F7}"/>
              </a:ext>
            </a:extLst>
          </p:cNvPr>
          <p:cNvSpPr txBox="1"/>
          <p:nvPr/>
        </p:nvSpPr>
        <p:spPr>
          <a:xfrm>
            <a:off x="6874042" y="2037347"/>
            <a:ext cx="4780547" cy="1200329"/>
          </a:xfrm>
          <a:prstGeom prst="rect">
            <a:avLst/>
          </a:prstGeom>
          <a:noFill/>
        </p:spPr>
        <p:txBody>
          <a:bodyPr wrap="square" rtlCol="0">
            <a:spAutoFit/>
          </a:bodyPr>
          <a:lstStyle/>
          <a:p>
            <a:r>
              <a:rPr lang="en-US" dirty="0"/>
              <a:t>Much better now. I can then pull the weights form the first layer and implement them back into the baseline cosine similarity calculation. </a:t>
            </a:r>
          </a:p>
          <a:p>
            <a:endParaRPr lang="en-US" dirty="0"/>
          </a:p>
        </p:txBody>
      </p:sp>
      <p:pic>
        <p:nvPicPr>
          <p:cNvPr id="10" name="Picture 9" descr="A computer code with numbers&#10;&#10;Description automatically generated">
            <a:extLst>
              <a:ext uri="{FF2B5EF4-FFF2-40B4-BE49-F238E27FC236}">
                <a16:creationId xmlns:a16="http://schemas.microsoft.com/office/drawing/2014/main" id="{47F9BBFE-AB08-6CE6-D6B6-886212F57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0224" y="3453147"/>
            <a:ext cx="4371747" cy="2602832"/>
          </a:xfrm>
          <a:prstGeom prst="rect">
            <a:avLst/>
          </a:prstGeom>
        </p:spPr>
      </p:pic>
    </p:spTree>
    <p:extLst>
      <p:ext uri="{BB962C8B-B14F-4D97-AF65-F5344CB8AC3E}">
        <p14:creationId xmlns:p14="http://schemas.microsoft.com/office/powerpoint/2010/main" val="4078674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D4872-6657-36EB-6332-53D7B78234F4}"/>
              </a:ext>
            </a:extLst>
          </p:cNvPr>
          <p:cNvSpPr>
            <a:spLocks noGrp="1"/>
          </p:cNvSpPr>
          <p:nvPr>
            <p:ph type="title"/>
          </p:nvPr>
        </p:nvSpPr>
        <p:spPr/>
        <p:txBody>
          <a:bodyPr/>
          <a:lstStyle/>
          <a:p>
            <a:r>
              <a:rPr lang="en-US" dirty="0"/>
              <a:t>Elden Ring Query with Weighted Cosine Similarity</a:t>
            </a:r>
          </a:p>
        </p:txBody>
      </p:sp>
      <p:sp>
        <p:nvSpPr>
          <p:cNvPr id="3" name="Content Placeholder 2">
            <a:extLst>
              <a:ext uri="{FF2B5EF4-FFF2-40B4-BE49-F238E27FC236}">
                <a16:creationId xmlns:a16="http://schemas.microsoft.com/office/drawing/2014/main" id="{5EDF5A2F-1AC9-4B08-EDE8-491932D93528}"/>
              </a:ext>
            </a:extLst>
          </p:cNvPr>
          <p:cNvSpPr>
            <a:spLocks noGrp="1"/>
          </p:cNvSpPr>
          <p:nvPr>
            <p:ph idx="1"/>
          </p:nvPr>
        </p:nvSpPr>
        <p:spPr/>
        <p:txBody>
          <a:bodyPr>
            <a:normAutofit/>
          </a:bodyPr>
          <a:lstStyle/>
          <a:p>
            <a:pPr marL="0" indent="0">
              <a:buNone/>
            </a:pPr>
            <a:r>
              <a:rPr lang="en-US" dirty="0"/>
              <a:t>I query on Elden Ring again, and this time get much better results. </a:t>
            </a:r>
          </a:p>
          <a:p>
            <a:pPr marL="0" indent="0">
              <a:buNone/>
            </a:pPr>
            <a:endParaRPr lang="en-US" dirty="0"/>
          </a:p>
          <a:p>
            <a:r>
              <a:rPr lang="en-US" dirty="0"/>
              <a:t>Witcher 3, 0.35</a:t>
            </a:r>
          </a:p>
          <a:p>
            <a:r>
              <a:rPr lang="en-US" dirty="0"/>
              <a:t>Bloodborne, 0.31</a:t>
            </a:r>
          </a:p>
          <a:p>
            <a:r>
              <a:rPr lang="en-US" dirty="0"/>
              <a:t>Dark Souls, 0.29</a:t>
            </a:r>
          </a:p>
          <a:p>
            <a:endParaRPr lang="en-US" dirty="0"/>
          </a:p>
          <a:p>
            <a:pPr marL="0" indent="0" rtl="0">
              <a:spcBef>
                <a:spcPts val="0"/>
              </a:spcBef>
              <a:spcAft>
                <a:spcPts val="0"/>
              </a:spcAft>
              <a:buNone/>
            </a:pPr>
            <a:r>
              <a:rPr lang="en-US" sz="1800" b="0" i="0" u="none" strike="noStrike" dirty="0">
                <a:solidFill>
                  <a:srgbClr val="374151"/>
                </a:solidFill>
                <a:effectLst/>
                <a:latin typeface="Arial" panose="020B0604020202020204" pitchFamily="34" charset="0"/>
              </a:rPr>
              <a:t>Much better in my opinion. All three are dark medieval fantasy settings, just like Elden Ring. We see the </a:t>
            </a:r>
            <a:r>
              <a:rPr lang="en-US" sz="1800" b="0" i="0" u="none" strike="noStrike" dirty="0" err="1">
                <a:solidFill>
                  <a:srgbClr val="374151"/>
                </a:solidFill>
                <a:effectLst/>
                <a:latin typeface="Arial" panose="020B0604020202020204" pitchFamily="34" charset="0"/>
              </a:rPr>
              <a:t>Teams_Cluster</a:t>
            </a:r>
            <a:r>
              <a:rPr lang="en-US" sz="1800" b="0" i="0" u="none" strike="noStrike" dirty="0">
                <a:solidFill>
                  <a:srgbClr val="374151"/>
                </a:solidFill>
                <a:effectLst/>
                <a:latin typeface="Arial" panose="020B0604020202020204" pitchFamily="34" charset="0"/>
              </a:rPr>
              <a:t> weight come into play here, as Bloodborne and Dark Souls are from the same dev team behind Elden Ring. </a:t>
            </a:r>
            <a:endParaRPr lang="en-US" b="0" dirty="0">
              <a:effectLst/>
            </a:endParaRPr>
          </a:p>
          <a:p>
            <a:pPr marL="0" indent="0">
              <a:buNone/>
            </a:pPr>
            <a:endParaRPr lang="en-US" dirty="0"/>
          </a:p>
        </p:txBody>
      </p:sp>
    </p:spTree>
    <p:extLst>
      <p:ext uri="{BB962C8B-B14F-4D97-AF65-F5344CB8AC3E}">
        <p14:creationId xmlns:p14="http://schemas.microsoft.com/office/powerpoint/2010/main" val="1655515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B1FB4A-1B8E-CF4B-D14C-E6D3622B42BC}"/>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rPr>
              <a:t>Next Steps </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FF53CD0-3E76-6E99-8335-5417A259CBCC}"/>
              </a:ext>
            </a:extLst>
          </p:cNvPr>
          <p:cNvGraphicFramePr>
            <a:graphicFrameLocks noGrp="1"/>
          </p:cNvGraphicFramePr>
          <p:nvPr>
            <p:ph idx="1"/>
            <p:extLst>
              <p:ext uri="{D42A27DB-BD31-4B8C-83A1-F6EECF244321}">
                <p14:modId xmlns:p14="http://schemas.microsoft.com/office/powerpoint/2010/main" val="58198186"/>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4569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F929F8-A6A4-3D24-246F-AB5F6556161A}"/>
              </a:ext>
            </a:extLst>
          </p:cNvPr>
          <p:cNvSpPr>
            <a:spLocks noGrp="1"/>
          </p:cNvSpPr>
          <p:nvPr>
            <p:ph type="title"/>
          </p:nvPr>
        </p:nvSpPr>
        <p:spPr>
          <a:xfrm>
            <a:off x="761800" y="762001"/>
            <a:ext cx="5334197" cy="1708242"/>
          </a:xfrm>
        </p:spPr>
        <p:txBody>
          <a:bodyPr anchor="ctr">
            <a:normAutofit/>
          </a:bodyPr>
          <a:lstStyle/>
          <a:p>
            <a:r>
              <a:rPr lang="en-US" sz="4000" dirty="0"/>
              <a:t>Key Points </a:t>
            </a:r>
          </a:p>
        </p:txBody>
      </p:sp>
      <p:sp>
        <p:nvSpPr>
          <p:cNvPr id="3" name="Content Placeholder 2">
            <a:extLst>
              <a:ext uri="{FF2B5EF4-FFF2-40B4-BE49-F238E27FC236}">
                <a16:creationId xmlns:a16="http://schemas.microsoft.com/office/drawing/2014/main" id="{E559F989-66A6-566E-D29E-069C930E2614}"/>
              </a:ext>
            </a:extLst>
          </p:cNvPr>
          <p:cNvSpPr>
            <a:spLocks noGrp="1"/>
          </p:cNvSpPr>
          <p:nvPr>
            <p:ph idx="1"/>
          </p:nvPr>
        </p:nvSpPr>
        <p:spPr>
          <a:xfrm>
            <a:off x="761800" y="2470244"/>
            <a:ext cx="5334197" cy="3769835"/>
          </a:xfrm>
        </p:spPr>
        <p:txBody>
          <a:bodyPr anchor="ctr">
            <a:normAutofit/>
          </a:bodyPr>
          <a:lstStyle/>
          <a:p>
            <a:pPr rtl="0" fontAlgn="base">
              <a:spcBef>
                <a:spcPts val="600"/>
              </a:spcBef>
              <a:spcAft>
                <a:spcPts val="600"/>
              </a:spcAft>
              <a:buFont typeface="Arial" panose="020B0604020202020204" pitchFamily="34" charset="0"/>
              <a:buChar char="•"/>
            </a:pPr>
            <a:r>
              <a:rPr lang="en-US" sz="2000" b="0" i="0" u="none" strike="noStrike" dirty="0">
                <a:effectLst/>
                <a:latin typeface="Arial" panose="020B0604020202020204" pitchFamily="34" charset="0"/>
              </a:rPr>
              <a:t>I designed a content-based recommendation system for users to find games most like their own, based on cosine similarity from feature vectors of textual and numerical data. </a:t>
            </a:r>
          </a:p>
          <a:p>
            <a:pPr rtl="0" fontAlgn="base">
              <a:spcBef>
                <a:spcPts val="600"/>
              </a:spcBef>
              <a:spcAft>
                <a:spcPts val="0"/>
              </a:spcAft>
              <a:buFont typeface="Arial" panose="020B0604020202020204" pitchFamily="34" charset="0"/>
              <a:buChar char="•"/>
            </a:pPr>
            <a:r>
              <a:rPr lang="en-US" sz="2000" b="0" i="0" u="none" strike="noStrike" dirty="0">
                <a:effectLst/>
                <a:latin typeface="Arial" panose="020B0604020202020204" pitchFamily="34" charset="0"/>
              </a:rPr>
              <a:t>I used a baseline cosine similarity function enhanced with feature weights from a multilayer perceptron (MLP). </a:t>
            </a:r>
          </a:p>
          <a:p>
            <a:pPr marL="0" indent="0">
              <a:buNone/>
            </a:pPr>
            <a:endParaRPr lang="en-US" sz="2000" dirty="0"/>
          </a:p>
        </p:txBody>
      </p:sp>
      <p:pic>
        <p:nvPicPr>
          <p:cNvPr id="5" name="Picture 4" descr="Complex maths formulae on a blackboard">
            <a:extLst>
              <a:ext uri="{FF2B5EF4-FFF2-40B4-BE49-F238E27FC236}">
                <a16:creationId xmlns:a16="http://schemas.microsoft.com/office/drawing/2014/main" id="{189449BC-8B03-1D3B-CECA-BA35BC2E1FCA}"/>
              </a:ext>
            </a:extLst>
          </p:cNvPr>
          <p:cNvPicPr>
            <a:picLocks noChangeAspect="1"/>
          </p:cNvPicPr>
          <p:nvPr/>
        </p:nvPicPr>
        <p:blipFill>
          <a:blip r:embed="rId2"/>
          <a:srcRect l="28616" r="14695" b="2"/>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868197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054FDAF-2349-0927-45F7-6603CEC7CDE4}"/>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Motivation</a:t>
            </a:r>
          </a:p>
        </p:txBody>
      </p:sp>
      <p:graphicFrame>
        <p:nvGraphicFramePr>
          <p:cNvPr id="5" name="Content Placeholder 2">
            <a:extLst>
              <a:ext uri="{FF2B5EF4-FFF2-40B4-BE49-F238E27FC236}">
                <a16:creationId xmlns:a16="http://schemas.microsoft.com/office/drawing/2014/main" id="{219FDA6D-7114-E768-9D44-6B00363D84EE}"/>
              </a:ext>
            </a:extLst>
          </p:cNvPr>
          <p:cNvGraphicFramePr>
            <a:graphicFrameLocks noGrp="1"/>
          </p:cNvGraphicFramePr>
          <p:nvPr>
            <p:ph idx="1"/>
            <p:extLst>
              <p:ext uri="{D42A27DB-BD31-4B8C-83A1-F6EECF244321}">
                <p14:modId xmlns:p14="http://schemas.microsoft.com/office/powerpoint/2010/main" val="156442065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9134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BFD270-8D09-1BB0-103A-57B2AA51E056}"/>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Data </a:t>
            </a:r>
          </a:p>
        </p:txBody>
      </p:sp>
      <p:sp>
        <p:nvSpPr>
          <p:cNvPr id="3" name="Content Placeholder 2">
            <a:extLst>
              <a:ext uri="{FF2B5EF4-FFF2-40B4-BE49-F238E27FC236}">
                <a16:creationId xmlns:a16="http://schemas.microsoft.com/office/drawing/2014/main" id="{106B7FFD-3FCF-8582-B084-0F79AC0321C5}"/>
              </a:ext>
            </a:extLst>
          </p:cNvPr>
          <p:cNvSpPr>
            <a:spLocks noGrp="1"/>
          </p:cNvSpPr>
          <p:nvPr>
            <p:ph idx="1"/>
          </p:nvPr>
        </p:nvSpPr>
        <p:spPr>
          <a:xfrm>
            <a:off x="4810259" y="649480"/>
            <a:ext cx="6555347" cy="5546047"/>
          </a:xfrm>
        </p:spPr>
        <p:txBody>
          <a:bodyPr anchor="ctr">
            <a:normAutofit/>
          </a:bodyPr>
          <a:lstStyle/>
          <a:p>
            <a:pPr marL="0" indent="0">
              <a:buNone/>
            </a:pPr>
            <a:r>
              <a:rPr lang="en-US" sz="1600" b="0" i="0" u="none" strike="noStrike" dirty="0">
                <a:effectLst/>
                <a:latin typeface="Arial" panose="020B0604020202020204" pitchFamily="34" charset="0"/>
              </a:rPr>
              <a:t>Data comes from </a:t>
            </a:r>
            <a:r>
              <a:rPr lang="en-US" sz="1600" b="0" i="0" u="sng" strike="noStrike" dirty="0">
                <a:effectLst/>
                <a:latin typeface="Arial" panose="020B0604020202020204" pitchFamily="34" charset="0"/>
                <a:hlinkClick r:id="rId2"/>
              </a:rPr>
              <a:t>source</a:t>
            </a:r>
            <a:r>
              <a:rPr lang="en-US" sz="1600" b="0" i="0" u="none" strike="noStrike" dirty="0">
                <a:effectLst/>
                <a:latin typeface="Arial" panose="020B0604020202020204" pitchFamily="34" charset="0"/>
              </a:rPr>
              <a:t>, which is a subset of 1,099 unique games which comes from a larger set of 12,000 games. The 1,099 games featured in this subset are the most popular from the original set. </a:t>
            </a:r>
          </a:p>
          <a:p>
            <a:pPr marL="0" indent="0">
              <a:buNone/>
            </a:pPr>
            <a:endParaRPr lang="en-US" sz="1600" b="0"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600" b="0" i="0" u="none" strike="noStrike" dirty="0">
                <a:effectLst/>
                <a:latin typeface="Arial" panose="020B0604020202020204" pitchFamily="34" charset="0"/>
              </a:rPr>
              <a:t>Title - title of the game </a:t>
            </a:r>
          </a:p>
          <a:p>
            <a:pPr rtl="0" fontAlgn="base">
              <a:spcBef>
                <a:spcPts val="0"/>
              </a:spcBef>
              <a:spcAft>
                <a:spcPts val="0"/>
              </a:spcAft>
              <a:buFont typeface="Arial" panose="020B0604020202020204" pitchFamily="34" charset="0"/>
              <a:buChar char="•"/>
            </a:pPr>
            <a:r>
              <a:rPr lang="en-US" sz="1600" b="0" i="0" u="none" strike="noStrike" dirty="0">
                <a:effectLst/>
                <a:latin typeface="Arial" panose="020B0604020202020204" pitchFamily="34" charset="0"/>
              </a:rPr>
              <a:t>Team - studio(s) behind the game </a:t>
            </a:r>
          </a:p>
          <a:p>
            <a:pPr rtl="0" fontAlgn="base">
              <a:spcBef>
                <a:spcPts val="0"/>
              </a:spcBef>
              <a:spcAft>
                <a:spcPts val="0"/>
              </a:spcAft>
              <a:buFont typeface="Arial" panose="020B0604020202020204" pitchFamily="34" charset="0"/>
              <a:buChar char="•"/>
            </a:pPr>
            <a:r>
              <a:rPr lang="en-US" sz="1600" b="0" i="0" u="none" strike="noStrike" dirty="0">
                <a:effectLst/>
                <a:latin typeface="Arial" panose="020B0604020202020204" pitchFamily="34" charset="0"/>
              </a:rPr>
              <a:t>Rating - average rating out of 5 </a:t>
            </a:r>
          </a:p>
          <a:p>
            <a:pPr rtl="0" fontAlgn="base">
              <a:spcBef>
                <a:spcPts val="0"/>
              </a:spcBef>
              <a:spcAft>
                <a:spcPts val="0"/>
              </a:spcAft>
              <a:buFont typeface="Arial" panose="020B0604020202020204" pitchFamily="34" charset="0"/>
              <a:buChar char="•"/>
            </a:pPr>
            <a:r>
              <a:rPr lang="en-US" sz="1600" b="0" i="0" u="none" strike="noStrike" dirty="0">
                <a:effectLst/>
                <a:latin typeface="Arial" panose="020B0604020202020204" pitchFamily="34" charset="0"/>
              </a:rPr>
              <a:t>Times Listed - Number of times users included the game in their personal library</a:t>
            </a:r>
          </a:p>
          <a:p>
            <a:pPr rtl="0" fontAlgn="base">
              <a:spcBef>
                <a:spcPts val="0"/>
              </a:spcBef>
              <a:spcAft>
                <a:spcPts val="0"/>
              </a:spcAft>
              <a:buFont typeface="Arial" panose="020B0604020202020204" pitchFamily="34" charset="0"/>
              <a:buChar char="•"/>
            </a:pPr>
            <a:r>
              <a:rPr lang="en-US" sz="1600" b="0" i="0" u="none" strike="noStrike" dirty="0">
                <a:effectLst/>
                <a:latin typeface="Arial" panose="020B0604020202020204" pitchFamily="34" charset="0"/>
              </a:rPr>
              <a:t>Genres - genres pertaining to the game </a:t>
            </a:r>
          </a:p>
          <a:p>
            <a:pPr rtl="0" fontAlgn="base">
              <a:spcBef>
                <a:spcPts val="0"/>
              </a:spcBef>
              <a:spcAft>
                <a:spcPts val="0"/>
              </a:spcAft>
              <a:buFont typeface="Arial" panose="020B0604020202020204" pitchFamily="34" charset="0"/>
              <a:buChar char="•"/>
            </a:pPr>
            <a:r>
              <a:rPr lang="en-US" sz="1600" b="0" i="0" u="none" strike="noStrike" dirty="0">
                <a:effectLst/>
                <a:latin typeface="Arial" panose="020B0604020202020204" pitchFamily="34" charset="0"/>
              </a:rPr>
              <a:t>Summary - written summary of the game </a:t>
            </a:r>
          </a:p>
          <a:p>
            <a:pPr rtl="0" fontAlgn="base">
              <a:spcBef>
                <a:spcPts val="0"/>
              </a:spcBef>
              <a:spcAft>
                <a:spcPts val="0"/>
              </a:spcAft>
              <a:buFont typeface="Arial" panose="020B0604020202020204" pitchFamily="34" charset="0"/>
              <a:buChar char="•"/>
            </a:pPr>
            <a:r>
              <a:rPr lang="en-US" sz="1600" b="0" i="0" u="none" strike="noStrike" dirty="0">
                <a:effectLst/>
                <a:latin typeface="Arial" panose="020B0604020202020204" pitchFamily="34" charset="0"/>
              </a:rPr>
              <a:t>Reviews - user written reviews, collected at time of scraping </a:t>
            </a:r>
          </a:p>
          <a:p>
            <a:pPr rtl="0" fontAlgn="base">
              <a:spcBef>
                <a:spcPts val="0"/>
              </a:spcBef>
              <a:spcAft>
                <a:spcPts val="0"/>
              </a:spcAft>
              <a:buFont typeface="Arial" panose="020B0604020202020204" pitchFamily="34" charset="0"/>
              <a:buChar char="•"/>
            </a:pPr>
            <a:r>
              <a:rPr lang="en-US" sz="1600" b="0" i="0" u="none" strike="noStrike" dirty="0">
                <a:effectLst/>
                <a:latin typeface="Arial" panose="020B0604020202020204" pitchFamily="34" charset="0"/>
              </a:rPr>
              <a:t>Plays - total number of plays for the game based on the site </a:t>
            </a:r>
          </a:p>
          <a:p>
            <a:pPr rtl="0" fontAlgn="base">
              <a:spcBef>
                <a:spcPts val="0"/>
              </a:spcBef>
              <a:spcAft>
                <a:spcPts val="0"/>
              </a:spcAft>
              <a:buFont typeface="Arial" panose="020B0604020202020204" pitchFamily="34" charset="0"/>
              <a:buChar char="•"/>
            </a:pPr>
            <a:r>
              <a:rPr lang="en-US" sz="1600" b="0" i="0" u="none" strike="noStrike" dirty="0">
                <a:effectLst/>
                <a:latin typeface="Arial" panose="020B0604020202020204" pitchFamily="34" charset="0"/>
              </a:rPr>
              <a:t>Playing - how many people are actively playing this at the time of scraping </a:t>
            </a:r>
          </a:p>
          <a:p>
            <a:pPr rtl="0" fontAlgn="base">
              <a:spcBef>
                <a:spcPts val="0"/>
              </a:spcBef>
              <a:spcAft>
                <a:spcPts val="0"/>
              </a:spcAft>
              <a:buFont typeface="Arial" panose="020B0604020202020204" pitchFamily="34" charset="0"/>
              <a:buChar char="•"/>
            </a:pPr>
            <a:r>
              <a:rPr lang="en-US" sz="1600" b="0" i="0" u="none" strike="noStrike" dirty="0">
                <a:effectLst/>
                <a:latin typeface="Arial" panose="020B0604020202020204" pitchFamily="34" charset="0"/>
              </a:rPr>
              <a:t>Backlogs - how many people bought the game but haven’t opened it yet </a:t>
            </a:r>
          </a:p>
          <a:p>
            <a:pPr rtl="0" fontAlgn="base">
              <a:spcBef>
                <a:spcPts val="0"/>
              </a:spcBef>
              <a:spcAft>
                <a:spcPts val="0"/>
              </a:spcAft>
              <a:buFont typeface="Arial" panose="020B0604020202020204" pitchFamily="34" charset="0"/>
              <a:buChar char="•"/>
            </a:pPr>
            <a:r>
              <a:rPr lang="en-US" sz="1600" b="0" i="0" u="none" strike="noStrike" dirty="0">
                <a:effectLst/>
                <a:latin typeface="Arial" panose="020B0604020202020204" pitchFamily="34" charset="0"/>
              </a:rPr>
              <a:t>Wishlist - how many people want the game but haven’t bought it yet </a:t>
            </a:r>
          </a:p>
          <a:p>
            <a:pPr rtl="0" fontAlgn="base">
              <a:spcBef>
                <a:spcPts val="0"/>
              </a:spcBef>
              <a:spcAft>
                <a:spcPts val="0"/>
              </a:spcAft>
              <a:buFont typeface="Arial" panose="020B0604020202020204" pitchFamily="34" charset="0"/>
              <a:buChar char="•"/>
            </a:pPr>
            <a:endParaRPr lang="en-US" sz="1600" dirty="0">
              <a:latin typeface="Arial" panose="020B0604020202020204" pitchFamily="34" charset="0"/>
            </a:endParaRPr>
          </a:p>
          <a:p>
            <a:pPr marL="0" indent="0" rtl="0" fontAlgn="base">
              <a:spcBef>
                <a:spcPts val="0"/>
              </a:spcBef>
              <a:spcAft>
                <a:spcPts val="0"/>
              </a:spcAft>
              <a:buNone/>
            </a:pPr>
            <a:r>
              <a:rPr lang="en-US" sz="1600" b="0" i="0" u="none" strike="noStrike" dirty="0">
                <a:effectLst/>
                <a:latin typeface="Arial" panose="020B0604020202020204" pitchFamily="34" charset="0"/>
              </a:rPr>
              <a:t>Note - I drop the column “Number of Reviews” as it is the same exact data as “Times Listed”, there was an HTML error during data scraping for this. </a:t>
            </a:r>
          </a:p>
          <a:p>
            <a:pPr marL="0" indent="0">
              <a:buNone/>
            </a:pPr>
            <a:endParaRPr lang="en-US" sz="1600" dirty="0"/>
          </a:p>
        </p:txBody>
      </p:sp>
    </p:spTree>
    <p:extLst>
      <p:ext uri="{BB962C8B-B14F-4D97-AF65-F5344CB8AC3E}">
        <p14:creationId xmlns:p14="http://schemas.microsoft.com/office/powerpoint/2010/main" val="2450799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lculator, pen, compass, money and a paper with graphs printed on it">
            <a:extLst>
              <a:ext uri="{FF2B5EF4-FFF2-40B4-BE49-F238E27FC236}">
                <a16:creationId xmlns:a16="http://schemas.microsoft.com/office/drawing/2014/main" id="{6DC09C4C-973D-1D7C-2F9C-E63CC7E5DBBE}"/>
              </a:ext>
            </a:extLst>
          </p:cNvPr>
          <p:cNvPicPr>
            <a:picLocks noChangeAspect="1"/>
          </p:cNvPicPr>
          <p:nvPr/>
        </p:nvPicPr>
        <p:blipFill>
          <a:blip r:embed="rId2"/>
          <a:srcRect l="25364" r="21141" b="-1"/>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E3B26B-2B51-390E-9AC8-C4A1D7254029}"/>
              </a:ext>
            </a:extLst>
          </p:cNvPr>
          <p:cNvSpPr>
            <a:spLocks noGrp="1"/>
          </p:cNvSpPr>
          <p:nvPr>
            <p:ph type="title"/>
          </p:nvPr>
        </p:nvSpPr>
        <p:spPr>
          <a:xfrm>
            <a:off x="761801" y="328512"/>
            <a:ext cx="4778387" cy="1628970"/>
          </a:xfrm>
        </p:spPr>
        <p:txBody>
          <a:bodyPr anchor="ctr">
            <a:normAutofit/>
          </a:bodyPr>
          <a:lstStyle/>
          <a:p>
            <a:r>
              <a:rPr lang="en-US" sz="4000"/>
              <a:t>Textual and Numerical</a:t>
            </a:r>
          </a:p>
        </p:txBody>
      </p:sp>
      <p:sp>
        <p:nvSpPr>
          <p:cNvPr id="33" name="Content Placeholder 2">
            <a:extLst>
              <a:ext uri="{FF2B5EF4-FFF2-40B4-BE49-F238E27FC236}">
                <a16:creationId xmlns:a16="http://schemas.microsoft.com/office/drawing/2014/main" id="{1B9A833D-06EF-AD3E-46FF-686C110BF3C7}"/>
              </a:ext>
            </a:extLst>
          </p:cNvPr>
          <p:cNvSpPr>
            <a:spLocks noGrp="1"/>
          </p:cNvSpPr>
          <p:nvPr>
            <p:ph idx="1"/>
          </p:nvPr>
        </p:nvSpPr>
        <p:spPr>
          <a:xfrm>
            <a:off x="761801" y="2884929"/>
            <a:ext cx="4659756" cy="3374137"/>
          </a:xfrm>
        </p:spPr>
        <p:txBody>
          <a:bodyPr anchor="ctr">
            <a:normAutofit/>
          </a:bodyPr>
          <a:lstStyle/>
          <a:p>
            <a:pPr marL="0" indent="0" rtl="0">
              <a:spcBef>
                <a:spcPts val="0"/>
              </a:spcBef>
              <a:spcAft>
                <a:spcPts val="0"/>
              </a:spcAft>
              <a:buNone/>
            </a:pPr>
            <a:r>
              <a:rPr lang="en-US" sz="1400" b="0" i="0" u="none" strike="noStrike">
                <a:effectLst/>
                <a:latin typeface="Arial" panose="020B0604020202020204" pitchFamily="34" charset="0"/>
              </a:rPr>
              <a:t>The data is split into 2 groups. The first is text values, being </a:t>
            </a:r>
            <a:endParaRPr lang="en-US" sz="1400" i="0" u="none" strike="noStrike">
              <a:latin typeface="Arial" panose="020B0604020202020204" pitchFamily="34" charset="0"/>
            </a:endParaRPr>
          </a:p>
          <a:p>
            <a:pPr marL="0" indent="0" rtl="0">
              <a:spcBef>
                <a:spcPts val="0"/>
              </a:spcBef>
              <a:spcAft>
                <a:spcPts val="0"/>
              </a:spcAft>
              <a:buNone/>
            </a:pPr>
            <a:endParaRPr lang="en-US" sz="1400">
              <a:latin typeface="Arial" panose="020B0604020202020204" pitchFamily="34" charset="0"/>
            </a:endParaRPr>
          </a:p>
          <a:p>
            <a:pPr marL="0" indent="0" rtl="0">
              <a:spcBef>
                <a:spcPts val="0"/>
              </a:spcBef>
              <a:spcAft>
                <a:spcPts val="0"/>
              </a:spcAft>
              <a:buNone/>
            </a:pPr>
            <a:r>
              <a:rPr lang="en-US" sz="1400" b="0" i="0" u="none" strike="noStrike">
                <a:effectLst/>
                <a:latin typeface="Arial" panose="020B0604020202020204" pitchFamily="34" charset="0"/>
              </a:rPr>
              <a:t>Title </a:t>
            </a:r>
          </a:p>
          <a:p>
            <a:pPr marL="0" indent="0" rtl="0" fontAlgn="base">
              <a:spcBef>
                <a:spcPts val="0"/>
              </a:spcBef>
              <a:spcAft>
                <a:spcPts val="0"/>
              </a:spcAft>
              <a:buNone/>
            </a:pPr>
            <a:r>
              <a:rPr lang="en-US" sz="1400" b="0" i="0" u="none" strike="noStrike">
                <a:effectLst/>
                <a:latin typeface="Arial" panose="020B0604020202020204" pitchFamily="34" charset="0"/>
              </a:rPr>
              <a:t>Team</a:t>
            </a:r>
          </a:p>
          <a:p>
            <a:pPr marL="0" indent="0" rtl="0" fontAlgn="base">
              <a:spcBef>
                <a:spcPts val="0"/>
              </a:spcBef>
              <a:spcAft>
                <a:spcPts val="0"/>
              </a:spcAft>
              <a:buNone/>
            </a:pPr>
            <a:r>
              <a:rPr lang="en-US" sz="1400" b="0" i="0" u="none" strike="noStrike">
                <a:effectLst/>
                <a:latin typeface="Arial" panose="020B0604020202020204" pitchFamily="34" charset="0"/>
              </a:rPr>
              <a:t>Genres</a:t>
            </a:r>
          </a:p>
          <a:p>
            <a:pPr marL="0" indent="0" rtl="0" fontAlgn="base">
              <a:spcBef>
                <a:spcPts val="0"/>
              </a:spcBef>
              <a:spcAft>
                <a:spcPts val="0"/>
              </a:spcAft>
              <a:buNone/>
            </a:pPr>
            <a:r>
              <a:rPr lang="en-US" sz="1400" b="0" i="0" u="none" strike="noStrike">
                <a:effectLst/>
                <a:latin typeface="Arial" panose="020B0604020202020204" pitchFamily="34" charset="0"/>
              </a:rPr>
              <a:t>Summary</a:t>
            </a:r>
          </a:p>
          <a:p>
            <a:pPr marL="0" indent="0" rtl="0" fontAlgn="base">
              <a:spcBef>
                <a:spcPts val="0"/>
              </a:spcBef>
              <a:spcAft>
                <a:spcPts val="0"/>
              </a:spcAft>
              <a:buNone/>
            </a:pPr>
            <a:r>
              <a:rPr lang="en-US" sz="1400" b="0" i="0" u="none" strike="noStrike">
                <a:effectLst/>
                <a:latin typeface="Arial" panose="020B0604020202020204" pitchFamily="34" charset="0"/>
              </a:rPr>
              <a:t>Reviews </a:t>
            </a:r>
          </a:p>
          <a:p>
            <a:pPr rtl="0">
              <a:spcBef>
                <a:spcPts val="0"/>
              </a:spcBef>
              <a:spcAft>
                <a:spcPts val="0"/>
              </a:spcAft>
            </a:pPr>
            <a:endParaRPr lang="en-US" sz="1400" i="0" u="none" strike="noStrike">
              <a:latin typeface="Arial" panose="020B0604020202020204" pitchFamily="34" charset="0"/>
            </a:endParaRPr>
          </a:p>
          <a:p>
            <a:pPr marL="0" indent="0" rtl="0">
              <a:spcBef>
                <a:spcPts val="0"/>
              </a:spcBef>
              <a:spcAft>
                <a:spcPts val="0"/>
              </a:spcAft>
              <a:buNone/>
            </a:pPr>
            <a:r>
              <a:rPr lang="en-US" sz="1400" b="0" i="0" u="none" strike="noStrike">
                <a:effectLst/>
                <a:latin typeface="Arial" panose="020B0604020202020204" pitchFamily="34" charset="0"/>
              </a:rPr>
              <a:t>The second is numerical values, being </a:t>
            </a:r>
          </a:p>
          <a:p>
            <a:pPr marL="0" indent="0" rtl="0">
              <a:spcBef>
                <a:spcPts val="0"/>
              </a:spcBef>
              <a:spcAft>
                <a:spcPts val="0"/>
              </a:spcAft>
              <a:buNone/>
            </a:pPr>
            <a:br>
              <a:rPr lang="en-US" sz="1400" b="0">
                <a:effectLst/>
              </a:rPr>
            </a:br>
            <a:r>
              <a:rPr lang="en-US" sz="1400" b="0" i="0" u="none" strike="noStrike">
                <a:effectLst/>
                <a:latin typeface="Arial" panose="020B0604020202020204" pitchFamily="34" charset="0"/>
              </a:rPr>
              <a:t>Rating</a:t>
            </a:r>
          </a:p>
          <a:p>
            <a:pPr marL="0" indent="0" fontAlgn="base">
              <a:spcBef>
                <a:spcPts val="0"/>
              </a:spcBef>
              <a:buNone/>
            </a:pPr>
            <a:r>
              <a:rPr lang="en-US" sz="1400" b="0" i="0" u="none" strike="noStrike">
                <a:effectLst/>
                <a:latin typeface="Arial" panose="020B0604020202020204" pitchFamily="34" charset="0"/>
              </a:rPr>
              <a:t>Times Listed </a:t>
            </a:r>
          </a:p>
          <a:p>
            <a:pPr marL="0" indent="0" fontAlgn="base">
              <a:spcBef>
                <a:spcPts val="0"/>
              </a:spcBef>
              <a:buNone/>
            </a:pPr>
            <a:r>
              <a:rPr lang="en-US" sz="1400" b="0" i="0" u="none" strike="noStrike">
                <a:effectLst/>
                <a:latin typeface="Arial" panose="020B0604020202020204" pitchFamily="34" charset="0"/>
              </a:rPr>
              <a:t>Plays </a:t>
            </a:r>
          </a:p>
          <a:p>
            <a:pPr marL="0" indent="0" fontAlgn="base">
              <a:spcBef>
                <a:spcPts val="0"/>
              </a:spcBef>
              <a:buNone/>
            </a:pPr>
            <a:r>
              <a:rPr lang="en-US" sz="1400" b="0" i="0" u="none" strike="noStrike">
                <a:effectLst/>
                <a:latin typeface="Arial" panose="020B0604020202020204" pitchFamily="34" charset="0"/>
              </a:rPr>
              <a:t>Playing </a:t>
            </a:r>
          </a:p>
          <a:p>
            <a:pPr marL="0" indent="0" fontAlgn="base">
              <a:spcBef>
                <a:spcPts val="0"/>
              </a:spcBef>
              <a:buNone/>
            </a:pPr>
            <a:r>
              <a:rPr lang="en-US" sz="1400" b="0" i="0" u="none" strike="noStrike">
                <a:effectLst/>
                <a:latin typeface="Arial" panose="020B0604020202020204" pitchFamily="34" charset="0"/>
              </a:rPr>
              <a:t>Backlogs </a:t>
            </a:r>
          </a:p>
          <a:p>
            <a:pPr marL="0" indent="0" fontAlgn="base">
              <a:spcBef>
                <a:spcPts val="0"/>
              </a:spcBef>
              <a:buNone/>
            </a:pPr>
            <a:r>
              <a:rPr lang="en-US" sz="1400" b="0" i="0" u="none" strike="noStrike">
                <a:effectLst/>
                <a:latin typeface="Arial" panose="020B0604020202020204" pitchFamily="34" charset="0"/>
              </a:rPr>
              <a:t>Wishlist</a:t>
            </a:r>
          </a:p>
          <a:p>
            <a:endParaRPr lang="en-US" sz="1400"/>
          </a:p>
        </p:txBody>
      </p:sp>
    </p:spTree>
    <p:extLst>
      <p:ext uri="{BB962C8B-B14F-4D97-AF65-F5344CB8AC3E}">
        <p14:creationId xmlns:p14="http://schemas.microsoft.com/office/powerpoint/2010/main" val="3333642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C2923-E25D-CC9A-BBAB-1BDE0195ED30}"/>
              </a:ext>
            </a:extLst>
          </p:cNvPr>
          <p:cNvSpPr>
            <a:spLocks noGrp="1"/>
          </p:cNvSpPr>
          <p:nvPr>
            <p:ph type="title"/>
          </p:nvPr>
        </p:nvSpPr>
        <p:spPr/>
        <p:txBody>
          <a:bodyPr/>
          <a:lstStyle/>
          <a:p>
            <a:r>
              <a:rPr lang="en-US" dirty="0"/>
              <a:t>Basic Cleaning </a:t>
            </a:r>
          </a:p>
        </p:txBody>
      </p:sp>
      <p:sp>
        <p:nvSpPr>
          <p:cNvPr id="3" name="Content Placeholder 2">
            <a:extLst>
              <a:ext uri="{FF2B5EF4-FFF2-40B4-BE49-F238E27FC236}">
                <a16:creationId xmlns:a16="http://schemas.microsoft.com/office/drawing/2014/main" id="{6E47EB6D-E51D-9794-B916-F7EDDDC54111}"/>
              </a:ext>
            </a:extLst>
          </p:cNvPr>
          <p:cNvSpPr>
            <a:spLocks noGrp="1"/>
          </p:cNvSpPr>
          <p:nvPr>
            <p:ph idx="1"/>
          </p:nvPr>
        </p:nvSpPr>
        <p:spPr/>
        <p:txBody>
          <a:bodyPr/>
          <a:lstStyle/>
          <a:p>
            <a:pPr marL="0" indent="0">
              <a:buNone/>
            </a:pPr>
            <a:r>
              <a:rPr lang="en-US" sz="1800" b="0" i="0" u="none" strike="noStrike" dirty="0">
                <a:solidFill>
                  <a:srgbClr val="000000"/>
                </a:solidFill>
                <a:effectLst/>
                <a:latin typeface="Arial" panose="020B0604020202020204" pitchFamily="34" charset="0"/>
              </a:rPr>
              <a:t>Basic cleaning involved dropping 15 missing values (13 ratings, 1 team, 1 summary). &lt; 1 % of data removed, so no integrity loss. </a:t>
            </a:r>
          </a:p>
          <a:p>
            <a:endParaRPr lang="en-US" sz="1800" dirty="0">
              <a:solidFill>
                <a:srgbClr val="000000"/>
              </a:solidFill>
              <a:latin typeface="Arial" panose="020B0604020202020204" pitchFamily="34" charset="0"/>
            </a:endParaRPr>
          </a:p>
          <a:p>
            <a:pPr marL="0" indent="0">
              <a:buNone/>
            </a:pPr>
            <a:r>
              <a:rPr lang="en-US" sz="1800" b="0" i="0" u="none" strike="noStrike" dirty="0">
                <a:solidFill>
                  <a:srgbClr val="000000"/>
                </a:solidFill>
                <a:effectLst/>
                <a:latin typeface="Arial" panose="020B0604020202020204" pitchFamily="34" charset="0"/>
              </a:rPr>
              <a:t>Release date was converted to datetime. </a:t>
            </a:r>
          </a:p>
          <a:p>
            <a:endParaRPr lang="en-US" sz="1800" b="0" i="0" u="none" strike="noStrike" dirty="0">
              <a:solidFill>
                <a:srgbClr val="000000"/>
              </a:solidFill>
              <a:effectLst/>
              <a:latin typeface="Arial" panose="020B0604020202020204" pitchFamily="34" charset="0"/>
            </a:endParaRPr>
          </a:p>
          <a:p>
            <a:pPr marL="0" indent="0">
              <a:buNone/>
            </a:pPr>
            <a:r>
              <a:rPr lang="en-US" sz="1800" b="0" i="0" u="none" strike="noStrike" dirty="0">
                <a:solidFill>
                  <a:srgbClr val="000000"/>
                </a:solidFill>
                <a:effectLst/>
                <a:latin typeface="Arial" panose="020B0604020202020204" pitchFamily="34" charset="0"/>
              </a:rPr>
              <a:t>The other numerical values were converted to </a:t>
            </a:r>
            <a:r>
              <a:rPr lang="en-US" sz="1800" b="0" i="0" u="none" strike="noStrike" dirty="0" err="1">
                <a:solidFill>
                  <a:srgbClr val="000000"/>
                </a:solidFill>
                <a:effectLst/>
                <a:latin typeface="Arial" panose="020B0604020202020204" pitchFamily="34" charset="0"/>
              </a:rPr>
              <a:t>ints</a:t>
            </a:r>
            <a:r>
              <a:rPr lang="en-US" sz="1800" b="0" i="0" u="none" strike="noStrike" dirty="0">
                <a:solidFill>
                  <a:srgbClr val="000000"/>
                </a:solidFill>
                <a:effectLst/>
                <a:latin typeface="Arial" panose="020B0604020202020204" pitchFamily="34" charset="0"/>
              </a:rPr>
              <a:t>. </a:t>
            </a:r>
          </a:p>
          <a:p>
            <a:endParaRPr lang="en-US" sz="1800" b="0" i="0" u="none" strike="noStrike" dirty="0">
              <a:solidFill>
                <a:srgbClr val="000000"/>
              </a:solidFill>
              <a:effectLst/>
              <a:latin typeface="Arial" panose="020B0604020202020204" pitchFamily="34" charset="0"/>
            </a:endParaRPr>
          </a:p>
          <a:p>
            <a:pPr marL="0" indent="0">
              <a:buNone/>
            </a:pPr>
            <a:r>
              <a:rPr lang="en-US" sz="1800" b="0" i="0" u="none" strike="noStrike" dirty="0">
                <a:solidFill>
                  <a:srgbClr val="000000"/>
                </a:solidFill>
                <a:effectLst/>
                <a:latin typeface="Arial" panose="020B0604020202020204" pitchFamily="34" charset="0"/>
              </a:rPr>
              <a:t>To ensure only unique games are included in the set, I drop duplicates based on the Title column. This reduces the number of rows from 1,512 to 1,085. </a:t>
            </a:r>
            <a:endParaRPr lang="en-US" dirty="0"/>
          </a:p>
        </p:txBody>
      </p:sp>
    </p:spTree>
    <p:extLst>
      <p:ext uri="{BB962C8B-B14F-4D97-AF65-F5344CB8AC3E}">
        <p14:creationId xmlns:p14="http://schemas.microsoft.com/office/powerpoint/2010/main" val="3593065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172F7E-9E4A-7DBF-D513-2ABDE42C54F5}"/>
              </a:ext>
            </a:extLst>
          </p:cNvPr>
          <p:cNvSpPr>
            <a:spLocks noGrp="1"/>
          </p:cNvSpPr>
          <p:nvPr>
            <p:ph type="title"/>
          </p:nvPr>
        </p:nvSpPr>
        <p:spPr>
          <a:xfrm>
            <a:off x="761803" y="350196"/>
            <a:ext cx="4646904" cy="1624520"/>
          </a:xfrm>
        </p:spPr>
        <p:txBody>
          <a:bodyPr anchor="ctr">
            <a:normAutofit/>
          </a:bodyPr>
          <a:lstStyle/>
          <a:p>
            <a:r>
              <a:rPr lang="en-US" sz="4000"/>
              <a:t>Problem Space </a:t>
            </a:r>
          </a:p>
        </p:txBody>
      </p:sp>
      <p:sp>
        <p:nvSpPr>
          <p:cNvPr id="3" name="Content Placeholder 2">
            <a:extLst>
              <a:ext uri="{FF2B5EF4-FFF2-40B4-BE49-F238E27FC236}">
                <a16:creationId xmlns:a16="http://schemas.microsoft.com/office/drawing/2014/main" id="{C34BD2DC-0C93-C11A-FD8A-C85DEE9BFED3}"/>
              </a:ext>
            </a:extLst>
          </p:cNvPr>
          <p:cNvSpPr>
            <a:spLocks noGrp="1"/>
          </p:cNvSpPr>
          <p:nvPr>
            <p:ph idx="1"/>
          </p:nvPr>
        </p:nvSpPr>
        <p:spPr>
          <a:xfrm>
            <a:off x="761802" y="2743200"/>
            <a:ext cx="4646905" cy="3613149"/>
          </a:xfrm>
        </p:spPr>
        <p:txBody>
          <a:bodyPr anchor="ctr">
            <a:normAutofit/>
          </a:bodyPr>
          <a:lstStyle/>
          <a:p>
            <a:pPr marL="0" indent="0" rtl="0">
              <a:spcBef>
                <a:spcPts val="0"/>
              </a:spcBef>
              <a:spcAft>
                <a:spcPts val="0"/>
              </a:spcAft>
              <a:buNone/>
            </a:pPr>
            <a:r>
              <a:rPr lang="en-US" sz="1400" b="0" i="0" u="none" strike="noStrike" dirty="0">
                <a:effectLst/>
                <a:latin typeface="Arial" panose="020B0604020202020204" pitchFamily="34" charset="0"/>
              </a:rPr>
              <a:t>Form feature vectors from textual data t and numerical data n for each item </a:t>
            </a:r>
            <a:r>
              <a:rPr lang="en-US" sz="1400" b="0" i="0" u="none" strike="noStrike" dirty="0" err="1">
                <a:effectLst/>
                <a:latin typeface="Arial" panose="020B0604020202020204" pitchFamily="34" charset="0"/>
              </a:rPr>
              <a:t>i</a:t>
            </a:r>
            <a:r>
              <a:rPr lang="en-US" sz="1400" b="0" i="0" u="none" strike="noStrike" dirty="0">
                <a:effectLst/>
                <a:latin typeface="Arial" panose="020B0604020202020204" pitchFamily="34" charset="0"/>
              </a:rPr>
              <a:t> in the set. </a:t>
            </a:r>
          </a:p>
          <a:p>
            <a:pPr rtl="0">
              <a:spcBef>
                <a:spcPts val="0"/>
              </a:spcBef>
              <a:spcAft>
                <a:spcPts val="0"/>
              </a:spcAft>
            </a:pPr>
            <a:endParaRPr lang="en-US" sz="1400" dirty="0">
              <a:latin typeface="Arial" panose="020B0604020202020204" pitchFamily="34" charset="0"/>
            </a:endParaRPr>
          </a:p>
          <a:p>
            <a:pPr marL="0" indent="0" rtl="0">
              <a:spcBef>
                <a:spcPts val="0"/>
              </a:spcBef>
              <a:spcAft>
                <a:spcPts val="0"/>
              </a:spcAft>
              <a:buNone/>
            </a:pPr>
            <a:r>
              <a:rPr lang="en-US" sz="1400" b="0" i="0" u="none" strike="noStrike" dirty="0">
                <a:effectLst/>
                <a:latin typeface="Arial" panose="020B0604020202020204" pitchFamily="34" charset="0"/>
              </a:rPr>
              <a:t>The user will then provide their chosen item, and will be provided the top 3 most similar scores based on cosine similarity rankings. </a:t>
            </a:r>
          </a:p>
          <a:p>
            <a:pPr rtl="0">
              <a:spcBef>
                <a:spcPts val="0"/>
              </a:spcBef>
              <a:spcAft>
                <a:spcPts val="0"/>
              </a:spcAft>
            </a:pPr>
            <a:endParaRPr lang="en-US" sz="1400" dirty="0">
              <a:latin typeface="Arial" panose="020B0604020202020204" pitchFamily="34" charset="0"/>
            </a:endParaRPr>
          </a:p>
          <a:p>
            <a:pPr marL="0" indent="0" rtl="0">
              <a:spcBef>
                <a:spcPts val="0"/>
              </a:spcBef>
              <a:spcAft>
                <a:spcPts val="0"/>
              </a:spcAft>
              <a:buNone/>
            </a:pPr>
            <a:r>
              <a:rPr lang="en-US" sz="1400" b="0" i="0" u="none" strike="noStrike" dirty="0">
                <a:effectLst/>
                <a:latin typeface="Arial" panose="020B0604020202020204" pitchFamily="34" charset="0"/>
              </a:rPr>
              <a:t>I will use different iterations of this system.</a:t>
            </a:r>
            <a:endParaRPr lang="en-US" sz="1400" i="0" u="none" strike="noStrike" dirty="0">
              <a:latin typeface="Arial" panose="020B0604020202020204" pitchFamily="34" charset="0"/>
            </a:endParaRPr>
          </a:p>
          <a:p>
            <a:pPr rtl="0">
              <a:spcBef>
                <a:spcPts val="0"/>
              </a:spcBef>
              <a:spcAft>
                <a:spcPts val="0"/>
              </a:spcAft>
            </a:pPr>
            <a:endParaRPr lang="en-US" sz="1400" b="0" dirty="0">
              <a:effectLst/>
              <a:latin typeface="Arial" panose="020B0604020202020204" pitchFamily="34" charset="0"/>
            </a:endParaRPr>
          </a:p>
          <a:p>
            <a:pPr marL="0" indent="0" rtl="0">
              <a:spcBef>
                <a:spcPts val="0"/>
              </a:spcBef>
              <a:spcAft>
                <a:spcPts val="0"/>
              </a:spcAft>
              <a:buNone/>
            </a:pPr>
            <a:r>
              <a:rPr lang="en-US" sz="1400" i="0" u="none" strike="noStrike" dirty="0">
                <a:latin typeface="Arial" panose="020B0604020202020204" pitchFamily="34" charset="0"/>
              </a:rPr>
              <a:t>1. </a:t>
            </a:r>
            <a:r>
              <a:rPr lang="en-US" sz="1400" b="0" i="0" u="none" strike="noStrike" dirty="0">
                <a:effectLst/>
                <a:latin typeface="Arial" panose="020B0604020202020204" pitchFamily="34" charset="0"/>
              </a:rPr>
              <a:t>First, with just cosine similarity of feature vectors as a baseline.</a:t>
            </a:r>
          </a:p>
          <a:p>
            <a:pPr marL="0" indent="0" rtl="0" fontAlgn="base">
              <a:spcBef>
                <a:spcPts val="0"/>
              </a:spcBef>
              <a:spcAft>
                <a:spcPts val="0"/>
              </a:spcAft>
              <a:buNone/>
            </a:pPr>
            <a:r>
              <a:rPr lang="en-US" sz="1400" dirty="0">
                <a:latin typeface="Arial" panose="020B0604020202020204" pitchFamily="34" charset="0"/>
              </a:rPr>
              <a:t>2. </a:t>
            </a:r>
            <a:r>
              <a:rPr lang="en-US" sz="1400" b="0" i="0" u="none" strike="noStrike" dirty="0">
                <a:effectLst/>
                <a:latin typeface="Arial" panose="020B0604020202020204" pitchFamily="34" charset="0"/>
              </a:rPr>
              <a:t>Then, apply weights found through multilayer perceptron (MLP) to the baseline to enhance the recommendations. </a:t>
            </a:r>
          </a:p>
          <a:p>
            <a:pPr rtl="0">
              <a:spcBef>
                <a:spcPts val="0"/>
              </a:spcBef>
              <a:spcAft>
                <a:spcPts val="0"/>
              </a:spcAft>
            </a:pPr>
            <a:endParaRPr lang="en-US" sz="1400" b="0" dirty="0">
              <a:effectLst/>
            </a:endParaRPr>
          </a:p>
          <a:p>
            <a:pPr marL="0" indent="0">
              <a:buNone/>
            </a:pPr>
            <a:br>
              <a:rPr lang="en-US" sz="1400" dirty="0"/>
            </a:br>
            <a:endParaRPr lang="en-US" sz="1400" dirty="0"/>
          </a:p>
        </p:txBody>
      </p:sp>
      <p:pic>
        <p:nvPicPr>
          <p:cNvPr id="5" name="Picture 4" descr="Financial graphs on a dark display">
            <a:extLst>
              <a:ext uri="{FF2B5EF4-FFF2-40B4-BE49-F238E27FC236}">
                <a16:creationId xmlns:a16="http://schemas.microsoft.com/office/drawing/2014/main" id="{CB9887C9-75F0-FBD3-EA4A-76C8624C8F64}"/>
              </a:ext>
            </a:extLst>
          </p:cNvPr>
          <p:cNvPicPr>
            <a:picLocks noChangeAspect="1"/>
          </p:cNvPicPr>
          <p:nvPr/>
        </p:nvPicPr>
        <p:blipFill>
          <a:blip r:embed="rId2"/>
          <a:srcRect l="19287" r="25095"/>
          <a:stretch/>
        </p:blipFill>
        <p:spPr>
          <a:xfrm>
            <a:off x="6096000" y="1"/>
            <a:ext cx="6102825" cy="6858000"/>
          </a:xfrm>
          <a:prstGeom prst="rect">
            <a:avLst/>
          </a:prstGeom>
        </p:spPr>
      </p:pic>
    </p:spTree>
    <p:extLst>
      <p:ext uri="{BB962C8B-B14F-4D97-AF65-F5344CB8AC3E}">
        <p14:creationId xmlns:p14="http://schemas.microsoft.com/office/powerpoint/2010/main" val="1363877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arrow deviating from a line of white arrows">
            <a:extLst>
              <a:ext uri="{FF2B5EF4-FFF2-40B4-BE49-F238E27FC236}">
                <a16:creationId xmlns:a16="http://schemas.microsoft.com/office/drawing/2014/main" id="{387ACDA3-B588-EBE7-6E01-E6CC3BD692BF}"/>
              </a:ext>
            </a:extLst>
          </p:cNvPr>
          <p:cNvPicPr>
            <a:picLocks noChangeAspect="1"/>
          </p:cNvPicPr>
          <p:nvPr/>
        </p:nvPicPr>
        <p:blipFill>
          <a:blip r:embed="rId2"/>
          <a:srcRect l="25612" r="7798"/>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978019-7E94-EED9-A04D-1DDBDA6595DE}"/>
              </a:ext>
            </a:extLst>
          </p:cNvPr>
          <p:cNvSpPr>
            <a:spLocks noGrp="1"/>
          </p:cNvSpPr>
          <p:nvPr>
            <p:ph type="title"/>
          </p:nvPr>
        </p:nvSpPr>
        <p:spPr>
          <a:xfrm>
            <a:off x="761801" y="328512"/>
            <a:ext cx="4778387" cy="1628970"/>
          </a:xfrm>
        </p:spPr>
        <p:txBody>
          <a:bodyPr anchor="ctr">
            <a:normAutofit/>
          </a:bodyPr>
          <a:lstStyle/>
          <a:p>
            <a:r>
              <a:rPr lang="en-US" sz="4000"/>
              <a:t>Limitations </a:t>
            </a:r>
          </a:p>
        </p:txBody>
      </p:sp>
      <p:sp>
        <p:nvSpPr>
          <p:cNvPr id="3" name="Content Placeholder 2">
            <a:extLst>
              <a:ext uri="{FF2B5EF4-FFF2-40B4-BE49-F238E27FC236}">
                <a16:creationId xmlns:a16="http://schemas.microsoft.com/office/drawing/2014/main" id="{87325813-A6CE-C135-AB1E-1CF8013ED32C}"/>
              </a:ext>
            </a:extLst>
          </p:cNvPr>
          <p:cNvSpPr>
            <a:spLocks noGrp="1"/>
          </p:cNvSpPr>
          <p:nvPr>
            <p:ph idx="1"/>
          </p:nvPr>
        </p:nvSpPr>
        <p:spPr>
          <a:xfrm>
            <a:off x="761801" y="2884929"/>
            <a:ext cx="4659756" cy="3374137"/>
          </a:xfrm>
        </p:spPr>
        <p:txBody>
          <a:bodyPr anchor="ctr">
            <a:normAutofit/>
          </a:bodyPr>
          <a:lstStyle/>
          <a:p>
            <a:pPr marL="0" indent="0" rtl="0">
              <a:spcBef>
                <a:spcPts val="0"/>
              </a:spcBef>
              <a:spcAft>
                <a:spcPts val="0"/>
              </a:spcAft>
              <a:buNone/>
            </a:pPr>
            <a:r>
              <a:rPr lang="en-US" sz="1400" b="0" i="0" u="none" strike="noStrike" dirty="0">
                <a:effectLst/>
                <a:latin typeface="Arial" panose="020B0604020202020204" pitchFamily="34" charset="0"/>
              </a:rPr>
              <a:t>One major limitation to this problem is the lack of reference labels in the set. Without a clear way to quantify the success of the similarity rankings, this work will be focused on optimizing the approach to achieve these rankings, rather than the outcome of the rankings themselves. </a:t>
            </a:r>
            <a:endParaRPr lang="en-US" sz="1400" b="0" dirty="0">
              <a:effectLst/>
            </a:endParaRPr>
          </a:p>
          <a:p>
            <a:pPr marL="0" indent="0">
              <a:buNone/>
            </a:pPr>
            <a:endParaRPr lang="en-US" sz="1400" dirty="0"/>
          </a:p>
          <a:p>
            <a:pPr marL="0" indent="0">
              <a:buNone/>
            </a:pPr>
            <a:r>
              <a:rPr lang="en-US" sz="1400" dirty="0"/>
              <a:t>Some ways to address this limitation: </a:t>
            </a:r>
          </a:p>
          <a:p>
            <a:r>
              <a:rPr lang="en-US" sz="1400" dirty="0"/>
              <a:t>Human evaluation</a:t>
            </a:r>
          </a:p>
          <a:p>
            <a:r>
              <a:rPr lang="en-US" sz="1400" dirty="0"/>
              <a:t>Synthetic data generation</a:t>
            </a:r>
          </a:p>
          <a:p>
            <a:r>
              <a:rPr lang="en-US" sz="1400" dirty="0"/>
              <a:t>Check consistency with known relationships</a:t>
            </a:r>
          </a:p>
          <a:p>
            <a:pPr marL="0" indent="0">
              <a:buNone/>
            </a:pPr>
            <a:br>
              <a:rPr lang="en-US" sz="1400" dirty="0"/>
            </a:br>
            <a:endParaRPr lang="en-US" sz="1400" dirty="0"/>
          </a:p>
        </p:txBody>
      </p:sp>
    </p:spTree>
    <p:extLst>
      <p:ext uri="{BB962C8B-B14F-4D97-AF65-F5344CB8AC3E}">
        <p14:creationId xmlns:p14="http://schemas.microsoft.com/office/powerpoint/2010/main" val="1740814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TotalTime>
  <Words>1683</Words>
  <Application>Microsoft Office PowerPoint</Application>
  <PresentationFormat>Widescreen</PresentationFormat>
  <Paragraphs>171</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Aptos</vt:lpstr>
      <vt:lpstr>Aptos Display</vt:lpstr>
      <vt:lpstr>Arial</vt:lpstr>
      <vt:lpstr>Office Theme</vt:lpstr>
      <vt:lpstr>Video Game Discovery System</vt:lpstr>
      <vt:lpstr>Agenda </vt:lpstr>
      <vt:lpstr>Key Points </vt:lpstr>
      <vt:lpstr>Motivation</vt:lpstr>
      <vt:lpstr>Data </vt:lpstr>
      <vt:lpstr>Textual and Numerical</vt:lpstr>
      <vt:lpstr>Basic Cleaning </vt:lpstr>
      <vt:lpstr>Problem Space </vt:lpstr>
      <vt:lpstr>Limitations </vt:lpstr>
      <vt:lpstr>Title: kmeans text clustering</vt:lpstr>
      <vt:lpstr>Genres: keyword extraction with tf-idf</vt:lpstr>
      <vt:lpstr>Teams: kmeans text clustering </vt:lpstr>
      <vt:lpstr>Summary: kmeans text clustering</vt:lpstr>
      <vt:lpstr>Reviews: Sentence transformation</vt:lpstr>
      <vt:lpstr>Forming Feature Vectors </vt:lpstr>
      <vt:lpstr>Baseline </vt:lpstr>
      <vt:lpstr>Elden Ring Query with Baseline</vt:lpstr>
      <vt:lpstr>MLP Implementation</vt:lpstr>
      <vt:lpstr>MLP Performance</vt:lpstr>
      <vt:lpstr>Improved MLP Performance </vt:lpstr>
      <vt:lpstr>Elden Ring Query with Weighted Cosine Similarity</vt:lpstr>
      <vt:lpstr>Next Steps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Karshin Dhruv Gupta</dc:creator>
  <cp:lastModifiedBy>Karshin Dhruv Gupta</cp:lastModifiedBy>
  <cp:revision>1</cp:revision>
  <dcterms:created xsi:type="dcterms:W3CDTF">2024-09-18T02:39:09Z</dcterms:created>
  <dcterms:modified xsi:type="dcterms:W3CDTF">2024-09-18T03:18:25Z</dcterms:modified>
</cp:coreProperties>
</file>