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Open Sans ExtraBold"/>
      <p:bold r:id="rId43"/>
      <p:boldItalic r:id="rId44"/>
    </p:embeddedFont>
    <p:embeddedFont>
      <p:font typeface="Crimson Text"/>
      <p:regular r:id="rId45"/>
      <p:bold r:id="rId46"/>
      <p:italic r:id="rId47"/>
      <p:boldItalic r:id="rId48"/>
    </p:embeddedFont>
    <p:embeddedFont>
      <p:font typeface="Open Sans Light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7" roundtripDataSignature="AMtx7miip+pnMXII23a+jiUnRzLo7hr7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OpenSansExtraBold-boldItalic.fntdata"/><Relationship Id="rId43" Type="http://schemas.openxmlformats.org/officeDocument/2006/relationships/font" Target="fonts/OpenSansExtraBold-bold.fntdata"/><Relationship Id="rId46" Type="http://schemas.openxmlformats.org/officeDocument/2006/relationships/font" Target="fonts/CrimsonText-bold.fntdata"/><Relationship Id="rId45" Type="http://schemas.openxmlformats.org/officeDocument/2006/relationships/font" Target="fonts/CrimsonTex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rimsonText-boldItalic.fntdata"/><Relationship Id="rId47" Type="http://schemas.openxmlformats.org/officeDocument/2006/relationships/font" Target="fonts/CrimsonText-italic.fntdata"/><Relationship Id="rId49" Type="http://schemas.openxmlformats.org/officeDocument/2006/relationships/font" Target="fonts/OpenSans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oboto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Light-italic.fntdata"/><Relationship Id="rId50" Type="http://schemas.openxmlformats.org/officeDocument/2006/relationships/font" Target="fonts/OpenSansLight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OpenSansLight-boldItalic.fntdata"/><Relationship Id="rId11" Type="http://schemas.openxmlformats.org/officeDocument/2006/relationships/slide" Target="slides/slide7.xml"/><Relationship Id="rId55" Type="http://schemas.openxmlformats.org/officeDocument/2006/relationships/font" Target="fonts/OpenSans-italic.fntdata"/><Relationship Id="rId10" Type="http://schemas.openxmlformats.org/officeDocument/2006/relationships/slide" Target="slides/slide6.xml"/><Relationship Id="rId54" Type="http://schemas.openxmlformats.org/officeDocument/2006/relationships/font" Target="fonts/OpenSans-bold.fntdata"/><Relationship Id="rId13" Type="http://schemas.openxmlformats.org/officeDocument/2006/relationships/slide" Target="slides/slide9.xml"/><Relationship Id="rId57" Type="http://customschemas.google.com/relationships/presentationmetadata" Target="metadata"/><Relationship Id="rId12" Type="http://schemas.openxmlformats.org/officeDocument/2006/relationships/slide" Target="slides/slide8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f50f5aee7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3f50f5aee7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f50f5aee7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3f50f5aee7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f50f5aee7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3f50f5aee7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f50f5aee7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3f50f5aee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f2de92d47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3f2de92d47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f2de92d47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3f2de92d47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f2de92d47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3f2de92d4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f2de92d47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3f2de92d47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f2de92d47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f2de92d47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f2de92d47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3f2de92d47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f5fd5f9c7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3f5fd5f9c7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f50f5aee7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3f50f5aee7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f50f5aee7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3f50f5aee7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f5fd5f9c7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3f5fd5f9c7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f2de92d47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3f2de92d47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f5fd5f9c7_0_4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3f5fd5f9c7_0_4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f2de92d47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3f2de92d47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3f2de92d47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3f2de92d47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3f2de92d47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3f2de92d47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f2de92d47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f2de92d47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f2de92d47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f2de92d47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1.png"/><Relationship Id="rId4" Type="http://schemas.openxmlformats.org/officeDocument/2006/relationships/chart" Target="../charts/chart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0" name="Google Shape;1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2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" name="Google Shape;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and Photo">
  <p:cSld name="Column and Phot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95" name="Google Shape;9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31"/>
          <p:cNvCxnSpPr/>
          <p:nvPr/>
        </p:nvCxnSpPr>
        <p:spPr>
          <a:xfrm>
            <a:off x="813071" y="2001772"/>
            <a:ext cx="329566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1"/>
          <p:cNvSpPr/>
          <p:nvPr/>
        </p:nvSpPr>
        <p:spPr>
          <a:xfrm>
            <a:off x="4884234" y="0"/>
            <a:ext cx="7307766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1"/>
          <p:cNvSpPr/>
          <p:nvPr>
            <p:ph idx="2" type="pic"/>
          </p:nvPr>
        </p:nvSpPr>
        <p:spPr>
          <a:xfrm>
            <a:off x="4884738" y="0"/>
            <a:ext cx="730726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1"/>
          <p:cNvSpPr txBox="1"/>
          <p:nvPr>
            <p:ph idx="1" type="body"/>
          </p:nvPr>
        </p:nvSpPr>
        <p:spPr>
          <a:xfrm>
            <a:off x="812800" y="600075"/>
            <a:ext cx="329594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3" type="body"/>
          </p:nvPr>
        </p:nvSpPr>
        <p:spPr>
          <a:xfrm>
            <a:off x="776288" y="2535238"/>
            <a:ext cx="3332452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2" type="sldNum"/>
          </p:nvPr>
        </p:nvSpPr>
        <p:spPr>
          <a:xfrm>
            <a:off x="812800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and Image">
  <p:cSld name="Column and Imag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32"/>
          <p:cNvCxnSpPr/>
          <p:nvPr/>
        </p:nvCxnSpPr>
        <p:spPr>
          <a:xfrm>
            <a:off x="813071" y="2001772"/>
            <a:ext cx="329566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812800" y="600075"/>
            <a:ext cx="329594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2" type="body"/>
          </p:nvPr>
        </p:nvSpPr>
        <p:spPr>
          <a:xfrm>
            <a:off x="776288" y="2535238"/>
            <a:ext cx="3332452" cy="303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2"/>
          <p:cNvSpPr/>
          <p:nvPr>
            <p:ph idx="3" type="pic"/>
          </p:nvPr>
        </p:nvSpPr>
        <p:spPr>
          <a:xfrm>
            <a:off x="4884738" y="1190625"/>
            <a:ext cx="6977409" cy="5127626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810122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Photo &amp; Text">
  <p:cSld name="3-Column Photo &amp;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/>
          <p:nvPr/>
        </p:nvSpPr>
        <p:spPr>
          <a:xfrm>
            <a:off x="4186479" y="134938"/>
            <a:ext cx="3862775" cy="65952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4"/>
          <p:cNvSpPr/>
          <p:nvPr/>
        </p:nvSpPr>
        <p:spPr>
          <a:xfrm>
            <a:off x="8184191" y="134938"/>
            <a:ext cx="3862775" cy="65952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4"/>
          <p:cNvSpPr/>
          <p:nvPr/>
        </p:nvSpPr>
        <p:spPr>
          <a:xfrm>
            <a:off x="166464" y="134938"/>
            <a:ext cx="3885077" cy="65952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166688" y="134938"/>
            <a:ext cx="3884612" cy="65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0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2" type="body"/>
          </p:nvPr>
        </p:nvSpPr>
        <p:spPr>
          <a:xfrm>
            <a:off x="4186478" y="134938"/>
            <a:ext cx="3862776" cy="65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0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3" type="body"/>
          </p:nvPr>
        </p:nvSpPr>
        <p:spPr>
          <a:xfrm>
            <a:off x="8184191" y="134938"/>
            <a:ext cx="3862775" cy="65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0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20;p2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4" name="Google Shape;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0;p25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7" name="Google Shape;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26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" name="Google Shape;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2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9" name="Google Shape;4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7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51;p27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4" name="Google Shape;54;p2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4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0" name="Google Shape;6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28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4" name="Google Shape;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2" type="body"/>
          </p:nvPr>
        </p:nvSpPr>
        <p:spPr>
          <a:xfrm>
            <a:off x="2393950" y="2535238"/>
            <a:ext cx="6816725" cy="306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9" name="Google Shape;6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29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2" name="Google Shape;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2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2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" name="Google Shape;75;p2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6" name="Google Shape;76;p29"/>
          <p:cNvSpPr txBox="1"/>
          <p:nvPr>
            <p:ph idx="1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5" name="Google Shape;8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0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0" name="Google Shape;90;p3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1" name="Google Shape;91;p30"/>
          <p:cNvGraphicFramePr/>
          <p:nvPr/>
        </p:nvGraphicFramePr>
        <p:xfrm>
          <a:off x="3704639" y="2683253"/>
          <a:ext cx="4782721" cy="318848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2384425" y="823913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ata.world/mcc450/telecom-chur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idx="1" type="body"/>
          </p:nvPr>
        </p:nvSpPr>
        <p:spPr>
          <a:xfrm>
            <a:off x="5732476" y="2284425"/>
            <a:ext cx="60441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4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50">
                <a:latin typeface="Open Sans"/>
                <a:ea typeface="Open Sans"/>
                <a:cs typeface="Open Sans"/>
                <a:sym typeface="Open Sans"/>
              </a:rPr>
              <a:t>Understanding the Drivers of Churn in a Telecom Company</a:t>
            </a:r>
            <a:endParaRPr b="1" sz="72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</a:pPr>
            <a:r>
              <a:rPr lang="en-US"/>
              <a:t>Team 11</a:t>
            </a:r>
            <a:endParaRPr/>
          </a:p>
        </p:txBody>
      </p:sp>
      <p:sp>
        <p:nvSpPr>
          <p:cNvPr id="126" name="Google Shape;126;p1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</a:pPr>
            <a:r>
              <a:rPr b="1" lang="en-US"/>
              <a:t>Karshni Mitra</a:t>
            </a:r>
            <a:r>
              <a:rPr b="1" lang="en-US"/>
              <a:t> (</a:t>
            </a:r>
            <a:r>
              <a:rPr b="1" lang="en-US"/>
              <a:t>karshnim)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</a:pPr>
            <a:r>
              <a:rPr b="1" lang="en-US"/>
              <a:t>Yi-Hsueh (Alex) Yang (yihsuehy)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f50f5aee7_0_7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3f50f5aee7_0_7"/>
          <p:cNvSpPr txBox="1"/>
          <p:nvPr/>
        </p:nvSpPr>
        <p:spPr>
          <a:xfrm>
            <a:off x="1789450" y="1329600"/>
            <a:ext cx="77379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US" sz="2947">
                <a:latin typeface="Open Sans"/>
                <a:ea typeface="Open Sans"/>
                <a:cs typeface="Open Sans"/>
                <a:sym typeface="Open Sans"/>
              </a:rPr>
              <a:t>Churn Status to other Columns</a:t>
            </a:r>
            <a:endParaRPr b="1" sz="2947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g23f50f5aee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838" y="2158600"/>
            <a:ext cx="53816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f50f5aee7_0_13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f50f5aee7_0_13"/>
          <p:cNvSpPr txBox="1"/>
          <p:nvPr/>
        </p:nvSpPr>
        <p:spPr>
          <a:xfrm>
            <a:off x="1789450" y="1329600"/>
            <a:ext cx="77379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US" sz="2947">
                <a:latin typeface="Open Sans"/>
                <a:ea typeface="Open Sans"/>
                <a:cs typeface="Open Sans"/>
                <a:sym typeface="Open Sans"/>
              </a:rPr>
              <a:t>Churn </a:t>
            </a:r>
            <a:r>
              <a:rPr b="1" lang="en-US" sz="2947">
                <a:latin typeface="Open Sans"/>
                <a:ea typeface="Open Sans"/>
                <a:cs typeface="Open Sans"/>
                <a:sym typeface="Open Sans"/>
              </a:rPr>
              <a:t>Status to other Columns</a:t>
            </a:r>
            <a:endParaRPr b="1" sz="2947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g23f50f5aee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200" y="2161425"/>
            <a:ext cx="5271200" cy="39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1789450" y="1329600"/>
            <a:ext cx="77379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US" sz="2947">
                <a:latin typeface="Open Sans"/>
                <a:ea typeface="Open Sans"/>
                <a:cs typeface="Open Sans"/>
                <a:sym typeface="Open Sans"/>
              </a:rPr>
              <a:t>Churn over time</a:t>
            </a:r>
            <a:endParaRPr b="1" sz="2947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Google Shape;22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64" y="2127250"/>
            <a:ext cx="8200474" cy="38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f50f5aee7_0_39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f50f5aee7_0_39"/>
          <p:cNvSpPr txBox="1"/>
          <p:nvPr/>
        </p:nvSpPr>
        <p:spPr>
          <a:xfrm>
            <a:off x="1789450" y="1329600"/>
            <a:ext cx="77379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US" sz="2947">
                <a:latin typeface="Open Sans"/>
                <a:ea typeface="Open Sans"/>
                <a:cs typeface="Open Sans"/>
                <a:sym typeface="Open Sans"/>
              </a:rPr>
              <a:t>Revenue Analysis</a:t>
            </a:r>
            <a:endParaRPr b="1" sz="2947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2947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g23f50f5aee7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2319050"/>
            <a:ext cx="104489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f50f5aee7_0_1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3f50f5aee7_0_1"/>
          <p:cNvSpPr txBox="1"/>
          <p:nvPr/>
        </p:nvSpPr>
        <p:spPr>
          <a:xfrm>
            <a:off x="1789450" y="1329600"/>
            <a:ext cx="77379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US" sz="2947">
                <a:latin typeface="Open Sans"/>
                <a:ea typeface="Open Sans"/>
                <a:cs typeface="Open Sans"/>
                <a:sym typeface="Open Sans"/>
              </a:rPr>
              <a:t>Churn Status to other Columns</a:t>
            </a:r>
            <a:endParaRPr b="1" sz="2947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0" name="Google Shape;240;g23f50f5aee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2200825"/>
            <a:ext cx="104013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f2de92d47_0_22"/>
          <p:cNvSpPr/>
          <p:nvPr/>
        </p:nvSpPr>
        <p:spPr>
          <a:xfrm>
            <a:off x="599825" y="599825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f2de92d47_0_22"/>
          <p:cNvSpPr txBox="1"/>
          <p:nvPr/>
        </p:nvSpPr>
        <p:spPr>
          <a:xfrm>
            <a:off x="1799200" y="599825"/>
            <a:ext cx="32490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Correlations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Google Shape;247;g23f2de92d47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425" y="1259525"/>
            <a:ext cx="8172001" cy="5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f2de92d47_0_10"/>
          <p:cNvSpPr txBox="1"/>
          <p:nvPr>
            <p:ph idx="1" type="body"/>
          </p:nvPr>
        </p:nvSpPr>
        <p:spPr>
          <a:xfrm>
            <a:off x="5722463" y="27767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US" sz="4492"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f2de92d47_0_26"/>
          <p:cNvSpPr txBox="1"/>
          <p:nvPr/>
        </p:nvSpPr>
        <p:spPr>
          <a:xfrm>
            <a:off x="1789450" y="1329600"/>
            <a:ext cx="50286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Duplicate Value Check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g23f2de92d47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300" y="2959138"/>
            <a:ext cx="5223400" cy="9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f2de92d47_0_86"/>
          <p:cNvSpPr txBox="1"/>
          <p:nvPr>
            <p:ph idx="1" type="body"/>
          </p:nvPr>
        </p:nvSpPr>
        <p:spPr>
          <a:xfrm>
            <a:off x="1720850" y="2497600"/>
            <a:ext cx="85755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None/>
            </a:pPr>
            <a:r>
              <a:rPr lang="en-US"/>
              <a:t>Imputer: </a:t>
            </a:r>
            <a:r>
              <a:rPr lang="en-US"/>
              <a:t>Mean, Median, Distribution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None/>
            </a:pPr>
            <a:r>
              <a:rPr lang="en-US"/>
              <a:t>Missing not at Random (MNAR)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None/>
            </a:pPr>
            <a:r>
              <a:rPr lang="en-US"/>
              <a:t>→ No Internet Service / No Phone Service </a:t>
            </a:r>
            <a:endParaRPr/>
          </a:p>
        </p:txBody>
      </p:sp>
      <p:sp>
        <p:nvSpPr>
          <p:cNvPr id="264" name="Google Shape;264;g23f2de92d47_0_86"/>
          <p:cNvSpPr txBox="1"/>
          <p:nvPr/>
        </p:nvSpPr>
        <p:spPr>
          <a:xfrm>
            <a:off x="1789450" y="1329600"/>
            <a:ext cx="50286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Dealing with Missing Value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g23f2de92d47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700" y="596925"/>
            <a:ext cx="2999025" cy="56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0000"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75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901"/>
              <a:t>Outliers in a dataset can represent </a:t>
            </a:r>
            <a:r>
              <a:rPr b="1" lang="en-US" sz="2901"/>
              <a:t>extreme values of customer behavior</a:t>
            </a:r>
            <a:r>
              <a:rPr lang="en-US" sz="2901"/>
              <a:t> or other factors that could be relevant to the churn prediction problem.</a:t>
            </a:r>
            <a:endParaRPr sz="2901"/>
          </a:p>
          <a:p>
            <a:pPr indent="-3575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901"/>
              <a:t>We </a:t>
            </a:r>
            <a:r>
              <a:rPr lang="en-US" sz="2901"/>
              <a:t>are not removing</a:t>
            </a:r>
            <a:r>
              <a:rPr lang="en-US" sz="2901"/>
              <a:t> the outliers to keep the relationship between customer's response and their status as real as possible.</a:t>
            </a:r>
            <a:endParaRPr sz="290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Open Sans ExtraBold"/>
              <a:buNone/>
            </a:pPr>
            <a:r>
              <a:t/>
            </a: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1789450" y="1329600"/>
            <a:ext cx="40887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Outliers Detection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1720850" y="2438400"/>
            <a:ext cx="85755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Average churn rate for a telecom company can range from 10-65%, higher than most industries, 22% in the US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According to Harvard Business Review, the c</a:t>
            </a:r>
            <a:r>
              <a:rPr lang="en-US"/>
              <a:t>ost for acquiring new customers is 5 times higher than retaining old customers.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1789450" y="1329600"/>
            <a:ext cx="2349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f2de92d47_0_30"/>
          <p:cNvSpPr txBox="1"/>
          <p:nvPr>
            <p:ph idx="1" type="body"/>
          </p:nvPr>
        </p:nvSpPr>
        <p:spPr>
          <a:xfrm>
            <a:off x="1720850" y="2438400"/>
            <a:ext cx="85755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None/>
            </a:pPr>
            <a:r>
              <a:rPr lang="en-US"/>
              <a:t>→ RandomOverSample()</a:t>
            </a:r>
            <a:endParaRPr/>
          </a:p>
        </p:txBody>
      </p:sp>
      <p:sp>
        <p:nvSpPr>
          <p:cNvPr id="277" name="Google Shape;277;g23f2de92d47_0_30"/>
          <p:cNvSpPr txBox="1"/>
          <p:nvPr/>
        </p:nvSpPr>
        <p:spPr>
          <a:xfrm>
            <a:off x="1789450" y="1329600"/>
            <a:ext cx="36990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Check Imbalance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g23f2de92d4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450" y="2438400"/>
            <a:ext cx="45053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f2de92d47_0_38"/>
          <p:cNvSpPr txBox="1"/>
          <p:nvPr>
            <p:ph idx="1" type="body"/>
          </p:nvPr>
        </p:nvSpPr>
        <p:spPr>
          <a:xfrm>
            <a:off x="5722463" y="27767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US" sz="4492">
                <a:latin typeface="Open Sans"/>
                <a:ea typeface="Open Sans"/>
                <a:cs typeface="Open Sans"/>
                <a:sym typeface="Open Sans"/>
              </a:rPr>
              <a:t>ML Pipeline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 txBox="1"/>
          <p:nvPr/>
        </p:nvSpPr>
        <p:spPr>
          <a:xfrm>
            <a:off x="779725" y="703250"/>
            <a:ext cx="4088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Architecture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0" name="Google Shape;290;p11"/>
          <p:cNvCxnSpPr>
            <a:stCxn id="291" idx="3"/>
            <a:endCxn id="292" idx="0"/>
          </p:cNvCxnSpPr>
          <p:nvPr/>
        </p:nvCxnSpPr>
        <p:spPr>
          <a:xfrm flipH="1" rot="10800000">
            <a:off x="4868375" y="3401615"/>
            <a:ext cx="1245900" cy="1034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11"/>
          <p:cNvCxnSpPr>
            <a:stCxn id="294" idx="3"/>
            <a:endCxn id="292" idx="0"/>
          </p:cNvCxnSpPr>
          <p:nvPr/>
        </p:nvCxnSpPr>
        <p:spPr>
          <a:xfrm>
            <a:off x="4868375" y="2367181"/>
            <a:ext cx="1245900" cy="1034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11"/>
          <p:cNvSpPr/>
          <p:nvPr/>
        </p:nvSpPr>
        <p:spPr>
          <a:xfrm rot="-5400000">
            <a:off x="5298525" y="3051500"/>
            <a:ext cx="2332200" cy="7005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RandomOverSampler()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5" name="Google Shape;295;p11"/>
          <p:cNvCxnSpPr>
            <a:stCxn id="292" idx="2"/>
            <a:endCxn id="296" idx="0"/>
          </p:cNvCxnSpPr>
          <p:nvPr/>
        </p:nvCxnSpPr>
        <p:spPr>
          <a:xfrm>
            <a:off x="6814875" y="3401750"/>
            <a:ext cx="5148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1"/>
          <p:cNvCxnSpPr>
            <a:stCxn id="298" idx="3"/>
            <a:endCxn id="292" idx="0"/>
          </p:cNvCxnSpPr>
          <p:nvPr/>
        </p:nvCxnSpPr>
        <p:spPr>
          <a:xfrm>
            <a:off x="4868425" y="3401744"/>
            <a:ext cx="1245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1"/>
          <p:cNvSpPr/>
          <p:nvPr/>
        </p:nvSpPr>
        <p:spPr>
          <a:xfrm rot="-5400000">
            <a:off x="1480175" y="1872500"/>
            <a:ext cx="4077600" cy="30591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2174375" y="2016931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Numerical Pipeline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2174375" y="4086065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Categorical Pipeline_2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2174425" y="3051494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Categorical Pipeline_1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0" name="Google Shape;300;p11"/>
          <p:cNvGrpSpPr/>
          <p:nvPr/>
        </p:nvGrpSpPr>
        <p:grpSpPr>
          <a:xfrm>
            <a:off x="7329575" y="898250"/>
            <a:ext cx="4075350" cy="5007000"/>
            <a:chOff x="7989225" y="719775"/>
            <a:chExt cx="4075350" cy="5007000"/>
          </a:xfrm>
        </p:grpSpPr>
        <p:sp>
          <p:nvSpPr>
            <p:cNvPr id="296" name="Google Shape;296;p11"/>
            <p:cNvSpPr/>
            <p:nvPr/>
          </p:nvSpPr>
          <p:spPr>
            <a:xfrm rot="-5400000">
              <a:off x="7109175" y="1599825"/>
              <a:ext cx="5007000" cy="3246900"/>
            </a:xfrm>
            <a:prstGeom prst="roundRect">
              <a:avLst>
                <a:gd fmla="val 16667" name="adj"/>
              </a:avLst>
            </a:prstGeom>
            <a:solidFill>
              <a:srgbClr val="840D35"/>
            </a:solidFill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8265675" y="1274747"/>
              <a:ext cx="2694000" cy="464700"/>
            </a:xfrm>
            <a:prstGeom prst="roundRect">
              <a:avLst>
                <a:gd fmla="val 16667" name="adj"/>
              </a:avLst>
            </a:prstGeom>
            <a:solidFill>
              <a:srgbClr val="E1165A"/>
            </a:solidFill>
            <a:ln cap="flat" cmpd="sng" w="9525">
              <a:solidFill>
                <a:srgbClr val="E11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GaussianNB()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8265675" y="2025922"/>
              <a:ext cx="2694000" cy="464700"/>
            </a:xfrm>
            <a:prstGeom prst="roundRect">
              <a:avLst>
                <a:gd fmla="val 16667" name="adj"/>
              </a:avLst>
            </a:prstGeom>
            <a:solidFill>
              <a:srgbClr val="E1165A"/>
            </a:solidFill>
            <a:ln cap="flat" cmpd="sng" w="9525">
              <a:solidFill>
                <a:srgbClr val="E11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LogisticRegression()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8265675" y="2816210"/>
              <a:ext cx="2694000" cy="464700"/>
            </a:xfrm>
            <a:prstGeom prst="roundRect">
              <a:avLst>
                <a:gd fmla="val 16667" name="adj"/>
              </a:avLst>
            </a:prstGeom>
            <a:solidFill>
              <a:srgbClr val="E1165A"/>
            </a:solidFill>
            <a:ln cap="flat" cmpd="sng" w="9525">
              <a:solidFill>
                <a:srgbClr val="E11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KNeighborsClassifier()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8265675" y="3586922"/>
              <a:ext cx="2694000" cy="464700"/>
            </a:xfrm>
            <a:prstGeom prst="roundRect">
              <a:avLst>
                <a:gd fmla="val 16667" name="adj"/>
              </a:avLst>
            </a:prstGeom>
            <a:solidFill>
              <a:srgbClr val="E1165A"/>
            </a:solidFill>
            <a:ln cap="flat" cmpd="sng" w="9525">
              <a:solidFill>
                <a:srgbClr val="E11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SVC()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8265675" y="4310435"/>
              <a:ext cx="2694000" cy="464700"/>
            </a:xfrm>
            <a:prstGeom prst="roundRect">
              <a:avLst>
                <a:gd fmla="val 16667" name="adj"/>
              </a:avLst>
            </a:prstGeom>
            <a:solidFill>
              <a:srgbClr val="E1165A"/>
            </a:solidFill>
            <a:ln cap="flat" cmpd="sng" w="9525">
              <a:solidFill>
                <a:srgbClr val="E11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RandomForestClassifier()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8265675" y="5033922"/>
              <a:ext cx="2694000" cy="464700"/>
            </a:xfrm>
            <a:prstGeom prst="roundRect">
              <a:avLst>
                <a:gd fmla="val 16667" name="adj"/>
              </a:avLst>
            </a:prstGeom>
            <a:solidFill>
              <a:srgbClr val="E1165A"/>
            </a:solidFill>
            <a:ln cap="flat" cmpd="sng" w="9525">
              <a:solidFill>
                <a:srgbClr val="E11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XGBClassifier()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8265675" y="786800"/>
              <a:ext cx="3798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GridSearchCV()</a:t>
              </a:r>
              <a:endParaRPr b="1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08" name="Google Shape;308;p11"/>
          <p:cNvSpPr/>
          <p:nvPr/>
        </p:nvSpPr>
        <p:spPr>
          <a:xfrm>
            <a:off x="729775" y="3185150"/>
            <a:ext cx="1174500" cy="433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Data</a:t>
            </a:r>
            <a:endParaRPr/>
          </a:p>
        </p:txBody>
      </p:sp>
      <p:sp>
        <p:nvSpPr>
          <p:cNvPr id="309" name="Google Shape;309;p11"/>
          <p:cNvSpPr txBox="1"/>
          <p:nvPr/>
        </p:nvSpPr>
        <p:spPr>
          <a:xfrm>
            <a:off x="2130050" y="1443638"/>
            <a:ext cx="37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Preprocessing_pipeline</a:t>
            </a:r>
            <a:r>
              <a:rPr b="1"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f5fd5f9c7_0_6"/>
          <p:cNvSpPr txBox="1"/>
          <p:nvPr/>
        </p:nvSpPr>
        <p:spPr>
          <a:xfrm>
            <a:off x="1789450" y="1329600"/>
            <a:ext cx="76779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Baseline </a:t>
            </a: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- Churn Rate Classification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5" name="Google Shape;315;g23f5fd5f9c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450" y="2353490"/>
            <a:ext cx="8575500" cy="231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"/>
          <p:cNvSpPr txBox="1"/>
          <p:nvPr/>
        </p:nvSpPr>
        <p:spPr>
          <a:xfrm>
            <a:off x="1789450" y="1329600"/>
            <a:ext cx="77277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Observations - Churn Rate Classification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12"/>
          <p:cNvPicPr preferRelativeResize="0"/>
          <p:nvPr/>
        </p:nvPicPr>
        <p:blipFill rotWithShape="1">
          <a:blip r:embed="rId3">
            <a:alphaModFix/>
          </a:blip>
          <a:srcRect b="0" l="-23390" r="23389" t="0"/>
          <a:stretch/>
        </p:blipFill>
        <p:spPr>
          <a:xfrm>
            <a:off x="2183788" y="2160300"/>
            <a:ext cx="6939025" cy="39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f50f5aee7_0_25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3f50f5aee7_0_25"/>
          <p:cNvSpPr txBox="1"/>
          <p:nvPr/>
        </p:nvSpPr>
        <p:spPr>
          <a:xfrm>
            <a:off x="1789450" y="1329600"/>
            <a:ext cx="7727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Lost Revenue - Churn Rate Classification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8" name="Google Shape;328;g23f50f5aee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00" y="2200825"/>
            <a:ext cx="373380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23f50f5aee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400" y="2200825"/>
            <a:ext cx="34099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f50f5aee7_0_32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3f50f5aee7_0_32"/>
          <p:cNvSpPr txBox="1"/>
          <p:nvPr/>
        </p:nvSpPr>
        <p:spPr>
          <a:xfrm>
            <a:off x="1789450" y="1329600"/>
            <a:ext cx="7727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Lost Revenue - Churn Rate Classification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6" name="Google Shape;336;g23f50f5aee7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50" y="2141725"/>
            <a:ext cx="89058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f5fd5f9c7_0_15"/>
          <p:cNvSpPr txBox="1"/>
          <p:nvPr>
            <p:ph idx="1" type="body"/>
          </p:nvPr>
        </p:nvSpPr>
        <p:spPr>
          <a:xfrm>
            <a:off x="1720850" y="3612625"/>
            <a:ext cx="44169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0000"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churn_y_pred[0:5] → [2 1 4 1 1]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churn_y_pred_proba[0:5] →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[[0.165 0.295 </a:t>
            </a:r>
            <a:r>
              <a:rPr b="1" lang="en-US"/>
              <a:t>0.35</a:t>
            </a:r>
            <a:r>
              <a:rPr lang="en-US"/>
              <a:t>  0.09  0.1  ]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[0.18  </a:t>
            </a:r>
            <a:r>
              <a:rPr b="1" lang="en-US"/>
              <a:t>0.305</a:t>
            </a:r>
            <a:r>
              <a:rPr lang="en-US"/>
              <a:t> 0.19  0.185 0.14 ]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[0.3   0.185 0.03  0.    </a:t>
            </a:r>
            <a:r>
              <a:rPr b="1" lang="en-US"/>
              <a:t>0.485</a:t>
            </a:r>
            <a:r>
              <a:rPr lang="en-US"/>
              <a:t>]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[0.105 </a:t>
            </a:r>
            <a:r>
              <a:rPr b="1" lang="en-US"/>
              <a:t>0.4</a:t>
            </a:r>
            <a:r>
              <a:rPr lang="en-US"/>
              <a:t>   0.14  0.21  0.145]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[0.1   </a:t>
            </a:r>
            <a:r>
              <a:rPr b="1" lang="en-US"/>
              <a:t>0.37</a:t>
            </a:r>
            <a:r>
              <a:rPr lang="en-US"/>
              <a:t>  0.3   0.125 0.105]]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Open Sans ExtraBold"/>
              <a:buNone/>
            </a:pPr>
            <a:r>
              <a:t/>
            </a:r>
            <a:endParaRPr/>
          </a:p>
        </p:txBody>
      </p:sp>
      <p:sp>
        <p:nvSpPr>
          <p:cNvPr id="342" name="Google Shape;342;g23f5fd5f9c7_0_15"/>
          <p:cNvSpPr txBox="1"/>
          <p:nvPr/>
        </p:nvSpPr>
        <p:spPr>
          <a:xfrm>
            <a:off x="1789450" y="1329600"/>
            <a:ext cx="85755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Baseline - </a:t>
            </a: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Churn Categories Classification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3" name="Google Shape;343;g23f5fd5f9c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850" y="2438400"/>
            <a:ext cx="4827335" cy="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3f5fd5f9c7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850" y="3328988"/>
            <a:ext cx="62579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f2de92d47_0_57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3f2de92d47_0_57"/>
          <p:cNvSpPr txBox="1"/>
          <p:nvPr/>
        </p:nvSpPr>
        <p:spPr>
          <a:xfrm>
            <a:off x="1789450" y="1329600"/>
            <a:ext cx="9227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Observations - Churn Categories Classification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1" name="Google Shape;351;g23f2de92d47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00" y="2697875"/>
            <a:ext cx="5272013" cy="25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3f2de92d47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499" y="2697874"/>
            <a:ext cx="5425351" cy="25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f5fd5f9c7_0_440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3f5fd5f9c7_0_440"/>
          <p:cNvSpPr txBox="1"/>
          <p:nvPr/>
        </p:nvSpPr>
        <p:spPr>
          <a:xfrm>
            <a:off x="1789450" y="1329600"/>
            <a:ext cx="9227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Observations - Churn Categories Classification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9" name="Google Shape;359;g23f5fd5f9c7_0_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00" y="1989300"/>
            <a:ext cx="4808500" cy="39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3f5fd5f9c7_0_4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000" y="1953688"/>
            <a:ext cx="49720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599825" y="599825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1789450" y="1329600"/>
            <a:ext cx="2349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Value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787325" y="2638487"/>
            <a:ext cx="3767583" cy="1719557"/>
            <a:chOff x="449880" y="1978906"/>
            <a:chExt cx="2825758" cy="1289700"/>
          </a:xfrm>
        </p:grpSpPr>
        <p:sp>
          <p:nvSpPr>
            <p:cNvPr id="140" name="Google Shape;140;p3"/>
            <p:cNvSpPr txBox="1"/>
            <p:nvPr/>
          </p:nvSpPr>
          <p:spPr>
            <a:xfrm>
              <a:off x="449880" y="1978906"/>
              <a:ext cx="2298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hurning </a:t>
              </a: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Early Identification 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5D5D5D"/>
                  </a:solidFill>
                  <a:latin typeface="Open Sans"/>
                  <a:ea typeface="Open Sans"/>
                  <a:cs typeface="Open Sans"/>
                  <a:sym typeface="Open Sans"/>
                </a:rPr>
                <a:t>A</a:t>
              </a:r>
              <a:r>
                <a:rPr lang="en-US" sz="1500">
                  <a:solidFill>
                    <a:srgbClr val="5D5D5D"/>
                  </a:solidFill>
                  <a:latin typeface="Open Sans"/>
                  <a:ea typeface="Open Sans"/>
                  <a:cs typeface="Open Sans"/>
                  <a:sym typeface="Open Sans"/>
                </a:rPr>
                <a:t>llows strategies to be planned accordingly to prevent lost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3"/>
            <p:cNvCxnSpPr/>
            <p:nvPr/>
          </p:nvCxnSpPr>
          <p:spPr>
            <a:xfrm flipH="1">
              <a:off x="2782738" y="2647950"/>
              <a:ext cx="492900" cy="900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2" name="Google Shape;142;p3"/>
          <p:cNvGrpSpPr/>
          <p:nvPr/>
        </p:nvGrpSpPr>
        <p:grpSpPr>
          <a:xfrm>
            <a:off x="6769200" y="1413775"/>
            <a:ext cx="4679549" cy="1719557"/>
            <a:chOff x="5077027" y="1060358"/>
            <a:chExt cx="3509749" cy="1289700"/>
          </a:xfrm>
        </p:grpSpPr>
        <p:sp>
          <p:nvSpPr>
            <p:cNvPr id="143" name="Google Shape;143;p3"/>
            <p:cNvSpPr txBox="1"/>
            <p:nvPr/>
          </p:nvSpPr>
          <p:spPr>
            <a:xfrm>
              <a:off x="6305576" y="1060358"/>
              <a:ext cx="2281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Marketing Budget Estimation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5D5D5D"/>
                  </a:solidFill>
                  <a:latin typeface="Open Sans"/>
                  <a:ea typeface="Open Sans"/>
                  <a:cs typeface="Open Sans"/>
                  <a:sym typeface="Open Sans"/>
                </a:rPr>
                <a:t>Calculate revenue lost, set baseline and limits for the marketing team to set up the budget for promotion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" name="Google Shape;144;p3"/>
            <p:cNvCxnSpPr/>
            <p:nvPr/>
          </p:nvCxnSpPr>
          <p:spPr>
            <a:xfrm flipH="1" rot="10800000">
              <a:off x="5077027" y="1716906"/>
              <a:ext cx="1095300" cy="750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5" name="Google Shape;145;p3"/>
          <p:cNvGrpSpPr/>
          <p:nvPr/>
        </p:nvGrpSpPr>
        <p:grpSpPr>
          <a:xfrm>
            <a:off x="6946276" y="4027175"/>
            <a:ext cx="4650275" cy="1719557"/>
            <a:chOff x="5209838" y="3020457"/>
            <a:chExt cx="3487794" cy="1289700"/>
          </a:xfrm>
        </p:grpSpPr>
        <p:sp>
          <p:nvSpPr>
            <p:cNvPr id="146" name="Google Shape;146;p3"/>
            <p:cNvSpPr txBox="1"/>
            <p:nvPr/>
          </p:nvSpPr>
          <p:spPr>
            <a:xfrm>
              <a:off x="6496531" y="3020457"/>
              <a:ext cx="22011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Churning Reasons Analysis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5D5D5D"/>
                  </a:solidFill>
                  <a:latin typeface="Open Sans"/>
                  <a:ea typeface="Open Sans"/>
                  <a:cs typeface="Open Sans"/>
                  <a:sym typeface="Open Sans"/>
                </a:rPr>
                <a:t>Further identify the probable reasons of customer churning for company to analyze strategy</a:t>
              </a:r>
              <a:endParaRPr sz="15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47" name="Google Shape;147;p3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8" name="Google Shape;148;p3"/>
          <p:cNvGrpSpPr/>
          <p:nvPr/>
        </p:nvGrpSpPr>
        <p:grpSpPr>
          <a:xfrm>
            <a:off x="3549528" y="971262"/>
            <a:ext cx="5086319" cy="5054003"/>
            <a:chOff x="2662213" y="676344"/>
            <a:chExt cx="3814835" cy="3790597"/>
          </a:xfrm>
        </p:grpSpPr>
        <p:sp>
          <p:nvSpPr>
            <p:cNvPr id="149" name="Google Shape;149;p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53" name="Google Shape;153;p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E0666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56" name="Google Shape;156;p3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99000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3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59" name="Google Shape;159;p3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CC000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" name="Google Shape;161;p3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f2de92d47_0_72"/>
          <p:cNvSpPr/>
          <p:nvPr/>
        </p:nvSpPr>
        <p:spPr>
          <a:xfrm>
            <a:off x="597600" y="594900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3f2de92d47_0_72"/>
          <p:cNvSpPr txBox="1"/>
          <p:nvPr/>
        </p:nvSpPr>
        <p:spPr>
          <a:xfrm>
            <a:off x="1789450" y="688013"/>
            <a:ext cx="7727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Lost Revenue</a:t>
            </a: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 - Churn Rate Classification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7" name="Google Shape;367;g23f2de92d47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100" y="1347725"/>
            <a:ext cx="3315861" cy="24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23f2de92d47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950" y="1347725"/>
            <a:ext cx="3436398" cy="26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23f2de92d47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425" y="3965301"/>
            <a:ext cx="3251200" cy="22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23f2de92d47_0_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3450" y="3918825"/>
            <a:ext cx="2981400" cy="23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f2de92d47_0_44"/>
          <p:cNvSpPr txBox="1"/>
          <p:nvPr>
            <p:ph idx="1" type="body"/>
          </p:nvPr>
        </p:nvSpPr>
        <p:spPr>
          <a:xfrm>
            <a:off x="5722463" y="27767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US" sz="4492"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Understand why our competitors are </a:t>
            </a:r>
            <a:r>
              <a:rPr lang="en-US"/>
              <a:t>doing</a:t>
            </a:r>
            <a:r>
              <a:rPr lang="en-US"/>
              <a:t> better than us in terms of device and data products. Are their costs lower? What kind of promotions do they employ?</a:t>
            </a:r>
            <a:endParaRPr/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Make better use of the </a:t>
            </a:r>
            <a:r>
              <a:rPr lang="en-US"/>
              <a:t>geographic</a:t>
            </a:r>
            <a:r>
              <a:rPr lang="en-US"/>
              <a:t> data and target customers in regions with less churn with retention and </a:t>
            </a:r>
            <a:r>
              <a:rPr lang="en-US"/>
              <a:t>acquisition</a:t>
            </a:r>
            <a:r>
              <a:rPr lang="en-US"/>
              <a:t> strategies.</a:t>
            </a:r>
            <a:endParaRPr/>
          </a:p>
        </p:txBody>
      </p:sp>
      <p:sp>
        <p:nvSpPr>
          <p:cNvPr id="381" name="Google Shape;381;p13"/>
          <p:cNvSpPr txBox="1"/>
          <p:nvPr/>
        </p:nvSpPr>
        <p:spPr>
          <a:xfrm>
            <a:off x="1789450" y="1329600"/>
            <a:ext cx="77277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3f2de92d47_0_48"/>
          <p:cNvSpPr txBox="1"/>
          <p:nvPr>
            <p:ph idx="1" type="body"/>
          </p:nvPr>
        </p:nvSpPr>
        <p:spPr>
          <a:xfrm>
            <a:off x="5722463" y="27767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US" sz="4492"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"/>
          <p:cNvSpPr txBox="1"/>
          <p:nvPr>
            <p:ph idx="1" type="body"/>
          </p:nvPr>
        </p:nvSpPr>
        <p:spPr>
          <a:xfrm>
            <a:off x="1720850" y="1189650"/>
            <a:ext cx="8575500" cy="405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Data Source: </a:t>
            </a:r>
            <a:r>
              <a:rPr lang="en-US" sz="1500" u="sng">
                <a:solidFill>
                  <a:schemeClr val="hlink"/>
                </a:solidFill>
                <a:hlinkClick r:id="rId3"/>
              </a:rPr>
              <a:t>https://data.world/mcc450/telecom-churn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https://hbr.org/2022/12/in-a-downturn-focus-on-existing-customers-not-potential-ones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https://www.techmahindra.com/en-in/blog/maximizing-business-profit-through-telecom-analytics-solutions/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https://www.statista.com/statistics/816735/customer-churn-rate-by-industry-us/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1720850" y="2438400"/>
            <a:ext cx="85755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Open Sans ExtraBold"/>
              <a:buNone/>
            </a:pPr>
            <a:r>
              <a:rPr lang="en-US"/>
              <a:t>Based on Tom Mitchell’s definition of ML:</a:t>
            </a:r>
            <a:endParaRPr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Open Sans ExtraBold"/>
              <a:buNone/>
            </a:pPr>
            <a:r>
              <a:rPr lang="en-US"/>
              <a:t>P(T, E + ΔE) &gt; P(T, E)</a:t>
            </a:r>
            <a:endParaRPr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Open Sans ExtraBold"/>
              <a:buNone/>
            </a:pPr>
            <a:r>
              <a:rPr lang="en-US"/>
              <a:t>where, </a:t>
            </a:r>
            <a:endParaRPr/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Open Sans ExtraBold"/>
              <a:buNone/>
            </a:pPr>
            <a:r>
              <a:rPr lang="en-US"/>
              <a:t>P → Recall and Accuracy</a:t>
            </a:r>
            <a:endParaRPr/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Open Sans ExtraBold"/>
              <a:buNone/>
            </a:pPr>
            <a:r>
              <a:rPr lang="en-US"/>
              <a:t>T → Binary Classification for churn/not churn and multi-label classification for churning categories</a:t>
            </a:r>
            <a:endParaRPr/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Open Sans ExtraBold"/>
              <a:buNone/>
            </a:pPr>
            <a:r>
              <a:rPr lang="en-US"/>
              <a:t>E → Customer data from a Telecom Company</a:t>
            </a:r>
            <a:endParaRPr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Font typeface="Open Sans ExtraBold"/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1789450" y="1329600"/>
            <a:ext cx="41688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599825" y="599825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1273050" y="2077400"/>
            <a:ext cx="94431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Our XGBClassifier can predict customer churning with a </a:t>
            </a:r>
            <a:r>
              <a:rPr b="1" lang="en-US"/>
              <a:t>recall of 0.84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Our RandomForestClassifier can predict the churning category reasons of those who churned with an </a:t>
            </a:r>
            <a:r>
              <a:rPr b="1" lang="en-US"/>
              <a:t>accuracy of 0.89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1789450" y="1329600"/>
            <a:ext cx="2349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599825" y="599825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company should pay no more than </a:t>
            </a:r>
            <a:r>
              <a:rPr b="1" lang="en-US"/>
              <a:t>$3,300</a:t>
            </a:r>
            <a:r>
              <a:rPr lang="en-US"/>
              <a:t> on customer with high churn risk or </a:t>
            </a:r>
            <a:r>
              <a:rPr b="1" lang="en-US"/>
              <a:t>$2,300</a:t>
            </a:r>
            <a:r>
              <a:rPr lang="en-US"/>
              <a:t> on those with low risk for promotion incentives.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Among all churning reasons, the competitive counterparts is costing the largest issue, the company should work on more it’s product quality and data plans.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company is losing approximately </a:t>
            </a:r>
            <a:r>
              <a:rPr b="1" lang="en-US"/>
              <a:t>$3,300</a:t>
            </a:r>
            <a:r>
              <a:rPr lang="en-US"/>
              <a:t> on customers with high churn risk or </a:t>
            </a:r>
            <a:r>
              <a:rPr b="1" lang="en-US"/>
              <a:t>$2,480</a:t>
            </a:r>
            <a:r>
              <a:rPr lang="en-US"/>
              <a:t> on those with low risk because of its competitive counterparts.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Apart from competitors, the company is losing more money on those with lower churn risk than those with high risk.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1789450" y="1329600"/>
            <a:ext cx="31791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Key Findings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f2de92d47_0_77"/>
          <p:cNvSpPr/>
          <p:nvPr/>
        </p:nvSpPr>
        <p:spPr>
          <a:xfrm>
            <a:off x="599825" y="599825"/>
            <a:ext cx="10996800" cy="56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3f2de92d47_0_77"/>
          <p:cNvSpPr txBox="1"/>
          <p:nvPr/>
        </p:nvSpPr>
        <p:spPr>
          <a:xfrm>
            <a:off x="1720850" y="819750"/>
            <a:ext cx="9317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Feature Importance</a:t>
            </a: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g23f2de92d47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385" y="1479450"/>
            <a:ext cx="5518426" cy="47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1710700" y="2298425"/>
            <a:ext cx="3047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7500" lnSpcReduction="10000"/>
          </a:bodyPr>
          <a:lstStyle/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Customer Churn dataset from Telecom Company from data.world.</a:t>
            </a:r>
            <a:endParaRPr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Primarily around the west coast (California)</a:t>
            </a:r>
            <a:endParaRPr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Dataset consists of 7043 rows and 38 features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1789450" y="1329600"/>
            <a:ext cx="2349300" cy="65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7" name="Google Shape;197;p8"/>
          <p:cNvGrpSpPr/>
          <p:nvPr/>
        </p:nvGrpSpPr>
        <p:grpSpPr>
          <a:xfrm>
            <a:off x="4758398" y="595575"/>
            <a:ext cx="6376228" cy="5666844"/>
            <a:chOff x="4758398" y="595575"/>
            <a:chExt cx="6376228" cy="5666844"/>
          </a:xfrm>
        </p:grpSpPr>
        <p:pic>
          <p:nvPicPr>
            <p:cNvPr id="198" name="Google Shape;19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8401" y="595575"/>
              <a:ext cx="6376224" cy="4440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58398" y="3428997"/>
              <a:ext cx="6376225" cy="2833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8"/>
          <p:cNvSpPr/>
          <p:nvPr/>
        </p:nvSpPr>
        <p:spPr>
          <a:xfrm>
            <a:off x="4768600" y="5678350"/>
            <a:ext cx="63762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f2de92d47_0_16"/>
          <p:cNvSpPr txBox="1"/>
          <p:nvPr>
            <p:ph idx="1" type="body"/>
          </p:nvPr>
        </p:nvSpPr>
        <p:spPr>
          <a:xfrm>
            <a:off x="5732463" y="2741613"/>
            <a:ext cx="5730900" cy="1200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400"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2023-05-05T04:54:40Z</dcterms:created>
  <dc:creator>Yi-Hsueh Yang</dc:creator>
</cp:coreProperties>
</file>