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9260800" cy="38404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4" autoAdjust="0"/>
    <p:restoredTop sz="94695" autoAdjust="0"/>
  </p:normalViewPr>
  <p:slideViewPr>
    <p:cSldViewPr>
      <p:cViewPr>
        <p:scale>
          <a:sx n="30" d="100"/>
          <a:sy n="30" d="100"/>
        </p:scale>
        <p:origin x="1056" y="-3822"/>
      </p:cViewPr>
      <p:guideLst>
        <p:guide orient="horz" pos="12096"/>
        <p:guide pos="92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F6818-F1FB-4D27-8171-4E0220B64D2F}" type="datetimeFigureOut">
              <a:rPr lang="en-US" smtClean="0"/>
              <a:t>5/1/2019</a:t>
            </a:fld>
            <a:endParaRPr lang="en-US"/>
          </a:p>
        </p:txBody>
      </p:sp>
      <p:sp>
        <p:nvSpPr>
          <p:cNvPr id="4" name="Slide Image Placeholder 3"/>
          <p:cNvSpPr>
            <a:spLocks noGrp="1" noRot="1" noChangeAspect="1"/>
          </p:cNvSpPr>
          <p:nvPr>
            <p:ph type="sldImg" idx="2"/>
          </p:nvPr>
        </p:nvSpPr>
        <p:spPr>
          <a:xfrm>
            <a:off x="2122488" y="685800"/>
            <a:ext cx="26130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34A94-8E29-4C56-81E0-63DC461651EC}" type="slidenum">
              <a:rPr lang="en-US" smtClean="0"/>
              <a:t>‹#›</a:t>
            </a:fld>
            <a:endParaRPr lang="en-US"/>
          </a:p>
        </p:txBody>
      </p:sp>
    </p:spTree>
    <p:extLst>
      <p:ext uri="{BB962C8B-B14F-4D97-AF65-F5344CB8AC3E}">
        <p14:creationId xmlns:p14="http://schemas.microsoft.com/office/powerpoint/2010/main" val="179075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34A94-8E29-4C56-81E0-63DC461651EC}" type="slidenum">
              <a:rPr lang="en-US" smtClean="0"/>
              <a:t>1</a:t>
            </a:fld>
            <a:endParaRPr lang="en-US"/>
          </a:p>
        </p:txBody>
      </p:sp>
    </p:spTree>
    <p:extLst>
      <p:ext uri="{BB962C8B-B14F-4D97-AF65-F5344CB8AC3E}">
        <p14:creationId xmlns:p14="http://schemas.microsoft.com/office/powerpoint/2010/main" val="176394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930386"/>
            <a:ext cx="24871680" cy="8232142"/>
          </a:xfrm>
        </p:spPr>
        <p:txBody>
          <a:bodyPr/>
          <a:lstStyle/>
          <a:p>
            <a:r>
              <a:rPr lang="en-US"/>
              <a:t>Click to edit Master title style</a:t>
            </a:r>
          </a:p>
        </p:txBody>
      </p:sp>
      <p:sp>
        <p:nvSpPr>
          <p:cNvPr id="3" name="Subtitle 2"/>
          <p:cNvSpPr>
            <a:spLocks noGrp="1"/>
          </p:cNvSpPr>
          <p:nvPr>
            <p:ph type="subTitle" idx="1"/>
          </p:nvPr>
        </p:nvSpPr>
        <p:spPr>
          <a:xfrm>
            <a:off x="4389120" y="21762720"/>
            <a:ext cx="20482560" cy="981456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323AE5-F1FD-4A7C-BBF1-76B5FCABBF55}"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19988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23AE5-F1FD-4A7C-BBF1-76B5FCABBF55}"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70349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537976"/>
            <a:ext cx="6583680" cy="327685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63040" y="1537976"/>
            <a:ext cx="19263360" cy="327685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23AE5-F1FD-4A7C-BBF1-76B5FCABBF55}"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3232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23AE5-F1FD-4A7C-BBF1-76B5FCABBF55}"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2083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4678648"/>
            <a:ext cx="24871680" cy="762761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311402" y="16277596"/>
            <a:ext cx="24871680" cy="840104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23AE5-F1FD-4A7C-BBF1-76B5FCABBF55}"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203180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630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8742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23AE5-F1FD-4A7C-BBF1-76B5FCABBF55}"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92023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40" y="8596636"/>
            <a:ext cx="12928602"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63040" y="12179299"/>
            <a:ext cx="12928602"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64088" y="8596636"/>
            <a:ext cx="12933680"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4864088" y="12179299"/>
            <a:ext cx="12933680"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323AE5-F1FD-4A7C-BBF1-76B5FCABBF55}"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73316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323AE5-F1FD-4A7C-BBF1-76B5FCABBF55}"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11641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23AE5-F1FD-4A7C-BBF1-76B5FCABBF55}"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62899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8" y="1529076"/>
            <a:ext cx="9626602" cy="650748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440160" y="1529088"/>
            <a:ext cx="16357600" cy="32777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48" y="8036572"/>
            <a:ext cx="9626602" cy="262699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5216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6883361"/>
            <a:ext cx="17556480" cy="31737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735322" y="3431538"/>
            <a:ext cx="17556480" cy="230428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735322" y="30057094"/>
            <a:ext cx="17556480" cy="45072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69130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537977"/>
            <a:ext cx="26334720" cy="6400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63040" y="8961128"/>
            <a:ext cx="26334720" cy="253453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63040" y="35595564"/>
            <a:ext cx="6827520" cy="2044702"/>
          </a:xfrm>
          <a:prstGeom prst="rect">
            <a:avLst/>
          </a:prstGeom>
        </p:spPr>
        <p:txBody>
          <a:bodyPr vert="horz" lIns="91440" tIns="45720" rIns="91440" bIns="45720" rtlCol="0" anchor="ctr"/>
          <a:lstStyle>
            <a:lvl1pPr algn="l">
              <a:defRPr sz="1200">
                <a:solidFill>
                  <a:schemeClr val="tx1">
                    <a:tint val="75000"/>
                  </a:schemeClr>
                </a:solidFill>
              </a:defRPr>
            </a:lvl1pPr>
          </a:lstStyle>
          <a:p>
            <a:fld id="{FD323AE5-F1FD-4A7C-BBF1-76B5FCABBF55}" type="datetimeFigureOut">
              <a:rPr lang="en-US" smtClean="0"/>
              <a:t>5/1/2019</a:t>
            </a:fld>
            <a:endParaRPr lang="en-US"/>
          </a:p>
        </p:txBody>
      </p:sp>
      <p:sp>
        <p:nvSpPr>
          <p:cNvPr id="5" name="Footer Placeholder 4"/>
          <p:cNvSpPr>
            <a:spLocks noGrp="1"/>
          </p:cNvSpPr>
          <p:nvPr>
            <p:ph type="ftr" sz="quarter" idx="3"/>
          </p:nvPr>
        </p:nvSpPr>
        <p:spPr>
          <a:xfrm>
            <a:off x="9997440" y="35595564"/>
            <a:ext cx="9265920" cy="20447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5595564"/>
            <a:ext cx="6827520" cy="2044702"/>
          </a:xfrm>
          <a:prstGeom prst="rect">
            <a:avLst/>
          </a:prstGeom>
        </p:spPr>
        <p:txBody>
          <a:bodyPr vert="horz" lIns="91440" tIns="45720" rIns="91440" bIns="45720" rtlCol="0" anchor="ctr"/>
          <a:lstStyle>
            <a:lvl1pPr algn="r">
              <a:defRPr sz="1200">
                <a:solidFill>
                  <a:schemeClr val="tx1">
                    <a:tint val="75000"/>
                  </a:schemeClr>
                </a:solidFill>
              </a:defRPr>
            </a:lvl1pPr>
          </a:lstStyle>
          <a:p>
            <a:fld id="{5E0366F4-C5EC-4C60-A9E5-F970E5EE5E6C}" type="slidenum">
              <a:rPr lang="en-US" smtClean="0"/>
              <a:t>‹#›</a:t>
            </a:fld>
            <a:endParaRPr lang="en-US"/>
          </a:p>
        </p:txBody>
      </p:sp>
    </p:spTree>
    <p:extLst>
      <p:ext uri="{BB962C8B-B14F-4D97-AF65-F5344CB8AC3E}">
        <p14:creationId xmlns:p14="http://schemas.microsoft.com/office/powerpoint/2010/main" val="266550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24537" y="1075768"/>
            <a:ext cx="22888125" cy="1323439"/>
          </a:xfrm>
          <a:prstGeom prst="rect">
            <a:avLst/>
          </a:prstGeom>
          <a:noFill/>
        </p:spPr>
        <p:txBody>
          <a:bodyPr wrap="none" rtlCol="0">
            <a:spAutoFit/>
          </a:bodyPr>
          <a:lstStyle/>
          <a:p>
            <a:r>
              <a:rPr lang="en-US" sz="8000" b="1" dirty="0" err="1"/>
              <a:t>AlertLife</a:t>
            </a:r>
            <a:r>
              <a:rPr lang="en-US" sz="8000" b="1" dirty="0"/>
              <a:t>: Incident Monitor in Assisted Living Facilities</a:t>
            </a:r>
          </a:p>
        </p:txBody>
      </p:sp>
      <p:sp>
        <p:nvSpPr>
          <p:cNvPr id="7" name="TextBox 6"/>
          <p:cNvSpPr txBox="1"/>
          <p:nvPr/>
        </p:nvSpPr>
        <p:spPr>
          <a:xfrm>
            <a:off x="6386187" y="2133599"/>
            <a:ext cx="16488425" cy="1200329"/>
          </a:xfrm>
          <a:prstGeom prst="rect">
            <a:avLst/>
          </a:prstGeom>
          <a:noFill/>
        </p:spPr>
        <p:txBody>
          <a:bodyPr wrap="none" rtlCol="0">
            <a:spAutoFit/>
          </a:bodyPr>
          <a:lstStyle/>
          <a:p>
            <a:r>
              <a:rPr lang="en-US" sz="7200" dirty="0"/>
              <a:t>Team Members: Zain Khan, Karson Sommer</a:t>
            </a:r>
          </a:p>
        </p:txBody>
      </p:sp>
      <p:sp>
        <p:nvSpPr>
          <p:cNvPr id="8" name="TextBox 7"/>
          <p:cNvSpPr txBox="1"/>
          <p:nvPr/>
        </p:nvSpPr>
        <p:spPr>
          <a:xfrm>
            <a:off x="13421582" y="3464996"/>
            <a:ext cx="2265236" cy="830997"/>
          </a:xfrm>
          <a:prstGeom prst="rect">
            <a:avLst/>
          </a:prstGeom>
          <a:noFill/>
        </p:spPr>
        <p:txBody>
          <a:bodyPr wrap="square" rtlCol="0">
            <a:spAutoFit/>
          </a:bodyPr>
          <a:lstStyle/>
          <a:p>
            <a:r>
              <a:rPr lang="en-US" sz="4800" dirty="0"/>
              <a:t>Abstract</a:t>
            </a:r>
          </a:p>
        </p:txBody>
      </p:sp>
      <p:sp>
        <p:nvSpPr>
          <p:cNvPr id="9" name="TextBox 8"/>
          <p:cNvSpPr txBox="1"/>
          <p:nvPr/>
        </p:nvSpPr>
        <p:spPr>
          <a:xfrm>
            <a:off x="14461835" y="4255789"/>
            <a:ext cx="184731" cy="369332"/>
          </a:xfrm>
          <a:prstGeom prst="rect">
            <a:avLst/>
          </a:prstGeom>
          <a:noFill/>
        </p:spPr>
        <p:txBody>
          <a:bodyPr wrap="none" rtlCol="0">
            <a:spAutoFit/>
          </a:bodyPr>
          <a:lstStyle/>
          <a:p>
            <a:endParaRPr lang="en-US" dirty="0"/>
          </a:p>
        </p:txBody>
      </p:sp>
      <p:sp>
        <p:nvSpPr>
          <p:cNvPr id="10" name="TextBox 9"/>
          <p:cNvSpPr txBox="1"/>
          <p:nvPr/>
        </p:nvSpPr>
        <p:spPr>
          <a:xfrm>
            <a:off x="4876800" y="4419600"/>
            <a:ext cx="20269200" cy="2062103"/>
          </a:xfrm>
          <a:prstGeom prst="rect">
            <a:avLst/>
          </a:prstGeom>
          <a:noFill/>
        </p:spPr>
        <p:txBody>
          <a:bodyPr wrap="square" rtlCol="0">
            <a:spAutoFit/>
          </a:bodyPr>
          <a:lstStyle/>
          <a:p>
            <a:r>
              <a:rPr lang="en-US" sz="3200" dirty="0"/>
              <a:t>This project will create a body mountable monitoring device that will send a signal via Bluetooth and trigger an alarm if it detects the person wearing the device has fallen. The device will be small enough so that it can be worn as an armband. The Bluetooth broadcast will broadcast a random name with a PIN controlled access for security. It will detect whether a person has fallen using accelerometer data sampled every  </a:t>
            </a:r>
            <a:endParaRPr lang="en-US" sz="3200" dirty="0">
              <a:solidFill>
                <a:schemeClr val="tx2"/>
              </a:solidFill>
            </a:endParaRPr>
          </a:p>
        </p:txBody>
      </p:sp>
      <p:sp>
        <p:nvSpPr>
          <p:cNvPr id="12" name="TextBox 11"/>
          <p:cNvSpPr txBox="1"/>
          <p:nvPr/>
        </p:nvSpPr>
        <p:spPr>
          <a:xfrm>
            <a:off x="457200" y="37392114"/>
            <a:ext cx="6721905" cy="646331"/>
          </a:xfrm>
          <a:prstGeom prst="rect">
            <a:avLst/>
          </a:prstGeom>
          <a:noFill/>
        </p:spPr>
        <p:txBody>
          <a:bodyPr wrap="none" rtlCol="0">
            <a:spAutoFit/>
          </a:bodyPr>
          <a:lstStyle/>
          <a:p>
            <a:r>
              <a:rPr lang="en-US" sz="3600" dirty="0"/>
              <a:t>ECE:3360 Embedded Systems 2019</a:t>
            </a:r>
          </a:p>
        </p:txBody>
      </p:sp>
      <p:sp>
        <p:nvSpPr>
          <p:cNvPr id="13" name="TextBox 12"/>
          <p:cNvSpPr txBox="1"/>
          <p:nvPr/>
        </p:nvSpPr>
        <p:spPr>
          <a:xfrm>
            <a:off x="24289237" y="37392114"/>
            <a:ext cx="4361963" cy="646331"/>
          </a:xfrm>
          <a:prstGeom prst="rect">
            <a:avLst/>
          </a:prstGeom>
          <a:noFill/>
        </p:spPr>
        <p:txBody>
          <a:bodyPr wrap="none" rtlCol="0">
            <a:spAutoFit/>
          </a:bodyPr>
          <a:lstStyle/>
          <a:p>
            <a:r>
              <a:rPr lang="en-US" sz="3600" dirty="0"/>
              <a:t>The University of Iowa</a:t>
            </a:r>
          </a:p>
        </p:txBody>
      </p:sp>
      <p:sp>
        <p:nvSpPr>
          <p:cNvPr id="16" name="Rectangle 15"/>
          <p:cNvSpPr/>
          <p:nvPr/>
        </p:nvSpPr>
        <p:spPr>
          <a:xfrm>
            <a:off x="1371600" y="13030200"/>
            <a:ext cx="26974800" cy="1066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TextBox 14"/>
          <p:cNvSpPr txBox="1"/>
          <p:nvPr/>
        </p:nvSpPr>
        <p:spPr>
          <a:xfrm>
            <a:off x="12323210" y="13101935"/>
            <a:ext cx="5683479" cy="923330"/>
          </a:xfrm>
          <a:prstGeom prst="rect">
            <a:avLst/>
          </a:prstGeom>
          <a:noFill/>
        </p:spPr>
        <p:txBody>
          <a:bodyPr wrap="none" rtlCol="0">
            <a:spAutoFit/>
          </a:bodyPr>
          <a:lstStyle/>
          <a:p>
            <a:r>
              <a:rPr lang="en-US" sz="5400" b="1" dirty="0"/>
              <a:t>System Description</a:t>
            </a:r>
          </a:p>
        </p:txBody>
      </p:sp>
      <p:sp>
        <p:nvSpPr>
          <p:cNvPr id="19" name="Rectangle 18"/>
          <p:cNvSpPr/>
          <p:nvPr/>
        </p:nvSpPr>
        <p:spPr>
          <a:xfrm>
            <a:off x="1371600" y="7010400"/>
            <a:ext cx="26974800" cy="1066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TextBox 19"/>
          <p:cNvSpPr txBox="1"/>
          <p:nvPr/>
        </p:nvSpPr>
        <p:spPr>
          <a:xfrm>
            <a:off x="13030200" y="7082135"/>
            <a:ext cx="3773341" cy="923330"/>
          </a:xfrm>
          <a:prstGeom prst="rect">
            <a:avLst/>
          </a:prstGeom>
          <a:noFill/>
        </p:spPr>
        <p:txBody>
          <a:bodyPr wrap="none" rtlCol="0">
            <a:spAutoFit/>
          </a:bodyPr>
          <a:lstStyle/>
          <a:p>
            <a:r>
              <a:rPr lang="en-US" sz="5400" b="1" dirty="0"/>
              <a:t>Introduction</a:t>
            </a:r>
          </a:p>
        </p:txBody>
      </p:sp>
      <p:sp>
        <p:nvSpPr>
          <p:cNvPr id="22" name="Rectangle 21"/>
          <p:cNvSpPr/>
          <p:nvPr/>
        </p:nvSpPr>
        <p:spPr>
          <a:xfrm>
            <a:off x="1371600" y="22021800"/>
            <a:ext cx="26974800" cy="1066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TextBox 22"/>
          <p:cNvSpPr txBox="1"/>
          <p:nvPr/>
        </p:nvSpPr>
        <p:spPr>
          <a:xfrm>
            <a:off x="13173475" y="22093535"/>
            <a:ext cx="2245615" cy="923330"/>
          </a:xfrm>
          <a:prstGeom prst="rect">
            <a:avLst/>
          </a:prstGeom>
          <a:noFill/>
        </p:spPr>
        <p:txBody>
          <a:bodyPr wrap="none" rtlCol="0">
            <a:spAutoFit/>
          </a:bodyPr>
          <a:lstStyle/>
          <a:p>
            <a:r>
              <a:rPr lang="en-US" sz="5400" b="1" dirty="0"/>
              <a:t>Results</a:t>
            </a:r>
          </a:p>
        </p:txBody>
      </p:sp>
      <p:sp>
        <p:nvSpPr>
          <p:cNvPr id="25" name="Rectangle 24"/>
          <p:cNvSpPr/>
          <p:nvPr/>
        </p:nvSpPr>
        <p:spPr>
          <a:xfrm>
            <a:off x="1371600" y="30708600"/>
            <a:ext cx="12877800" cy="1066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TextBox 25"/>
          <p:cNvSpPr txBox="1"/>
          <p:nvPr/>
        </p:nvSpPr>
        <p:spPr>
          <a:xfrm>
            <a:off x="5105400" y="30780335"/>
            <a:ext cx="5401748" cy="923330"/>
          </a:xfrm>
          <a:prstGeom prst="rect">
            <a:avLst/>
          </a:prstGeom>
          <a:noFill/>
        </p:spPr>
        <p:txBody>
          <a:bodyPr wrap="square" rtlCol="0">
            <a:spAutoFit/>
          </a:bodyPr>
          <a:lstStyle/>
          <a:p>
            <a:pPr algn="ctr"/>
            <a:r>
              <a:rPr lang="en-US" sz="5400" b="1" dirty="0"/>
              <a:t>Lessons Learned</a:t>
            </a:r>
          </a:p>
        </p:txBody>
      </p:sp>
      <p:sp>
        <p:nvSpPr>
          <p:cNvPr id="52" name="TextBox 51"/>
          <p:cNvSpPr txBox="1"/>
          <p:nvPr/>
        </p:nvSpPr>
        <p:spPr>
          <a:xfrm>
            <a:off x="2036210" y="15664404"/>
            <a:ext cx="10744200" cy="5016758"/>
          </a:xfrm>
          <a:prstGeom prst="rect">
            <a:avLst/>
          </a:prstGeom>
          <a:noFill/>
        </p:spPr>
        <p:txBody>
          <a:bodyPr wrap="square" rtlCol="0">
            <a:spAutoFit/>
          </a:bodyPr>
          <a:lstStyle/>
          <a:p>
            <a:r>
              <a:rPr lang="en-US" sz="3200" dirty="0"/>
              <a:t>Shown are the individual components in the system. On powerup, the system needs to be paired with a compatible device using a PIN. The accelerometer continuously feeds data to the microcontroller, which makes the decision when a fall may have occurred. When a fall has occurred, the buzzer is powered on by the microcontroller and a signal is broadcast through the Bluetooth board. The buzzer remains on until the end-user shuts it off. This is done by sending the correct password over Bluetooth to signal the patient has been checked on. </a:t>
            </a:r>
          </a:p>
        </p:txBody>
      </p:sp>
      <p:sp>
        <p:nvSpPr>
          <p:cNvPr id="72" name="TextBox 71"/>
          <p:cNvSpPr txBox="1"/>
          <p:nvPr/>
        </p:nvSpPr>
        <p:spPr>
          <a:xfrm>
            <a:off x="1371600" y="23469600"/>
            <a:ext cx="10210800" cy="6001643"/>
          </a:xfrm>
          <a:prstGeom prst="rect">
            <a:avLst/>
          </a:prstGeom>
          <a:noFill/>
        </p:spPr>
        <p:txBody>
          <a:bodyPr wrap="square" rtlCol="0">
            <a:spAutoFit/>
          </a:bodyPr>
          <a:lstStyle/>
          <a:p>
            <a:r>
              <a:rPr lang="en-US" sz="3200" dirty="0"/>
              <a:t>In this section, present some results for your project. This could be a plot of data you have collected.  For most term projects in this class, however,  this will be a photograph or two showing the complete system.</a:t>
            </a:r>
          </a:p>
          <a:p>
            <a:endParaRPr lang="en-US" sz="3200" dirty="0">
              <a:solidFill>
                <a:schemeClr val="tx2"/>
              </a:solidFill>
            </a:endParaRPr>
          </a:p>
          <a:p>
            <a:r>
              <a:rPr lang="en-US" sz="3200" dirty="0"/>
              <a:t>For example, if you designed a “gizmo” that attaches to a bicycle, you would show an “action shot” of a person on the bicycle.  The figure(s) should have a short caption(s).</a:t>
            </a:r>
          </a:p>
          <a:p>
            <a:endParaRPr lang="en-US" sz="3200" dirty="0"/>
          </a:p>
          <a:p>
            <a:r>
              <a:rPr lang="en-US" sz="3200" dirty="0"/>
              <a:t>The purpose of this section is to explain how it all came together.  </a:t>
            </a:r>
            <a:r>
              <a:rPr lang="en-US" sz="3200" b="1" dirty="0"/>
              <a:t>A terrible rookie mistake is to focus on what went wrong.  Focus on the success stories in your project!</a:t>
            </a:r>
          </a:p>
        </p:txBody>
      </p:sp>
      <p:sp>
        <p:nvSpPr>
          <p:cNvPr id="99" name="TextBox 98"/>
          <p:cNvSpPr txBox="1"/>
          <p:nvPr/>
        </p:nvSpPr>
        <p:spPr>
          <a:xfrm>
            <a:off x="15316200" y="32004000"/>
            <a:ext cx="12801600" cy="3539430"/>
          </a:xfrm>
          <a:prstGeom prst="rect">
            <a:avLst/>
          </a:prstGeom>
          <a:noFill/>
        </p:spPr>
        <p:txBody>
          <a:bodyPr wrap="square" rtlCol="0">
            <a:spAutoFit/>
          </a:bodyPr>
          <a:lstStyle/>
          <a:p>
            <a:r>
              <a:rPr lang="en-US" sz="3200" dirty="0"/>
              <a:t>We feel that our product successfully completed the goals we set out for. With more efficient design and smaller components, the product could be made small enough to fit on a necklace or wristband for convenience. The operation of the product seems to be effective for what it was designed for, presumably the cost of production would be relatively low. This makes the product a viable option for patient monitoring in a assisted living facility.</a:t>
            </a:r>
          </a:p>
          <a:p>
            <a:endParaRPr lang="en-US" sz="3200" dirty="0"/>
          </a:p>
        </p:txBody>
      </p:sp>
      <p:sp>
        <p:nvSpPr>
          <p:cNvPr id="100" name="TextBox 99"/>
          <p:cNvSpPr txBox="1"/>
          <p:nvPr/>
        </p:nvSpPr>
        <p:spPr>
          <a:xfrm>
            <a:off x="17670958" y="28922841"/>
            <a:ext cx="6248400" cy="954107"/>
          </a:xfrm>
          <a:prstGeom prst="rect">
            <a:avLst/>
          </a:prstGeom>
          <a:noFill/>
        </p:spPr>
        <p:txBody>
          <a:bodyPr wrap="square" rtlCol="0">
            <a:spAutoFit/>
          </a:bodyPr>
          <a:lstStyle/>
          <a:p>
            <a:r>
              <a:rPr lang="en-US" sz="2800" b="1" dirty="0"/>
              <a:t>Caption: Photograph of gizmo attached </a:t>
            </a:r>
          </a:p>
          <a:p>
            <a:r>
              <a:rPr lang="en-US" sz="2800" b="1" dirty="0"/>
              <a:t>to bicycle</a:t>
            </a:r>
            <a:endParaRPr lang="en-US" sz="2800" b="1" dirty="0">
              <a:solidFill>
                <a:schemeClr val="tx2"/>
              </a:solidFill>
            </a:endParaRPr>
          </a:p>
        </p:txBody>
      </p:sp>
      <p:sp>
        <p:nvSpPr>
          <p:cNvPr id="108" name="TextBox 107"/>
          <p:cNvSpPr txBox="1"/>
          <p:nvPr/>
        </p:nvSpPr>
        <p:spPr>
          <a:xfrm>
            <a:off x="1371600" y="31927800"/>
            <a:ext cx="12877800" cy="5509200"/>
          </a:xfrm>
          <a:prstGeom prst="rect">
            <a:avLst/>
          </a:prstGeom>
          <a:noFill/>
        </p:spPr>
        <p:txBody>
          <a:bodyPr wrap="square" rtlCol="0">
            <a:spAutoFit/>
          </a:bodyPr>
          <a:lstStyle/>
          <a:p>
            <a:r>
              <a:rPr lang="en-US" sz="3200" dirty="0"/>
              <a:t>The original accelerometer we purchased had no libraries to make it easily compatible with C. We purchased a different accelerometer which had C language support and was often used with AT microcontrollers.</a:t>
            </a:r>
          </a:p>
          <a:p>
            <a:endParaRPr lang="en-US" sz="3200" dirty="0"/>
          </a:p>
          <a:p>
            <a:r>
              <a:rPr lang="en-US" sz="3200" dirty="0"/>
              <a:t>The Bluetooth transmissions were able to be picked up by one partners phone and laptop, but the other partner couldn’t pick it up on either his phone or laptop. This was caused by incompatible Bluetooth drivers.</a:t>
            </a:r>
          </a:p>
          <a:p>
            <a:endParaRPr lang="en-US" sz="3200" dirty="0"/>
          </a:p>
          <a:p>
            <a:r>
              <a:rPr lang="en-US" sz="3200" dirty="0"/>
              <a:t>We attempted to use dynamic time warping to determine if a fall was detected. Our microcontroller did not have enough memory for its library, which made its implementation impossible.</a:t>
            </a:r>
          </a:p>
        </p:txBody>
      </p:sp>
      <p:sp>
        <p:nvSpPr>
          <p:cNvPr id="109" name="TextBox 108"/>
          <p:cNvSpPr txBox="1"/>
          <p:nvPr/>
        </p:nvSpPr>
        <p:spPr>
          <a:xfrm>
            <a:off x="10528919" y="10944881"/>
            <a:ext cx="6400800" cy="584775"/>
          </a:xfrm>
          <a:prstGeom prst="rect">
            <a:avLst/>
          </a:prstGeom>
          <a:noFill/>
        </p:spPr>
        <p:txBody>
          <a:bodyPr wrap="square" rtlCol="0">
            <a:spAutoFit/>
          </a:bodyPr>
          <a:lstStyle/>
          <a:p>
            <a:r>
              <a:rPr lang="en-US" sz="3200" b="1" dirty="0" err="1"/>
              <a:t>LifeAlert</a:t>
            </a:r>
            <a:r>
              <a:rPr lang="en-US" sz="3200" b="1" dirty="0"/>
              <a:t>® Slogan</a:t>
            </a:r>
            <a:endParaRPr lang="en-US" sz="3200" b="1" dirty="0">
              <a:solidFill>
                <a:schemeClr val="tx2"/>
              </a:solidFill>
            </a:endParaRPr>
          </a:p>
        </p:txBody>
      </p:sp>
      <p:sp>
        <p:nvSpPr>
          <p:cNvPr id="110" name="TextBox 109"/>
          <p:cNvSpPr txBox="1"/>
          <p:nvPr/>
        </p:nvSpPr>
        <p:spPr>
          <a:xfrm>
            <a:off x="17830800" y="20542143"/>
            <a:ext cx="5029200" cy="584775"/>
          </a:xfrm>
          <a:prstGeom prst="rect">
            <a:avLst/>
          </a:prstGeom>
          <a:noFill/>
        </p:spPr>
        <p:txBody>
          <a:bodyPr wrap="square" rtlCol="0">
            <a:spAutoFit/>
          </a:bodyPr>
          <a:lstStyle/>
          <a:p>
            <a:pPr algn="ctr"/>
            <a:r>
              <a:rPr lang="en-US" sz="3200" b="1" dirty="0"/>
              <a:t>Communication Overview</a:t>
            </a:r>
            <a:endParaRPr lang="en-US" sz="3200" b="1" dirty="0">
              <a:solidFill>
                <a:schemeClr val="tx2"/>
              </a:solidFill>
            </a:endParaRPr>
          </a:p>
        </p:txBody>
      </p:sp>
      <p:sp>
        <p:nvSpPr>
          <p:cNvPr id="111" name="TextBox 110"/>
          <p:cNvSpPr txBox="1"/>
          <p:nvPr/>
        </p:nvSpPr>
        <p:spPr>
          <a:xfrm>
            <a:off x="1371600" y="8763000"/>
            <a:ext cx="8839200" cy="3046988"/>
          </a:xfrm>
          <a:prstGeom prst="rect">
            <a:avLst/>
          </a:prstGeom>
          <a:noFill/>
        </p:spPr>
        <p:txBody>
          <a:bodyPr wrap="square" rtlCol="0">
            <a:spAutoFit/>
          </a:bodyPr>
          <a:lstStyle/>
          <a:p>
            <a:r>
              <a:rPr lang="en-US" sz="3200" dirty="0"/>
              <a:t>The product we designed and built, was inspired by the </a:t>
            </a:r>
            <a:r>
              <a:rPr lang="en-US" sz="3200" dirty="0" err="1"/>
              <a:t>LifeAlert</a:t>
            </a:r>
            <a:r>
              <a:rPr lang="en-US" sz="3200" dirty="0"/>
              <a:t>® system. This provides seniors who live alone with an emergency system in case they fall. We designed our product specifically for assisted living facilities since the requirements for the product would be different than a general case.</a:t>
            </a:r>
          </a:p>
        </p:txBody>
      </p:sp>
      <p:sp>
        <p:nvSpPr>
          <p:cNvPr id="114" name="TextBox 113"/>
          <p:cNvSpPr txBox="1"/>
          <p:nvPr/>
        </p:nvSpPr>
        <p:spPr>
          <a:xfrm>
            <a:off x="14987071" y="8305800"/>
            <a:ext cx="13206929" cy="4524315"/>
          </a:xfrm>
          <a:prstGeom prst="rect">
            <a:avLst/>
          </a:prstGeom>
          <a:noFill/>
        </p:spPr>
        <p:txBody>
          <a:bodyPr wrap="square" rtlCol="0">
            <a:spAutoFit/>
          </a:bodyPr>
          <a:lstStyle/>
          <a:p>
            <a:r>
              <a:rPr lang="en-US" sz="3200" dirty="0"/>
              <a:t>In a low-staffed assisted living facility, a resident may get up to go to the bathroom at night, trip, and break there hip and knock their head and become unconscious. They may not be checked on until the morning. We envision a better version of our product can be worn as a necklace or bracelet. If it detects a resident has fallen, it will send a Bluetooth signal and trigger an alarm. The facility will have access nodes to read Bluetooth throughout the building which will communicate with a server that then sends the data to a mobile app for caretakers to alert them if a resident needs to be checked on. This may be integrated with previously existing systems.</a:t>
            </a:r>
          </a:p>
        </p:txBody>
      </p:sp>
      <p:sp>
        <p:nvSpPr>
          <p:cNvPr id="116" name="Rectangle 115"/>
          <p:cNvSpPr/>
          <p:nvPr/>
        </p:nvSpPr>
        <p:spPr>
          <a:xfrm>
            <a:off x="15316200" y="30708600"/>
            <a:ext cx="12801600" cy="1066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7" name="TextBox 116"/>
          <p:cNvSpPr txBox="1"/>
          <p:nvPr/>
        </p:nvSpPr>
        <p:spPr>
          <a:xfrm>
            <a:off x="18817462" y="30780335"/>
            <a:ext cx="5799076" cy="923330"/>
          </a:xfrm>
          <a:prstGeom prst="rect">
            <a:avLst/>
          </a:prstGeom>
          <a:noFill/>
        </p:spPr>
        <p:txBody>
          <a:bodyPr wrap="square" rtlCol="0">
            <a:spAutoFit/>
          </a:bodyPr>
          <a:lstStyle/>
          <a:p>
            <a:pPr algn="ctr"/>
            <a:r>
              <a:rPr lang="en-US" sz="5400" b="1" dirty="0"/>
              <a:t>Conclusion</a:t>
            </a:r>
          </a:p>
        </p:txBody>
      </p:sp>
      <p:cxnSp>
        <p:nvCxnSpPr>
          <p:cNvPr id="64" name="Straight Connector 63"/>
          <p:cNvCxnSpPr/>
          <p:nvPr/>
        </p:nvCxnSpPr>
        <p:spPr>
          <a:xfrm>
            <a:off x="457200" y="37392114"/>
            <a:ext cx="28194000"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13" y="1267130"/>
            <a:ext cx="2912503" cy="173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TextBox 86"/>
          <p:cNvSpPr txBox="1"/>
          <p:nvPr/>
        </p:nvSpPr>
        <p:spPr>
          <a:xfrm>
            <a:off x="15468600" y="35463540"/>
            <a:ext cx="12801600" cy="1569660"/>
          </a:xfrm>
          <a:prstGeom prst="rect">
            <a:avLst/>
          </a:prstGeom>
          <a:noFill/>
        </p:spPr>
        <p:txBody>
          <a:bodyPr wrap="square" rtlCol="0">
            <a:spAutoFit/>
          </a:bodyPr>
          <a:lstStyle/>
          <a:p>
            <a:r>
              <a:rPr lang="en-US" sz="3200" b="1" dirty="0"/>
              <a:t>Acknowledgement </a:t>
            </a:r>
          </a:p>
          <a:p>
            <a:r>
              <a:rPr lang="en-US" sz="3200" dirty="0"/>
              <a:t>I2cmaster – Peter Fleury – Interfacing with I2C connection</a:t>
            </a:r>
          </a:p>
          <a:p>
            <a:r>
              <a:rPr lang="en-US" sz="3200" dirty="0"/>
              <a:t>adxl345 – Davide </a:t>
            </a:r>
            <a:r>
              <a:rPr lang="en-US" sz="3200" dirty="0" err="1"/>
              <a:t>Gironi</a:t>
            </a:r>
            <a:r>
              <a:rPr lang="en-US" sz="3200" dirty="0"/>
              <a:t> – Accessibility using the ADXL345 accelerometer</a:t>
            </a:r>
          </a:p>
        </p:txBody>
      </p:sp>
      <p:sp>
        <p:nvSpPr>
          <p:cNvPr id="3" name="TextBox 2"/>
          <p:cNvSpPr txBox="1"/>
          <p:nvPr/>
        </p:nvSpPr>
        <p:spPr>
          <a:xfrm>
            <a:off x="26670000" y="405825"/>
            <a:ext cx="1685077" cy="1107996"/>
          </a:xfrm>
          <a:prstGeom prst="rect">
            <a:avLst/>
          </a:prstGeom>
          <a:noFill/>
        </p:spPr>
        <p:txBody>
          <a:bodyPr wrap="none" rtlCol="0">
            <a:spAutoFit/>
          </a:bodyPr>
          <a:lstStyle/>
          <a:p>
            <a:r>
              <a:rPr lang="en-US" sz="6600" b="1" dirty="0"/>
              <a:t>P 14</a:t>
            </a:r>
          </a:p>
        </p:txBody>
      </p:sp>
      <p:pic>
        <p:nvPicPr>
          <p:cNvPr id="5" name="Picture 4">
            <a:extLst>
              <a:ext uri="{FF2B5EF4-FFF2-40B4-BE49-F238E27FC236}">
                <a16:creationId xmlns:a16="http://schemas.microsoft.com/office/drawing/2014/main" id="{152841C1-2E2F-4034-9735-0AD1ACE76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3010" y="8432467"/>
            <a:ext cx="3200400" cy="2496312"/>
          </a:xfrm>
          <a:prstGeom prst="rect">
            <a:avLst/>
          </a:prstGeom>
        </p:spPr>
      </p:pic>
      <p:pic>
        <p:nvPicPr>
          <p:cNvPr id="4" name="Picture 3">
            <a:extLst>
              <a:ext uri="{FF2B5EF4-FFF2-40B4-BE49-F238E27FC236}">
                <a16:creationId xmlns:a16="http://schemas.microsoft.com/office/drawing/2014/main" id="{BE1348C7-3A79-4C89-A189-F1CC915355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75790" y="14802212"/>
            <a:ext cx="14742753" cy="5701173"/>
          </a:xfrm>
          <a:prstGeom prst="rect">
            <a:avLst/>
          </a:prstGeom>
        </p:spPr>
      </p:pic>
    </p:spTree>
    <p:extLst>
      <p:ext uri="{BB962C8B-B14F-4D97-AF65-F5344CB8AC3E}">
        <p14:creationId xmlns:p14="http://schemas.microsoft.com/office/powerpoint/2010/main" val="2238204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TotalTime>
  <Words>738</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IIHR - Hydroscience &amp;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 Kruger</dc:creator>
  <cp:lastModifiedBy>Sommer, Karson</cp:lastModifiedBy>
  <cp:revision>53</cp:revision>
  <dcterms:created xsi:type="dcterms:W3CDTF">2012-04-27T11:49:47Z</dcterms:created>
  <dcterms:modified xsi:type="dcterms:W3CDTF">2019-05-01T18:22:14Z</dcterms:modified>
</cp:coreProperties>
</file>