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612"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22-04-2022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22-04-2022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22-04-2022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22-04-2022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22-04-2022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22-04-2022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22-04-2022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22-04-2022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22-04-2022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22-04-2022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22-04-2022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22-04-2022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en-US" sz="1600" dirty="0">
                <a:solidFill>
                  <a:schemeClr val="tx1"/>
                </a:solidFill>
              </a:rPr>
              <a:t>Out of scoop, hit directly with </a:t>
            </a:r>
            <a:r>
              <a:rPr lang="en-US" sz="1600">
                <a:solidFill>
                  <a:schemeClr val="tx1"/>
                </a:solidFill>
              </a:rPr>
              <a:t>left flipper!</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hit Sparky's power meter by hitting lit shots 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194" y="205978"/>
            <a:ext cx="7424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 -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 </a:t>
            </a:r>
            <a:r>
              <a:rPr lang="da-DK" sz="1600" dirty="0" err="1">
                <a:solidFill>
                  <a:schemeClr val="tx1"/>
                </a:solidFill>
              </a:rPr>
              <a:t>Highway</a:t>
            </a:r>
            <a:r>
              <a:rPr lang="da-DK" sz="1600" dirty="0">
                <a:solidFill>
                  <a:schemeClr val="tx1"/>
                </a:solidFill>
              </a:rPr>
              <a:t> to </a:t>
            </a:r>
            <a:r>
              <a:rPr lang="da-DK" sz="1600" dirty="0" err="1">
                <a:solidFill>
                  <a:schemeClr val="tx1"/>
                </a:solidFill>
              </a:rPr>
              <a:t>hell</a:t>
            </a:r>
            <a:r>
              <a:rPr lang="da-DK" sz="1600" dirty="0">
                <a:solidFill>
                  <a:schemeClr val="tx1"/>
                </a:solidFill>
              </a:rPr>
              <a:t>”</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right ramp, then left ramp </a:t>
            </a:r>
            <a:r>
              <a:rPr lang="da-DK" sz="1600" dirty="0">
                <a:solidFill>
                  <a:schemeClr val="tx1"/>
                </a:solidFill>
              </a:rPr>
              <a:t>/ </a:t>
            </a:r>
            <a:r>
              <a:rPr lang="da-DK" sz="1600" dirty="0" err="1">
                <a:solidFill>
                  <a:schemeClr val="tx1"/>
                </a:solidFill>
              </a:rPr>
              <a:t>left</a:t>
            </a:r>
            <a:r>
              <a:rPr lang="da-DK" sz="1600" dirty="0">
                <a:solidFill>
                  <a:schemeClr val="tx1"/>
                </a:solidFill>
              </a:rPr>
              <a: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57759" y="6181768"/>
            <a:ext cx="92860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
        <p:nvSpPr>
          <p:cNvPr id="11" name="Rectangle 24">
            <a:extLst>
              <a:ext uri="{FF2B5EF4-FFF2-40B4-BE49-F238E27FC236}">
                <a16:creationId xmlns:a16="http://schemas.microsoft.com/office/drawing/2014/main" id="{BE895D10-7BEF-4CC8-A530-314041480DD7}"/>
              </a:ext>
            </a:extLst>
          </p:cNvPr>
          <p:cNvSpPr/>
          <p:nvPr/>
        </p:nvSpPr>
        <p:spPr>
          <a:xfrm rot="16200000">
            <a:off x="11779681" y="5470933"/>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659668"/>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11" name="Rectangle 24">
            <a:extLst>
              <a:ext uri="{FF2B5EF4-FFF2-40B4-BE49-F238E27FC236}">
                <a16:creationId xmlns:a16="http://schemas.microsoft.com/office/drawing/2014/main" id="{2B5A580F-D723-45E5-ADB1-328009DCFE5B}"/>
              </a:ext>
            </a:extLst>
          </p:cNvPr>
          <p:cNvSpPr/>
          <p:nvPr/>
        </p:nvSpPr>
        <p:spPr>
          <a:xfrm rot="16200000">
            <a:off x="11761971" y="91954"/>
            <a:ext cx="5201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TS</a:t>
            </a: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a:t>
            </a:r>
            <a:r>
              <a:rPr lang="en-GB" sz="1600">
                <a:solidFill>
                  <a:schemeClr val="tx1"/>
                </a:solidFill>
              </a:rPr>
              <a:t>Qualifies Lannister</a:t>
            </a:r>
            <a:endParaRPr lang="en-GB" sz="1600" dirty="0">
              <a:solidFill>
                <a:schemeClr val="tx1"/>
              </a:solidFill>
            </a:endParaRP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4399" y="2040931"/>
            <a:ext cx="65893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12" name="Rectangle 24">
            <a:extLst>
              <a:ext uri="{FF2B5EF4-FFF2-40B4-BE49-F238E27FC236}">
                <a16:creationId xmlns:a16="http://schemas.microsoft.com/office/drawing/2014/main" id="{6DD7B83A-D19A-405C-B7E3-1C9D38600F49}"/>
              </a:ext>
            </a:extLst>
          </p:cNvPr>
          <p:cNvSpPr/>
          <p:nvPr/>
        </p:nvSpPr>
        <p:spPr>
          <a:xfrm rot="16200000">
            <a:off x="11647853" y="1335791"/>
            <a:ext cx="748419"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441125" y="3800228"/>
            <a:ext cx="11654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CONGO</a:t>
            </a:r>
          </a:p>
        </p:txBody>
      </p:sp>
      <p:sp>
        <p:nvSpPr>
          <p:cNvPr id="11" name="Rectangle 24">
            <a:extLst>
              <a:ext uri="{FF2B5EF4-FFF2-40B4-BE49-F238E27FC236}">
                <a16:creationId xmlns:a16="http://schemas.microsoft.com/office/drawing/2014/main" id="{8DBCC11A-6158-4A66-BEAF-2B79FAC03321}"/>
              </a:ext>
            </a:extLst>
          </p:cNvPr>
          <p:cNvSpPr/>
          <p:nvPr/>
        </p:nvSpPr>
        <p:spPr>
          <a:xfrm rot="16200000">
            <a:off x="11593972" y="2798490"/>
            <a:ext cx="8561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MUN</a:t>
            </a: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63475" y="5842447"/>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11" name="Rectangle 24">
            <a:extLst>
              <a:ext uri="{FF2B5EF4-FFF2-40B4-BE49-F238E27FC236}">
                <a16:creationId xmlns:a16="http://schemas.microsoft.com/office/drawing/2014/main" id="{46DF70B3-C98C-48D3-B42C-0982005DFA15}"/>
              </a:ext>
            </a:extLst>
          </p:cNvPr>
          <p:cNvSpPr/>
          <p:nvPr/>
        </p:nvSpPr>
        <p:spPr>
          <a:xfrm rot="16200000">
            <a:off x="11475448" y="4938058"/>
            <a:ext cx="109323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Addams family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GB" sz="1600" dirty="0">
                <a:solidFill>
                  <a:schemeClr val="tx1"/>
                </a:solidFill>
              </a:rPr>
              <a:t>Hit the ball into Thing's eject, hole behind bookcase.</a:t>
            </a:r>
          </a:p>
          <a:p>
            <a:endParaRPr lang="da-DK" sz="1600" dirty="0">
              <a:solidFill>
                <a:schemeClr val="tx1"/>
              </a:solidFill>
            </a:endParaRPr>
          </a:p>
          <a:p>
            <a:r>
              <a:rPr lang="da-DK" sz="1600" dirty="0">
                <a:solidFill>
                  <a:schemeClr val="tx1"/>
                </a:solidFill>
              </a:rPr>
              <a:t>Go for MB, by </a:t>
            </a:r>
            <a:r>
              <a:rPr lang="en-GB" sz="1600" dirty="0">
                <a:solidFill>
                  <a:schemeClr val="tx1"/>
                </a:solidFill>
              </a:rPr>
              <a:t>spelling G-R-E-E-D (hitting the bookcase the appropriate number of times), Thing's Eject and the Vault (Right Sinkhole), after locking two balls both the Electric Chair and the Vault (the red lamps) will start MB. Shoot the Train Wreck target to collect the Jackpot, shoot the Million Plus Ramp (upper left) to score the Super Jackpot, Shoot the Million Plus Ramp to score the Super Jackpot.</a:t>
            </a:r>
          </a:p>
          <a:p>
            <a:r>
              <a:rPr lang="en-GB" sz="1600" dirty="0">
                <a:solidFill>
                  <a:schemeClr val="tx1"/>
                </a:solidFill>
              </a:rPr>
              <a:t>If you fail to collect a Jackpot, you can restart MB by shooting Thing's Eject (hole up the middle) within 20 seconds.</a:t>
            </a:r>
          </a:p>
          <a:p>
            <a:r>
              <a:rPr lang="en-GB" sz="1600" dirty="0">
                <a:solidFill>
                  <a:schemeClr val="tx1"/>
                </a:solidFill>
              </a:rPr>
              <a:t>For the second and subsequent MB’s, you must spell GREED via five bookcase hits, and only the Vault will lock balls.</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Quick </a:t>
            </a:r>
            <a:r>
              <a:rPr lang="da-DK" sz="1600" dirty="0" err="1">
                <a:solidFill>
                  <a:schemeClr val="tx1"/>
                </a:solidFill>
              </a:rPr>
              <a:t>Multiball</a:t>
            </a:r>
            <a:r>
              <a:rPr lang="da-DK" sz="1600" dirty="0">
                <a:solidFill>
                  <a:schemeClr val="tx1"/>
                </a:solidFill>
              </a:rPr>
              <a:t>, </a:t>
            </a:r>
            <a:r>
              <a:rPr lang="en-GB" sz="1600" dirty="0">
                <a:solidFill>
                  <a:schemeClr val="tx1"/>
                </a:solidFill>
              </a:rPr>
              <a:t>Lights Quick </a:t>
            </a:r>
            <a:r>
              <a:rPr lang="en-GB" sz="1600" dirty="0" err="1">
                <a:solidFill>
                  <a:schemeClr val="tx1"/>
                </a:solidFill>
              </a:rPr>
              <a:t>Multiball</a:t>
            </a:r>
            <a:r>
              <a:rPr lang="en-GB" sz="1600" dirty="0">
                <a:solidFill>
                  <a:schemeClr val="tx1"/>
                </a:solidFill>
              </a:rPr>
              <a:t> at Thing's Eject.</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Thing </a:t>
            </a:r>
            <a:r>
              <a:rPr lang="da-DK" sz="1600" dirty="0" err="1">
                <a:solidFill>
                  <a:schemeClr val="tx1"/>
                </a:solidFill>
              </a:rPr>
              <a:t>Multiball</a:t>
            </a:r>
            <a:r>
              <a:rPr lang="da-DK" sz="1600" dirty="0">
                <a:solidFill>
                  <a:schemeClr val="tx1"/>
                </a:solidFill>
              </a:rPr>
              <a:t>, </a:t>
            </a:r>
            <a:r>
              <a:rPr lang="en-GB" sz="1600" dirty="0">
                <a:solidFill>
                  <a:schemeClr val="tx1"/>
                </a:solidFill>
              </a:rPr>
              <a:t>this is a count-down award lit at Thing's Eject.</a:t>
            </a:r>
          </a:p>
          <a:p>
            <a:endParaRPr lang="en-GB" sz="1600" dirty="0">
              <a:solidFill>
                <a:schemeClr val="tx1"/>
              </a:solidFill>
            </a:endParaRPr>
          </a:p>
          <a:p>
            <a:r>
              <a:rPr lang="da-DK" sz="1600" dirty="0">
                <a:solidFill>
                  <a:schemeClr val="tx1"/>
                </a:solidFill>
              </a:rPr>
              <a:t>Tour the </a:t>
            </a:r>
            <a:r>
              <a:rPr lang="da-DK" sz="1600" dirty="0" err="1">
                <a:solidFill>
                  <a:schemeClr val="tx1"/>
                </a:solidFill>
              </a:rPr>
              <a:t>Mansion</a:t>
            </a:r>
            <a:r>
              <a:rPr lang="da-DK" sz="1600" dirty="0">
                <a:solidFill>
                  <a:schemeClr val="tx1"/>
                </a:solidFill>
              </a:rPr>
              <a:t>: </a:t>
            </a:r>
            <a:r>
              <a:rPr lang="en-GB" sz="1600" dirty="0">
                <a:solidFill>
                  <a:schemeClr val="tx1"/>
                </a:solidFill>
              </a:rPr>
              <a:t>Whenever the 12th mansion award has been collected or started, the electric chair will be re-lit automatically and the "?" will be flashing.</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Attack from Mars</a:t>
            </a:r>
            <a:endParaRPr lang="en-US" sz="2000" u="sng" dirty="0">
              <a:solidFill>
                <a:schemeClr val="tx1"/>
              </a:solidFill>
            </a:endParaRPr>
          </a:p>
          <a:p>
            <a:r>
              <a:rPr lang="da-DK" sz="1600" dirty="0">
                <a:solidFill>
                  <a:schemeClr val="tx1"/>
                </a:solidFill>
              </a:rPr>
              <a:t>MB: Light </a:t>
            </a:r>
            <a:r>
              <a:rPr lang="da-DK" sz="1600" dirty="0" err="1">
                <a:solidFill>
                  <a:schemeClr val="tx1"/>
                </a:solidFill>
              </a:rPr>
              <a:t>lock</a:t>
            </a:r>
            <a:r>
              <a:rPr lang="da-DK" sz="1600" dirty="0">
                <a:solidFill>
                  <a:schemeClr val="tx1"/>
                </a:solidFill>
              </a:rPr>
              <a:t> and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middle</a:t>
            </a:r>
            <a:r>
              <a:rPr lang="da-DK" sz="1600" dirty="0">
                <a:solidFill>
                  <a:schemeClr val="tx1"/>
                </a:solidFill>
              </a:rPr>
              <a:t> </a:t>
            </a:r>
            <a:r>
              <a:rPr lang="da-DK" sz="1600" dirty="0" err="1">
                <a:solidFill>
                  <a:schemeClr val="tx1"/>
                </a:solidFill>
              </a:rPr>
              <a:t>orbit</a:t>
            </a:r>
            <a:r>
              <a:rPr lang="da-DK" sz="1600" dirty="0">
                <a:solidFill>
                  <a:schemeClr val="tx1"/>
                </a:solidFill>
              </a:rPr>
              <a:t> for, MB. In MB all </a:t>
            </a:r>
            <a:r>
              <a:rPr lang="da-DK" sz="1600" dirty="0" err="1">
                <a:solidFill>
                  <a:schemeClr val="tx1"/>
                </a:solidFill>
              </a:rPr>
              <a:t>Orbits</a:t>
            </a:r>
            <a:r>
              <a:rPr lang="da-DK" sz="1600" dirty="0">
                <a:solidFill>
                  <a:schemeClr val="tx1"/>
                </a:solidFill>
              </a:rPr>
              <a:t>(3) and </a:t>
            </a:r>
            <a:r>
              <a:rPr lang="da-DK" sz="1600" dirty="0" err="1">
                <a:solidFill>
                  <a:schemeClr val="tx1"/>
                </a:solidFill>
              </a:rPr>
              <a:t>ramps</a:t>
            </a:r>
            <a:r>
              <a:rPr lang="da-DK" sz="1600" dirty="0">
                <a:solidFill>
                  <a:schemeClr val="tx1"/>
                </a:solidFill>
              </a:rPr>
              <a:t> (2) </a:t>
            </a:r>
            <a:r>
              <a:rPr lang="da-DK" sz="1600" dirty="0" err="1">
                <a:solidFill>
                  <a:schemeClr val="tx1"/>
                </a:solidFill>
              </a:rPr>
              <a:t>are</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traveling</a:t>
            </a:r>
            <a:r>
              <a:rPr lang="da-DK" sz="1600" dirty="0">
                <a:solidFill>
                  <a:schemeClr val="tx1"/>
                </a:solidFill>
              </a:rPr>
              <a:t>” is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da-DK" sz="1600" dirty="0" err="1">
                <a:solidFill>
                  <a:schemeClr val="tx1"/>
                </a:solidFill>
              </a:rPr>
              <a:t>Collect</a:t>
            </a:r>
            <a:r>
              <a:rPr lang="da-DK" sz="1600" dirty="0">
                <a:solidFill>
                  <a:schemeClr val="tx1"/>
                </a:solidFill>
              </a:rPr>
              <a:t> </a:t>
            </a:r>
            <a:r>
              <a:rPr lang="da-DK" sz="1600" dirty="0" err="1">
                <a:solidFill>
                  <a:schemeClr val="tx1"/>
                </a:solidFill>
              </a:rPr>
              <a:t>controlled</a:t>
            </a:r>
            <a:r>
              <a:rPr lang="da-DK" sz="1600" dirty="0">
                <a:solidFill>
                  <a:schemeClr val="tx1"/>
                </a:solidFill>
              </a:rPr>
              <a:t> In-out </a:t>
            </a:r>
            <a:r>
              <a:rPr lang="da-DK" sz="1600" dirty="0" err="1">
                <a:solidFill>
                  <a:schemeClr val="tx1"/>
                </a:solidFill>
              </a:rPr>
              <a:t>lanes</a:t>
            </a:r>
            <a:r>
              <a:rPr lang="da-DK" sz="1600" dirty="0">
                <a:solidFill>
                  <a:schemeClr val="tx1"/>
                </a:solidFill>
              </a:rPr>
              <a:t> for Stroke of </a:t>
            </a:r>
            <a:r>
              <a:rPr lang="da-DK" sz="1600" dirty="0" err="1">
                <a:solidFill>
                  <a:schemeClr val="tx1"/>
                </a:solidFill>
              </a:rPr>
              <a:t>luck</a:t>
            </a:r>
            <a:r>
              <a:rPr lang="da-DK" sz="1600" dirty="0">
                <a:solidFill>
                  <a:schemeClr val="tx1"/>
                </a:solidFill>
              </a:rPr>
              <a:t> in scoop.</a:t>
            </a:r>
          </a:p>
          <a:p>
            <a:endParaRPr lang="en-GB" sz="1600" b="0" i="0" dirty="0">
              <a:solidFill>
                <a:srgbClr val="000000"/>
              </a:solidFill>
              <a:effectLst/>
              <a:latin typeface="Arial" panose="020B0604020202020204" pitchFamily="34" charset="0"/>
            </a:endParaRPr>
          </a:p>
          <a:p>
            <a:r>
              <a:rPr lang="en-GB" sz="1600" b="0" i="0" dirty="0">
                <a:solidFill>
                  <a:srgbClr val="000000"/>
                </a:solidFill>
                <a:effectLst/>
                <a:latin typeface="Arial" panose="020B0604020202020204" pitchFamily="34" charset="0"/>
              </a:rPr>
              <a:t>Strobe </a:t>
            </a:r>
            <a:r>
              <a:rPr lang="en-GB" sz="1600" b="0" i="0" dirty="0" err="1">
                <a:solidFill>
                  <a:srgbClr val="000000"/>
                </a:solidFill>
                <a:effectLst/>
                <a:latin typeface="Arial" panose="020B0604020202020204" pitchFamily="34" charset="0"/>
              </a:rPr>
              <a:t>Multiball</a:t>
            </a:r>
            <a:r>
              <a:rPr lang="da-DK" sz="1600" b="0" i="0" dirty="0">
                <a:solidFill>
                  <a:schemeClr val="tx1"/>
                </a:solidFill>
                <a:effectLst/>
                <a:latin typeface="Arial" panose="020B0604020202020204" pitchFamily="34" charset="0"/>
              </a:rPr>
              <a:t>, from Scoop, hit the </a:t>
            </a:r>
            <a:r>
              <a:rPr lang="da-DK" sz="1600" dirty="0" err="1">
                <a:solidFill>
                  <a:schemeClr val="tx1"/>
                </a:solidFill>
                <a:latin typeface="Arial" panose="020B0604020202020204" pitchFamily="34" charset="0"/>
              </a:rPr>
              <a:t>f</a:t>
            </a:r>
            <a:r>
              <a:rPr lang="da-DK" sz="1600" b="0" i="0" dirty="0" err="1">
                <a:solidFill>
                  <a:schemeClr val="tx1"/>
                </a:solidFill>
                <a:effectLst/>
                <a:latin typeface="Arial" panose="020B0604020202020204" pitchFamily="34" charset="0"/>
              </a:rPr>
              <a:t>orcefield</a:t>
            </a:r>
            <a:r>
              <a:rPr lang="da-DK" sz="1600" b="0" i="0" dirty="0">
                <a:solidFill>
                  <a:schemeClr val="tx1"/>
                </a:solidFill>
                <a:effectLst/>
                <a:latin typeface="Arial" panose="020B0604020202020204" pitchFamily="34" charset="0"/>
              </a:rPr>
              <a:t> / </a:t>
            </a:r>
            <a:r>
              <a:rPr lang="da-DK" sz="1600" b="0" i="0" dirty="0" err="1">
                <a:solidFill>
                  <a:schemeClr val="tx1"/>
                </a:solidFill>
                <a:effectLst/>
                <a:latin typeface="Arial" panose="020B0604020202020204" pitchFamily="34" charset="0"/>
              </a:rPr>
              <a:t>wiser</a:t>
            </a:r>
            <a:r>
              <a:rPr lang="da-DK" sz="1600" b="0" i="0" dirty="0">
                <a:solidFill>
                  <a:schemeClr val="tx1"/>
                </a:solidFill>
                <a:effectLst/>
                <a:latin typeface="Arial" panose="020B0604020202020204" pitchFamily="34" charset="0"/>
              </a:rPr>
              <a:t>.</a:t>
            </a:r>
            <a:endParaRPr lang="da-DK" sz="1600" dirty="0">
              <a:solidFill>
                <a:schemeClr val="tx1"/>
              </a:solidFill>
            </a:endParaRPr>
          </a:p>
          <a:p>
            <a:endParaRPr lang="da-DK" sz="1600" dirty="0">
              <a:solidFill>
                <a:schemeClr val="tx1"/>
              </a:solidFill>
            </a:endParaRPr>
          </a:p>
          <a:p>
            <a:r>
              <a:rPr lang="en-GB" sz="1600" b="0" i="0" dirty="0">
                <a:solidFill>
                  <a:srgbClr val="000000"/>
                </a:solidFill>
                <a:effectLst/>
                <a:latin typeface="Arial" panose="020B0604020202020204" pitchFamily="34" charset="0"/>
              </a:rPr>
              <a:t>Martian bomb, in Martian Attack – started in scoop, hit target in the target bank below them, hit all 4 </a:t>
            </a:r>
            <a:r>
              <a:rPr lang="en-GB" sz="1600" b="0" i="0" dirty="0" err="1">
                <a:solidFill>
                  <a:srgbClr val="000000"/>
                </a:solidFill>
                <a:effectLst/>
                <a:latin typeface="Arial" panose="020B0604020202020204" pitchFamily="34" charset="0"/>
              </a:rPr>
              <a:t>martians</a:t>
            </a:r>
            <a:r>
              <a:rPr lang="en-GB" sz="1600" b="0" i="0" dirty="0">
                <a:solidFill>
                  <a:srgbClr val="000000"/>
                </a:solidFill>
                <a:effectLst/>
                <a:latin typeface="Arial" panose="020B0604020202020204" pitchFamily="34" charset="0"/>
              </a:rPr>
              <a:t>, Martian 2-ball starts, Martian Bomb at launch button.</a:t>
            </a:r>
          </a:p>
          <a:p>
            <a:r>
              <a:rPr lang="en-GB" sz="1600" dirty="0">
                <a:solidFill>
                  <a:srgbClr val="000000"/>
                </a:solidFill>
                <a:latin typeface="Arial" panose="020B0604020202020204" pitchFamily="34" charset="0"/>
              </a:rPr>
              <a:t>All M-A-R-T-I-A-N-S target to lit in scoop.</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any of </a:t>
            </a:r>
          </a:p>
          <a:p>
            <a:r>
              <a:rPr lang="en-GB" sz="1600" b="0" i="0" dirty="0">
                <a:solidFill>
                  <a:srgbClr val="000000"/>
                </a:solidFill>
                <a:effectLst/>
                <a:latin typeface="Arial" panose="020B0604020202020204" pitchFamily="34" charset="0"/>
              </a:rPr>
              <a:t>The left orbit is Capture</a:t>
            </a:r>
          </a:p>
          <a:p>
            <a:r>
              <a:rPr lang="en-GB" sz="1600" b="0" i="0" dirty="0">
                <a:solidFill>
                  <a:srgbClr val="000000"/>
                </a:solidFill>
                <a:effectLst/>
                <a:latin typeface="Arial" panose="020B0604020202020204" pitchFamily="34" charset="0"/>
              </a:rPr>
              <a:t>The left ramp is the Big-O-Beam</a:t>
            </a:r>
          </a:p>
          <a:p>
            <a:r>
              <a:rPr lang="en-GB" sz="1600" b="0" i="0" dirty="0">
                <a:solidFill>
                  <a:srgbClr val="000000"/>
                </a:solidFill>
                <a:effectLst/>
                <a:latin typeface="Arial" panose="020B0604020202020204" pitchFamily="34" charset="0"/>
              </a:rPr>
              <a:t>The right ramp is the Tractor Beam</a:t>
            </a:r>
            <a:endParaRPr lang="en-GB" sz="1600" dirty="0">
              <a:solidFill>
                <a:srgbClr val="000000"/>
              </a:solidFill>
              <a:latin typeface="Arial" panose="020B0604020202020204" pitchFamily="34" charset="0"/>
            </a:endParaRPr>
          </a:p>
          <a:p>
            <a:r>
              <a:rPr lang="en-GB" sz="1600" b="0" i="0" dirty="0">
                <a:solidFill>
                  <a:srgbClr val="000000"/>
                </a:solidFill>
                <a:effectLst/>
                <a:latin typeface="Arial" panose="020B0604020202020204" pitchFamily="34" charset="0"/>
              </a:rPr>
              <a:t>The right orbit is the Atomic Blaster</a:t>
            </a:r>
          </a:p>
          <a:p>
            <a:r>
              <a:rPr lang="en-GB" sz="1600" dirty="0">
                <a:solidFill>
                  <a:srgbClr val="000000"/>
                </a:solidFill>
                <a:latin typeface="Arial" panose="020B0604020202020204" pitchFamily="34" charset="0"/>
              </a:rPr>
              <a:t>Is completed hit inner saucer targets for 100M hurry up.</a:t>
            </a:r>
          </a:p>
          <a:p>
            <a:r>
              <a:rPr lang="en-GB" sz="1600" dirty="0">
                <a:solidFill>
                  <a:srgbClr val="000000"/>
                </a:solidFill>
                <a:latin typeface="Arial" panose="020B0604020202020204" pitchFamily="34" charset="0"/>
              </a:rPr>
              <a:t>Completing all start </a:t>
            </a:r>
            <a:r>
              <a:rPr lang="en-GB" sz="1600" b="0" i="0" dirty="0">
                <a:solidFill>
                  <a:srgbClr val="000000"/>
                </a:solidFill>
                <a:effectLst/>
                <a:latin typeface="Arial" panose="020B0604020202020204" pitchFamily="34" charset="0"/>
              </a:rPr>
              <a:t>Total Annihilation a 4 ball MB, where Jackpot are inner orbit – lock shot.</a:t>
            </a:r>
          </a:p>
          <a:p>
            <a:endParaRPr lang="en-GB" sz="1600" dirty="0">
              <a:solidFill>
                <a:srgbClr val="000000"/>
              </a:solidFill>
              <a:latin typeface="Arial" panose="020B0604020202020204" pitchFamily="34" charset="0"/>
            </a:endParaRPr>
          </a:p>
          <a:p>
            <a:pPr algn="l"/>
            <a:r>
              <a:rPr lang="en-GB" sz="1600" b="0" i="0" dirty="0">
                <a:solidFill>
                  <a:srgbClr val="000000"/>
                </a:solidFill>
                <a:effectLst/>
                <a:latin typeface="Arial" panose="020B0604020202020204" pitchFamily="34" charset="0"/>
              </a:rPr>
              <a:t>Rule The Universe is the "wizard" award in the game, every target is worth 50M</a:t>
            </a:r>
            <a:r>
              <a:rPr lang="en-US" sz="1600" b="0" i="0" dirty="0">
                <a:solidFill>
                  <a:schemeClr val="tx1"/>
                </a:solidFill>
                <a:effectLst/>
                <a:latin typeface="Arial" panose="020B0604020202020204" pitchFamily="34" charset="0"/>
              </a:rPr>
              <a:t>.</a:t>
            </a:r>
          </a:p>
          <a:p>
            <a:pPr algn="l"/>
            <a:endParaRPr lang="en-US" sz="1600" dirty="0">
              <a:solidFill>
                <a:schemeClr val="tx1"/>
              </a:solidFill>
              <a:latin typeface="Arial" panose="020B0604020202020204" pitchFamily="34" charset="0"/>
            </a:endParaRPr>
          </a:p>
          <a:p>
            <a:pPr algn="l"/>
            <a:r>
              <a:rPr lang="en-US" sz="1600" b="0" i="0" dirty="0">
                <a:solidFill>
                  <a:schemeClr val="tx1"/>
                </a:solidFill>
                <a:effectLst/>
                <a:latin typeface="Arial" panose="020B0604020202020204" pitchFamily="34" charset="0"/>
              </a:rPr>
              <a:t>Take down two saucer before first MB, start MB wiser is up!</a:t>
            </a:r>
            <a:endParaRPr lang="en-GB" sz="1600" b="0" i="0" dirty="0">
              <a:solidFill>
                <a:srgbClr val="000000"/>
              </a:solidFill>
              <a:effectLst/>
              <a:latin typeface="Arial" panose="020B0604020202020204" pitchFamily="34" charset="0"/>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98267" y="962525"/>
            <a:ext cx="65120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TAF</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24242" y="226056"/>
            <a:ext cx="794403" cy="34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AFM</a:t>
            </a:r>
          </a:p>
        </p:txBody>
      </p:sp>
    </p:spTree>
    <p:extLst>
      <p:ext uri="{BB962C8B-B14F-4D97-AF65-F5344CB8AC3E}">
        <p14:creationId xmlns:p14="http://schemas.microsoft.com/office/powerpoint/2010/main" val="74868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Tron</a:t>
            </a:r>
          </a:p>
          <a:p>
            <a:r>
              <a:rPr lang="da-DK" sz="1600" dirty="0" err="1">
                <a:solidFill>
                  <a:schemeClr val="tx1"/>
                </a:solidFill>
              </a:rPr>
              <a:t>Skillshot</a:t>
            </a:r>
            <a:r>
              <a:rPr lang="da-DK" sz="1600" dirty="0">
                <a:solidFill>
                  <a:schemeClr val="tx1"/>
                </a:solidFill>
              </a:rPr>
              <a:t> : </a:t>
            </a:r>
            <a:r>
              <a:rPr lang="da-DK" sz="1600" dirty="0" err="1">
                <a:solidFill>
                  <a:schemeClr val="tx1"/>
                </a:solidFill>
              </a:rPr>
              <a:t>soft</a:t>
            </a:r>
            <a:r>
              <a:rPr lang="da-DK" sz="1600" dirty="0">
                <a:solidFill>
                  <a:schemeClr val="tx1"/>
                </a:solidFill>
              </a:rPr>
              <a:t> </a:t>
            </a:r>
            <a:r>
              <a:rPr lang="da-DK" sz="1600" dirty="0" err="1">
                <a:solidFill>
                  <a:schemeClr val="tx1"/>
                </a:solidFill>
              </a:rPr>
              <a:t>plunge</a:t>
            </a:r>
            <a:r>
              <a:rPr lang="da-DK" sz="1600" dirty="0">
                <a:solidFill>
                  <a:schemeClr val="tx1"/>
                </a:solidFill>
              </a:rPr>
              <a:t> for Arcade scoop, </a:t>
            </a:r>
            <a:r>
              <a:rPr lang="da-DK" sz="1600" dirty="0" err="1">
                <a:solidFill>
                  <a:schemeClr val="tx1"/>
                </a:solidFill>
              </a:rPr>
              <a:t>if</a:t>
            </a:r>
            <a:r>
              <a:rPr lang="da-DK" sz="1600" dirty="0">
                <a:solidFill>
                  <a:schemeClr val="tx1"/>
                </a:solidFill>
              </a:rPr>
              <a:t> not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from scoop, hold up right flipper.</a:t>
            </a:r>
          </a:p>
          <a:p>
            <a:endParaRPr lang="da-DK" sz="1600" dirty="0">
              <a:solidFill>
                <a:schemeClr val="tx1"/>
              </a:solidFill>
            </a:endParaRPr>
          </a:p>
          <a:p>
            <a:r>
              <a:rPr lang="en-GB" sz="1600" dirty="0">
                <a:solidFill>
                  <a:schemeClr val="tx1"/>
                </a:solidFill>
              </a:rPr>
              <a:t>Five left inner loop shots are needed to qualify </a:t>
            </a:r>
            <a:r>
              <a:rPr lang="en-GB" sz="1600" dirty="0" err="1">
                <a:solidFill>
                  <a:schemeClr val="tx1"/>
                </a:solidFill>
              </a:rPr>
              <a:t>Quorra</a:t>
            </a:r>
            <a:r>
              <a:rPr lang="en-GB" sz="1600" dirty="0">
                <a:solidFill>
                  <a:schemeClr val="tx1"/>
                </a:solidFill>
              </a:rPr>
              <a:t> </a:t>
            </a:r>
            <a:r>
              <a:rPr lang="en-GB" sz="1600" dirty="0" err="1">
                <a:solidFill>
                  <a:schemeClr val="tx1"/>
                </a:solidFill>
              </a:rPr>
              <a:t>Multiball</a:t>
            </a:r>
            <a:r>
              <a:rPr lang="en-GB" sz="1600" dirty="0">
                <a:solidFill>
                  <a:schemeClr val="tx1"/>
                </a:solidFill>
              </a:rPr>
              <a:t>, spinner has to be off for next shot to count. In MB T-R-O-N targets will start Double Scoring.</a:t>
            </a:r>
          </a:p>
          <a:p>
            <a:endParaRPr lang="en-GB" sz="1600" dirty="0">
              <a:solidFill>
                <a:schemeClr val="tx1"/>
              </a:solidFill>
            </a:endParaRPr>
          </a:p>
          <a:p>
            <a:r>
              <a:rPr lang="en-GB" sz="1600" dirty="0">
                <a:solidFill>
                  <a:schemeClr val="tx1"/>
                </a:solidFill>
              </a:rPr>
              <a:t>Disc </a:t>
            </a:r>
            <a:r>
              <a:rPr lang="en-GB" sz="1600" dirty="0" err="1">
                <a:solidFill>
                  <a:schemeClr val="tx1"/>
                </a:solidFill>
              </a:rPr>
              <a:t>Multiball</a:t>
            </a:r>
            <a:r>
              <a:rPr lang="en-GB" sz="1600" dirty="0">
                <a:solidFill>
                  <a:schemeClr val="tx1"/>
                </a:solidFill>
              </a:rPr>
              <a:t>, hit the recognizer to open (4 times), then more hits (7 times) to start. In MB hit it another 1o times</a:t>
            </a:r>
          </a:p>
          <a:p>
            <a:endParaRPr lang="en-GB" sz="1600" dirty="0">
              <a:solidFill>
                <a:schemeClr val="tx1"/>
              </a:solidFill>
            </a:endParaRPr>
          </a:p>
          <a:p>
            <a:r>
              <a:rPr lang="en-GB" sz="1600" dirty="0">
                <a:solidFill>
                  <a:schemeClr val="tx1"/>
                </a:solidFill>
              </a:rPr>
              <a:t>Light Cycle, are six square light cycle, first time 4 unique is need to qualify in Arcade scoop, Jackpot are lit Cycle’s, three at a time, then the other three. Shoot left ramp then left inner loop's </a:t>
            </a:r>
            <a:r>
              <a:rPr lang="en-GB" sz="1600" dirty="0" err="1">
                <a:solidFill>
                  <a:schemeClr val="tx1"/>
                </a:solidFill>
              </a:rPr>
              <a:t>Quorra</a:t>
            </a:r>
            <a:r>
              <a:rPr lang="en-GB" sz="1600" dirty="0">
                <a:solidFill>
                  <a:schemeClr val="tx1"/>
                </a:solidFill>
              </a:rPr>
              <a:t> flashes for Super jackpot.</a:t>
            </a:r>
          </a:p>
          <a:p>
            <a:endParaRPr lang="en-GB" sz="1600" dirty="0">
              <a:solidFill>
                <a:schemeClr val="tx1"/>
              </a:solidFill>
            </a:endParaRPr>
          </a:p>
          <a:p>
            <a:r>
              <a:rPr lang="en-GB" sz="1600" dirty="0">
                <a:solidFill>
                  <a:schemeClr val="tx1"/>
                </a:solidFill>
              </a:rPr>
              <a:t>In any MB, shoot the recognizer target bank 3 times, to add a ball, can be done twice per </a:t>
            </a:r>
            <a:r>
              <a:rPr lang="en-GB" sz="1600" dirty="0" err="1">
                <a:solidFill>
                  <a:schemeClr val="tx1"/>
                </a:solidFill>
              </a:rPr>
              <a:t>Multiball</a:t>
            </a:r>
            <a:r>
              <a:rPr lang="en-GB" sz="1600" dirty="0">
                <a:solidFill>
                  <a:schemeClr val="tx1"/>
                </a:solidFill>
              </a:rPr>
              <a:t>.</a:t>
            </a:r>
          </a:p>
          <a:p>
            <a:endParaRPr lang="en-GB" sz="1600" dirty="0">
              <a:solidFill>
                <a:schemeClr val="tx1"/>
              </a:solidFill>
            </a:endParaRPr>
          </a:p>
          <a:p>
            <a:r>
              <a:rPr lang="en-GB" sz="1600" dirty="0">
                <a:solidFill>
                  <a:schemeClr val="tx1"/>
                </a:solidFill>
              </a:rPr>
              <a:t>T-R-O-N targets, if the ball rolls over the Zen switch to the right of the Arcade scoop, just hit one target counts as all.</a:t>
            </a:r>
          </a:p>
          <a:p>
            <a:endParaRPr lang="en-GB" sz="1600" dirty="0">
              <a:solidFill>
                <a:schemeClr val="tx1"/>
              </a:solidFill>
            </a:endParaRPr>
          </a:p>
          <a:p>
            <a:r>
              <a:rPr lang="en-GB" sz="1600" dirty="0">
                <a:solidFill>
                  <a:schemeClr val="tx1"/>
                </a:solidFill>
              </a:rPr>
              <a:t>Wizard like AS – First Sea of Simulation, then Portal.</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Taxi</a:t>
            </a:r>
          </a:p>
          <a:p>
            <a:r>
              <a:rPr lang="da-DK" sz="1600" dirty="0" err="1">
                <a:solidFill>
                  <a:schemeClr val="tx1"/>
                </a:solidFill>
              </a:rPr>
              <a:t>Skillshot</a:t>
            </a:r>
            <a:r>
              <a:rPr lang="da-DK" sz="1600" dirty="0">
                <a:solidFill>
                  <a:schemeClr val="tx1"/>
                </a:solidFill>
              </a:rPr>
              <a:t> : </a:t>
            </a:r>
            <a:r>
              <a:rPr lang="da-DK" sz="1600" dirty="0" err="1">
                <a:solidFill>
                  <a:schemeClr val="tx1"/>
                </a:solidFill>
              </a:rPr>
              <a:t>plunge</a:t>
            </a:r>
            <a:r>
              <a:rPr lang="da-DK" sz="1600" dirty="0">
                <a:solidFill>
                  <a:schemeClr val="tx1"/>
                </a:solidFill>
              </a:rPr>
              <a:t> to </a:t>
            </a:r>
            <a:r>
              <a:rPr lang="da-DK" sz="1600" dirty="0" err="1">
                <a:solidFill>
                  <a:schemeClr val="tx1"/>
                </a:solidFill>
              </a:rPr>
              <a:t>get</a:t>
            </a:r>
            <a:r>
              <a:rPr lang="da-DK" sz="1600" dirty="0">
                <a:solidFill>
                  <a:schemeClr val="tx1"/>
                </a:solidFill>
              </a:rPr>
              <a:t> points, ball 1 x1, ball 2 x2, ball 3 x3!</a:t>
            </a:r>
          </a:p>
          <a:p>
            <a:endParaRPr lang="da-DK" sz="1600" dirty="0">
              <a:solidFill>
                <a:schemeClr val="tx1"/>
              </a:solidFill>
            </a:endParaRPr>
          </a:p>
          <a:p>
            <a:r>
              <a:rPr lang="en-GB" sz="1600" dirty="0">
                <a:solidFill>
                  <a:schemeClr val="tx1"/>
                </a:solidFill>
              </a:rPr>
              <a:t>Lock ball in right hole, start 2 ball MB, on left ramp. During lock a ball in right hole, and the other in left hole, Drac lane for 300K points, there after ramps are 100K each.</a:t>
            </a:r>
          </a:p>
          <a:p>
            <a:endParaRPr lang="en-GB" sz="1600" dirty="0">
              <a:solidFill>
                <a:schemeClr val="tx1"/>
              </a:solidFill>
            </a:endParaRPr>
          </a:p>
          <a:p>
            <a:r>
              <a:rPr lang="en-GB" sz="1600" dirty="0">
                <a:solidFill>
                  <a:schemeClr val="tx1"/>
                </a:solidFill>
              </a:rPr>
              <a:t>After MB, a passenger need to be pickup before Lock is lit again.</a:t>
            </a:r>
          </a:p>
          <a:p>
            <a:endParaRPr lang="en-GB" sz="1600" dirty="0">
              <a:solidFill>
                <a:schemeClr val="tx1"/>
              </a:solidFill>
            </a:endParaRPr>
          </a:p>
          <a:p>
            <a:r>
              <a:rPr lang="en-GB" sz="1600" dirty="0" err="1">
                <a:solidFill>
                  <a:schemeClr val="tx1"/>
                </a:solidFill>
              </a:rPr>
              <a:t>Center</a:t>
            </a:r>
            <a:r>
              <a:rPr lang="en-GB" sz="1600" dirty="0">
                <a:solidFill>
                  <a:schemeClr val="tx1"/>
                </a:solidFill>
              </a:rPr>
              <a:t> LOLA drop targets resets after 10 sec!</a:t>
            </a:r>
          </a:p>
          <a:p>
            <a:endParaRPr lang="en-GB" sz="1600" dirty="0">
              <a:solidFill>
                <a:schemeClr val="tx1"/>
              </a:solidFill>
            </a:endParaRPr>
          </a:p>
          <a:p>
            <a:r>
              <a:rPr lang="en-GB" sz="1600" dirty="0">
                <a:solidFill>
                  <a:schemeClr val="tx1"/>
                </a:solidFill>
              </a:rPr>
              <a:t>Right PINBOT drop targets resets after 15 sec!</a:t>
            </a:r>
          </a:p>
          <a:p>
            <a:endParaRPr lang="en-GB" sz="1600" dirty="0">
              <a:solidFill>
                <a:schemeClr val="tx1"/>
              </a:solidFill>
            </a:endParaRPr>
          </a:p>
          <a:p>
            <a:r>
              <a:rPr lang="en-GB" sz="1600" dirty="0">
                <a:solidFill>
                  <a:schemeClr val="tx1"/>
                </a:solidFill>
              </a:rPr>
              <a:t>Order pickup can be done is GORBY, PINBOT, DRAC, LOLA, SANTA, pickup all 5 passengers to light JACKPOT.</a:t>
            </a:r>
          </a:p>
          <a:p>
            <a:endParaRPr lang="en-GB" sz="1600" dirty="0">
              <a:solidFill>
                <a:schemeClr val="tx1"/>
              </a:solidFill>
            </a:endParaRPr>
          </a:p>
          <a:p>
            <a:r>
              <a:rPr lang="en-GB" sz="1600" dirty="0">
                <a:solidFill>
                  <a:schemeClr val="tx1"/>
                </a:solidFill>
              </a:rPr>
              <a:t>Hitting this small target (lit by LOLA or PINBOT banks) holds any passengers for the </a:t>
            </a:r>
            <a:r>
              <a:rPr lang="en-GB" sz="1600">
                <a:solidFill>
                  <a:schemeClr val="tx1"/>
                </a:solidFill>
              </a:rPr>
              <a:t>next ball.</a:t>
            </a:r>
            <a:endParaRPr lang="en-GB"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66675" y="1838463"/>
            <a:ext cx="9143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TRON</a:t>
            </a:r>
          </a:p>
        </p:txBody>
      </p:sp>
      <p:sp>
        <p:nvSpPr>
          <p:cNvPr id="11" name="Rectangle 24">
            <a:extLst>
              <a:ext uri="{FF2B5EF4-FFF2-40B4-BE49-F238E27FC236}">
                <a16:creationId xmlns:a16="http://schemas.microsoft.com/office/drawing/2014/main" id="{BDACABB8-7ECC-4F33-B39C-702BDE4A2455}"/>
              </a:ext>
            </a:extLst>
          </p:cNvPr>
          <p:cNvSpPr/>
          <p:nvPr/>
        </p:nvSpPr>
        <p:spPr>
          <a:xfrm rot="16200000">
            <a:off x="11651696" y="1009095"/>
            <a:ext cx="7443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TAXI</a:t>
            </a:r>
          </a:p>
        </p:txBody>
      </p:sp>
    </p:spTree>
    <p:extLst>
      <p:ext uri="{BB962C8B-B14F-4D97-AF65-F5344CB8AC3E}">
        <p14:creationId xmlns:p14="http://schemas.microsoft.com/office/powerpoint/2010/main" val="427859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Fish tales</a:t>
            </a:r>
          </a:p>
          <a:p>
            <a:r>
              <a:rPr lang="da-DK" sz="1600" dirty="0">
                <a:solidFill>
                  <a:schemeClr val="tx1"/>
                </a:solidFill>
              </a:rPr>
              <a:t>In MB, hit the </a:t>
            </a:r>
            <a:r>
              <a:rPr lang="da-DK" sz="1600" dirty="0" err="1">
                <a:solidFill>
                  <a:schemeClr val="tx1"/>
                </a:solidFill>
              </a:rPr>
              <a:t>lock</a:t>
            </a:r>
            <a:r>
              <a:rPr lang="da-DK" sz="1600" dirty="0">
                <a:solidFill>
                  <a:schemeClr val="tx1"/>
                </a:solidFill>
              </a:rPr>
              <a:t> ball (caster </a:t>
            </a:r>
            <a:r>
              <a:rPr lang="da-DK" sz="1600" dirty="0" err="1">
                <a:solidFill>
                  <a:schemeClr val="tx1"/>
                </a:solidFill>
              </a:rPr>
              <a:t>club</a:t>
            </a:r>
            <a:r>
              <a:rPr lang="da-DK" sz="1600" dirty="0">
                <a:solidFill>
                  <a:schemeClr val="tx1"/>
                </a:solidFill>
              </a:rPr>
              <a:t>) to light Jackpot in the hole at the top, </a:t>
            </a:r>
            <a:r>
              <a:rPr lang="da-DK" sz="1600" dirty="0" err="1">
                <a:solidFill>
                  <a:schemeClr val="tx1"/>
                </a:solidFill>
              </a:rPr>
              <a:t>shoot</a:t>
            </a:r>
            <a:r>
              <a:rPr lang="da-DK" sz="1600" dirty="0">
                <a:solidFill>
                  <a:schemeClr val="tx1"/>
                </a:solidFill>
              </a:rPr>
              <a:t> </a:t>
            </a:r>
            <a:r>
              <a:rPr lang="da-DK" sz="1600" dirty="0" err="1">
                <a:solidFill>
                  <a:schemeClr val="tx1"/>
                </a:solidFill>
              </a:rPr>
              <a:t>through</a:t>
            </a:r>
            <a:r>
              <a:rPr lang="da-DK" sz="1600" dirty="0">
                <a:solidFill>
                  <a:schemeClr val="tx1"/>
                </a:solidFill>
              </a:rPr>
              <a:t> the spinner.</a:t>
            </a:r>
          </a:p>
          <a:p>
            <a:r>
              <a:rPr lang="da-DK" sz="1600" dirty="0" err="1">
                <a:solidFill>
                  <a:schemeClr val="tx1"/>
                </a:solidFill>
              </a:rPr>
              <a:t>After</a:t>
            </a:r>
            <a:r>
              <a:rPr lang="da-DK" sz="1600" dirty="0">
                <a:solidFill>
                  <a:schemeClr val="tx1"/>
                </a:solidFill>
              </a:rPr>
              <a:t> 3 Jackpot, </a:t>
            </a:r>
            <a:r>
              <a:rPr lang="da-DK" sz="1600" dirty="0" err="1">
                <a:solidFill>
                  <a:schemeClr val="tx1"/>
                </a:solidFill>
              </a:rPr>
              <a:t>captive</a:t>
            </a:r>
            <a:r>
              <a:rPr lang="da-DK" sz="1600" dirty="0">
                <a:solidFill>
                  <a:schemeClr val="tx1"/>
                </a:solidFill>
              </a:rPr>
              <a:t> ball is super Jackpot.</a:t>
            </a:r>
          </a:p>
          <a:p>
            <a:endParaRPr lang="da-DK" sz="1600" dirty="0">
              <a:solidFill>
                <a:schemeClr val="tx1"/>
              </a:solidFill>
            </a:endParaRPr>
          </a:p>
          <a:p>
            <a:r>
              <a:rPr lang="da-DK" sz="1600" dirty="0">
                <a:solidFill>
                  <a:schemeClr val="tx1"/>
                </a:solidFill>
              </a:rPr>
              <a:t>Monster Fish, </a:t>
            </a:r>
            <a:r>
              <a:rPr lang="en-GB" sz="1600" b="0" i="0" dirty="0">
                <a:solidFill>
                  <a:srgbClr val="000000"/>
                </a:solidFill>
                <a:effectLst/>
                <a:latin typeface="Arial" panose="020B0604020202020204" pitchFamily="34" charset="0"/>
              </a:rPr>
              <a:t>Right under the boat is a string of 6 fish (a "school" of fish - look closely!). Each time you make alternate LIT ramp shot, you light another fish. Getting all 6 lights the spinner for the Monster Fish award, which is a hurry-up award.</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When not flashing hit one ramp to light the other for a small fish, both good </a:t>
            </a:r>
            <a:r>
              <a:rPr lang="en-GB" sz="1600">
                <a:solidFill>
                  <a:srgbClr val="000000"/>
                </a:solidFill>
                <a:latin typeface="Arial" panose="020B0604020202020204" pitchFamily="34" charset="0"/>
              </a:rPr>
              <a:t>to backhand</a:t>
            </a:r>
            <a:r>
              <a:rPr lang="en-GB" sz="1600" dirty="0">
                <a:solidFill>
                  <a:srgbClr val="000000"/>
                </a:solidFill>
                <a:latin typeface="Arial" panose="020B0604020202020204" pitchFamily="34" charset="0"/>
              </a:rPr>
              <a:t>.</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last is right ramp, then spinner is ready on right flipper.</a:t>
            </a:r>
          </a:p>
          <a:p>
            <a:endParaRPr lang="en-GB" sz="1600" dirty="0">
              <a:solidFill>
                <a:srgbClr val="000000"/>
              </a:solidFill>
              <a:latin typeface="Arial" panose="020B0604020202020204" pitchFamily="34" charset="0"/>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hold </a:t>
            </a:r>
            <a:r>
              <a:rPr lang="da-DK" sz="1600" dirty="0" err="1">
                <a:solidFill>
                  <a:schemeClr val="tx1"/>
                </a:solidFill>
              </a:rPr>
              <a:t>rigth</a:t>
            </a:r>
            <a:r>
              <a:rPr lang="da-DK" sz="1600" dirty="0">
                <a:solidFill>
                  <a:schemeClr val="tx1"/>
                </a:solidFill>
              </a:rPr>
              <a:t> flipper </a:t>
            </a:r>
            <a:r>
              <a:rPr lang="da-DK" sz="1600" dirty="0" err="1">
                <a:solidFill>
                  <a:schemeClr val="tx1"/>
                </a:solidFill>
              </a:rPr>
              <a:t>down</a:t>
            </a:r>
            <a:r>
              <a:rPr lang="da-DK" sz="1600" dirty="0">
                <a:solidFill>
                  <a:schemeClr val="tx1"/>
                </a:solidFill>
              </a:rPr>
              <a:t>?</a:t>
            </a:r>
          </a:p>
          <a:p>
            <a:endParaRPr lang="da-DK" sz="1600" dirty="0">
              <a:solidFill>
                <a:schemeClr val="tx1"/>
              </a:solidFill>
            </a:endParaRPr>
          </a:p>
          <a:p>
            <a:r>
              <a:rPr lang="da-DK" sz="1600" dirty="0" err="1">
                <a:solidFill>
                  <a:schemeClr val="tx1"/>
                </a:solidFill>
              </a:rPr>
              <a:t>Left</a:t>
            </a:r>
            <a:r>
              <a:rPr lang="da-DK" sz="1600" dirty="0">
                <a:solidFill>
                  <a:schemeClr val="tx1"/>
                </a:solidFill>
              </a:rPr>
              <a:t> </a:t>
            </a:r>
            <a:r>
              <a:rPr lang="da-DK" sz="1600" dirty="0" err="1">
                <a:solidFill>
                  <a:schemeClr val="tx1"/>
                </a:solidFill>
              </a:rPr>
              <a:t>outlane</a:t>
            </a:r>
            <a:r>
              <a:rPr lang="da-DK" sz="1600" dirty="0">
                <a:solidFill>
                  <a:schemeClr val="tx1"/>
                </a:solidFill>
              </a:rPr>
              <a:t> kick-back: </a:t>
            </a:r>
            <a:r>
              <a:rPr lang="en-GB" sz="1600" dirty="0">
                <a:solidFill>
                  <a:schemeClr val="tx1"/>
                </a:solidFill>
              </a:rPr>
              <a:t>Leave 3 torpedoes active just in case you need them to divert power to the kickback, or </a:t>
            </a:r>
            <a:r>
              <a:rPr lang="en-GB" sz="1600">
                <a:solidFill>
                  <a:schemeClr val="tx1"/>
                </a:solidFill>
              </a:rPr>
              <a:t>hit shields targets.</a:t>
            </a:r>
            <a:endParaRPr lang="en-GB" sz="1600" dirty="0">
              <a:solidFill>
                <a:schemeClr val="tx1"/>
              </a:solidFill>
            </a:endParaRPr>
          </a:p>
          <a:p>
            <a:r>
              <a:rPr lang="en-GB" sz="1600" dirty="0">
                <a:solidFill>
                  <a:schemeClr val="tx1"/>
                </a:solidFill>
              </a:rPr>
              <a:t>3 torpedoes are armed after the weapon targets are completed when no torpedoes are ready.  Then 2, then 1 thereafter.</a:t>
            </a:r>
          </a:p>
          <a:p>
            <a:endParaRPr lang="en-GB" sz="1600" dirty="0">
              <a:solidFill>
                <a:schemeClr val="tx1"/>
              </a:solidFill>
            </a:endParaRPr>
          </a:p>
          <a:p>
            <a:r>
              <a:rPr lang="en-GB" sz="1600" dirty="0">
                <a:solidFill>
                  <a:schemeClr val="tx1"/>
                </a:solidFill>
              </a:rPr>
              <a:t>8 torpedoes equal to super torpedo which will instantly take down the Vengeance or using the super torpedo will instantly lower the Vengeance's shields and the next shot to the Vengeance will start the MB. Vengeance hit the </a:t>
            </a:r>
            <a:r>
              <a:rPr lang="en-GB" sz="1600" dirty="0" err="1">
                <a:solidFill>
                  <a:schemeClr val="tx1"/>
                </a:solidFill>
              </a:rPr>
              <a:t>center</a:t>
            </a:r>
            <a:r>
              <a:rPr lang="en-GB" sz="1600" dirty="0">
                <a:solidFill>
                  <a:schemeClr val="tx1"/>
                </a:solidFill>
              </a:rPr>
              <a:t> target, lock a ball behind, hit to free ball, hit again to add a ball.</a:t>
            </a:r>
          </a:p>
          <a:p>
            <a:r>
              <a:rPr lang="en-GB" sz="1600" dirty="0">
                <a:solidFill>
                  <a:schemeClr val="tx1"/>
                </a:solidFill>
              </a:rPr>
              <a:t>​Make Combos for point, backhand left ramp, them something else. Left spinner lane can be backhanded.</a:t>
            </a:r>
          </a:p>
          <a:p>
            <a:r>
              <a:rPr lang="en-GB" sz="1600" dirty="0">
                <a:solidFill>
                  <a:schemeClr val="tx1"/>
                </a:solidFill>
              </a:rPr>
              <a:t>Complete the 5 small Red Matter stand up targets to light the Black Hole mystery at the centre target – gives add a ball.</a:t>
            </a:r>
          </a:p>
          <a:p>
            <a:r>
              <a:rPr lang="en-GB" sz="1600" dirty="0">
                <a:solidFill>
                  <a:schemeClr val="tx1"/>
                </a:solidFill>
              </a:rPr>
              <a:t>Complete green target bank, for light lock, both </a:t>
            </a:r>
            <a:r>
              <a:rPr lang="en-GB" sz="1600" dirty="0" err="1">
                <a:solidFill>
                  <a:schemeClr val="tx1"/>
                </a:solidFill>
              </a:rPr>
              <a:t>center</a:t>
            </a:r>
            <a:r>
              <a:rPr lang="en-GB" sz="1600" dirty="0">
                <a:solidFill>
                  <a:schemeClr val="tx1"/>
                </a:solidFill>
              </a:rPr>
              <a:t> and left scoop (first time) booth can be locked for one bank.</a:t>
            </a:r>
          </a:p>
          <a:p>
            <a:endParaRPr lang="en-GB" sz="1600" dirty="0">
              <a:solidFill>
                <a:schemeClr val="tx1"/>
              </a:solidFill>
            </a:endParaRPr>
          </a:p>
          <a:p>
            <a:r>
              <a:rPr lang="en-GB" sz="1600" dirty="0">
                <a:solidFill>
                  <a:schemeClr val="tx1"/>
                </a:solidFill>
              </a:rPr>
              <a:t>Any mode is good, three in a row gives super feature, so Prime Directive, Space Jump, Save The Enterprise for super ramps.</a:t>
            </a:r>
          </a:p>
          <a:p>
            <a:r>
              <a:rPr lang="en-GB" sz="1600" dirty="0">
                <a:solidFill>
                  <a:schemeClr val="tx1"/>
                </a:solidFill>
              </a:rPr>
              <a:t>Start next mission, in left scoop, or lift right flipper and hit under it.</a:t>
            </a:r>
          </a:p>
          <a:p>
            <a:r>
              <a:rPr lang="en-GB" sz="1600" dirty="0">
                <a:solidFill>
                  <a:schemeClr val="tx1"/>
                </a:solidFill>
              </a:rPr>
              <a:t>Away team, change mode add time, Space jump, one hit finish!</a:t>
            </a:r>
            <a:endParaRPr lang="da-DK" sz="1600" dirty="0">
              <a:solidFill>
                <a:schemeClr val="tx1"/>
              </a:solidFill>
            </a:endParaRPr>
          </a:p>
          <a:p>
            <a:r>
              <a:rPr lang="en-US" sz="1600" dirty="0">
                <a:solidFill>
                  <a:schemeClr val="tx1"/>
                </a:solidFill>
              </a:rPr>
              <a:t>Right Orbit very fast, and Warp ramp feeds  upper flipper! Not worth it, risky shot.</a:t>
            </a: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764157" y="2554549"/>
            <a:ext cx="50931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ST</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65618" y="3062399"/>
            <a:ext cx="50638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FT</a:t>
            </a:r>
          </a:p>
        </p:txBody>
      </p:sp>
    </p:spTree>
    <p:extLst>
      <p:ext uri="{BB962C8B-B14F-4D97-AF65-F5344CB8AC3E}">
        <p14:creationId xmlns:p14="http://schemas.microsoft.com/office/powerpoint/2010/main" val="361263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Wars</a:t>
            </a:r>
          </a:p>
          <a:p>
            <a:r>
              <a:rPr lang="da-DK" sz="1400" dirty="0" err="1">
                <a:solidFill>
                  <a:schemeClr val="tx1"/>
                </a:solidFill>
              </a:rPr>
              <a:t>Skillshot</a:t>
            </a:r>
            <a:r>
              <a:rPr lang="da-DK" sz="1400" dirty="0">
                <a:solidFill>
                  <a:schemeClr val="tx1"/>
                </a:solidFill>
              </a:rPr>
              <a:t>, on the timing on the </a:t>
            </a:r>
            <a:r>
              <a:rPr lang="da-DK" sz="1400" dirty="0" err="1">
                <a:solidFill>
                  <a:schemeClr val="tx1"/>
                </a:solidFill>
              </a:rPr>
              <a:t>target</a:t>
            </a:r>
            <a:r>
              <a:rPr lang="da-DK" sz="1400" dirty="0">
                <a:solidFill>
                  <a:schemeClr val="tx1"/>
                </a:solidFill>
              </a:rPr>
              <a:t> bank</a:t>
            </a:r>
          </a:p>
          <a:p>
            <a:r>
              <a:rPr lang="da-DK" sz="1400" dirty="0" err="1">
                <a:solidFill>
                  <a:schemeClr val="tx1"/>
                </a:solidFill>
              </a:rPr>
              <a:t>Choose</a:t>
            </a:r>
            <a:r>
              <a:rPr lang="da-DK" sz="1400" dirty="0">
                <a:solidFill>
                  <a:schemeClr val="tx1"/>
                </a:solidFill>
              </a:rPr>
              <a:t> Han, as he has 6 mode </a:t>
            </a:r>
            <a:r>
              <a:rPr lang="da-DK" sz="1400" dirty="0" err="1">
                <a:solidFill>
                  <a:schemeClr val="tx1"/>
                </a:solidFill>
              </a:rPr>
              <a:t>completed</a:t>
            </a:r>
            <a:r>
              <a:rPr lang="da-DK" sz="1400" dirty="0">
                <a:solidFill>
                  <a:schemeClr val="tx1"/>
                </a:solidFill>
              </a:rPr>
              <a:t> </a:t>
            </a:r>
            <a:r>
              <a:rPr lang="da-DK" sz="1400" dirty="0" err="1">
                <a:solidFill>
                  <a:schemeClr val="tx1"/>
                </a:solidFill>
              </a:rPr>
              <a:t>already</a:t>
            </a:r>
            <a:r>
              <a:rPr lang="da-DK" sz="1400" dirty="0">
                <a:solidFill>
                  <a:schemeClr val="tx1"/>
                </a:solidFill>
              </a:rPr>
              <a:t>, with light </a:t>
            </a:r>
            <a:r>
              <a:rPr lang="da-DK" sz="1400" dirty="0" err="1">
                <a:solidFill>
                  <a:schemeClr val="tx1"/>
                </a:solidFill>
              </a:rPr>
              <a:t>Tatooine</a:t>
            </a:r>
            <a:r>
              <a:rPr lang="da-DK" sz="1400" dirty="0">
                <a:solidFill>
                  <a:schemeClr val="tx1"/>
                </a:solidFill>
              </a:rPr>
              <a:t> Missions.</a:t>
            </a:r>
          </a:p>
          <a:p>
            <a:r>
              <a:rPr lang="da-DK" sz="1400" dirty="0">
                <a:solidFill>
                  <a:schemeClr val="tx1"/>
                </a:solidFill>
              </a:rPr>
              <a:t>If Multiple Modes </a:t>
            </a:r>
            <a:r>
              <a:rPr lang="da-DK" sz="1400" dirty="0" err="1">
                <a:solidFill>
                  <a:schemeClr val="tx1"/>
                </a:solidFill>
              </a:rPr>
              <a:t>are</a:t>
            </a:r>
            <a:r>
              <a:rPr lang="da-DK" sz="1400" dirty="0">
                <a:solidFill>
                  <a:schemeClr val="tx1"/>
                </a:solidFill>
              </a:rPr>
              <a:t> </a:t>
            </a:r>
            <a:r>
              <a:rPr lang="da-DK" sz="1400" dirty="0" err="1">
                <a:solidFill>
                  <a:schemeClr val="tx1"/>
                </a:solidFill>
              </a:rPr>
              <a:t>ready</a:t>
            </a:r>
            <a:r>
              <a:rPr lang="da-DK" sz="1400" dirty="0">
                <a:solidFill>
                  <a:schemeClr val="tx1"/>
                </a:solidFill>
              </a:rPr>
              <a:t>, </a:t>
            </a:r>
            <a:r>
              <a:rPr lang="da-DK" sz="1400" dirty="0" err="1">
                <a:solidFill>
                  <a:schemeClr val="tx1"/>
                </a:solidFill>
              </a:rPr>
              <a:t>can</a:t>
            </a:r>
            <a:r>
              <a:rPr lang="da-DK" sz="1400" dirty="0">
                <a:solidFill>
                  <a:schemeClr val="tx1"/>
                </a:solidFill>
              </a:rPr>
              <a:t> </a:t>
            </a:r>
            <a:r>
              <a:rPr lang="da-DK" sz="1400" dirty="0" err="1">
                <a:solidFill>
                  <a:schemeClr val="tx1"/>
                </a:solidFill>
              </a:rPr>
              <a:t>choose</a:t>
            </a:r>
            <a:r>
              <a:rPr lang="da-DK" sz="1400" dirty="0">
                <a:solidFill>
                  <a:schemeClr val="tx1"/>
                </a:solidFill>
              </a:rPr>
              <a:t> </a:t>
            </a:r>
            <a:r>
              <a:rPr lang="da-DK" sz="1400" dirty="0" err="1">
                <a:solidFill>
                  <a:schemeClr val="tx1"/>
                </a:solidFill>
              </a:rPr>
              <a:t>which</a:t>
            </a:r>
            <a:r>
              <a:rPr lang="da-DK" sz="1400" dirty="0">
                <a:solidFill>
                  <a:schemeClr val="tx1"/>
                </a:solidFill>
              </a:rPr>
              <a:t> to start!</a:t>
            </a:r>
          </a:p>
          <a:p>
            <a:r>
              <a:rPr lang="da-DK" sz="1400" dirty="0" err="1">
                <a:solidFill>
                  <a:schemeClr val="tx1"/>
                </a:solidFill>
              </a:rPr>
              <a:t>Four</a:t>
            </a:r>
            <a:r>
              <a:rPr lang="da-DK" sz="1400" dirty="0">
                <a:solidFill>
                  <a:schemeClr val="tx1"/>
                </a:solidFill>
              </a:rPr>
              <a:t> modes; </a:t>
            </a:r>
            <a:r>
              <a:rPr lang="da-DK" sz="1400" dirty="0" err="1">
                <a:solidFill>
                  <a:schemeClr val="tx1"/>
                </a:solidFill>
              </a:rPr>
              <a:t>each</a:t>
            </a:r>
            <a:r>
              <a:rPr lang="da-DK" sz="1400" dirty="0">
                <a:solidFill>
                  <a:schemeClr val="tx1"/>
                </a:solidFill>
              </a:rPr>
              <a:t> </a:t>
            </a:r>
            <a:r>
              <a:rPr lang="da-DK" sz="1400" dirty="0" err="1">
                <a:solidFill>
                  <a:schemeClr val="tx1"/>
                </a:solidFill>
              </a:rPr>
              <a:t>takes</a:t>
            </a:r>
            <a:r>
              <a:rPr lang="da-DK" sz="1400" dirty="0">
                <a:solidFill>
                  <a:schemeClr val="tx1"/>
                </a:solidFill>
              </a:rPr>
              <a:t> </a:t>
            </a:r>
            <a:r>
              <a:rPr lang="da-DK" sz="1400" dirty="0" err="1">
                <a:solidFill>
                  <a:schemeClr val="tx1"/>
                </a:solidFill>
              </a:rPr>
              <a:t>three</a:t>
            </a:r>
            <a:r>
              <a:rPr lang="da-DK" sz="1400" dirty="0">
                <a:solidFill>
                  <a:schemeClr val="tx1"/>
                </a:solidFill>
              </a:rPr>
              <a:t> shot to </a:t>
            </a:r>
            <a:r>
              <a:rPr lang="da-DK" sz="1400" dirty="0" err="1">
                <a:solidFill>
                  <a:schemeClr val="tx1"/>
                </a:solidFill>
              </a:rPr>
              <a:t>qualify</a:t>
            </a:r>
            <a:r>
              <a:rPr lang="da-DK" sz="1400" dirty="0">
                <a:solidFill>
                  <a:schemeClr val="tx1"/>
                </a:solidFill>
              </a:rPr>
              <a:t>.</a:t>
            </a:r>
          </a:p>
          <a:p>
            <a:r>
              <a:rPr lang="da-DK" sz="1400" dirty="0">
                <a:solidFill>
                  <a:schemeClr val="tx1"/>
                </a:solidFill>
              </a:rPr>
              <a:t>Hoth, </a:t>
            </a:r>
            <a:r>
              <a:rPr lang="en-GB" sz="1400" b="0" i="0" dirty="0">
                <a:solidFill>
                  <a:srgbClr val="222222"/>
                </a:solidFill>
                <a:effectLst/>
              </a:rPr>
              <a:t>right inner loop</a:t>
            </a:r>
            <a:endParaRPr lang="da-DK" sz="1400" dirty="0">
              <a:solidFill>
                <a:schemeClr val="tx1"/>
              </a:solidFill>
            </a:endParaRPr>
          </a:p>
          <a:p>
            <a:r>
              <a:rPr lang="da-DK" sz="1400" dirty="0">
                <a:solidFill>
                  <a:schemeClr val="tx1"/>
                </a:solidFill>
              </a:rPr>
              <a:t>Death star, </a:t>
            </a:r>
            <a:r>
              <a:rPr lang="en-GB" sz="1400" b="0" i="0" dirty="0">
                <a:solidFill>
                  <a:srgbClr val="222222"/>
                </a:solidFill>
                <a:effectLst/>
              </a:rPr>
              <a:t>left loop </a:t>
            </a:r>
            <a:endParaRPr lang="da-DK" sz="1400" dirty="0">
              <a:solidFill>
                <a:schemeClr val="tx1"/>
              </a:solidFill>
            </a:endParaRPr>
          </a:p>
          <a:p>
            <a:r>
              <a:rPr lang="da-DK" sz="1400" dirty="0" err="1">
                <a:solidFill>
                  <a:schemeClr val="tx1"/>
                </a:solidFill>
              </a:rPr>
              <a:t>Tatooine</a:t>
            </a:r>
            <a:r>
              <a:rPr lang="da-DK" sz="1400" dirty="0">
                <a:solidFill>
                  <a:schemeClr val="tx1"/>
                </a:solidFill>
              </a:rPr>
              <a:t>, </a:t>
            </a:r>
            <a:r>
              <a:rPr lang="en-GB" sz="1400" b="0" i="0" dirty="0">
                <a:solidFill>
                  <a:srgbClr val="222222"/>
                </a:solidFill>
                <a:effectLst/>
              </a:rPr>
              <a:t>right scoop</a:t>
            </a:r>
            <a:endParaRPr lang="da-DK" sz="1400" dirty="0">
              <a:solidFill>
                <a:schemeClr val="tx1"/>
              </a:solidFill>
            </a:endParaRPr>
          </a:p>
          <a:p>
            <a:r>
              <a:rPr lang="da-DK" sz="1400" dirty="0" err="1">
                <a:solidFill>
                  <a:schemeClr val="tx1"/>
                </a:solidFill>
              </a:rPr>
              <a:t>Endor</a:t>
            </a:r>
            <a:r>
              <a:rPr lang="da-DK" sz="1400" dirty="0">
                <a:solidFill>
                  <a:schemeClr val="tx1"/>
                </a:solidFill>
              </a:rPr>
              <a:t>, </a:t>
            </a:r>
            <a:r>
              <a:rPr lang="en-GB" sz="1400" b="0" i="0" dirty="0">
                <a:solidFill>
                  <a:srgbClr val="222222"/>
                </a:solidFill>
                <a:effectLst/>
              </a:rPr>
              <a:t>left ramp</a:t>
            </a:r>
          </a:p>
          <a:p>
            <a:r>
              <a:rPr lang="en-GB" sz="1400" dirty="0">
                <a:solidFill>
                  <a:srgbClr val="222222"/>
                </a:solidFill>
              </a:rPr>
              <a:t>Start mode hit shot one more time.</a:t>
            </a:r>
            <a:endParaRPr lang="en-GB" sz="1400" b="0" i="0" dirty="0">
              <a:solidFill>
                <a:srgbClr val="222222"/>
              </a:solidFill>
              <a:effectLst/>
            </a:endParaRPr>
          </a:p>
          <a:p>
            <a:r>
              <a:rPr lang="en-GB" sz="1400" dirty="0">
                <a:solidFill>
                  <a:srgbClr val="222222"/>
                </a:solidFill>
              </a:rPr>
              <a:t>Each has three sub-modes, when done, they all have MB</a:t>
            </a:r>
          </a:p>
          <a:p>
            <a:endParaRPr lang="en-GB" sz="1400" dirty="0">
              <a:solidFill>
                <a:srgbClr val="222222"/>
              </a:solidFill>
            </a:endParaRPr>
          </a:p>
          <a:p>
            <a:r>
              <a:rPr lang="en-GB" sz="1400" dirty="0">
                <a:solidFill>
                  <a:srgbClr val="222222"/>
                </a:solidFill>
              </a:rPr>
              <a:t>2) Plunge 5 Tie fighters, Tie fighters hurry up, hit the button, the square fighter toy in </a:t>
            </a:r>
            <a:r>
              <a:rPr lang="en-GB" sz="1400" dirty="0" err="1">
                <a:solidFill>
                  <a:srgbClr val="222222"/>
                </a:solidFill>
              </a:rPr>
              <a:t>center</a:t>
            </a:r>
            <a:endParaRPr lang="en-GB" sz="1400" dirty="0">
              <a:solidFill>
                <a:srgbClr val="222222"/>
              </a:solidFill>
            </a:endParaRPr>
          </a:p>
          <a:p>
            <a:endParaRPr lang="en-GB" sz="1400" dirty="0">
              <a:solidFill>
                <a:srgbClr val="222222"/>
              </a:solidFill>
            </a:endParaRPr>
          </a:p>
          <a:p>
            <a:r>
              <a:rPr lang="en-GB" sz="1400" dirty="0">
                <a:solidFill>
                  <a:srgbClr val="222222"/>
                </a:solidFill>
              </a:rPr>
              <a:t>Do: light </a:t>
            </a:r>
            <a:r>
              <a:rPr lang="en-GB" sz="1400" dirty="0" err="1">
                <a:solidFill>
                  <a:srgbClr val="222222"/>
                </a:solidFill>
              </a:rPr>
              <a:t>Hoth</a:t>
            </a:r>
            <a:r>
              <a:rPr lang="en-GB" sz="1400" dirty="0">
                <a:solidFill>
                  <a:srgbClr val="222222"/>
                </a:solidFill>
              </a:rPr>
              <a:t> mode, hit 3 times, and </a:t>
            </a:r>
            <a:r>
              <a:rPr lang="en-GB" sz="1400" dirty="0" err="1">
                <a:solidFill>
                  <a:srgbClr val="222222"/>
                </a:solidFill>
              </a:rPr>
              <a:t>Hoth</a:t>
            </a:r>
            <a:r>
              <a:rPr lang="en-GB" sz="1400" dirty="0">
                <a:solidFill>
                  <a:srgbClr val="222222"/>
                </a:solidFill>
              </a:rPr>
              <a:t> to start Tatooine mode, complete Tatooine II, by either ramp, then 10 sec for Death </a:t>
            </a:r>
            <a:r>
              <a:rPr lang="en-GB" sz="1400" dirty="0" err="1">
                <a:solidFill>
                  <a:srgbClr val="222222"/>
                </a:solidFill>
              </a:rPr>
              <a:t>Star.that</a:t>
            </a:r>
            <a:r>
              <a:rPr lang="en-GB" sz="1400" dirty="0">
                <a:solidFill>
                  <a:srgbClr val="222222"/>
                </a:solidFill>
              </a:rPr>
              <a:t> MB, and then go to </a:t>
            </a:r>
            <a:r>
              <a:rPr lang="en-GB" sz="1400" dirty="0" err="1">
                <a:solidFill>
                  <a:srgbClr val="222222"/>
                </a:solidFill>
              </a:rPr>
              <a:t>Hoth</a:t>
            </a:r>
            <a:r>
              <a:rPr lang="en-GB" sz="1400" dirty="0">
                <a:solidFill>
                  <a:srgbClr val="222222"/>
                </a:solidFill>
              </a:rPr>
              <a:t> (video) mode, place X first, then </a:t>
            </a:r>
            <a:r>
              <a:rPr lang="en-GB" sz="1400" dirty="0" err="1">
                <a:solidFill>
                  <a:srgbClr val="222222"/>
                </a:solidFill>
              </a:rPr>
              <a:t>Hoth</a:t>
            </a:r>
            <a:r>
              <a:rPr lang="en-GB" sz="1400" dirty="0">
                <a:solidFill>
                  <a:srgbClr val="222222"/>
                </a:solidFill>
              </a:rPr>
              <a:t> MB.</a:t>
            </a:r>
            <a:endParaRPr lang="en-GB" sz="1400" dirty="0">
              <a:solidFill>
                <a:srgbClr val="000000"/>
              </a:solidFill>
            </a:endParaRPr>
          </a:p>
          <a:p>
            <a:r>
              <a:rPr lang="en-US" sz="1400" dirty="0">
                <a:solidFill>
                  <a:srgbClr val="000000"/>
                </a:solidFill>
              </a:rPr>
              <a:t>Tatooine II; hit either ramp, then 10 sec to Death Star.</a:t>
            </a:r>
          </a:p>
          <a:p>
            <a:endParaRPr lang="en-US" sz="1400" dirty="0">
              <a:solidFill>
                <a:srgbClr val="000000"/>
              </a:solidFill>
            </a:endParaRPr>
          </a:p>
          <a:p>
            <a:r>
              <a:rPr lang="en-US" sz="1400" dirty="0">
                <a:solidFill>
                  <a:srgbClr val="000000"/>
                </a:solidFill>
              </a:rPr>
              <a:t>In MB add-a-ball by completing F-O-R-C-E target bank, and the target bank under the screen to get multipliers</a:t>
            </a:r>
          </a:p>
          <a:p>
            <a:endParaRPr lang="en-US" sz="1400" dirty="0">
              <a:solidFill>
                <a:srgbClr val="000000"/>
              </a:solidFill>
            </a:endParaRPr>
          </a:p>
          <a:p>
            <a:r>
              <a:rPr lang="en-US" sz="1400" dirty="0">
                <a:solidFill>
                  <a:srgbClr val="000000"/>
                </a:solidFill>
              </a:rPr>
              <a:t>X-multiplier, toggle on green / off red with action button, when red can be moved with flippers, when blinking the hit target bank to avoid timing out.</a:t>
            </a:r>
          </a:p>
          <a:p>
            <a:endParaRPr lang="en-US" sz="1400" dirty="0">
              <a:solidFill>
                <a:srgbClr val="000000"/>
              </a:solidFill>
            </a:endParaRPr>
          </a:p>
          <a:p>
            <a:r>
              <a:rPr lang="en-US" sz="1400" dirty="0" err="1">
                <a:solidFill>
                  <a:srgbClr val="000000"/>
                </a:solidFill>
              </a:rPr>
              <a:t>Advancde</a:t>
            </a:r>
            <a:r>
              <a:rPr lang="en-US" sz="1400" dirty="0">
                <a:solidFill>
                  <a:srgbClr val="000000"/>
                </a:solidFill>
              </a:rPr>
              <a:t>; start with Endor; play both modes (Tatooine II), orange and green shots, then same as earlier.</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White </a:t>
            </a:r>
            <a:r>
              <a:rPr lang="da-DK" sz="2000" u="sng" dirty="0" err="1">
                <a:solidFill>
                  <a:schemeClr val="tx1"/>
                </a:solidFill>
              </a:rPr>
              <a:t>water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Make sure to short </a:t>
            </a:r>
            <a:r>
              <a:rPr lang="da-DK" sz="1600" dirty="0" err="1">
                <a:solidFill>
                  <a:schemeClr val="tx1"/>
                </a:solidFill>
              </a:rPr>
              <a:t>plunge</a:t>
            </a:r>
            <a:r>
              <a:rPr lang="da-DK" sz="1600" dirty="0">
                <a:solidFill>
                  <a:schemeClr val="tx1"/>
                </a:solidFill>
              </a:rPr>
              <a:t>, and go for </a:t>
            </a:r>
            <a:r>
              <a:rPr lang="da-DK" sz="1600" dirty="0" err="1">
                <a:solidFill>
                  <a:schemeClr val="tx1"/>
                </a:solidFill>
              </a:rPr>
              <a:t>Insanity</a:t>
            </a:r>
            <a:r>
              <a:rPr lang="da-DK" sz="1600" dirty="0">
                <a:solidFill>
                  <a:schemeClr val="tx1"/>
                </a:solidFill>
              </a:rPr>
              <a:t> </a:t>
            </a:r>
            <a:r>
              <a:rPr lang="da-DK" sz="1600" dirty="0" err="1">
                <a:solidFill>
                  <a:schemeClr val="tx1"/>
                </a:solidFill>
              </a:rPr>
              <a:t>falls</a:t>
            </a:r>
            <a:r>
              <a:rPr lang="da-DK" sz="1600" dirty="0">
                <a:solidFill>
                  <a:schemeClr val="tx1"/>
                </a:solidFill>
              </a:rPr>
              <a:t>.</a:t>
            </a:r>
          </a:p>
          <a:p>
            <a:r>
              <a:rPr lang="da-DK" sz="1600" dirty="0">
                <a:solidFill>
                  <a:schemeClr val="tx1"/>
                </a:solidFill>
              </a:rPr>
              <a:t>The rigt upper shot </a:t>
            </a:r>
            <a:r>
              <a:rPr lang="da-DK" sz="1600" dirty="0" err="1">
                <a:solidFill>
                  <a:schemeClr val="tx1"/>
                </a:solidFill>
              </a:rPr>
              <a:t>advance</a:t>
            </a:r>
            <a:r>
              <a:rPr lang="da-DK" sz="1600" dirty="0">
                <a:solidFill>
                  <a:schemeClr val="tx1"/>
                </a:solidFill>
              </a:rPr>
              <a:t> the </a:t>
            </a:r>
            <a:r>
              <a:rPr lang="da-DK" sz="1600" dirty="0" err="1">
                <a:solidFill>
                  <a:schemeClr val="tx1"/>
                </a:solidFill>
              </a:rPr>
              <a:t>raft</a:t>
            </a:r>
            <a:r>
              <a:rPr lang="da-DK" sz="1600" dirty="0">
                <a:solidFill>
                  <a:schemeClr val="tx1"/>
                </a:solidFill>
              </a:rPr>
              <a:t>.</a:t>
            </a:r>
          </a:p>
          <a:p>
            <a:endParaRPr lang="da-DK" sz="1600" dirty="0">
              <a:solidFill>
                <a:schemeClr val="tx1"/>
              </a:solidFill>
            </a:endParaRPr>
          </a:p>
          <a:p>
            <a:r>
              <a:rPr lang="da-DK" sz="1600" dirty="0">
                <a:solidFill>
                  <a:schemeClr val="tx1"/>
                </a:solidFill>
              </a:rPr>
              <a:t>Light </a:t>
            </a:r>
            <a:r>
              <a:rPr lang="da-DK" sz="1600" dirty="0" err="1">
                <a:solidFill>
                  <a:schemeClr val="tx1"/>
                </a:solidFill>
              </a:rPr>
              <a:t>Bounceback</a:t>
            </a:r>
            <a:r>
              <a:rPr lang="da-DK" sz="1600" dirty="0">
                <a:solidFill>
                  <a:schemeClr val="tx1"/>
                </a:solidFill>
              </a:rPr>
              <a:t>: Three </a:t>
            </a:r>
            <a:r>
              <a:rPr lang="da-DK" sz="1600" dirty="0" err="1">
                <a:solidFill>
                  <a:schemeClr val="tx1"/>
                </a:solidFill>
              </a:rPr>
              <a:t>targets</a:t>
            </a:r>
            <a:r>
              <a:rPr lang="da-DK" sz="1600" dirty="0">
                <a:solidFill>
                  <a:schemeClr val="tx1"/>
                </a:solidFill>
              </a:rPr>
              <a:t> </a:t>
            </a:r>
            <a:r>
              <a:rPr lang="da-DK" sz="1600" dirty="0" err="1">
                <a:solidFill>
                  <a:schemeClr val="tx1"/>
                </a:solidFill>
              </a:rPr>
              <a:t>left</a:t>
            </a:r>
            <a:r>
              <a:rPr lang="da-DK" sz="1600" dirty="0">
                <a:solidFill>
                  <a:schemeClr val="tx1"/>
                </a:solidFill>
              </a:rPr>
              <a:t> under </a:t>
            </a:r>
            <a:r>
              <a:rPr lang="da-DK" sz="1600" dirty="0" err="1">
                <a:solidFill>
                  <a:schemeClr val="tx1"/>
                </a:solidFill>
              </a:rPr>
              <a:t>whirlpoll</a:t>
            </a:r>
            <a:r>
              <a:rPr lang="da-DK" sz="1600" dirty="0">
                <a:solidFill>
                  <a:schemeClr val="tx1"/>
                </a:solidFill>
              </a:rPr>
              <a:t>.</a:t>
            </a:r>
          </a:p>
          <a:p>
            <a:r>
              <a:rPr lang="en-US" sz="1600" dirty="0">
                <a:solidFill>
                  <a:schemeClr val="tx1"/>
                </a:solidFill>
              </a:rPr>
              <a:t>R-I-V-E-R targets at right, can be completed by rolling over the light in-lane, always move right! Only lit once par game!</a:t>
            </a:r>
          </a:p>
          <a:p>
            <a:endParaRPr lang="en-US" sz="1600" dirty="0">
              <a:solidFill>
                <a:schemeClr val="tx1"/>
              </a:solidFill>
            </a:endParaRPr>
          </a:p>
          <a:p>
            <a:r>
              <a:rPr lang="en-US" sz="1600" dirty="0">
                <a:solidFill>
                  <a:schemeClr val="tx1"/>
                </a:solidFill>
              </a:rPr>
              <a:t>Whirlpool Awards: </a:t>
            </a:r>
            <a:r>
              <a:rPr lang="en-GB" sz="1600" dirty="0">
                <a:solidFill>
                  <a:schemeClr val="tx1"/>
                </a:solidFill>
              </a:rPr>
              <a:t>hitting Insanity Falls at any time, will make the Whirlpool available, </a:t>
            </a:r>
            <a:r>
              <a:rPr lang="en-GB" sz="1600" dirty="0" err="1">
                <a:solidFill>
                  <a:schemeClr val="tx1"/>
                </a:solidFill>
              </a:rPr>
              <a:t>adwards</a:t>
            </a:r>
            <a:r>
              <a:rPr lang="en-GB" sz="1600" dirty="0">
                <a:solidFill>
                  <a:schemeClr val="tx1"/>
                </a:solidFill>
              </a:rPr>
              <a:t> flashing is next up 5 x playfield!</a:t>
            </a:r>
          </a:p>
          <a:p>
            <a:pPr marL="285750" indent="-285750">
              <a:buFontTx/>
              <a:buChar char="-"/>
            </a:pPr>
            <a:r>
              <a:rPr lang="en-GB" sz="1600" dirty="0">
                <a:solidFill>
                  <a:schemeClr val="tx1"/>
                </a:solidFill>
              </a:rPr>
              <a:t>Whirlpool Challenge, 2-ball MB, hit int the whirlpool.</a:t>
            </a:r>
          </a:p>
          <a:p>
            <a:pPr marL="285750" indent="-285750">
              <a:buFontTx/>
              <a:buChar char="-"/>
            </a:pPr>
            <a:r>
              <a:rPr lang="en-GB" sz="1600" dirty="0">
                <a:solidFill>
                  <a:schemeClr val="tx1"/>
                </a:solidFill>
              </a:rPr>
              <a:t>Man overboard, hurry up.</a:t>
            </a:r>
          </a:p>
          <a:p>
            <a:pPr marL="285750" indent="-285750">
              <a:buFontTx/>
              <a:buChar char="-"/>
            </a:pPr>
            <a:r>
              <a:rPr lang="en-GB" sz="1600" dirty="0">
                <a:solidFill>
                  <a:schemeClr val="tx1"/>
                </a:solidFill>
              </a:rPr>
              <a:t>5 x playfield</a:t>
            </a:r>
          </a:p>
          <a:p>
            <a:r>
              <a:rPr lang="en-GB" sz="1600" dirty="0" err="1">
                <a:solidFill>
                  <a:schemeClr val="tx1"/>
                </a:solidFill>
              </a:rPr>
              <a:t>Adward</a:t>
            </a:r>
            <a:r>
              <a:rPr lang="en-GB" sz="1600" dirty="0">
                <a:solidFill>
                  <a:schemeClr val="tx1"/>
                </a:solidFill>
              </a:rPr>
              <a:t> path in between bumpers.</a:t>
            </a:r>
          </a:p>
          <a:p>
            <a:endParaRPr lang="en-GB" sz="1600" dirty="0">
              <a:solidFill>
                <a:schemeClr val="tx1"/>
              </a:solidFill>
            </a:endParaRPr>
          </a:p>
          <a:p>
            <a:r>
              <a:rPr lang="en-GB" sz="1600" dirty="0">
                <a:solidFill>
                  <a:schemeClr val="tx1"/>
                </a:solidFill>
              </a:rPr>
              <a:t>Hit </a:t>
            </a:r>
            <a:r>
              <a:rPr lang="en-GB" sz="1600" dirty="0" err="1">
                <a:solidFill>
                  <a:schemeClr val="tx1"/>
                </a:solidFill>
              </a:rPr>
              <a:t>blicking</a:t>
            </a:r>
            <a:r>
              <a:rPr lang="en-GB" sz="1600" dirty="0">
                <a:solidFill>
                  <a:schemeClr val="tx1"/>
                </a:solidFill>
              </a:rPr>
              <a:t> target in middle to light lock, in the middle, Jackpot are Insanity falls, a poor MB can be re-started, long time.</a:t>
            </a:r>
          </a:p>
          <a:p>
            <a:endParaRPr lang="en-GB" sz="1600" dirty="0">
              <a:solidFill>
                <a:schemeClr val="tx1"/>
              </a:solidFill>
            </a:endParaRPr>
          </a:p>
          <a:p>
            <a:r>
              <a:rPr lang="en-GB" sz="1600" dirty="0">
                <a:solidFill>
                  <a:schemeClr val="tx1"/>
                </a:solidFill>
              </a:rPr>
              <a:t>Kick-up, bounce over, when missing upper playfield, focus on in-lane, for R-I-V-E-R letters.</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54997" y="3687061"/>
            <a:ext cx="72763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WW</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01263" y="4367970"/>
            <a:ext cx="63581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SW</a:t>
            </a:r>
          </a:p>
        </p:txBody>
      </p:sp>
    </p:spTree>
    <p:extLst>
      <p:ext uri="{BB962C8B-B14F-4D97-AF65-F5344CB8AC3E}">
        <p14:creationId xmlns:p14="http://schemas.microsoft.com/office/powerpoint/2010/main" val="302823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Indianapolis 500</a:t>
            </a:r>
          </a:p>
          <a:p>
            <a:r>
              <a:rPr lang="en-US" sz="1400" dirty="0">
                <a:solidFill>
                  <a:srgbClr val="000000"/>
                </a:solidFill>
              </a:rPr>
              <a:t>Skill Shot: Ski-pass to left flipper, shoot right ramp, will start the Go For The Pole mode.</a:t>
            </a:r>
          </a:p>
          <a:p>
            <a:endParaRPr lang="en-US" sz="1400" dirty="0">
              <a:solidFill>
                <a:srgbClr val="000000"/>
              </a:solidFill>
            </a:endParaRPr>
          </a:p>
          <a:p>
            <a:r>
              <a:rPr lang="en-US" sz="1400" dirty="0">
                <a:solidFill>
                  <a:srgbClr val="000000"/>
                </a:solidFill>
              </a:rPr>
              <a:t>MB: Shoot the Left Orbit to light lock, Turbo is Lock, After locking the second ball, </a:t>
            </a:r>
            <a:r>
              <a:rPr lang="en-US" sz="1400" dirty="0" err="1">
                <a:solidFill>
                  <a:srgbClr val="000000"/>
                </a:solidFill>
              </a:rPr>
              <a:t>multiball</a:t>
            </a:r>
            <a:r>
              <a:rPr lang="en-US" sz="1400" dirty="0">
                <a:solidFill>
                  <a:srgbClr val="000000"/>
                </a:solidFill>
              </a:rPr>
              <a:t> begins. It's three ball </a:t>
            </a:r>
            <a:r>
              <a:rPr lang="en-US" sz="1400" dirty="0" err="1">
                <a:solidFill>
                  <a:srgbClr val="000000"/>
                </a:solidFill>
              </a:rPr>
              <a:t>multiball</a:t>
            </a:r>
            <a:r>
              <a:rPr lang="en-US" sz="1400" dirty="0">
                <a:solidFill>
                  <a:srgbClr val="000000"/>
                </a:solidFill>
              </a:rPr>
              <a:t>.</a:t>
            </a:r>
          </a:p>
          <a:p>
            <a:r>
              <a:rPr lang="en-US" sz="1400" dirty="0">
                <a:solidFill>
                  <a:srgbClr val="000000"/>
                </a:solidFill>
              </a:rPr>
              <a:t>Jackpot is lit on both ramps, there after alternates, </a:t>
            </a:r>
            <a:r>
              <a:rPr lang="en-US" sz="1400" dirty="0" err="1">
                <a:solidFill>
                  <a:srgbClr val="000000"/>
                </a:solidFill>
              </a:rPr>
              <a:t>ock</a:t>
            </a:r>
            <a:r>
              <a:rPr lang="en-US" sz="1400" dirty="0">
                <a:solidFill>
                  <a:srgbClr val="000000"/>
                </a:solidFill>
              </a:rPr>
              <a:t> a ball during </a:t>
            </a:r>
            <a:r>
              <a:rPr lang="en-US" sz="1400" dirty="0" err="1">
                <a:solidFill>
                  <a:srgbClr val="000000"/>
                </a:solidFill>
              </a:rPr>
              <a:t>multiball</a:t>
            </a:r>
            <a:r>
              <a:rPr lang="en-US" sz="1400" dirty="0">
                <a:solidFill>
                  <a:srgbClr val="000000"/>
                </a:solidFill>
              </a:rPr>
              <a:t> to raise the value by 10 million, lock both balls to get add-a-ball.</a:t>
            </a:r>
          </a:p>
          <a:p>
            <a:r>
              <a:rPr lang="en-US" sz="1400" dirty="0">
                <a:solidFill>
                  <a:srgbClr val="000000"/>
                </a:solidFill>
              </a:rPr>
              <a:t>Lock all three balls during collect Super Jackpot worth 60M.</a:t>
            </a:r>
          </a:p>
          <a:p>
            <a:endParaRPr lang="en-US" sz="1400" dirty="0">
              <a:solidFill>
                <a:srgbClr val="000000"/>
              </a:solidFill>
            </a:endParaRPr>
          </a:p>
          <a:p>
            <a:r>
              <a:rPr lang="en-US" sz="1400" dirty="0">
                <a:solidFill>
                  <a:srgbClr val="000000"/>
                </a:solidFill>
              </a:rPr>
              <a:t>Complete the PIT rollover lanes to light Pit Stop MB on the Right Ramp, timeout the 25 seconds! </a:t>
            </a:r>
            <a:r>
              <a:rPr lang="en-US" sz="1400">
                <a:solidFill>
                  <a:srgbClr val="000000"/>
                </a:solidFill>
              </a:rPr>
              <a:t>There </a:t>
            </a:r>
            <a:r>
              <a:rPr lang="en-US" sz="1400" dirty="0">
                <a:solidFill>
                  <a:srgbClr val="000000"/>
                </a:solidFill>
              </a:rPr>
              <a:t>after one shot lit for </a:t>
            </a:r>
            <a:r>
              <a:rPr lang="en-US" sz="1400">
                <a:solidFill>
                  <a:srgbClr val="000000"/>
                </a:solidFill>
              </a:rPr>
              <a:t>10M Jackpot.</a:t>
            </a:r>
            <a:endParaRPr lang="en-US" sz="1400" dirty="0">
              <a:solidFill>
                <a:srgbClr val="000000"/>
              </a:solidFill>
            </a:endParaRPr>
          </a:p>
          <a:p>
            <a:endParaRPr lang="en-US" sz="1400" dirty="0">
              <a:solidFill>
                <a:srgbClr val="000000"/>
              </a:solidFill>
            </a:endParaRPr>
          </a:p>
          <a:p>
            <a:r>
              <a:rPr lang="en-US" sz="1400" dirty="0">
                <a:solidFill>
                  <a:srgbClr val="000000"/>
                </a:solidFill>
              </a:rPr>
              <a:t>Modes are called Speedways, there are 11. Modes can run simultaneously and continue to run during </a:t>
            </a:r>
            <a:r>
              <a:rPr lang="en-US" sz="1400" dirty="0" err="1">
                <a:solidFill>
                  <a:srgbClr val="000000"/>
                </a:solidFill>
              </a:rPr>
              <a:t>Multiball</a:t>
            </a:r>
            <a:r>
              <a:rPr lang="en-US" sz="1400" dirty="0">
                <a:solidFill>
                  <a:srgbClr val="000000"/>
                </a:solidFill>
              </a:rPr>
              <a:t>.</a:t>
            </a:r>
          </a:p>
          <a:p>
            <a:endParaRPr lang="en-US" sz="1400" dirty="0">
              <a:solidFill>
                <a:srgbClr val="000000"/>
              </a:solidFill>
            </a:endParaRPr>
          </a:p>
          <a:p>
            <a:r>
              <a:rPr lang="en-US" sz="1400" dirty="0">
                <a:solidFill>
                  <a:srgbClr val="000000"/>
                </a:solidFill>
              </a:rPr>
              <a:t>Modes are started by shooting the Right Orbit when Award Speedway is lit, the ball must land in the popper for the mode to begin. Shoot the Left Orbit (Light Speedway), point in bonus!</a:t>
            </a:r>
          </a:p>
          <a:p>
            <a:r>
              <a:rPr lang="en-GB" sz="1400" dirty="0">
                <a:solidFill>
                  <a:srgbClr val="000000"/>
                </a:solidFill>
              </a:rPr>
              <a:t>- Go For The Pole : </a:t>
            </a:r>
            <a:r>
              <a:rPr lang="en-US" sz="1400" dirty="0">
                <a:solidFill>
                  <a:srgbClr val="000000"/>
                </a:solidFill>
              </a:rPr>
              <a:t>20 seconds to spell Pole at the Right Ramp to get the next letter, it's worth 5, 10, 15, 20M.</a:t>
            </a:r>
          </a:p>
          <a:p>
            <a:r>
              <a:rPr lang="en-GB" sz="1400" dirty="0">
                <a:solidFill>
                  <a:srgbClr val="000000"/>
                </a:solidFill>
              </a:rPr>
              <a:t>- </a:t>
            </a:r>
            <a:r>
              <a:rPr lang="en-GB" sz="1400" dirty="0" err="1">
                <a:solidFill>
                  <a:srgbClr val="000000"/>
                </a:solidFill>
              </a:rPr>
              <a:t>Dueling</a:t>
            </a:r>
            <a:r>
              <a:rPr lang="en-GB" sz="1400" dirty="0">
                <a:solidFill>
                  <a:srgbClr val="000000"/>
                </a:solidFill>
              </a:rPr>
              <a:t> Drivers : 3</a:t>
            </a:r>
            <a:r>
              <a:rPr lang="en-US" sz="1400" dirty="0">
                <a:solidFill>
                  <a:srgbClr val="000000"/>
                </a:solidFill>
              </a:rPr>
              <a:t>0 seconds to shoot all four Car Shots 5, 10, 15, 20M.</a:t>
            </a:r>
          </a:p>
          <a:p>
            <a:r>
              <a:rPr lang="en-GB" sz="1400" dirty="0">
                <a:solidFill>
                  <a:srgbClr val="000000"/>
                </a:solidFill>
              </a:rPr>
              <a:t>- Gasoline Alley : </a:t>
            </a:r>
            <a:r>
              <a:rPr lang="en-US" sz="1400" dirty="0">
                <a:solidFill>
                  <a:srgbClr val="000000"/>
                </a:solidFill>
              </a:rPr>
              <a:t>30 second to open 5 doors at the Right Orbit</a:t>
            </a:r>
          </a:p>
          <a:p>
            <a:r>
              <a:rPr lang="en-GB" sz="1400" dirty="0">
                <a:solidFill>
                  <a:srgbClr val="000000"/>
                </a:solidFill>
              </a:rPr>
              <a:t>- Caution : </a:t>
            </a:r>
            <a:r>
              <a:rPr lang="en-US" sz="1400" dirty="0">
                <a:solidFill>
                  <a:srgbClr val="000000"/>
                </a:solidFill>
              </a:rPr>
              <a:t>This is the video mode</a:t>
            </a:r>
          </a:p>
          <a:p>
            <a:r>
              <a:rPr lang="en-GB" sz="1400" dirty="0">
                <a:solidFill>
                  <a:srgbClr val="000000"/>
                </a:solidFill>
              </a:rPr>
              <a:t>- 3x Playfield : 30 seconds, </a:t>
            </a:r>
            <a:r>
              <a:rPr lang="en-US" sz="1400" dirty="0">
                <a:solidFill>
                  <a:srgbClr val="000000"/>
                </a:solidFill>
              </a:rPr>
              <a:t>also triples the number of Laps</a:t>
            </a:r>
          </a:p>
          <a:p>
            <a:r>
              <a:rPr lang="en-GB" sz="1400" dirty="0">
                <a:solidFill>
                  <a:srgbClr val="000000"/>
                </a:solidFill>
              </a:rPr>
              <a:t>- Turbo Boost : Two ball </a:t>
            </a:r>
            <a:r>
              <a:rPr lang="en-GB" sz="1400" dirty="0" err="1">
                <a:solidFill>
                  <a:srgbClr val="000000"/>
                </a:solidFill>
              </a:rPr>
              <a:t>multiball</a:t>
            </a:r>
            <a:r>
              <a:rPr lang="en-GB" sz="1400" dirty="0">
                <a:solidFill>
                  <a:srgbClr val="000000"/>
                </a:solidFill>
              </a:rPr>
              <a:t>, </a:t>
            </a:r>
            <a:r>
              <a:rPr lang="en-US" sz="1400" dirty="0">
                <a:solidFill>
                  <a:srgbClr val="000000"/>
                </a:solidFill>
              </a:rPr>
              <a:t>Jackpot 10M in the Turbo Lock, Left Ramp raises the jackpot by 10M; it maxes at 90 Million.</a:t>
            </a:r>
          </a:p>
          <a:p>
            <a:r>
              <a:rPr lang="en-GB" sz="1400" dirty="0">
                <a:solidFill>
                  <a:srgbClr val="000000"/>
                </a:solidFill>
              </a:rPr>
              <a:t>- </a:t>
            </a:r>
            <a:r>
              <a:rPr lang="en-GB" sz="1400" dirty="0" err="1">
                <a:solidFill>
                  <a:srgbClr val="000000"/>
                </a:solidFill>
              </a:rPr>
              <a:t>Checkered</a:t>
            </a:r>
            <a:r>
              <a:rPr lang="en-GB" sz="1400" dirty="0">
                <a:solidFill>
                  <a:srgbClr val="000000"/>
                </a:solidFill>
              </a:rPr>
              <a:t> Flag : (Last when all other started!) 200M, </a:t>
            </a:r>
            <a:r>
              <a:rPr lang="en-GB" sz="1400" dirty="0" err="1">
                <a:solidFill>
                  <a:srgbClr val="000000"/>
                </a:solidFill>
              </a:rPr>
              <a:t>Center</a:t>
            </a:r>
            <a:r>
              <a:rPr lang="en-GB" sz="1400" dirty="0">
                <a:solidFill>
                  <a:srgbClr val="000000"/>
                </a:solidFill>
              </a:rPr>
              <a:t>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Avengers</a:t>
            </a:r>
            <a:endParaRPr lang="en-US" sz="2000" u="sng" dirty="0">
              <a:solidFill>
                <a:schemeClr val="tx1"/>
              </a:solidFill>
            </a:endParaRPr>
          </a:p>
          <a:p>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a:t>
            </a:r>
            <a:r>
              <a:rPr lang="da-DK" sz="1600" dirty="0" err="1">
                <a:solidFill>
                  <a:schemeClr val="tx1"/>
                </a:solidFill>
              </a:rPr>
              <a:t>Hawkeye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t>
            </a:r>
            <a:r>
              <a:rPr lang="da-DK" sz="1600" dirty="0" err="1">
                <a:solidFill>
                  <a:schemeClr val="tx1"/>
                </a:solidFill>
              </a:rPr>
              <a:t>befebor</a:t>
            </a:r>
            <a:r>
              <a:rPr lang="da-DK" sz="1600" dirty="0">
                <a:solidFill>
                  <a:schemeClr val="tx1"/>
                </a:solidFill>
              </a:rPr>
              <a:t> LOKI </a:t>
            </a:r>
            <a:r>
              <a:rPr lang="da-DK" sz="1600" dirty="0" err="1">
                <a:solidFill>
                  <a:schemeClr val="tx1"/>
                </a:solidFill>
              </a:rPr>
              <a:t>lock</a:t>
            </a:r>
            <a:r>
              <a:rPr lang="da-DK" sz="1600" dirty="0">
                <a:solidFill>
                  <a:schemeClr val="tx1"/>
                </a:solidFill>
              </a:rPr>
              <a:t>, so </a:t>
            </a:r>
            <a:r>
              <a:rPr lang="da-DK" sz="1600" dirty="0" err="1">
                <a:solidFill>
                  <a:schemeClr val="tx1"/>
                </a:solidFill>
              </a:rPr>
              <a:t>that</a:t>
            </a:r>
            <a:r>
              <a:rPr lang="da-DK" sz="1600" dirty="0">
                <a:solidFill>
                  <a:schemeClr val="tx1"/>
                </a:solidFill>
              </a:rPr>
              <a:t> </a:t>
            </a:r>
            <a:r>
              <a:rPr lang="da-DK" sz="1600" dirty="0" err="1">
                <a:solidFill>
                  <a:schemeClr val="tx1"/>
                </a:solidFill>
              </a:rPr>
              <a:t>Hawkeye</a:t>
            </a:r>
            <a:r>
              <a:rPr lang="da-DK" sz="1600" dirty="0">
                <a:solidFill>
                  <a:schemeClr val="tx1"/>
                </a:solidFill>
              </a:rPr>
              <a:t> shots </a:t>
            </a:r>
            <a:r>
              <a:rPr lang="da-DK" sz="1600" dirty="0" err="1">
                <a:solidFill>
                  <a:schemeClr val="tx1"/>
                </a:solidFill>
              </a:rPr>
              <a:t>counts</a:t>
            </a:r>
            <a:r>
              <a:rPr lang="da-DK" sz="1600" dirty="0">
                <a:solidFill>
                  <a:schemeClr val="tx1"/>
                </a:solidFill>
              </a:rPr>
              <a:t>.</a:t>
            </a:r>
          </a:p>
          <a:p>
            <a:endParaRPr lang="da-DK" sz="1600" dirty="0">
              <a:solidFill>
                <a:schemeClr val="tx1"/>
              </a:solidFill>
            </a:endParaRPr>
          </a:p>
          <a:p>
            <a:r>
              <a:rPr lang="en-US" sz="1600" dirty="0" err="1">
                <a:solidFill>
                  <a:schemeClr val="tx1"/>
                </a:solidFill>
              </a:rPr>
              <a:t>Softplunge</a:t>
            </a:r>
            <a:r>
              <a:rPr lang="en-US" sz="1600" dirty="0">
                <a:solidFill>
                  <a:schemeClr val="tx1"/>
                </a:solidFill>
              </a:rPr>
              <a:t> to get "K" in LOKI. Let ball drain, do it again to get another LOKI letter. Now you only need 2 left orbits to light lock for MB!</a:t>
            </a:r>
            <a:endParaRPr lang="da-DK" sz="1600" dirty="0">
              <a:solidFill>
                <a:schemeClr val="tx1"/>
              </a:solidFill>
            </a:endParaRPr>
          </a:p>
          <a:p>
            <a:endParaRPr lang="da-DK" sz="1600" dirty="0">
              <a:solidFill>
                <a:schemeClr val="tx1"/>
              </a:solidFill>
            </a:endParaRPr>
          </a:p>
          <a:p>
            <a:r>
              <a:rPr lang="da-DK" sz="1600" dirty="0" err="1">
                <a:solidFill>
                  <a:schemeClr val="tx1"/>
                </a:solidFill>
              </a:rPr>
              <a:t>Backhand</a:t>
            </a:r>
            <a:r>
              <a:rPr lang="da-DK" sz="1600" dirty="0">
                <a:solidFill>
                  <a:schemeClr val="tx1"/>
                </a:solidFill>
              </a:rPr>
              <a:t> </a:t>
            </a:r>
            <a:r>
              <a:rPr lang="da-DK" sz="1600" dirty="0" err="1">
                <a:solidFill>
                  <a:schemeClr val="tx1"/>
                </a:solidFill>
              </a:rPr>
              <a:t>Captain</a:t>
            </a:r>
            <a:r>
              <a:rPr lang="da-DK" sz="1600" dirty="0">
                <a:solidFill>
                  <a:schemeClr val="tx1"/>
                </a:solidFill>
              </a:rPr>
              <a:t> America.</a:t>
            </a:r>
          </a:p>
          <a:p>
            <a:endParaRPr lang="en-GB" sz="1600" dirty="0">
              <a:solidFill>
                <a:schemeClr val="tx1"/>
              </a:solidFill>
            </a:endParaRPr>
          </a:p>
          <a:p>
            <a:r>
              <a:rPr lang="en-GB" sz="1600" dirty="0">
                <a:solidFill>
                  <a:schemeClr val="tx1"/>
                </a:solidFill>
              </a:rPr>
              <a:t>In competition, Hawkeye all day!</a:t>
            </a:r>
          </a:p>
          <a:p>
            <a:endParaRPr lang="en-GB" sz="1600" dirty="0">
              <a:solidFill>
                <a:schemeClr val="tx1"/>
              </a:solidFill>
            </a:endParaRPr>
          </a:p>
          <a:p>
            <a:r>
              <a:rPr lang="en-US" sz="1600" dirty="0">
                <a:solidFill>
                  <a:schemeClr val="tx1"/>
                </a:solidFill>
              </a:rPr>
              <a:t>The three S.H.I.E.L.D. targets: To get a mystery award, the lower two targets need to be hit so both inserts are lit. You do actually need to hit each target - the adjacent one won't light its </a:t>
            </a:r>
            <a:r>
              <a:rPr lang="en-US" sz="1600" dirty="0" err="1">
                <a:solidFill>
                  <a:schemeClr val="tx1"/>
                </a:solidFill>
              </a:rPr>
              <a:t>neighbour</a:t>
            </a:r>
            <a:r>
              <a:rPr lang="en-US" sz="1600" dirty="0">
                <a:solidFill>
                  <a:schemeClr val="tx1"/>
                </a:solidFill>
              </a:rPr>
              <a:t>. Hitting the upper (Nick Fury) target cycles through a list of possible awards before settling on the one you receive.</a:t>
            </a:r>
          </a:p>
          <a:p>
            <a:endParaRPr lang="en-US" sz="1600" dirty="0">
              <a:solidFill>
                <a:schemeClr val="tx1"/>
              </a:solidFill>
            </a:endParaRPr>
          </a:p>
          <a:p>
            <a:r>
              <a:rPr lang="en-GB" sz="1600" dirty="0">
                <a:solidFill>
                  <a:schemeClr val="tx1"/>
                </a:solidFill>
              </a:rPr>
              <a:t>https://www.pinballnews.com/games/avengers/index5.html</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7848" y="5037199"/>
            <a:ext cx="7026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TAV</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31598" y="5780877"/>
            <a:ext cx="7751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500</a:t>
            </a:r>
          </a:p>
        </p:txBody>
      </p:sp>
    </p:spTree>
    <p:extLst>
      <p:ext uri="{BB962C8B-B14F-4D97-AF65-F5344CB8AC3E}">
        <p14:creationId xmlns:p14="http://schemas.microsoft.com/office/powerpoint/2010/main" val="148785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400" dirty="0" err="1">
                <a:solidFill>
                  <a:schemeClr val="tx1"/>
                </a:solidFill>
              </a:rPr>
              <a:t>Superskill</a:t>
            </a:r>
            <a:r>
              <a:rPr lang="da-DK" sz="1400" dirty="0">
                <a:solidFill>
                  <a:schemeClr val="tx1"/>
                </a:solidFill>
              </a:rPr>
              <a:t> is hold </a:t>
            </a:r>
            <a:r>
              <a:rPr lang="da-DK" sz="1400" dirty="0" err="1">
                <a:solidFill>
                  <a:schemeClr val="tx1"/>
                </a:solidFill>
              </a:rPr>
              <a:t>left</a:t>
            </a:r>
            <a:r>
              <a:rPr lang="da-DK" sz="1400" dirty="0">
                <a:solidFill>
                  <a:schemeClr val="tx1"/>
                </a:solidFill>
              </a:rPr>
              <a:t> flipper, </a:t>
            </a:r>
            <a:r>
              <a:rPr lang="da-DK" sz="1400" dirty="0" err="1">
                <a:solidFill>
                  <a:schemeClr val="tx1"/>
                </a:solidFill>
              </a:rPr>
              <a:t>full</a:t>
            </a:r>
            <a:r>
              <a:rPr lang="da-DK" sz="1400" dirty="0">
                <a:solidFill>
                  <a:schemeClr val="tx1"/>
                </a:solidFill>
              </a:rPr>
              <a:t> </a:t>
            </a:r>
            <a:r>
              <a:rPr lang="da-DK" sz="1400" dirty="0" err="1">
                <a:solidFill>
                  <a:schemeClr val="tx1"/>
                </a:solidFill>
              </a:rPr>
              <a:t>plunge</a:t>
            </a:r>
            <a:r>
              <a:rPr lang="da-DK" sz="1400" dirty="0">
                <a:solidFill>
                  <a:schemeClr val="tx1"/>
                </a:solidFill>
              </a:rPr>
              <a:t>, hit super jackpot with upper flipper.</a:t>
            </a:r>
          </a:p>
          <a:p>
            <a:endParaRPr lang="da-DK" sz="1400" dirty="0">
              <a:solidFill>
                <a:schemeClr val="tx1"/>
              </a:solidFill>
            </a:endParaRPr>
          </a:p>
          <a:p>
            <a:r>
              <a:rPr lang="en-US" sz="1400" dirty="0">
                <a:solidFill>
                  <a:schemeClr val="tx1"/>
                </a:solidFill>
              </a:rPr>
              <a:t>Skill shot EB target. Catch on left flipper. Sweep drops to light lock. Get </a:t>
            </a:r>
            <a:r>
              <a:rPr lang="en-US" sz="1400" dirty="0" err="1">
                <a:solidFill>
                  <a:schemeClr val="tx1"/>
                </a:solidFill>
              </a:rPr>
              <a:t>multiball</a:t>
            </a:r>
            <a:r>
              <a:rPr lang="en-US" sz="1400" dirty="0">
                <a:solidFill>
                  <a:schemeClr val="tx1"/>
                </a:solidFill>
              </a:rPr>
              <a:t> straight away. Lite revive during ball save period, to light kickback.</a:t>
            </a:r>
          </a:p>
          <a:p>
            <a:endParaRPr lang="da-DK" sz="1400" dirty="0">
              <a:solidFill>
                <a:schemeClr val="tx1"/>
              </a:solidFill>
            </a:endParaRPr>
          </a:p>
          <a:p>
            <a:r>
              <a:rPr lang="en-US" sz="1400" dirty="0">
                <a:solidFill>
                  <a:schemeClr val="tx1"/>
                </a:solidFill>
              </a:rPr>
              <a:t>Spell EDDIE; start light mode up the middle. Shoot left spinner to change flashing mode if EDDIE is not spelled.</a:t>
            </a:r>
          </a:p>
          <a:p>
            <a:endParaRPr lang="en-US" sz="1400" dirty="0">
              <a:solidFill>
                <a:schemeClr val="tx1"/>
              </a:solidFill>
            </a:endParaRPr>
          </a:p>
          <a:p>
            <a:r>
              <a:rPr lang="en-US" sz="1400" dirty="0">
                <a:solidFill>
                  <a:schemeClr val="tx1"/>
                </a:solidFill>
              </a:rPr>
              <a:t>Aces High is a </a:t>
            </a:r>
            <a:r>
              <a:rPr lang="en-US" sz="1400" dirty="0" err="1">
                <a:solidFill>
                  <a:schemeClr val="tx1"/>
                </a:solidFill>
              </a:rPr>
              <a:t>multiball</a:t>
            </a:r>
            <a:r>
              <a:rPr lang="en-US" sz="1400" dirty="0">
                <a:solidFill>
                  <a:schemeClr val="tx1"/>
                </a:solidFill>
              </a:rPr>
              <a:t> and a good mode to get early if possible.</a:t>
            </a:r>
          </a:p>
          <a:p>
            <a:endParaRPr lang="en-US" sz="1400" dirty="0">
              <a:solidFill>
                <a:schemeClr val="tx1"/>
              </a:solidFill>
            </a:endParaRPr>
          </a:p>
          <a:p>
            <a:r>
              <a:rPr lang="en-US" sz="1400" dirty="0">
                <a:solidFill>
                  <a:schemeClr val="tx1"/>
                </a:solidFill>
              </a:rPr>
              <a:t>Start single ball modes; Hallowed Be Thy Name; before Mummy or Trooper MB.</a:t>
            </a:r>
          </a:p>
          <a:p>
            <a:endParaRPr lang="en-US" sz="1400" dirty="0">
              <a:solidFill>
                <a:schemeClr val="tx1"/>
              </a:solidFill>
            </a:endParaRPr>
          </a:p>
          <a:p>
            <a:r>
              <a:rPr lang="en-US" sz="1400" dirty="0">
                <a:solidFill>
                  <a:schemeClr val="tx1"/>
                </a:solidFill>
              </a:rPr>
              <a:t>Trooper </a:t>
            </a:r>
            <a:r>
              <a:rPr lang="en-US" sz="1400" dirty="0" err="1">
                <a:solidFill>
                  <a:schemeClr val="tx1"/>
                </a:solidFill>
              </a:rPr>
              <a:t>Multiball</a:t>
            </a:r>
            <a:r>
              <a:rPr lang="en-US" sz="1400" dirty="0">
                <a:solidFill>
                  <a:schemeClr val="tx1"/>
                </a:solidFill>
              </a:rPr>
              <a:t>: Drop targets awards “Light Lock”, hit green arrows to virtually lock a ball.</a:t>
            </a:r>
          </a:p>
          <a:p>
            <a:r>
              <a:rPr lang="en-US" sz="1400" dirty="0">
                <a:solidFill>
                  <a:schemeClr val="tx1"/>
                </a:solidFill>
              </a:rPr>
              <a:t>All shots will be lit for jackpot and will un-light when collected. Collecting 3 Jackpots lights the first Super, competing drop again will also add </a:t>
            </a:r>
            <a:r>
              <a:rPr lang="en-US" sz="1400">
                <a:solidFill>
                  <a:schemeClr val="tx1"/>
                </a:solidFill>
              </a:rPr>
              <a:t>a ball.</a:t>
            </a:r>
            <a:endParaRPr lang="en-US" sz="1400" dirty="0">
              <a:solidFill>
                <a:schemeClr val="tx1"/>
              </a:solidFill>
            </a:endParaRPr>
          </a:p>
          <a:p>
            <a:endParaRPr lang="en-US" sz="1400" dirty="0">
              <a:solidFill>
                <a:schemeClr val="tx1"/>
              </a:solidFill>
            </a:endParaRPr>
          </a:p>
          <a:p>
            <a:r>
              <a:rPr lang="en-US" sz="1400" dirty="0">
                <a:solidFill>
                  <a:schemeClr val="tx1"/>
                </a:solidFill>
              </a:rPr>
              <a:t>Spell MUMMY at the captive ball to qualify locks for Mummy </a:t>
            </a:r>
            <a:r>
              <a:rPr lang="en-US" sz="1400" dirty="0" err="1">
                <a:solidFill>
                  <a:schemeClr val="tx1"/>
                </a:solidFill>
              </a:rPr>
              <a:t>Multiball</a:t>
            </a:r>
            <a:r>
              <a:rPr lang="en-US" sz="1400" dirty="0">
                <a:solidFill>
                  <a:schemeClr val="tx1"/>
                </a:solidFill>
              </a:rPr>
              <a:t>. Lock balls in sarcophagus.</a:t>
            </a:r>
          </a:p>
          <a:p>
            <a:r>
              <a:rPr lang="en-US" sz="1400" dirty="0">
                <a:solidFill>
                  <a:schemeClr val="tx1"/>
                </a:solidFill>
              </a:rPr>
              <a:t>During Mummy </a:t>
            </a:r>
            <a:r>
              <a:rPr lang="en-US" sz="1400" dirty="0" err="1">
                <a:solidFill>
                  <a:schemeClr val="tx1"/>
                </a:solidFill>
              </a:rPr>
              <a:t>Multiball</a:t>
            </a:r>
            <a:r>
              <a:rPr lang="en-US" sz="1400" dirty="0">
                <a:solidFill>
                  <a:schemeClr val="tx1"/>
                </a:solidFill>
              </a:rPr>
              <a:t> switch hits qualify jackpots at captive ball. Spell MUMMY to light the super at bullseye above the sarcophagus.</a:t>
            </a:r>
          </a:p>
          <a:p>
            <a:endParaRPr lang="en-US" sz="1600" dirty="0">
              <a:solidFill>
                <a:schemeClr val="tx1"/>
              </a:solidFill>
            </a:endParaRPr>
          </a:p>
          <a:p>
            <a:r>
              <a:rPr lang="en-US" sz="1400" dirty="0">
                <a:solidFill>
                  <a:schemeClr val="tx1"/>
                </a:solidFill>
              </a:rPr>
              <a:t>“X”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stackable, and carry over.</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well</a:t>
            </a:r>
            <a:r>
              <a:rPr lang="da-DK" sz="1600" dirty="0">
                <a:solidFill>
                  <a:schemeClr val="tx1"/>
                </a:solidFill>
              </a:rPr>
              <a:t> 3 + 2 + 5 times to </a:t>
            </a:r>
            <a:r>
              <a:rPr lang="da-DK" sz="1600" dirty="0" err="1">
                <a:solidFill>
                  <a:schemeClr val="tx1"/>
                </a:solidFill>
              </a:rPr>
              <a:t>first</a:t>
            </a:r>
            <a:r>
              <a:rPr lang="da-DK" sz="1600" dirty="0">
                <a:solidFill>
                  <a:schemeClr val="tx1"/>
                </a:solidFill>
              </a:rPr>
              <a:t> start.</a:t>
            </a: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X – shot </a:t>
            </a:r>
            <a:r>
              <a:rPr lang="da-DK" sz="1600" dirty="0" err="1">
                <a:solidFill>
                  <a:schemeClr val="tx1"/>
                </a:solidFill>
              </a:rPr>
              <a:t>multipliers</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Walker </a:t>
            </a:r>
            <a:r>
              <a:rPr lang="da-DK" sz="1600" dirty="0" err="1">
                <a:solidFill>
                  <a:schemeClr val="tx1"/>
                </a:solidFill>
              </a:rPr>
              <a:t>kill</a:t>
            </a:r>
            <a:r>
              <a:rPr lang="da-DK" sz="1600" dirty="0">
                <a:solidFill>
                  <a:schemeClr val="tx1"/>
                </a:solidFill>
              </a:rPr>
              <a:t> </a:t>
            </a:r>
            <a:r>
              <a:rPr lang="da-DK" sz="1600" dirty="0" err="1">
                <a:solidFill>
                  <a:schemeClr val="tx1"/>
                </a:solidFill>
              </a:rPr>
              <a:t>lights</a:t>
            </a:r>
            <a:r>
              <a:rPr lang="da-DK" sz="1600" dirty="0">
                <a:solidFill>
                  <a:schemeClr val="tx1"/>
                </a:solidFill>
              </a:rPr>
              <a:t> the X, </a:t>
            </a:r>
            <a:r>
              <a:rPr lang="da-DK" sz="1600" dirty="0" err="1">
                <a:solidFill>
                  <a:schemeClr val="tx1"/>
                </a:solidFill>
              </a:rPr>
              <a:t>if</a:t>
            </a:r>
            <a:r>
              <a:rPr lang="da-DK" sz="1600" dirty="0">
                <a:solidFill>
                  <a:schemeClr val="tx1"/>
                </a:solidFill>
              </a:rPr>
              <a:t> not </a:t>
            </a:r>
            <a:r>
              <a:rPr lang="da-DK" sz="1600" dirty="0" err="1">
                <a:solidFill>
                  <a:schemeClr val="tx1"/>
                </a:solidFill>
              </a:rPr>
              <a:t>used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advance</a:t>
            </a:r>
            <a:r>
              <a:rPr lang="da-DK" sz="1600" dirty="0">
                <a:solidFill>
                  <a:schemeClr val="tx1"/>
                </a:solidFill>
              </a:rPr>
              <a:t> 1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a:solidFill>
                  <a:schemeClr val="tx1"/>
                </a:solidFill>
              </a:rPr>
              <a:t>number </a:t>
            </a:r>
            <a:r>
              <a:rPr lang="da-DK" sz="1600" dirty="0" err="1">
                <a:solidFill>
                  <a:schemeClr val="tx1"/>
                </a:solidFill>
              </a:rPr>
              <a:t>killed</a:t>
            </a:r>
            <a:r>
              <a:rPr lang="da-DK" sz="1600" dirty="0">
                <a:solidFill>
                  <a:schemeClr val="tx1"/>
                </a:solidFill>
              </a:rPr>
              <a:t> </a:t>
            </a:r>
            <a:r>
              <a:rPr lang="da-DK" sz="1600" dirty="0" err="1">
                <a:solidFill>
                  <a:schemeClr val="tx1"/>
                </a:solidFill>
              </a:rPr>
              <a:t>walker</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202" y="1872523"/>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1" name="Rectangle 24">
            <a:extLst>
              <a:ext uri="{FF2B5EF4-FFF2-40B4-BE49-F238E27FC236}">
                <a16:creationId xmlns:a16="http://schemas.microsoft.com/office/drawing/2014/main" id="{BBBE0DAF-F374-4963-AEEA-7640BC2E8D79}"/>
              </a:ext>
            </a:extLst>
          </p:cNvPr>
          <p:cNvSpPr/>
          <p:nvPr/>
        </p:nvSpPr>
        <p:spPr>
          <a:xfrm rot="16200000">
            <a:off x="11601421" y="996210"/>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Tree>
    <p:extLst>
      <p:ext uri="{BB962C8B-B14F-4D97-AF65-F5344CB8AC3E}">
        <p14:creationId xmlns:p14="http://schemas.microsoft.com/office/powerpoint/2010/main" val="2185262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Godzille</a:t>
            </a:r>
            <a:r>
              <a:rPr lang="da-DK" sz="2000" u="sng" dirty="0">
                <a:solidFill>
                  <a:schemeClr val="tx1"/>
                </a:solidFill>
              </a:rPr>
              <a:t> Sega</a:t>
            </a:r>
          </a:p>
          <a:p>
            <a:r>
              <a:rPr lang="en-US" sz="1400" dirty="0">
                <a:solidFill>
                  <a:srgbClr val="000000"/>
                </a:solidFill>
              </a:rPr>
              <a:t>Super skill hold up left flipper; shot right ramp to get skill shot 5M.</a:t>
            </a:r>
          </a:p>
          <a:p>
            <a:endParaRPr lang="en-US" sz="1400" dirty="0">
              <a:solidFill>
                <a:srgbClr val="000000"/>
              </a:solidFill>
            </a:endParaRPr>
          </a:p>
          <a:p>
            <a:r>
              <a:rPr lang="en-US" sz="1400" dirty="0">
                <a:solidFill>
                  <a:srgbClr val="000000"/>
                </a:solidFill>
              </a:rPr>
              <a:t>5 main MB then save New York wizard mode, all MB are started in the inner left orbit when ready, and can be stacked, and are</a:t>
            </a:r>
          </a:p>
          <a:p>
            <a:r>
              <a:rPr lang="en-US" sz="1400" dirty="0">
                <a:solidFill>
                  <a:srgbClr val="000000"/>
                </a:solidFill>
              </a:rPr>
              <a:t>Taxi: hit T-A-X-I standup, and T-A-X-I targets are Jackpots</a:t>
            </a:r>
          </a:p>
          <a:p>
            <a:r>
              <a:rPr lang="en-US" sz="1400" dirty="0">
                <a:solidFill>
                  <a:srgbClr val="000000"/>
                </a:solidFill>
              </a:rPr>
              <a:t>Helicopter: each in-lane light opposite standup, get 6, also doubles bonus.</a:t>
            </a:r>
          </a:p>
          <a:p>
            <a:r>
              <a:rPr lang="en-US" sz="1400" dirty="0">
                <a:solidFill>
                  <a:srgbClr val="000000"/>
                </a:solidFill>
              </a:rPr>
              <a:t>Baby Godzilla: Left orbit will eventually light baby </a:t>
            </a:r>
            <a:r>
              <a:rPr lang="en-US" sz="1400" dirty="0" err="1">
                <a:solidFill>
                  <a:srgbClr val="000000"/>
                </a:solidFill>
              </a:rPr>
              <a:t>Godz</a:t>
            </a:r>
            <a:r>
              <a:rPr lang="en-US" sz="1400" dirty="0">
                <a:solidFill>
                  <a:srgbClr val="000000"/>
                </a:solidFill>
              </a:rPr>
              <a:t>. MB, left orbit are Jackpots.</a:t>
            </a:r>
          </a:p>
          <a:p>
            <a:r>
              <a:rPr lang="en-US" sz="1400" dirty="0">
                <a:solidFill>
                  <a:srgbClr val="000000"/>
                </a:solidFill>
              </a:rPr>
              <a:t>Godzilla: Right ramp, 5 times, right ramp are Jackpots.</a:t>
            </a:r>
          </a:p>
          <a:p>
            <a:r>
              <a:rPr lang="en-US" sz="1400" dirty="0">
                <a:solidFill>
                  <a:srgbClr val="000000"/>
                </a:solidFill>
              </a:rPr>
              <a:t>Sonar: Captive ball, on each side of right ramp 6 times, captive balls are Jackpots.</a:t>
            </a:r>
          </a:p>
          <a:p>
            <a:endParaRPr lang="en-GB" sz="1400" dirty="0">
              <a:solidFill>
                <a:srgbClr val="000000"/>
              </a:solidFill>
            </a:endParaRPr>
          </a:p>
          <a:p>
            <a:r>
              <a:rPr lang="en-GB" sz="1400" dirty="0">
                <a:solidFill>
                  <a:srgbClr val="000000"/>
                </a:solidFill>
              </a:rPr>
              <a:t>Save New York; each shot spots a letter in New York, then inner orbit for Super Jackpot!</a:t>
            </a:r>
          </a:p>
          <a:p>
            <a:r>
              <a:rPr lang="en-GB" sz="1400" dirty="0">
                <a:solidFill>
                  <a:srgbClr val="000000"/>
                </a:solidFill>
              </a:rPr>
              <a:t>From now on all Jackpots are doubled.</a:t>
            </a:r>
          </a:p>
          <a:p>
            <a:endParaRPr lang="en-GB" sz="1400" dirty="0">
              <a:solidFill>
                <a:srgbClr val="000000"/>
              </a:solidFill>
            </a:endParaRPr>
          </a:p>
          <a:p>
            <a:r>
              <a:rPr lang="en-GB" sz="1400" dirty="0">
                <a:solidFill>
                  <a:srgbClr val="000000"/>
                </a:solidFill>
              </a:rPr>
              <a:t>Score does matter, after 6 right ramp; consecutive Right ramp are 5M.</a:t>
            </a:r>
          </a:p>
          <a:p>
            <a:endParaRPr lang="en-GB" sz="1400" dirty="0">
              <a:solidFill>
                <a:srgbClr val="000000"/>
              </a:solidFill>
            </a:endParaRPr>
          </a:p>
          <a:p>
            <a:r>
              <a:rPr lang="en-GB" sz="1400" dirty="0">
                <a:solidFill>
                  <a:srgbClr val="000000"/>
                </a:solidFill>
              </a:rPr>
              <a:t>Left orbit awards: spot sonar, </a:t>
            </a:r>
            <a:r>
              <a:rPr lang="en-GB" sz="1400" dirty="0" err="1">
                <a:solidFill>
                  <a:srgbClr val="000000"/>
                </a:solidFill>
              </a:rPr>
              <a:t>mistery</a:t>
            </a:r>
            <a:r>
              <a:rPr lang="en-GB" sz="1400" dirty="0">
                <a:solidFill>
                  <a:srgbClr val="000000"/>
                </a:solidFill>
              </a:rPr>
              <a:t>, </a:t>
            </a:r>
            <a:r>
              <a:rPr lang="en-GB" sz="1400" dirty="0" err="1">
                <a:solidFill>
                  <a:srgbClr val="000000"/>
                </a:solidFill>
              </a:rPr>
              <a:t>Superpops</a:t>
            </a:r>
            <a:r>
              <a:rPr lang="en-GB" sz="1400" dirty="0">
                <a:solidFill>
                  <a:srgbClr val="000000"/>
                </a:solidFill>
              </a:rPr>
              <a:t>, Baby Godzilla MB,</a:t>
            </a:r>
          </a:p>
          <a:p>
            <a:r>
              <a:rPr lang="en-GB" sz="1400" dirty="0">
                <a:solidFill>
                  <a:srgbClr val="000000"/>
                </a:solidFill>
              </a:rPr>
              <a:t>Extra ball.</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Mustang</a:t>
            </a:r>
            <a:endParaRPr lang="en-US" sz="2000" u="sng" dirty="0">
              <a:solidFill>
                <a:schemeClr val="tx1"/>
              </a:solidFill>
            </a:endParaRPr>
          </a:p>
          <a:p>
            <a:r>
              <a:rPr lang="da-DK" sz="1600" dirty="0">
                <a:solidFill>
                  <a:schemeClr val="tx1"/>
                </a:solidFill>
              </a:rPr>
              <a:t>First ball, normal </a:t>
            </a:r>
            <a:r>
              <a:rPr lang="da-DK" sz="1600" dirty="0" err="1">
                <a:solidFill>
                  <a:schemeClr val="tx1"/>
                </a:solidFill>
              </a:rPr>
              <a:t>skill</a:t>
            </a:r>
            <a:r>
              <a:rPr lang="da-DK" sz="1600" dirty="0">
                <a:solidFill>
                  <a:schemeClr val="tx1"/>
                </a:solidFill>
              </a:rPr>
              <a:t> shot; Start mode, Drag-race. Hit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targets</a:t>
            </a:r>
            <a:r>
              <a:rPr lang="da-DK" sz="1600" dirty="0">
                <a:solidFill>
                  <a:schemeClr val="tx1"/>
                </a:solidFill>
              </a:rPr>
              <a:t> to </a:t>
            </a:r>
            <a:r>
              <a:rPr lang="da-DK" sz="1600" dirty="0" err="1">
                <a:solidFill>
                  <a:schemeClr val="tx1"/>
                </a:solidFill>
              </a:rPr>
              <a:t>get</a:t>
            </a:r>
            <a:r>
              <a:rPr lang="da-DK" sz="1600" dirty="0">
                <a:solidFill>
                  <a:schemeClr val="tx1"/>
                </a:solidFill>
              </a:rPr>
              <a:t> MB, </a:t>
            </a:r>
            <a:r>
              <a:rPr lang="da-DK" sz="1600" dirty="0" err="1">
                <a:solidFill>
                  <a:schemeClr val="tx1"/>
                </a:solidFill>
              </a:rPr>
              <a:t>alternate</a:t>
            </a:r>
            <a:r>
              <a:rPr lang="da-DK" sz="1600" dirty="0">
                <a:solidFill>
                  <a:schemeClr val="tx1"/>
                </a:solidFill>
              </a:rPr>
              <a:t> GEARS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forJackpots</a:t>
            </a:r>
            <a:r>
              <a:rPr lang="da-DK" sz="1600" dirty="0">
                <a:solidFill>
                  <a:schemeClr val="tx1"/>
                </a:solidFill>
              </a:rPr>
              <a:t>.</a:t>
            </a:r>
          </a:p>
          <a:p>
            <a:endParaRPr lang="da-DK" sz="1600" dirty="0">
              <a:solidFill>
                <a:schemeClr val="tx1"/>
              </a:solidFill>
            </a:endParaRPr>
          </a:p>
          <a:p>
            <a:r>
              <a:rPr lang="da-DK" sz="1600" dirty="0">
                <a:solidFill>
                  <a:schemeClr val="tx1"/>
                </a:solidFill>
              </a:rPr>
              <a:t>Hold </a:t>
            </a:r>
            <a:r>
              <a:rPr lang="da-DK" sz="1600" dirty="0" err="1">
                <a:solidFill>
                  <a:schemeClr val="tx1"/>
                </a:solidFill>
              </a:rPr>
              <a:t>left</a:t>
            </a:r>
            <a:r>
              <a:rPr lang="da-DK" sz="1600" dirty="0">
                <a:solidFill>
                  <a:schemeClr val="tx1"/>
                </a:solidFill>
              </a:rPr>
              <a:t> flipper, super </a:t>
            </a:r>
            <a:r>
              <a:rPr lang="da-DK" sz="1600" dirty="0" err="1">
                <a:solidFill>
                  <a:schemeClr val="tx1"/>
                </a:solidFill>
              </a:rPr>
              <a:t>skill</a:t>
            </a:r>
            <a:r>
              <a:rPr lang="da-DK" sz="1600" dirty="0">
                <a:solidFill>
                  <a:schemeClr val="tx1"/>
                </a:solidFill>
              </a:rPr>
              <a:t> shot; hit A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white</a:t>
            </a:r>
            <a:r>
              <a:rPr lang="da-DK" sz="1600" dirty="0">
                <a:solidFill>
                  <a:schemeClr val="tx1"/>
                </a:solidFill>
              </a:rPr>
              <a:t> column is </a:t>
            </a:r>
            <a:r>
              <a:rPr lang="da-DK" sz="1600" dirty="0" err="1">
                <a:solidFill>
                  <a:schemeClr val="tx1"/>
                </a:solidFill>
              </a:rPr>
              <a:t>flashing</a:t>
            </a:r>
            <a:r>
              <a:rPr lang="da-DK" sz="1600" dirty="0">
                <a:solidFill>
                  <a:schemeClr val="tx1"/>
                </a:solidFill>
              </a:rPr>
              <a:t>. </a:t>
            </a:r>
          </a:p>
          <a:p>
            <a:r>
              <a:rPr lang="da-DK" sz="1600" dirty="0" err="1">
                <a:solidFill>
                  <a:schemeClr val="tx1"/>
                </a:solidFill>
              </a:rPr>
              <a:t>Choose</a:t>
            </a:r>
            <a:r>
              <a:rPr lang="da-DK" sz="1600" dirty="0">
                <a:solidFill>
                  <a:schemeClr val="tx1"/>
                </a:solidFill>
              </a:rPr>
              <a:t> Stunt-driver </a:t>
            </a:r>
            <a:r>
              <a:rPr lang="da-DK" sz="1600" dirty="0" err="1">
                <a:solidFill>
                  <a:schemeClr val="tx1"/>
                </a:solidFill>
              </a:rPr>
              <a:t>relates</a:t>
            </a:r>
            <a:r>
              <a:rPr lang="da-DK" sz="1600" dirty="0">
                <a:solidFill>
                  <a:schemeClr val="tx1"/>
                </a:solidFill>
              </a:rPr>
              <a:t> to GEARS </a:t>
            </a:r>
            <a:r>
              <a:rPr lang="da-DK" sz="1600" dirty="0" err="1">
                <a:solidFill>
                  <a:schemeClr val="tx1"/>
                </a:solidFill>
              </a:rPr>
              <a:t>targets</a:t>
            </a:r>
            <a:r>
              <a:rPr lang="da-DK" sz="1600" dirty="0">
                <a:solidFill>
                  <a:schemeClr val="tx1"/>
                </a:solidFill>
              </a:rPr>
              <a:t>, but </a:t>
            </a:r>
            <a:r>
              <a:rPr lang="da-DK" sz="1600" dirty="0" err="1">
                <a:solidFill>
                  <a:schemeClr val="tx1"/>
                </a:solidFill>
              </a:rPr>
              <a:t>resets</a:t>
            </a:r>
            <a:r>
              <a:rPr lang="da-DK" sz="1600" dirty="0">
                <a:solidFill>
                  <a:schemeClr val="tx1"/>
                </a:solidFill>
              </a:rPr>
              <a:t> </a:t>
            </a:r>
            <a:r>
              <a:rPr lang="da-DK" sz="1600" dirty="0" err="1">
                <a:solidFill>
                  <a:schemeClr val="tx1"/>
                </a:solidFill>
              </a:rPr>
              <a:t>them</a:t>
            </a:r>
            <a:r>
              <a:rPr lang="da-DK" sz="1600" dirty="0">
                <a:solidFill>
                  <a:schemeClr val="tx1"/>
                </a:solidFill>
              </a:rPr>
              <a:t>, and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r>
              <a:rPr lang="da-DK" sz="1600" dirty="0">
                <a:solidFill>
                  <a:schemeClr val="tx1"/>
                </a:solidFill>
              </a:rPr>
              <a:t>Hit </a:t>
            </a:r>
            <a:r>
              <a:rPr lang="da-DK" sz="1600" dirty="0" err="1">
                <a:solidFill>
                  <a:schemeClr val="tx1"/>
                </a:solidFill>
              </a:rPr>
              <a:t>Captive</a:t>
            </a:r>
            <a:r>
              <a:rPr lang="da-DK" sz="1600" dirty="0">
                <a:solidFill>
                  <a:schemeClr val="tx1"/>
                </a:solidFill>
              </a:rPr>
              <a:t> ball 3 times to light </a:t>
            </a:r>
            <a:r>
              <a:rPr lang="da-DK" sz="1600" dirty="0" err="1">
                <a:solidFill>
                  <a:schemeClr val="tx1"/>
                </a:solidFill>
              </a:rPr>
              <a:t>Burn</a:t>
            </a:r>
            <a:r>
              <a:rPr lang="da-DK" sz="1600" dirty="0">
                <a:solidFill>
                  <a:schemeClr val="tx1"/>
                </a:solidFill>
              </a:rPr>
              <a:t> out MB, in Scoop, </a:t>
            </a:r>
            <a:r>
              <a:rPr lang="da-DK" sz="1600" dirty="0" err="1">
                <a:solidFill>
                  <a:schemeClr val="tx1"/>
                </a:solidFill>
              </a:rPr>
              <a:t>backhand</a:t>
            </a:r>
            <a:r>
              <a:rPr lang="da-DK" sz="1600" dirty="0">
                <a:solidFill>
                  <a:schemeClr val="tx1"/>
                </a:solidFill>
              </a:rPr>
              <a:t> scoop.</a:t>
            </a:r>
          </a:p>
          <a:p>
            <a:endParaRPr lang="da-DK" sz="1600" dirty="0">
              <a:solidFill>
                <a:schemeClr val="tx1"/>
              </a:solidFill>
            </a:endParaRPr>
          </a:p>
          <a:p>
            <a:r>
              <a:rPr lang="da-DK" sz="1600" dirty="0" err="1">
                <a:solidFill>
                  <a:schemeClr val="tx1"/>
                </a:solidFill>
              </a:rPr>
              <a:t>Then</a:t>
            </a:r>
            <a:r>
              <a:rPr lang="da-DK" sz="1600" dirty="0">
                <a:solidFill>
                  <a:schemeClr val="tx1"/>
                </a:solidFill>
              </a:rPr>
              <a:t> Rally Race as, top </a:t>
            </a:r>
            <a:r>
              <a:rPr lang="da-DK" sz="1600" dirty="0" err="1">
                <a:solidFill>
                  <a:schemeClr val="tx1"/>
                </a:solidFill>
              </a:rPr>
              <a:t>row</a:t>
            </a:r>
            <a:r>
              <a:rPr lang="da-DK" sz="1600" dirty="0">
                <a:solidFill>
                  <a:schemeClr val="tx1"/>
                </a:solidFill>
              </a:rPr>
              <a:t> modes </a:t>
            </a:r>
            <a:r>
              <a:rPr lang="da-DK" sz="1600" dirty="0" err="1">
                <a:solidFill>
                  <a:schemeClr val="tx1"/>
                </a:solidFill>
              </a:rPr>
              <a:t>are</a:t>
            </a:r>
            <a:r>
              <a:rPr lang="da-DK" sz="1600" dirty="0">
                <a:solidFill>
                  <a:schemeClr val="tx1"/>
                </a:solidFill>
              </a:rPr>
              <a:t> more </a:t>
            </a:r>
            <a:r>
              <a:rPr lang="da-DK" sz="1600" dirty="0" err="1">
                <a:solidFill>
                  <a:schemeClr val="tx1"/>
                </a:solidFill>
              </a:rPr>
              <a:t>dificult</a:t>
            </a:r>
            <a:r>
              <a:rPr lang="da-DK" sz="1600" dirty="0">
                <a:solidFill>
                  <a:schemeClr val="tx1"/>
                </a:solidFill>
              </a:rPr>
              <a:t>, no </a:t>
            </a:r>
            <a:r>
              <a:rPr lang="da-DK" sz="1600" dirty="0" err="1">
                <a:solidFill>
                  <a:schemeClr val="tx1"/>
                </a:solidFill>
              </a:rPr>
              <a:t>targets</a:t>
            </a:r>
            <a:r>
              <a:rPr lang="da-DK" sz="1600" dirty="0">
                <a:solidFill>
                  <a:schemeClr val="tx1"/>
                </a:solidFill>
              </a:rPr>
              <a:t>.</a:t>
            </a:r>
          </a:p>
          <a:p>
            <a:endParaRPr lang="da-DK" sz="1600" dirty="0">
              <a:solidFill>
                <a:schemeClr val="tx1"/>
              </a:solidFill>
            </a:endParaRPr>
          </a:p>
          <a:p>
            <a:r>
              <a:rPr lang="da-DK" sz="1600" dirty="0">
                <a:solidFill>
                  <a:schemeClr val="tx1"/>
                </a:solidFill>
              </a:rPr>
              <a:t>Change modes in the garage.</a:t>
            </a:r>
          </a:p>
          <a:p>
            <a:endParaRPr lang="da-DK" sz="1600" dirty="0">
              <a:solidFill>
                <a:schemeClr val="tx1"/>
              </a:solidFill>
            </a:endParaRPr>
          </a:p>
          <a:p>
            <a:r>
              <a:rPr lang="da-DK" sz="1600" dirty="0" err="1">
                <a:solidFill>
                  <a:schemeClr val="tx1"/>
                </a:solidFill>
              </a:rPr>
              <a:t>Knock</a:t>
            </a:r>
            <a:r>
              <a:rPr lang="da-DK" sz="1600" dirty="0">
                <a:solidFill>
                  <a:schemeClr val="tx1"/>
                </a:solidFill>
              </a:rPr>
              <a: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MB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refused</a:t>
            </a:r>
            <a:r>
              <a:rPr lang="da-DK" sz="1600" dirty="0">
                <a:solidFill>
                  <a:schemeClr val="tx1"/>
                </a:solidFill>
              </a:rPr>
              <a:t> by </a:t>
            </a:r>
            <a:r>
              <a:rPr lang="da-DK" sz="1600" dirty="0" err="1">
                <a:solidFill>
                  <a:schemeClr val="tx1"/>
                </a:solidFill>
              </a:rPr>
              <a:t>hitting</a:t>
            </a:r>
            <a:r>
              <a:rPr lang="da-DK" sz="1600" dirty="0">
                <a:solidFill>
                  <a:schemeClr val="tx1"/>
                </a:solidFill>
              </a:rPr>
              <a:t> </a:t>
            </a:r>
            <a:r>
              <a:rPr lang="da-DK" sz="1600" dirty="0" err="1">
                <a:solidFill>
                  <a:schemeClr val="tx1"/>
                </a:solidFill>
              </a:rPr>
              <a:t>both</a:t>
            </a:r>
            <a:r>
              <a:rPr lang="da-DK" sz="1600" dirty="0">
                <a:solidFill>
                  <a:schemeClr val="tx1"/>
                </a:solidFill>
              </a:rPr>
              <a:t> flippers. In MB hit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a:solidFill>
                  <a:schemeClr val="tx1"/>
                </a:solidFill>
              </a:rPr>
              <a:t>Nitros </a:t>
            </a:r>
            <a:r>
              <a:rPr lang="da-DK" sz="1600" dirty="0" err="1">
                <a:solidFill>
                  <a:schemeClr val="tx1"/>
                </a:solidFill>
              </a:rPr>
              <a:t>furtherst</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are</a:t>
            </a:r>
            <a:r>
              <a:rPr lang="da-DK" sz="1600" dirty="0">
                <a:solidFill>
                  <a:schemeClr val="tx1"/>
                </a:solidFill>
              </a:rPr>
              <a:t> 2X </a:t>
            </a:r>
            <a:r>
              <a:rPr lang="da-DK" sz="1600" dirty="0" err="1">
                <a:solidFill>
                  <a:schemeClr val="tx1"/>
                </a:solidFill>
              </a:rPr>
              <a:t>playfield</a:t>
            </a:r>
            <a:r>
              <a:rPr lang="da-DK" sz="1600" dirty="0">
                <a:solidFill>
                  <a:schemeClr val="tx1"/>
                </a:solidFill>
              </a:rPr>
              <a:t>, hit 3 standup </a:t>
            </a:r>
            <a:r>
              <a:rPr lang="da-DK" sz="1600" dirty="0" err="1">
                <a:solidFill>
                  <a:schemeClr val="tx1"/>
                </a:solidFill>
              </a:rPr>
              <a:t>targets</a:t>
            </a:r>
            <a:r>
              <a:rPr lang="da-DK" sz="1600" dirty="0">
                <a:solidFill>
                  <a:schemeClr val="tx1"/>
                </a:solidFill>
              </a:rPr>
              <a:t> to light.</a:t>
            </a:r>
          </a:p>
          <a:p>
            <a:endParaRPr lang="da-DK" sz="1600" dirty="0">
              <a:solidFill>
                <a:schemeClr val="tx1"/>
              </a:solidFill>
            </a:endParaRPr>
          </a:p>
          <a:p>
            <a:r>
              <a:rPr lang="da-DK" sz="1600" dirty="0" err="1">
                <a:solidFill>
                  <a:schemeClr val="tx1"/>
                </a:solidFill>
              </a:rPr>
              <a:t>Flasing</a:t>
            </a:r>
            <a:r>
              <a:rPr lang="da-DK" sz="1600" dirty="0">
                <a:solidFill>
                  <a:schemeClr val="tx1"/>
                </a:solidFill>
              </a:rPr>
              <a:t> RPM </a:t>
            </a:r>
            <a:r>
              <a:rPr lang="da-DK" sz="1600" dirty="0" err="1">
                <a:solidFill>
                  <a:schemeClr val="tx1"/>
                </a:solidFill>
              </a:rPr>
              <a:t>targets</a:t>
            </a:r>
            <a:r>
              <a:rPr lang="da-DK" sz="1600" dirty="0">
                <a:solidFill>
                  <a:schemeClr val="tx1"/>
                </a:solidFill>
              </a:rPr>
              <a:t> to the right, </a:t>
            </a:r>
            <a:r>
              <a:rPr lang="da-DK" sz="1600" dirty="0" err="1">
                <a:solidFill>
                  <a:schemeClr val="tx1"/>
                </a:solidFill>
              </a:rPr>
              <a:t>are</a:t>
            </a:r>
            <a:r>
              <a:rPr lang="da-DK" sz="1600" dirty="0">
                <a:solidFill>
                  <a:schemeClr val="tx1"/>
                </a:solidFill>
              </a:rPr>
              <a:t> 2M </a:t>
            </a:r>
            <a:r>
              <a:rPr lang="da-DK" sz="1600" dirty="0" err="1">
                <a:solidFill>
                  <a:schemeClr val="tx1"/>
                </a:solidFill>
              </a:rPr>
              <a:t>each</a:t>
            </a:r>
            <a:r>
              <a:rPr lang="da-DK" sz="1600" dirty="0">
                <a:solidFill>
                  <a:schemeClr val="tx1"/>
                </a:solidFill>
              </a:rPr>
              <a:t>, </a:t>
            </a:r>
            <a:r>
              <a:rPr lang="da-DK" sz="1600" dirty="0" err="1">
                <a:solidFill>
                  <a:schemeClr val="tx1"/>
                </a:solidFill>
              </a:rPr>
              <a:t>when</a:t>
            </a:r>
            <a:r>
              <a:rPr lang="da-DK" sz="1600" dirty="0">
                <a:solidFill>
                  <a:schemeClr val="tx1"/>
                </a:solidFill>
              </a:rPr>
              <a:t> timing out, RP and </a:t>
            </a:r>
            <a:r>
              <a:rPr lang="da-DK" sz="1600" dirty="0" err="1">
                <a:solidFill>
                  <a:schemeClr val="tx1"/>
                </a:solidFill>
              </a:rPr>
              <a:t>finally</a:t>
            </a:r>
            <a:r>
              <a:rPr lang="da-DK" sz="1600" dirty="0">
                <a:solidFill>
                  <a:schemeClr val="tx1"/>
                </a:solidFill>
              </a:rPr>
              <a:t> R, hit </a:t>
            </a:r>
            <a:r>
              <a:rPr lang="da-DK" sz="1600" dirty="0" err="1">
                <a:solidFill>
                  <a:schemeClr val="tx1"/>
                </a:solidFill>
              </a:rPr>
              <a:t>will</a:t>
            </a:r>
            <a:r>
              <a:rPr lang="da-DK" sz="1600" dirty="0">
                <a:solidFill>
                  <a:schemeClr val="tx1"/>
                </a:solidFill>
              </a:rPr>
              <a:t> restart it!</a:t>
            </a:r>
          </a:p>
          <a:p>
            <a:endParaRPr lang="da-DK" sz="1600" dirty="0">
              <a:solidFill>
                <a:schemeClr val="tx1"/>
              </a:solidFill>
            </a:endParaRPr>
          </a:p>
          <a:p>
            <a:r>
              <a:rPr lang="da-DK" sz="1600" dirty="0">
                <a:solidFill>
                  <a:schemeClr val="tx1"/>
                </a:solidFill>
              </a:rPr>
              <a:t>In MB; </a:t>
            </a:r>
            <a:r>
              <a:rPr lang="da-DK" sz="1600">
                <a:solidFill>
                  <a:schemeClr val="tx1"/>
                </a:solidFill>
              </a:rPr>
              <a:t>FORD in-lane</a:t>
            </a:r>
            <a:r>
              <a:rPr lang="da-DK" sz="1600" dirty="0">
                <a:solidFill>
                  <a:schemeClr val="tx1"/>
                </a:solidFill>
              </a:rPr>
              <a:t> roll-overs light </a:t>
            </a:r>
            <a:r>
              <a:rPr lang="da-DK" sz="1600" dirty="0" err="1">
                <a:solidFill>
                  <a:schemeClr val="tx1"/>
                </a:solidFill>
              </a:rPr>
              <a:t>add</a:t>
            </a:r>
            <a:r>
              <a:rPr lang="da-DK" sz="1600" dirty="0">
                <a:solidFill>
                  <a:schemeClr val="tx1"/>
                </a:solidFill>
              </a:rPr>
              <a:t>-a-ball in the </a:t>
            </a:r>
            <a:r>
              <a:rPr lang="da-DK" sz="1600" dirty="0" err="1">
                <a:solidFill>
                  <a:schemeClr val="tx1"/>
                </a:solidFill>
              </a:rPr>
              <a:t>tool</a:t>
            </a:r>
            <a:r>
              <a:rPr lang="da-DK" sz="1600" dirty="0">
                <a:solidFill>
                  <a:schemeClr val="tx1"/>
                </a:solidFill>
              </a:rPr>
              <a:t> </a:t>
            </a:r>
            <a:r>
              <a:rPr lang="da-DK" sz="1600" dirty="0" err="1">
                <a:solidFill>
                  <a:schemeClr val="tx1"/>
                </a:solidFill>
              </a:rPr>
              <a:t>box</a:t>
            </a:r>
            <a:r>
              <a:rPr lang="da-DK" sz="1600" dirty="0">
                <a:solidFill>
                  <a:schemeClr val="tx1"/>
                </a:solidFill>
              </a:rPr>
              <a:t>.</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30676" y="223369"/>
            <a:ext cx="78593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597449" y="1044523"/>
            <a:ext cx="852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Godz</a:t>
            </a:r>
            <a:endParaRPr lang="da-DK" sz="2400" dirty="0">
              <a:solidFill>
                <a:schemeClr val="tx1"/>
              </a:solidFill>
            </a:endParaRPr>
          </a:p>
        </p:txBody>
      </p:sp>
    </p:spTree>
    <p:extLst>
      <p:ext uri="{BB962C8B-B14F-4D97-AF65-F5344CB8AC3E}">
        <p14:creationId xmlns:p14="http://schemas.microsoft.com/office/powerpoint/2010/main" val="4070675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Captain Fantastic and The Brown Dirt Cowboy</a:t>
            </a:r>
            <a:endParaRPr lang="da-DK" sz="2000" u="sng" dirty="0">
              <a:solidFill>
                <a:schemeClr val="tx1"/>
              </a:solidFill>
            </a:endParaRPr>
          </a:p>
          <a:p>
            <a:r>
              <a:rPr lang="en-US" sz="1400" dirty="0">
                <a:solidFill>
                  <a:srgbClr val="000000"/>
                </a:solidFill>
              </a:rPr>
              <a:t>Rollover A and B lane, to light A and B, then the green bonus light will light up bonus from 1.000 to maybe 15.000.</a:t>
            </a:r>
          </a:p>
          <a:p>
            <a:endParaRPr lang="en-US" sz="1400" dirty="0">
              <a:solidFill>
                <a:srgbClr val="000000"/>
              </a:solidFill>
            </a:endParaRPr>
          </a:p>
          <a:p>
            <a:r>
              <a:rPr lang="en-US" sz="1400" dirty="0">
                <a:solidFill>
                  <a:srgbClr val="000000"/>
                </a:solidFill>
              </a:rPr>
              <a:t>Green rollover dots, and A and B will increase bonus.</a:t>
            </a:r>
          </a:p>
          <a:p>
            <a:endParaRPr lang="en-US" sz="1400" dirty="0">
              <a:solidFill>
                <a:srgbClr val="000000"/>
              </a:solidFill>
            </a:endParaRPr>
          </a:p>
          <a:p>
            <a:r>
              <a:rPr lang="en-US" sz="1400" dirty="0">
                <a:solidFill>
                  <a:srgbClr val="000000"/>
                </a:solidFill>
              </a:rPr>
              <a:t>Center lane, when lite will “close” the right out-lane.</a:t>
            </a:r>
          </a:p>
          <a:p>
            <a:endParaRPr lang="en-GB" sz="1400" dirty="0">
              <a:solidFill>
                <a:srgbClr val="000000"/>
              </a:solidFill>
            </a:endParaRPr>
          </a:p>
          <a:p>
            <a:r>
              <a:rPr lang="en-GB" sz="1400" dirty="0">
                <a:solidFill>
                  <a:srgbClr val="000000"/>
                </a:solidFill>
              </a:rPr>
              <a:t>5 Drop target left, not really worth it.</a:t>
            </a:r>
          </a:p>
          <a:p>
            <a:endParaRPr lang="en-GB" sz="1400" dirty="0">
              <a:solidFill>
                <a:srgbClr val="000000"/>
              </a:solidFill>
            </a:endParaRPr>
          </a:p>
          <a:p>
            <a:r>
              <a:rPr lang="en-GB" sz="1400">
                <a:solidFill>
                  <a:srgbClr val="000000"/>
                </a:solidFill>
              </a:rPr>
              <a:t>Soft-plunge for B!</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TX-</a:t>
            </a:r>
            <a:r>
              <a:rPr lang="da-DK" sz="2000" u="sng" dirty="0" err="1">
                <a:solidFill>
                  <a:schemeClr val="tx1"/>
                </a:solidFill>
              </a:rPr>
              <a:t>Sector</a:t>
            </a:r>
            <a:endParaRPr lang="en-US" sz="2000" u="sng" dirty="0">
              <a:solidFill>
                <a:schemeClr val="tx1"/>
              </a:solidFill>
            </a:endParaRPr>
          </a:p>
          <a:p>
            <a:r>
              <a:rPr lang="en-GB" sz="1600" dirty="0">
                <a:solidFill>
                  <a:schemeClr val="tx1"/>
                </a:solidFill>
              </a:rPr>
              <a:t>One spinner is light for 10.00 per spin, shoot it!</a:t>
            </a:r>
          </a:p>
          <a:p>
            <a:endParaRPr lang="en-GB" sz="1600" dirty="0">
              <a:solidFill>
                <a:schemeClr val="tx1"/>
              </a:solidFill>
            </a:endParaRPr>
          </a:p>
          <a:p>
            <a:r>
              <a:rPr lang="en-GB" sz="1600" dirty="0">
                <a:solidFill>
                  <a:schemeClr val="tx1"/>
                </a:solidFill>
              </a:rPr>
              <a:t>Go through the spinner and hit the target will increase mega level, level 10 equal lock is lite.</a:t>
            </a:r>
          </a:p>
          <a:p>
            <a:endParaRPr lang="en-GB" sz="1600" dirty="0">
              <a:solidFill>
                <a:schemeClr val="tx1"/>
              </a:solidFill>
            </a:endParaRPr>
          </a:p>
          <a:p>
            <a:r>
              <a:rPr lang="en-GB" sz="1600" dirty="0">
                <a:solidFill>
                  <a:schemeClr val="tx1"/>
                </a:solidFill>
              </a:rPr>
              <a:t>Only hit left ramp when lite for teleporting, the insert in front of it! Shoot side ramp teleporter to lite left ramp teleporter.</a:t>
            </a:r>
          </a:p>
          <a:p>
            <a:endParaRPr lang="en-GB" sz="1600" dirty="0">
              <a:solidFill>
                <a:schemeClr val="tx1"/>
              </a:solidFill>
            </a:endParaRPr>
          </a:p>
          <a:p>
            <a:r>
              <a:rPr lang="en-GB" sz="1600" dirty="0">
                <a:solidFill>
                  <a:schemeClr val="tx1"/>
                </a:solidFill>
              </a:rPr>
              <a:t>Use left orbit </a:t>
            </a:r>
            <a:r>
              <a:rPr lang="en-GB" sz="1600">
                <a:solidFill>
                  <a:schemeClr val="tx1"/>
                </a:solidFill>
              </a:rPr>
              <a:t>to line </a:t>
            </a:r>
            <a:r>
              <a:rPr lang="en-GB" sz="1600" dirty="0">
                <a:solidFill>
                  <a:schemeClr val="tx1"/>
                </a:solidFill>
              </a:rPr>
              <a:t>up upper flipper for side ramps.</a:t>
            </a: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0780" y="1832966"/>
            <a:ext cx="72617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TX-S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58636" y="2560246"/>
            <a:ext cx="7261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CF&amp;</a:t>
            </a:r>
            <a:endParaRPr lang="da-DK" sz="2400" dirty="0">
              <a:solidFill>
                <a:schemeClr val="tx1"/>
              </a:solidFill>
            </a:endParaRPr>
          </a:p>
        </p:txBody>
      </p:sp>
    </p:spTree>
    <p:extLst>
      <p:ext uri="{BB962C8B-B14F-4D97-AF65-F5344CB8AC3E}">
        <p14:creationId xmlns:p14="http://schemas.microsoft.com/office/powerpoint/2010/main" val="319863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39748" y="3552219"/>
            <a:ext cx="567748"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
        <p:nvSpPr>
          <p:cNvPr id="11" name="Rectangle 24">
            <a:extLst>
              <a:ext uri="{FF2B5EF4-FFF2-40B4-BE49-F238E27FC236}">
                <a16:creationId xmlns:a16="http://schemas.microsoft.com/office/drawing/2014/main" id="{949B6587-5058-4A45-81E2-C482F3B0025F}"/>
              </a:ext>
            </a:extLst>
          </p:cNvPr>
          <p:cNvSpPr/>
          <p:nvPr/>
        </p:nvSpPr>
        <p:spPr>
          <a:xfrm rot="16200000">
            <a:off x="11553878" y="2798606"/>
            <a:ext cx="933371"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284209"/>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11" name="Rectangle 24">
            <a:extLst>
              <a:ext uri="{FF2B5EF4-FFF2-40B4-BE49-F238E27FC236}">
                <a16:creationId xmlns:a16="http://schemas.microsoft.com/office/drawing/2014/main" id="{7C32CFFE-A234-447B-A2CC-73AD45DBC75A}"/>
              </a:ext>
            </a:extLst>
          </p:cNvPr>
          <p:cNvSpPr/>
          <p:nvPr/>
        </p:nvSpPr>
        <p:spPr>
          <a:xfrm rot="16200000">
            <a:off x="11559009" y="4302215"/>
            <a:ext cx="930731" cy="335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2" y="98418"/>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 </a:t>
            </a:r>
            <a:r>
              <a:rPr lang="en-US" sz="1600">
                <a:solidFill>
                  <a:schemeClr val="tx1"/>
                </a:solidFill>
              </a:rPr>
              <a:t>in MB Hit major shots.</a:t>
            </a:r>
            <a:endParaRPr lang="en-US" sz="1600" dirty="0">
              <a:solidFill>
                <a:schemeClr val="tx1"/>
              </a:solidFill>
            </a:endParaRP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p>
          <a:p>
            <a:endParaRPr lang="en-US" sz="1600" dirty="0">
              <a:solidFill>
                <a:schemeClr val="tx1"/>
              </a:solidFill>
            </a:endParaRPr>
          </a:p>
          <a:p>
            <a:r>
              <a:rPr lang="en-US" sz="1600" dirty="0">
                <a:solidFill>
                  <a:schemeClr val="tx1"/>
                </a:solidFill>
              </a:rPr>
              <a:t>Watch out for War Machine (left) kick-back!</a:t>
            </a:r>
            <a:endParaRPr lang="da-DK" sz="1600" dirty="0">
              <a:solidFill>
                <a:schemeClr val="tx1"/>
              </a:solidFill>
            </a:endParaRPr>
          </a:p>
        </p:txBody>
      </p:sp>
      <p:sp>
        <p:nvSpPr>
          <p:cNvPr id="10" name="Rectangle 24">
            <a:extLst>
              <a:ext uri="{FF2B5EF4-FFF2-40B4-BE49-F238E27FC236}">
                <a16:creationId xmlns:a16="http://schemas.microsoft.com/office/drawing/2014/main" id="{EE600034-F24D-407E-9F64-1D8172547966}"/>
              </a:ext>
            </a:extLst>
          </p:cNvPr>
          <p:cNvSpPr/>
          <p:nvPr/>
        </p:nvSpPr>
        <p:spPr>
          <a:xfrm rot="16200000">
            <a:off x="11751277" y="6073442"/>
            <a:ext cx="54419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DP</a:t>
            </a: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114679"/>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
        <p:nvSpPr>
          <p:cNvPr id="11" name="Rectangle 24">
            <a:extLst>
              <a:ext uri="{FF2B5EF4-FFF2-40B4-BE49-F238E27FC236}">
                <a16:creationId xmlns:a16="http://schemas.microsoft.com/office/drawing/2014/main" id="{B5DE3DA7-76BB-4766-BEF9-ABAB23A2A7EB}"/>
              </a:ext>
            </a:extLst>
          </p:cNvPr>
          <p:cNvSpPr/>
          <p:nvPr/>
        </p:nvSpPr>
        <p:spPr>
          <a:xfrm rot="16200000">
            <a:off x="11779795" y="602722"/>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02284" y="2234435"/>
            <a:ext cx="640589"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1" name="Rectangle 24">
            <a:extLst>
              <a:ext uri="{FF2B5EF4-FFF2-40B4-BE49-F238E27FC236}">
                <a16:creationId xmlns:a16="http://schemas.microsoft.com/office/drawing/2014/main" id="{1AEFA517-9EF1-4984-BDD1-F0F8814A95EA}"/>
              </a:ext>
            </a:extLst>
          </p:cNvPr>
          <p:cNvSpPr/>
          <p:nvPr/>
        </p:nvSpPr>
        <p:spPr>
          <a:xfrm rot="16200000">
            <a:off x="11760429" y="1650947"/>
            <a:ext cx="528066" cy="335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IM</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8729" y="3411431"/>
            <a:ext cx="6885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11" name="Rectangle 24">
            <a:extLst>
              <a:ext uri="{FF2B5EF4-FFF2-40B4-BE49-F238E27FC236}">
                <a16:creationId xmlns:a16="http://schemas.microsoft.com/office/drawing/2014/main" id="{B54FBB17-EA27-4E7C-9C11-00B5A1DE2F0B}"/>
              </a:ext>
            </a:extLst>
          </p:cNvPr>
          <p:cNvSpPr/>
          <p:nvPr/>
        </p:nvSpPr>
        <p:spPr>
          <a:xfrm rot="16200000">
            <a:off x="11772155" y="2806148"/>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0229" y="4944375"/>
            <a:ext cx="567753" cy="335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
        <p:nvSpPr>
          <p:cNvPr id="11" name="Rectangle 24">
            <a:extLst>
              <a:ext uri="{FF2B5EF4-FFF2-40B4-BE49-F238E27FC236}">
                <a16:creationId xmlns:a16="http://schemas.microsoft.com/office/drawing/2014/main" id="{3B5191AB-B284-4E43-BCC7-842C1C42AE69}"/>
              </a:ext>
            </a:extLst>
          </p:cNvPr>
          <p:cNvSpPr/>
          <p:nvPr/>
        </p:nvSpPr>
        <p:spPr>
          <a:xfrm rot="16200000">
            <a:off x="11567170" y="4212029"/>
            <a:ext cx="91261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6954</TotalTime>
  <Words>8259</Words>
  <Application>Microsoft Office PowerPoint</Application>
  <PresentationFormat>Widescreen</PresentationFormat>
  <Paragraphs>755</Paragraphs>
  <Slides>21</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21</vt:i4>
      </vt:variant>
    </vt:vector>
  </HeadingPairs>
  <TitlesOfParts>
    <vt:vector size="25"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Bølge</cp:lastModifiedBy>
  <cp:revision>130</cp:revision>
  <cp:lastPrinted>2022-02-09T16:30:46Z</cp:lastPrinted>
  <dcterms:created xsi:type="dcterms:W3CDTF">2019-12-30T12:57:31Z</dcterms:created>
  <dcterms:modified xsi:type="dcterms:W3CDTF">2022-04-22T12:27:09Z</dcterms:modified>
</cp:coreProperties>
</file>