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68" r:id="rId3"/>
    <p:sldId id="267" r:id="rId4"/>
    <p:sldId id="261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D74"/>
    <a:srgbClr val="7E929A"/>
    <a:srgbClr val="90A1A8"/>
    <a:srgbClr val="2194F6"/>
    <a:srgbClr val="75BEFC"/>
    <a:srgbClr val="C0CCD0"/>
    <a:srgbClr val="0FA219"/>
    <a:srgbClr val="E02B72"/>
    <a:srgbClr val="174977"/>
    <a:srgbClr val="10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43" autoAdjust="0"/>
    <p:restoredTop sz="95334" autoAdjust="0"/>
  </p:normalViewPr>
  <p:slideViewPr>
    <p:cSldViewPr>
      <p:cViewPr varScale="1">
        <p:scale>
          <a:sx n="139" d="100"/>
          <a:sy n="139" d="100"/>
        </p:scale>
        <p:origin x="1589" y="379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EA29DB-83F2-4FAA-A01A-4544EE5213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0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guides/retrieval#query-rewrit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July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8429-7A9F-302D-C77D-7AB5266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7300"/>
            <a:ext cx="4968552" cy="441291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4FEBB-7108-B980-FCAC-D57FF668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6" y="1203133"/>
            <a:ext cx="2428778" cy="2084770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BC6F-8FAB-9C22-05BD-C1345E12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4" t="9076" b="2166"/>
          <a:stretch/>
        </p:blipFill>
        <p:spPr>
          <a:xfrm>
            <a:off x="6005759" y="1916254"/>
            <a:ext cx="2946632" cy="3728460"/>
          </a:xfrm>
          <a:prstGeom prst="rect">
            <a:avLst/>
          </a:prstGeom>
          <a:ln w="25400">
            <a:solidFill>
              <a:srgbClr val="0FA219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/>
          <p:nvPr/>
        </p:nvCxnSpPr>
        <p:spPr>
          <a:xfrm>
            <a:off x="376486" y="3271379"/>
            <a:ext cx="388843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A9DED-FE9A-D0C5-DD52-8BF3B9AAB2F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76486" y="3384415"/>
            <a:ext cx="3979490" cy="1"/>
          </a:xfrm>
          <a:prstGeom prst="line">
            <a:avLst/>
          </a:prstGeom>
          <a:ln w="25400">
            <a:solidFill>
              <a:srgbClr val="0FA2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4251960" y="1536700"/>
            <a:ext cx="266700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7025C9-8B96-85A5-CB20-20A078A71B56}"/>
              </a:ext>
            </a:extLst>
          </p:cNvPr>
          <p:cNvSpPr/>
          <p:nvPr/>
        </p:nvSpPr>
        <p:spPr>
          <a:xfrm>
            <a:off x="4355976" y="1960880"/>
            <a:ext cx="1623184" cy="1423535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0FA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A5D79-4A0C-3D4F-401A-85235D88BFB7}"/>
              </a:ext>
            </a:extLst>
          </p:cNvPr>
          <p:cNvSpPr txBox="1"/>
          <p:nvPr/>
        </p:nvSpPr>
        <p:spPr>
          <a:xfrm>
            <a:off x="4547196" y="1016779"/>
            <a:ext cx="1447019" cy="172064"/>
          </a:xfrm>
          <a:prstGeom prst="rect">
            <a:avLst/>
          </a:prstGeom>
          <a:solidFill>
            <a:srgbClr val="E02B72"/>
          </a:solidFill>
          <a:ln w="25400">
            <a:solidFill>
              <a:srgbClr val="E02B72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ResponseFileSearchToolCall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2FD7-D5AA-BCDA-BCE2-D24535A0CD5F}"/>
              </a:ext>
            </a:extLst>
          </p:cNvPr>
          <p:cNvSpPr txBox="1"/>
          <p:nvPr/>
        </p:nvSpPr>
        <p:spPr>
          <a:xfrm>
            <a:off x="5994329" y="1726341"/>
            <a:ext cx="1297941" cy="172064"/>
          </a:xfrm>
          <a:prstGeom prst="rect">
            <a:avLst/>
          </a:prstGeom>
          <a:solidFill>
            <a:srgbClr val="0FA219"/>
          </a:solidFill>
          <a:ln w="25400">
            <a:solidFill>
              <a:srgbClr val="0FA219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ResponseOutputMessage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7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8DBF9-E0A9-64F8-55D6-82C126FA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"/>
          <a:stretch/>
        </p:blipFill>
        <p:spPr>
          <a:xfrm>
            <a:off x="218783" y="882805"/>
            <a:ext cx="2489799" cy="305481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 and file_search_call.results </a:t>
            </a:r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>
            <a:cxnSpLocks/>
          </p:cNvCxnSpPr>
          <p:nvPr/>
        </p:nvCxnSpPr>
        <p:spPr>
          <a:xfrm>
            <a:off x="318448" y="2641476"/>
            <a:ext cx="243999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2748449" y="918364"/>
            <a:ext cx="157436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15F8-1218-2336-F63A-9F5CAFB5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6" y="869361"/>
            <a:ext cx="5971650" cy="4673676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2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EBF4C0-8A88-45B3-442C-19BC7A31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Object Model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F33F8-3C18-7C52-F11A-BA9AAD2D4394}"/>
              </a:ext>
            </a:extLst>
          </p:cNvPr>
          <p:cNvSpPr/>
          <p:nvPr/>
        </p:nvSpPr>
        <p:spPr>
          <a:xfrm>
            <a:off x="5076056" y="1048516"/>
            <a:ext cx="2448272" cy="1697543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7F937-2349-AF9A-1C8B-14739530B805}"/>
              </a:ext>
            </a:extLst>
          </p:cNvPr>
          <p:cNvSpPr txBox="1"/>
          <p:nvPr/>
        </p:nvSpPr>
        <p:spPr>
          <a:xfrm>
            <a:off x="5076057" y="871907"/>
            <a:ext cx="456364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Storage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F5F5-88DD-2CC4-1A10-A54B531F17AA}"/>
              </a:ext>
            </a:extLst>
          </p:cNvPr>
          <p:cNvSpPr/>
          <p:nvPr/>
        </p:nvSpPr>
        <p:spPr>
          <a:xfrm>
            <a:off x="5199752" y="1183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E47A3-2FD0-0BDB-4650-B285A6485064}"/>
              </a:ext>
            </a:extLst>
          </p:cNvPr>
          <p:cNvSpPr/>
          <p:nvPr/>
        </p:nvSpPr>
        <p:spPr>
          <a:xfrm>
            <a:off x="5199752" y="1815659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 Store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AA57AB-7677-AA9E-7835-C89F20A87207}"/>
              </a:ext>
            </a:extLst>
          </p:cNvPr>
          <p:cNvSpPr/>
          <p:nvPr/>
        </p:nvSpPr>
        <p:spPr>
          <a:xfrm>
            <a:off x="2282050" y="2314029"/>
            <a:ext cx="2318451" cy="1132658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AE79-CA97-2440-2D11-410DFEA4E505}"/>
              </a:ext>
            </a:extLst>
          </p:cNvPr>
          <p:cNvSpPr txBox="1"/>
          <p:nvPr/>
        </p:nvSpPr>
        <p:spPr>
          <a:xfrm>
            <a:off x="2282052" y="2137420"/>
            <a:ext cx="34735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Tools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F18B3A-A737-EC2C-23EB-2CEA67083270}"/>
              </a:ext>
            </a:extLst>
          </p:cNvPr>
          <p:cNvSpPr/>
          <p:nvPr/>
        </p:nvSpPr>
        <p:spPr>
          <a:xfrm>
            <a:off x="3499823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07ED7C-9A76-4504-2D49-C99B76049661}"/>
              </a:ext>
            </a:extLst>
          </p:cNvPr>
          <p:cNvSpPr/>
          <p:nvPr/>
        </p:nvSpPr>
        <p:spPr>
          <a:xfrm>
            <a:off x="3499823" y="2769936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Web 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50013E-FC26-1F7A-441D-F7F5846E6236}"/>
              </a:ext>
            </a:extLst>
          </p:cNvPr>
          <p:cNvSpPr/>
          <p:nvPr/>
        </p:nvSpPr>
        <p:spPr>
          <a:xfrm>
            <a:off x="2404370" y="244800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Computer use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730E3-A2F6-D9C0-CF97-8BB9EACB4E43}"/>
              </a:ext>
            </a:extLst>
          </p:cNvPr>
          <p:cNvSpPr/>
          <p:nvPr/>
        </p:nvSpPr>
        <p:spPr>
          <a:xfrm>
            <a:off x="2404370" y="2770953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Local shell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6F7B49-EE61-5208-0459-482836ACB631}"/>
              </a:ext>
            </a:extLst>
          </p:cNvPr>
          <p:cNvSpPr/>
          <p:nvPr/>
        </p:nvSpPr>
        <p:spPr>
          <a:xfrm>
            <a:off x="2408935" y="3081172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Function calling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7A06DE-039B-13D4-E126-684E7BD6AC58}"/>
              </a:ext>
            </a:extLst>
          </p:cNvPr>
          <p:cNvSpPr/>
          <p:nvPr/>
        </p:nvSpPr>
        <p:spPr>
          <a:xfrm>
            <a:off x="431540" y="1057300"/>
            <a:ext cx="1350456" cy="256106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BD89B-A843-4FA2-6C6E-1AD3E725B2DE}"/>
              </a:ext>
            </a:extLst>
          </p:cNvPr>
          <p:cNvSpPr txBox="1"/>
          <p:nvPr/>
        </p:nvSpPr>
        <p:spPr>
          <a:xfrm>
            <a:off x="431541" y="880691"/>
            <a:ext cx="1205827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High-Level Objects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FEA88-065C-1539-AA51-DE8CD53C225E}"/>
              </a:ext>
            </a:extLst>
          </p:cNvPr>
          <p:cNvSpPr/>
          <p:nvPr/>
        </p:nvSpPr>
        <p:spPr>
          <a:xfrm>
            <a:off x="539552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Responses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94956-2A47-3201-630B-8F4C6DC05C58}"/>
              </a:ext>
            </a:extLst>
          </p:cNvPr>
          <p:cNvSpPr/>
          <p:nvPr/>
        </p:nvSpPr>
        <p:spPr>
          <a:xfrm>
            <a:off x="539552" y="252506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71D51F-E381-04F0-0C21-A020989E8991}"/>
              </a:ext>
            </a:extLst>
          </p:cNvPr>
          <p:cNvSpPr/>
          <p:nvPr/>
        </p:nvSpPr>
        <p:spPr>
          <a:xfrm>
            <a:off x="2274049" y="3769379"/>
            <a:ext cx="3604234" cy="1464385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92C7A9-FF56-0467-D88F-EBE71E500B77}"/>
              </a:ext>
            </a:extLst>
          </p:cNvPr>
          <p:cNvSpPr txBox="1"/>
          <p:nvPr/>
        </p:nvSpPr>
        <p:spPr>
          <a:xfrm>
            <a:off x="2274051" y="3592770"/>
            <a:ext cx="429113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Models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13159-3AF8-FE2E-22CB-568EBF282BF1}"/>
              </a:ext>
            </a:extLst>
          </p:cNvPr>
          <p:cNvSpPr/>
          <p:nvPr/>
        </p:nvSpPr>
        <p:spPr>
          <a:xfrm>
            <a:off x="2418065" y="39043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Chat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98F47-548E-D754-8102-1AE44AA17975}"/>
              </a:ext>
            </a:extLst>
          </p:cNvPr>
          <p:cNvSpPr/>
          <p:nvPr/>
        </p:nvSpPr>
        <p:spPr>
          <a:xfrm>
            <a:off x="2418065" y="422300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Reasoning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549C05-BF04-7986-1E3C-B708CFA41A1C}"/>
              </a:ext>
            </a:extLst>
          </p:cNvPr>
          <p:cNvSpPr/>
          <p:nvPr/>
        </p:nvSpPr>
        <p:spPr>
          <a:xfrm>
            <a:off x="3570082" y="4542167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Deep Research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B15595-660B-50E9-5A60-318F6C2BF698}"/>
              </a:ext>
            </a:extLst>
          </p:cNvPr>
          <p:cNvSpPr/>
          <p:nvPr/>
        </p:nvSpPr>
        <p:spPr>
          <a:xfrm>
            <a:off x="3570082" y="486088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Realtime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EF65AB-7F68-8AE6-B6A9-84F2E669CB83}"/>
              </a:ext>
            </a:extLst>
          </p:cNvPr>
          <p:cNvSpPr/>
          <p:nvPr/>
        </p:nvSpPr>
        <p:spPr>
          <a:xfrm>
            <a:off x="2418065" y="45416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Generation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27EB1B-59AE-4E12-9EE2-D74C615FD21D}"/>
              </a:ext>
            </a:extLst>
          </p:cNvPr>
          <p:cNvSpPr/>
          <p:nvPr/>
        </p:nvSpPr>
        <p:spPr>
          <a:xfrm>
            <a:off x="4716976" y="3904486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Embedding</a:t>
            </a:r>
            <a:endParaRPr lang="de-DE" sz="1000" b="1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B4F6A5-8767-3CCD-5DC2-2C0E29BFFBEC}"/>
              </a:ext>
            </a:extLst>
          </p:cNvPr>
          <p:cNvSpPr/>
          <p:nvPr/>
        </p:nvSpPr>
        <p:spPr>
          <a:xfrm>
            <a:off x="2415012" y="4860274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Text-to-Speach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1DFF8FE-3609-8B7B-6282-F78E6B8AC9C1}"/>
              </a:ext>
            </a:extLst>
          </p:cNvPr>
          <p:cNvSpPr/>
          <p:nvPr/>
        </p:nvSpPr>
        <p:spPr>
          <a:xfrm>
            <a:off x="3570082" y="3904739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Transcription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4FAF24-414C-50E1-3278-6FEC14A2AFFA}"/>
              </a:ext>
            </a:extLst>
          </p:cNvPr>
          <p:cNvSpPr/>
          <p:nvPr/>
        </p:nvSpPr>
        <p:spPr>
          <a:xfrm>
            <a:off x="3570082" y="422345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Tool-specific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59319-CF92-928A-6178-B79892600802}"/>
              </a:ext>
            </a:extLst>
          </p:cNvPr>
          <p:cNvSpPr/>
          <p:nvPr/>
        </p:nvSpPr>
        <p:spPr>
          <a:xfrm>
            <a:off x="4716976" y="4223543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Moderation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FE942A-E7A9-CEC2-0247-E04319C29373}"/>
              </a:ext>
            </a:extLst>
          </p:cNvPr>
          <p:cNvSpPr/>
          <p:nvPr/>
        </p:nvSpPr>
        <p:spPr>
          <a:xfrm>
            <a:off x="539552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Evaluations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9994CB-995A-ABF7-56B7-D83B2CD45B2C}"/>
              </a:ext>
            </a:extLst>
          </p:cNvPr>
          <p:cNvSpPr/>
          <p:nvPr/>
        </p:nvSpPr>
        <p:spPr>
          <a:xfrm>
            <a:off x="4716976" y="4542600"/>
            <a:ext cx="1008000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Code generation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728EC1-ADA8-FC0E-180B-BC0DB1215D29}"/>
              </a:ext>
            </a:extLst>
          </p:cNvPr>
          <p:cNvSpPr/>
          <p:nvPr/>
        </p:nvSpPr>
        <p:spPr>
          <a:xfrm>
            <a:off x="6292784" y="1815659"/>
            <a:ext cx="108752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01C8E8F-EED7-D443-D28D-057C9A659123}"/>
              </a:ext>
            </a:extLst>
          </p:cNvPr>
          <p:cNvSpPr/>
          <p:nvPr/>
        </p:nvSpPr>
        <p:spPr>
          <a:xfrm>
            <a:off x="5366326" y="203613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E5EEE79-1F9D-D08F-B92A-BCF81D34F54F}"/>
              </a:ext>
            </a:extLst>
          </p:cNvPr>
          <p:cNvSpPr/>
          <p:nvPr/>
        </p:nvSpPr>
        <p:spPr>
          <a:xfrm>
            <a:off x="6178952" y="1924371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43EA0EA-F99C-0E0B-79E5-07D9D96E3081}"/>
              </a:ext>
            </a:extLst>
          </p:cNvPr>
          <p:cNvSpPr/>
          <p:nvPr/>
        </p:nvSpPr>
        <p:spPr>
          <a:xfrm>
            <a:off x="5594638" y="2332201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C0CC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3658F70-08EA-FF8B-53C0-B2FE2D2C1F1C}"/>
              </a:ext>
            </a:extLst>
          </p:cNvPr>
          <p:cNvSpPr/>
          <p:nvPr/>
        </p:nvSpPr>
        <p:spPr>
          <a:xfrm>
            <a:off x="5259472" y="1406504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C6D735-7E94-D430-6EFC-F1392569CAE4}"/>
              </a:ext>
            </a:extLst>
          </p:cNvPr>
          <p:cNvSpPr/>
          <p:nvPr/>
        </p:nvSpPr>
        <p:spPr>
          <a:xfrm>
            <a:off x="5392808" y="148056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B1D31B-A5C5-0F74-F652-4E52F8CA9A9B}"/>
              </a:ext>
            </a:extLst>
          </p:cNvPr>
          <p:cNvSpPr/>
          <p:nvPr/>
        </p:nvSpPr>
        <p:spPr>
          <a:xfrm>
            <a:off x="5719098" y="2397623"/>
            <a:ext cx="566708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C0CC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90A1A8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Chunks</a:t>
            </a:r>
            <a:endParaRPr lang="de-DE" sz="1000" b="1" dirty="0">
              <a:solidFill>
                <a:srgbClr val="90A1A8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437BDC-717C-B81C-9E76-ECB7EC3597BE}"/>
              </a:ext>
            </a:extLst>
          </p:cNvPr>
          <p:cNvSpPr/>
          <p:nvPr/>
        </p:nvSpPr>
        <p:spPr>
          <a:xfrm>
            <a:off x="5499662" y="2111215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Vectorized file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207E5F-DF9C-E586-A97D-832DD5428386}"/>
              </a:ext>
            </a:extLst>
          </p:cNvPr>
          <p:cNvSpPr/>
          <p:nvPr/>
        </p:nvSpPr>
        <p:spPr>
          <a:xfrm>
            <a:off x="6595686" y="2111215"/>
            <a:ext cx="784626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Attributes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889148C-1776-715F-7B2B-46630EF8E645}"/>
              </a:ext>
            </a:extLst>
          </p:cNvPr>
          <p:cNvSpPr/>
          <p:nvPr/>
        </p:nvSpPr>
        <p:spPr>
          <a:xfrm>
            <a:off x="6483370" y="2222987"/>
            <a:ext cx="109220" cy="0"/>
          </a:xfrm>
          <a:custGeom>
            <a:avLst/>
            <a:gdLst>
              <a:gd name="connsiteX0" fmla="*/ 0 w 109220"/>
              <a:gd name="connsiteY0" fmla="*/ 0 h 0"/>
              <a:gd name="connsiteX1" fmla="*/ 109220 w 1092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220">
                <a:moveTo>
                  <a:pt x="0" y="0"/>
                </a:moveTo>
                <a:lnTo>
                  <a:pt x="109220" y="0"/>
                </a:lnTo>
              </a:path>
            </a:pathLst>
          </a:custGeom>
          <a:noFill/>
          <a:ln w="19050">
            <a:solidFill>
              <a:srgbClr val="2194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D1C4E0-C0D2-3BC4-7CE3-A04A33CF3CF8}"/>
              </a:ext>
            </a:extLst>
          </p:cNvPr>
          <p:cNvSpPr/>
          <p:nvPr/>
        </p:nvSpPr>
        <p:spPr>
          <a:xfrm>
            <a:off x="539552" y="1850504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Batches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577889-9E48-6DC5-233C-51E492C4E9EE}"/>
              </a:ext>
            </a:extLst>
          </p:cNvPr>
          <p:cNvSpPr/>
          <p:nvPr/>
        </p:nvSpPr>
        <p:spPr>
          <a:xfrm>
            <a:off x="539552" y="218995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Projects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EC7650A-9B11-7B28-4623-694D5D2BE95B}"/>
              </a:ext>
            </a:extLst>
          </p:cNvPr>
          <p:cNvSpPr/>
          <p:nvPr/>
        </p:nvSpPr>
        <p:spPr>
          <a:xfrm>
            <a:off x="679003" y="2820140"/>
            <a:ext cx="84122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Threads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0AEBFCB-28AB-45D6-1860-86B40A29FA53}"/>
              </a:ext>
            </a:extLst>
          </p:cNvPr>
          <p:cNvSpPr/>
          <p:nvPr/>
        </p:nvSpPr>
        <p:spPr>
          <a:xfrm>
            <a:off x="850723" y="3110077"/>
            <a:ext cx="669503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75BEFC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Messages</a:t>
            </a:r>
            <a:endParaRPr lang="de-DE" sz="1000" b="1" dirty="0">
              <a:solidFill>
                <a:srgbClr val="75BEFC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B632913-5953-78A9-FCAA-06E9BC1DAB20}"/>
              </a:ext>
            </a:extLst>
          </p:cNvPr>
          <p:cNvSpPr/>
          <p:nvPr/>
        </p:nvSpPr>
        <p:spPr>
          <a:xfrm>
            <a:off x="580045" y="2754843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DC5BBB8-72F0-66CD-B33C-93E1E770A7B7}"/>
              </a:ext>
            </a:extLst>
          </p:cNvPr>
          <p:cNvSpPr/>
          <p:nvPr/>
        </p:nvSpPr>
        <p:spPr>
          <a:xfrm>
            <a:off x="726263" y="3040248"/>
            <a:ext cx="124460" cy="177292"/>
          </a:xfrm>
          <a:custGeom>
            <a:avLst/>
            <a:gdLst>
              <a:gd name="connsiteX0" fmla="*/ 0 w 124460"/>
              <a:gd name="connsiteY0" fmla="*/ 0 h 218440"/>
              <a:gd name="connsiteX1" fmla="*/ 0 w 124460"/>
              <a:gd name="connsiteY1" fmla="*/ 218440 h 218440"/>
              <a:gd name="connsiteX2" fmla="*/ 124460 w 124460"/>
              <a:gd name="connsiteY2" fmla="*/ 218440 h 2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460" h="218440">
                <a:moveTo>
                  <a:pt x="0" y="0"/>
                </a:moveTo>
                <a:lnTo>
                  <a:pt x="0" y="218440"/>
                </a:lnTo>
                <a:lnTo>
                  <a:pt x="124460" y="218440"/>
                </a:lnTo>
              </a:path>
            </a:pathLst>
          </a:custGeom>
          <a:noFill/>
          <a:ln w="19050">
            <a:solidFill>
              <a:srgbClr val="75BEF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C9072AC-7625-E203-F542-97722B355FD8}"/>
              </a:ext>
            </a:extLst>
          </p:cNvPr>
          <p:cNvSpPr/>
          <p:nvPr/>
        </p:nvSpPr>
        <p:spPr>
          <a:xfrm>
            <a:off x="2274049" y="1057300"/>
            <a:ext cx="1214704" cy="864096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C41FBB-3D90-9756-648F-FF61823C1530}"/>
              </a:ext>
            </a:extLst>
          </p:cNvPr>
          <p:cNvSpPr txBox="1"/>
          <p:nvPr/>
        </p:nvSpPr>
        <p:spPr>
          <a:xfrm>
            <a:off x="2274050" y="880691"/>
            <a:ext cx="957965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Inputs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F0FD6B-E0DC-D0A1-C158-2DBD02E5DE47}"/>
              </a:ext>
            </a:extLst>
          </p:cNvPr>
          <p:cNvSpPr/>
          <p:nvPr/>
        </p:nvSpPr>
        <p:spPr>
          <a:xfrm>
            <a:off x="2395618" y="1192288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661ECE-3F54-EB17-1DBB-079C4A32B908}"/>
              </a:ext>
            </a:extLst>
          </p:cNvPr>
          <p:cNvSpPr/>
          <p:nvPr/>
        </p:nvSpPr>
        <p:spPr>
          <a:xfrm>
            <a:off x="2395618" y="1511050"/>
            <a:ext cx="980674" cy="220999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r>
              <a:rPr lang="en-US" sz="1000" b="1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Image Inputs</a:t>
            </a:r>
            <a:endParaRPr lang="de-DE" sz="1000" b="1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AC391D6-86AD-19A0-0FF1-3AF2CF0FEA9E}"/>
              </a:ext>
            </a:extLst>
          </p:cNvPr>
          <p:cNvCxnSpPr>
            <a:cxnSpLocks/>
          </p:cNvCxnSpPr>
          <p:nvPr/>
        </p:nvCxnSpPr>
        <p:spPr>
          <a:xfrm>
            <a:off x="1520226" y="1293644"/>
            <a:ext cx="743740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9D56B7B-1E46-AB6D-8582-2567695ABA8A}"/>
              </a:ext>
            </a:extLst>
          </p:cNvPr>
          <p:cNvSpPr/>
          <p:nvPr/>
        </p:nvSpPr>
        <p:spPr>
          <a:xfrm>
            <a:off x="1867358" y="1299990"/>
            <a:ext cx="413133" cy="1272450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AF3EA296-2293-F048-E99D-0560C0D624BF}"/>
              </a:ext>
            </a:extLst>
          </p:cNvPr>
          <p:cNvSpPr/>
          <p:nvPr/>
        </p:nvSpPr>
        <p:spPr>
          <a:xfrm>
            <a:off x="1867145" y="1601560"/>
            <a:ext cx="402330" cy="2552084"/>
          </a:xfrm>
          <a:custGeom>
            <a:avLst/>
            <a:gdLst>
              <a:gd name="connsiteX0" fmla="*/ 0 w 115677"/>
              <a:gd name="connsiteY0" fmla="*/ 0 h 1371600"/>
              <a:gd name="connsiteX1" fmla="*/ 0 w 115677"/>
              <a:gd name="connsiteY1" fmla="*/ 1371600 h 1371600"/>
              <a:gd name="connsiteX2" fmla="*/ 115677 w 115677"/>
              <a:gd name="connsiteY2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77" h="1371600">
                <a:moveTo>
                  <a:pt x="0" y="0"/>
                </a:moveTo>
                <a:lnTo>
                  <a:pt x="0" y="1371600"/>
                </a:lnTo>
                <a:lnTo>
                  <a:pt x="115677" y="137160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A564537-FF53-D22E-BAE5-31EDE1BED890}"/>
              </a:ext>
            </a:extLst>
          </p:cNvPr>
          <p:cNvSpPr/>
          <p:nvPr/>
        </p:nvSpPr>
        <p:spPr>
          <a:xfrm>
            <a:off x="4484111" y="1918335"/>
            <a:ext cx="710341" cy="626562"/>
          </a:xfrm>
          <a:custGeom>
            <a:avLst/>
            <a:gdLst>
              <a:gd name="connsiteX0" fmla="*/ 0 w 426720"/>
              <a:gd name="connsiteY0" fmla="*/ 822960 h 822960"/>
              <a:gd name="connsiteX1" fmla="*/ 208280 w 426720"/>
              <a:gd name="connsiteY1" fmla="*/ 822960 h 822960"/>
              <a:gd name="connsiteX2" fmla="*/ 208280 w 426720"/>
              <a:gd name="connsiteY2" fmla="*/ 0 h 822960"/>
              <a:gd name="connsiteX3" fmla="*/ 426720 w 426720"/>
              <a:gd name="connsiteY3" fmla="*/ 0 h 822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20" h="822960">
                <a:moveTo>
                  <a:pt x="0" y="822960"/>
                </a:moveTo>
                <a:lnTo>
                  <a:pt x="208280" y="822960"/>
                </a:lnTo>
                <a:lnTo>
                  <a:pt x="208280" y="0"/>
                </a:lnTo>
                <a:lnTo>
                  <a:pt x="426720" y="0"/>
                </a:lnTo>
              </a:path>
            </a:pathLst>
          </a:cu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4211B1E-3C94-F5FC-973B-0FE44C524FC9}"/>
              </a:ext>
            </a:extLst>
          </p:cNvPr>
          <p:cNvCxnSpPr>
            <a:cxnSpLocks/>
          </p:cNvCxnSpPr>
          <p:nvPr/>
        </p:nvCxnSpPr>
        <p:spPr>
          <a:xfrm>
            <a:off x="5259472" y="2036131"/>
            <a:ext cx="0" cy="186384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53E24AD-AEAB-FF55-69A3-7CAFBC2B2C18}"/>
              </a:ext>
            </a:extLst>
          </p:cNvPr>
          <p:cNvCxnSpPr>
            <a:cxnSpLocks/>
          </p:cNvCxnSpPr>
          <p:nvPr/>
        </p:nvCxnSpPr>
        <p:spPr>
          <a:xfrm>
            <a:off x="3492347" y="1293644"/>
            <a:ext cx="1702105" cy="0"/>
          </a:xfrm>
          <a:prstGeom prst="straightConnector1">
            <a:avLst/>
          </a:prstGeom>
          <a:ln w="19050">
            <a:solidFill>
              <a:srgbClr val="5C6D7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452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C9B31E-C0C7-425E-8F8E-9B8CC2A6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F01B0-8FAA-AEE1-293F-2E4C0AB4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File Object</a:t>
            </a:r>
          </a:p>
          <a:p>
            <a:pPr lvl="1"/>
            <a:r>
              <a:rPr lang="en-US" sz="1200"/>
              <a:t>resource that represents a file uploaded and stored on OpenAI’s servers, typically used for fine-tuning, batch processing, or managing persistent inputs (e.g., for retrieval-based systems).</a:t>
            </a:r>
          </a:p>
          <a:p>
            <a:r>
              <a:rPr lang="en-US" sz="1400"/>
              <a:t>Vector Store</a:t>
            </a:r>
          </a:p>
          <a:p>
            <a:pPr lvl="1"/>
            <a:r>
              <a:rPr lang="en-US" sz="1200"/>
              <a:t>database-like structure that stores text data (or other media) in </a:t>
            </a:r>
            <a:r>
              <a:rPr lang="en-US" sz="1200" b="1"/>
              <a:t>vectorized form</a:t>
            </a:r>
            <a:r>
              <a:rPr lang="en-US" sz="1200"/>
              <a:t>, enabling </a:t>
            </a:r>
            <a:r>
              <a:rPr lang="en-US" sz="1200" b="1"/>
              <a:t>semantic search</a:t>
            </a:r>
            <a:r>
              <a:rPr lang="en-US" sz="1200"/>
              <a:t>. In the context of the OpenAI ecosystem, it's often used to support </a:t>
            </a:r>
            <a:r>
              <a:rPr lang="en-US" sz="1200" b="1"/>
              <a:t>Retrieval-Augmented Generation (RAG)</a:t>
            </a:r>
            <a:r>
              <a:rPr lang="en-US" sz="1200"/>
              <a:t> through embeddings.</a:t>
            </a:r>
          </a:p>
          <a:p>
            <a:pPr lvl="1"/>
            <a:r>
              <a:rPr lang="en-US" sz="1200"/>
              <a:t>does NOT support videos, images and XLSX files as of 2025-07</a:t>
            </a:r>
          </a:p>
          <a:p>
            <a:pPr lvl="1"/>
            <a:r>
              <a:rPr lang="en-US" sz="1200"/>
              <a:t>stores vectorized content in </a:t>
            </a:r>
            <a:r>
              <a:rPr lang="en-US" sz="1200" b="1"/>
              <a:t>chunks</a:t>
            </a:r>
            <a:r>
              <a:rPr lang="en-US" sz="1200"/>
              <a:t> with up to 8'192 tokens and a </a:t>
            </a:r>
            <a:r>
              <a:rPr lang="en-US" sz="1200" b="1"/>
              <a:t>chunk overlap</a:t>
            </a:r>
            <a:r>
              <a:rPr lang="en-US" sz="1200"/>
              <a:t> in tokens (typically 15%-20% of the chunk size)</a:t>
            </a:r>
          </a:p>
          <a:p>
            <a:r>
              <a:rPr lang="en-US" sz="1400"/>
              <a:t>Embedding Model</a:t>
            </a:r>
          </a:p>
          <a:p>
            <a:pPr lvl="1"/>
            <a:r>
              <a:rPr lang="en-US" sz="1200"/>
              <a:t>machine learning model that transforms data (usually text) into high-dimensional numerical vectors, known as embeddings. These embeddings capture the semantic meaning of the input so that similar concepts are mapped to similar points in vector space.</a:t>
            </a:r>
          </a:p>
          <a:p>
            <a:pPr marL="0" indent="0">
              <a:buNone/>
            </a:pPr>
            <a:endParaRPr lang="en-CA" sz="14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844F7-0D02-6ED8-769F-ADDEA384C8D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sz="1400"/>
              <a:t>Vector Search</a:t>
            </a:r>
          </a:p>
          <a:p>
            <a:pPr lvl="1"/>
            <a:r>
              <a:rPr lang="en-US" sz="1200"/>
              <a:t>technique used to find similar items by comparing their vector representations in a </a:t>
            </a:r>
            <a:r>
              <a:rPr lang="en-US" sz="1200" b="1"/>
              <a:t>high-dimensional embedding space</a:t>
            </a:r>
            <a:r>
              <a:rPr lang="en-US" sz="1200"/>
              <a:t>.</a:t>
            </a:r>
          </a:p>
          <a:p>
            <a:pPr lvl="1"/>
            <a:r>
              <a:rPr lang="en-US" sz="1200"/>
              <a:t>uses similarity (e.g. </a:t>
            </a:r>
            <a:r>
              <a:rPr lang="en-US" sz="1200" b="1"/>
              <a:t>cosine similarity</a:t>
            </a:r>
            <a:r>
              <a:rPr lang="en-US" sz="1200"/>
              <a:t>) between the query vector and the stored vectors.</a:t>
            </a:r>
          </a:p>
          <a:p>
            <a:r>
              <a:rPr lang="en-CA" sz="1400"/>
              <a:t>Response</a:t>
            </a:r>
          </a:p>
          <a:p>
            <a:pPr lvl="1"/>
            <a:r>
              <a:rPr lang="en-US" sz="1200"/>
              <a:t>is a self-contained output object generated by the OpenAI Responses API. It encapsulates the model’s reply to a given input, along with optional tool usage, file references, and context linkage to previous responses.</a:t>
            </a:r>
          </a:p>
          <a:p>
            <a:r>
              <a:rPr lang="en-US" sz="1400"/>
              <a:t>Assistant (deprecated)</a:t>
            </a:r>
          </a:p>
          <a:p>
            <a:pPr lvl="1"/>
            <a:r>
              <a:rPr lang="en-US" sz="1200"/>
              <a:t>programmable AI agent created using the OpenAI Assistants API. It is designed to carry on multi-turn conversations, remember instructions, access tools (retrieval, code interpreter, web search), and act like a modular chatbot or agent capable of advanced reasoning and retrieval.</a:t>
            </a:r>
          </a:p>
          <a:p>
            <a:pPr lvl="1"/>
            <a:r>
              <a:rPr lang="en-CA" sz="1200"/>
              <a:t>Can use 2 vector stores: 1) Global vector store for RAG operations, 2) User vector store to embed files uploaded by the user into the conversation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34435B-FCD4-6A12-CA52-68A24D5C9A6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CA" sz="1400"/>
              <a:t>Tool</a:t>
            </a:r>
          </a:p>
          <a:p>
            <a:pPr lvl="1"/>
            <a:r>
              <a:rPr lang="en-US" sz="1200"/>
              <a:t>external or built-in capability that an AI model can invoke during a conversation to extend its functionality beyond pure text generation.</a:t>
            </a:r>
          </a:p>
          <a:p>
            <a:pPr lvl="1"/>
            <a:r>
              <a:rPr lang="en-CA" sz="1200"/>
              <a:t>File / web search, code execution, computer use, function calling, local shell, ...</a:t>
            </a:r>
          </a:p>
          <a:p>
            <a:r>
              <a:rPr lang="en-US" sz="1400"/>
              <a:t>Context Window</a:t>
            </a:r>
          </a:p>
          <a:p>
            <a:pPr lvl="1"/>
            <a:r>
              <a:rPr lang="en-US" sz="1200"/>
              <a:t>all the information the model has access to at the time of generating a response</a:t>
            </a:r>
          </a:p>
          <a:p>
            <a:pPr lvl="1"/>
            <a:r>
              <a:rPr lang="en-US" sz="1200"/>
              <a:t>Prompt history, system instructions, tool outputs, uploaded / retrieved files, embedded knowledge (pictures, audio, text), metadata, memory</a:t>
            </a:r>
            <a:endParaRPr lang="en-CA"/>
          </a:p>
          <a:p>
            <a:pPr lvl="1"/>
            <a:r>
              <a:rPr lang="en-CA" sz="1200"/>
              <a:t>Context window size: gpt-3.5-turbo 16k tokens, gpt-4 128k, gpt-4.1 1M</a:t>
            </a:r>
          </a:p>
          <a:p>
            <a:r>
              <a:rPr lang="en-CA" sz="1400"/>
              <a:t>Evaluation</a:t>
            </a:r>
          </a:p>
          <a:p>
            <a:pPr lvl="1"/>
            <a:r>
              <a:rPr lang="en-US" sz="1200"/>
              <a:t>tools and workflows that allow you to measure and compare the performance of models, assistants, or responses</a:t>
            </a:r>
            <a:r>
              <a:rPr lang="en-CA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18501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665957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489348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988429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222587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988429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820850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820850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820850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988429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820850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988429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820850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895816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988429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820850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988429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820850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903495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33588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907189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33588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55158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551587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761799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761799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222587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222587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222587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222587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222587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97201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97201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18222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182223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392435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392435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72898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72898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They can be added, listed, retrieved, and deleted.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312398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312398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665957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766300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589691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208877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322930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208877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921193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921193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921193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921193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322930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</a:p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The used embedding model and (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3000144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921193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921193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3000144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43253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3003838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432535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648079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648079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4119837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4119837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322063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322063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443381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443381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91387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913871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512577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5125772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921193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208877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921193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322930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208877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921193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322930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 with query rewrite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3481-56AA-A374-D910-233D181C5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93" y="841276"/>
            <a:ext cx="2930203" cy="436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0D3593-133D-E87E-55E6-ADA36B13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01553"/>
            <a:ext cx="4499238" cy="2222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F6B8BB-8B81-59FF-6EFC-B06F8FC8A913}"/>
              </a:ext>
            </a:extLst>
          </p:cNvPr>
          <p:cNvSpPr txBox="1"/>
          <p:nvPr/>
        </p:nvSpPr>
        <p:spPr>
          <a:xfrm>
            <a:off x="3995936" y="950350"/>
            <a:ext cx="3637214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All files from year 2015.</a:t>
            </a:r>
          </a:p>
          <a:p>
            <a:r>
              <a:rPr lang="en-US" sz="1600">
                <a:solidFill>
                  <a:srgbClr val="005AB4"/>
                </a:solidFill>
                <a:latin typeface="Arial Narrow" panose="020B0606020202030204" pitchFamily="34" charset="0"/>
              </a:rPr>
              <a:t>Rewritten query: </a:t>
            </a:r>
            <a:r>
              <a:rPr lang="en-US" sz="16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Files from 2015</a:t>
            </a:r>
            <a:endParaRPr lang="en-US" sz="1600" b="0">
              <a:solidFill>
                <a:srgbClr val="000000"/>
              </a:solidFill>
              <a:effectLst/>
              <a:latin typeface="JetBrains Mono" panose="020B05090201020500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4FCAD-573D-6913-3585-7D3DAE4BDDCD}"/>
              </a:ext>
            </a:extLst>
          </p:cNvPr>
          <p:cNvSpPr txBox="1"/>
          <p:nvPr/>
        </p:nvSpPr>
        <p:spPr>
          <a:xfrm>
            <a:off x="5292080" y="5305772"/>
            <a:ext cx="272029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CA" sz="900">
                <a:solidFill>
                  <a:srgbClr val="005AB4"/>
                </a:solidFill>
                <a:latin typeface="Arial Narrow" panose="020B0606020202030204" pitchFamily="34" charset="0"/>
                <a:hlinkClick r:id="rId4"/>
              </a:rPr>
              <a:t>https://platform.openai.com/docs/guides/retrieval#query-rewriting</a:t>
            </a:r>
            <a:endParaRPr lang="en-CA" sz="9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446C6-09BB-70F8-14FA-03EDECFA1AAB}"/>
              </a:ext>
            </a:extLst>
          </p:cNvPr>
          <p:cNvSpPr/>
          <p:nvPr/>
        </p:nvSpPr>
        <p:spPr>
          <a:xfrm>
            <a:off x="506103" y="2059904"/>
            <a:ext cx="1944216" cy="2160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CA" sz="16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AB2A2-01ED-F6EE-DEB9-074B3A465E95}"/>
              </a:ext>
            </a:extLst>
          </p:cNvPr>
          <p:cNvSpPr txBox="1"/>
          <p:nvPr/>
        </p:nvSpPr>
        <p:spPr>
          <a:xfrm>
            <a:off x="3874749" y="1544582"/>
            <a:ext cx="4872208" cy="257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rewritten_search_query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002B55"/>
                </a:solidFill>
                <a:effectLst/>
                <a:latin typeface="JetBrains Mono" panose="020B0509020102050004" pitchFamily="49" charset="0"/>
              </a:rPr>
              <a:t>=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 </a:t>
            </a:r>
            <a:r>
              <a:rPr lang="en-US" sz="900" b="0">
                <a:solidFill>
                  <a:srgbClr val="321EC8"/>
                </a:solidFill>
                <a:effectLst/>
                <a:latin typeface="JetBrains Mono" panose="020B0509020102050004" pitchFamily="49" charset="0"/>
              </a:rPr>
              <a:t>search_results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.model_extra[</a:t>
            </a:r>
            <a:r>
              <a:rPr lang="en-US" sz="900" b="0">
                <a:solidFill>
                  <a:srgbClr val="00AA1E"/>
                </a:solidFill>
                <a:effectLst/>
                <a:latin typeface="JetBrains Mono" panose="020B0509020102050004" pitchFamily="49" charset="0"/>
              </a:rPr>
              <a:t>'search_query'</a:t>
            </a:r>
            <a:r>
              <a:rPr lang="en-US" sz="900" b="0">
                <a:solidFill>
                  <a:srgbClr val="000000"/>
                </a:solidFill>
                <a:effectLst/>
                <a:latin typeface="JetBrains Mono" panose="020B05090201020500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9876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5C6D74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854</TotalTime>
  <Words>1147</Words>
  <Application>Microsoft Office PowerPoint</Application>
  <PresentationFormat>On-screen Show (16:10)</PresentationFormat>
  <Paragraphs>179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Franklin Gothic Book</vt:lpstr>
      <vt:lpstr>Franklin Gothic Demi</vt:lpstr>
      <vt:lpstr>JetBrains Mono</vt:lpstr>
      <vt:lpstr>Open Sans</vt:lpstr>
      <vt:lpstr>Wingdings</vt:lpstr>
      <vt:lpstr>Office 2013 - 2022 Theme</vt:lpstr>
      <vt:lpstr>Open AI Backend Tools</vt:lpstr>
      <vt:lpstr>Open AI API Object Model</vt:lpstr>
      <vt:lpstr>Definitions</vt:lpstr>
      <vt:lpstr>Open AI API - Files</vt:lpstr>
      <vt:lpstr>Open AI API - File object</vt:lpstr>
      <vt:lpstr>Open AI API - Vector stores</vt:lpstr>
      <vt:lpstr>Open AI API - Vector store object</vt:lpstr>
      <vt:lpstr>Search Results</vt:lpstr>
      <vt:lpstr>Search Results with query rewrite</vt:lpstr>
      <vt:lpstr>Responses API with file_search</vt:lpstr>
      <vt:lpstr>Responses API with file_search and file_search_call.results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388</cp:revision>
  <cp:lastPrinted>2013-04-25T17:17:50Z</cp:lastPrinted>
  <dcterms:created xsi:type="dcterms:W3CDTF">2012-11-27T21:38:00Z</dcterms:created>
  <dcterms:modified xsi:type="dcterms:W3CDTF">2025-07-19T12:38:38Z</dcterms:modified>
</cp:coreProperties>
</file>