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8" r:id="rId2"/>
    <p:sldId id="812" r:id="rId3"/>
    <p:sldId id="268" r:id="rId4"/>
    <p:sldId id="267" r:id="rId5"/>
    <p:sldId id="261" r:id="rId6"/>
    <p:sldId id="259" r:id="rId7"/>
    <p:sldId id="260" r:id="rId8"/>
    <p:sldId id="262" r:id="rId9"/>
    <p:sldId id="263" r:id="rId10"/>
    <p:sldId id="266" r:id="rId11"/>
    <p:sldId id="264" r:id="rId12"/>
    <p:sldId id="265" r:id="rId13"/>
    <p:sldId id="269" r:id="rId14"/>
    <p:sldId id="271" r:id="rId15"/>
    <p:sldId id="272" r:id="rId16"/>
    <p:sldId id="813" r:id="rId17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727"/>
    <a:srgbClr val="A01923"/>
    <a:srgbClr val="098EBC"/>
    <a:srgbClr val="0598AC"/>
    <a:srgbClr val="00A5E1"/>
    <a:srgbClr val="E4830B"/>
    <a:srgbClr val="FF9A1E"/>
    <a:srgbClr val="6D316D"/>
    <a:srgbClr val="883588"/>
    <a:srgbClr val="A43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3" autoAdjust="0"/>
    <p:restoredTop sz="95334" autoAdjust="0"/>
  </p:normalViewPr>
  <p:slideViewPr>
    <p:cSldViewPr>
      <p:cViewPr varScale="1">
        <p:scale>
          <a:sx n="139" d="100"/>
          <a:sy n="139" d="100"/>
        </p:scale>
        <p:origin x="797" y="480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29DB-83F2-4FAA-A01A-4544EE521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29DB-83F2-4FAA-A01A-4544EE521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guides/retrieval#query-rewrit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July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 with query rewrite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3481-56AA-A374-D910-233D181C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" y="841276"/>
            <a:ext cx="2930203" cy="43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D3593-133D-E87E-55E6-ADA36B1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1553"/>
            <a:ext cx="4499238" cy="222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6B8BB-8B81-59FF-6EFC-B06F8FC8A913}"/>
              </a:ext>
            </a:extLst>
          </p:cNvPr>
          <p:cNvSpPr txBox="1"/>
          <p:nvPr/>
        </p:nvSpPr>
        <p:spPr>
          <a:xfrm>
            <a:off x="3995936" y="950350"/>
            <a:ext cx="36372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All files from year 2015.</a:t>
            </a:r>
          </a:p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Rewritten 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Files from 2015</a:t>
            </a:r>
            <a:endParaRPr lang="en-US" sz="16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FCAD-573D-6913-3585-7D3DAE4BDDCD}"/>
              </a:ext>
            </a:extLst>
          </p:cNvPr>
          <p:cNvSpPr txBox="1"/>
          <p:nvPr/>
        </p:nvSpPr>
        <p:spPr>
          <a:xfrm>
            <a:off x="5292080" y="5305772"/>
            <a:ext cx="272029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CA" sz="9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https://platform.openai.com/docs/guides/retrieval#query-rewriting</a:t>
            </a:r>
            <a:endParaRPr lang="en-CA" sz="9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46C6-09BB-70F8-14FA-03EDECFA1AAB}"/>
              </a:ext>
            </a:extLst>
          </p:cNvPr>
          <p:cNvSpPr/>
          <p:nvPr/>
        </p:nvSpPr>
        <p:spPr>
          <a:xfrm>
            <a:off x="506103" y="2059904"/>
            <a:ext cx="194421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AB2A2-01ED-F6EE-DEB9-074B3A465E95}"/>
              </a:ext>
            </a:extLst>
          </p:cNvPr>
          <p:cNvSpPr txBox="1"/>
          <p:nvPr/>
        </p:nvSpPr>
        <p:spPr>
          <a:xfrm>
            <a:off x="3874749" y="1544582"/>
            <a:ext cx="487220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rewritten_search_query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002B55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search_results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.model_extra[</a:t>
            </a:r>
            <a:r>
              <a:rPr lang="en-US" sz="9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'search_query'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6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Evals</a:t>
            </a:r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62CECC-C62F-3843-CB62-41381A4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811345"/>
            <a:ext cx="1261981" cy="88155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4A429-5EE9-C752-C10D-32BFBFF2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1" y="831116"/>
            <a:ext cx="3548180" cy="2842201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63CC6A-6145-3E35-6558-74D3CF0F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6" y="3865612"/>
            <a:ext cx="4246842" cy="1159560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7E391-8D3B-9DD5-DE49-009EFBA6B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887" y="795729"/>
            <a:ext cx="2165487" cy="220206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F0BAB-4583-3649-9B32-1C28914E6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887" y="3073524"/>
            <a:ext cx="4177341" cy="2432515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71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Types</a:t>
            </a:r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8378E1-7C9C-3EC1-65F1-DF9C5B09A09D}"/>
              </a:ext>
            </a:extLst>
          </p:cNvPr>
          <p:cNvSpPr/>
          <p:nvPr/>
        </p:nvSpPr>
        <p:spPr>
          <a:xfrm>
            <a:off x="323528" y="958342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D5B93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Questions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223F9B-6C78-78BB-3C69-756C4C7FF405}"/>
              </a:ext>
            </a:extLst>
          </p:cNvPr>
          <p:cNvSpPr/>
          <p:nvPr/>
        </p:nvSpPr>
        <p:spPr>
          <a:xfrm>
            <a:off x="1187624" y="958342"/>
            <a:ext cx="1008112" cy="180000"/>
          </a:xfrm>
          <a:prstGeom prst="roundRect">
            <a:avLst/>
          </a:prstGeom>
          <a:solidFill>
            <a:srgbClr val="883588"/>
          </a:solidFill>
          <a:ln>
            <a:solidFill>
              <a:srgbClr val="6D316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Model 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65AED6-626A-14A8-25A8-C3667C1838DA}"/>
              </a:ext>
            </a:extLst>
          </p:cNvPr>
          <p:cNvSpPr/>
          <p:nvPr/>
        </p:nvSpPr>
        <p:spPr>
          <a:xfrm>
            <a:off x="2375832" y="958342"/>
            <a:ext cx="864096" cy="180000"/>
          </a:xfrm>
          <a:prstGeom prst="roundRect">
            <a:avLst/>
          </a:prstGeom>
          <a:solidFill>
            <a:srgbClr val="009245"/>
          </a:solidFill>
          <a:ln>
            <a:solidFill>
              <a:srgbClr val="07793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Gold 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808AF-5F9A-8F96-AC56-E5779A9E4C6D}"/>
              </a:ext>
            </a:extLst>
          </p:cNvPr>
          <p:cNvSpPr/>
          <p:nvPr/>
        </p:nvSpPr>
        <p:spPr>
          <a:xfrm>
            <a:off x="323528" y="2497460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D5B93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Questions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D83323-8479-95FA-1451-B395F7E7AF45}"/>
              </a:ext>
            </a:extLst>
          </p:cNvPr>
          <p:cNvSpPr/>
          <p:nvPr/>
        </p:nvSpPr>
        <p:spPr>
          <a:xfrm>
            <a:off x="1187624" y="2497460"/>
            <a:ext cx="1008112" cy="180000"/>
          </a:xfrm>
          <a:prstGeom prst="roundRect">
            <a:avLst/>
          </a:prstGeom>
          <a:solidFill>
            <a:srgbClr val="883588"/>
          </a:solidFill>
          <a:ln>
            <a:solidFill>
              <a:srgbClr val="6D316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Model 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0B4D0-7563-9B95-FB59-61977E913419}"/>
              </a:ext>
            </a:extLst>
          </p:cNvPr>
          <p:cNvSpPr/>
          <p:nvPr/>
        </p:nvSpPr>
        <p:spPr>
          <a:xfrm>
            <a:off x="2375832" y="2497460"/>
            <a:ext cx="1080120" cy="180000"/>
          </a:xfrm>
          <a:prstGeom prst="roundRect">
            <a:avLst/>
          </a:prstGeom>
          <a:solidFill>
            <a:srgbClr val="00A5E1"/>
          </a:solidFill>
          <a:ln>
            <a:solidFill>
              <a:srgbClr val="098EBC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Retrieved chunks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CA50B-E4D2-0AEF-3E26-CD6BA3C960B5}"/>
              </a:ext>
            </a:extLst>
          </p:cNvPr>
          <p:cNvSpPr txBox="1"/>
          <p:nvPr/>
        </p:nvSpPr>
        <p:spPr>
          <a:xfrm>
            <a:off x="323528" y="1253573"/>
            <a:ext cx="607608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Semantic similarity (BERTScore, BLEURT, COMET)</a:t>
            </a:r>
          </a:p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Textual overlap</a:t>
            </a:r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 (ROUGE, BLEU)</a:t>
            </a:r>
          </a:p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LLM-as-a-judge</a:t>
            </a:r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 (GPT-4 / Claude scoring, using rubrics or pairwise judgements)</a:t>
            </a:r>
          </a:p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Factual alignment (Faithfulness via LLMs, QA-based scoring)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0BC91-4E79-8318-3F2A-8FAD1D41FF80}"/>
              </a:ext>
            </a:extLst>
          </p:cNvPr>
          <p:cNvSpPr txBox="1"/>
          <p:nvPr/>
        </p:nvSpPr>
        <p:spPr>
          <a:xfrm>
            <a:off x="323528" y="2857500"/>
            <a:ext cx="648017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LLM-as-a-judge:</a:t>
            </a:r>
            <a:endParaRPr lang="en-US" sz="1600">
              <a:solidFill>
                <a:srgbClr val="005AB4"/>
              </a:solidFill>
              <a:latin typeface="Arial Narrow" panose="020B0606020202030204" pitchFamily="34" charset="0"/>
            </a:endParaRPr>
          </a:p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Rubric based scoring (Groundedness, Relevance, Completeness, Fluency, Fairness)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RAGAS </a:t>
            </a:r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(Faithfulness, Answer relevance, Context recall)</a:t>
            </a:r>
          </a:p>
          <a:p>
            <a:pPr marL="182563" indent="-182563" algn="l">
              <a:buFont typeface="Wingdings" panose="05000000000000000000" pitchFamily="2" charset="2"/>
              <a:buChar char="§"/>
            </a:pPr>
            <a:r>
              <a:rPr lang="en-CA" sz="1600">
                <a:solidFill>
                  <a:srgbClr val="005AB4"/>
                </a:solidFill>
                <a:latin typeface="Arial Narrow" panose="020B0606020202030204" pitchFamily="34" charset="0"/>
              </a:rPr>
              <a:t>TruLens (Faithfulness, Relevance, Helpfulness)</a:t>
            </a:r>
          </a:p>
        </p:txBody>
      </p:sp>
    </p:spTree>
    <p:extLst>
      <p:ext uri="{BB962C8B-B14F-4D97-AF65-F5344CB8AC3E}">
        <p14:creationId xmlns:p14="http://schemas.microsoft.com/office/powerpoint/2010/main" val="21825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of LLM-as-a-judge Prompts</a:t>
            </a:r>
            <a:endParaRPr lang="en-CA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3CB07B3-D298-9B78-AD40-C04688D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35265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Problem:</a:t>
            </a:r>
            <a:r>
              <a:rPr lang="en-US"/>
              <a:t> Scores can differ on each run, even with temperature = 0</a:t>
            </a:r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CA50B-E4D2-0AEF-3E26-CD6BA3C960B5}"/>
              </a:ext>
            </a:extLst>
          </p:cNvPr>
          <p:cNvSpPr txBox="1"/>
          <p:nvPr/>
        </p:nvSpPr>
        <p:spPr>
          <a:xfrm>
            <a:off x="323528" y="2151520"/>
            <a:ext cx="16671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Simple scoring 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C574C-EA37-E687-AF84-F5BB33BA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079512"/>
            <a:ext cx="5993432" cy="911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D0562D-B077-472F-1CDF-B154EAA3C295}"/>
              </a:ext>
            </a:extLst>
          </p:cNvPr>
          <p:cNvSpPr txBox="1"/>
          <p:nvPr/>
        </p:nvSpPr>
        <p:spPr>
          <a:xfrm>
            <a:off x="323528" y="3246272"/>
            <a:ext cx="16382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Scoring model 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E7D3F6-8898-BB5B-65AF-1EC25705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198954"/>
            <a:ext cx="5993432" cy="915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8EEE7F-1C86-1BD6-154C-0260F2763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4322035"/>
            <a:ext cx="5993432" cy="9128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7EBBA-F8F3-71F1-0DA2-3BD7F8BB7F82}"/>
              </a:ext>
            </a:extLst>
          </p:cNvPr>
          <p:cNvSpPr txBox="1"/>
          <p:nvPr/>
        </p:nvSpPr>
        <p:spPr>
          <a:xfrm>
            <a:off x="323528" y="4354807"/>
            <a:ext cx="17264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Langchain Correctness</a:t>
            </a:r>
          </a:p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FDB5ED-3B5A-27E7-B1AA-401C77E15E8D}"/>
              </a:ext>
            </a:extLst>
          </p:cNvPr>
          <p:cNvCxnSpPr/>
          <p:nvPr/>
        </p:nvCxnSpPr>
        <p:spPr>
          <a:xfrm>
            <a:off x="323528" y="1675513"/>
            <a:ext cx="8585720" cy="0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DEAB6B-A4A1-0279-AD30-1D3B0B2AEAB9}"/>
              </a:ext>
            </a:extLst>
          </p:cNvPr>
          <p:cNvSpPr txBox="1"/>
          <p:nvPr/>
        </p:nvSpPr>
        <p:spPr>
          <a:xfrm>
            <a:off x="725828" y="1549165"/>
            <a:ext cx="7692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Measured variability of 3 types of judge prompts using 60 calibration questions with scores from 0 to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FE07E-B174-4B5B-A961-F6309C075915}"/>
              </a:ext>
            </a:extLst>
          </p:cNvPr>
          <p:cNvSpPr/>
          <p:nvPr/>
        </p:nvSpPr>
        <p:spPr>
          <a:xfrm>
            <a:off x="2165201" y="2155963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25%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7761E0-DC25-8597-2740-2DEF00B25543}"/>
              </a:ext>
            </a:extLst>
          </p:cNvPr>
          <p:cNvSpPr/>
          <p:nvPr/>
        </p:nvSpPr>
        <p:spPr>
          <a:xfrm>
            <a:off x="2165201" y="3246272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22%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6D8B82-8F53-3B08-6ED5-5EF6DCE1C131}"/>
              </a:ext>
            </a:extLst>
          </p:cNvPr>
          <p:cNvSpPr/>
          <p:nvPr/>
        </p:nvSpPr>
        <p:spPr>
          <a:xfrm>
            <a:off x="2165201" y="4359250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30%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0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of LLM-as-a-judge Prompts</a:t>
            </a:r>
            <a:endParaRPr lang="en-CA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3CB07B3-D298-9B78-AD40-C04688D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35265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Problem:</a:t>
            </a:r>
            <a:r>
              <a:rPr lang="en-US"/>
              <a:t> Scores can differ on each run, even with temperature = 0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FDB5ED-3B5A-27E7-B1AA-401C77E15E8D}"/>
              </a:ext>
            </a:extLst>
          </p:cNvPr>
          <p:cNvCxnSpPr/>
          <p:nvPr/>
        </p:nvCxnSpPr>
        <p:spPr>
          <a:xfrm>
            <a:off x="323528" y="1675513"/>
            <a:ext cx="8585720" cy="0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DEAB6B-A4A1-0279-AD30-1D3B0B2AEAB9}"/>
              </a:ext>
            </a:extLst>
          </p:cNvPr>
          <p:cNvSpPr txBox="1"/>
          <p:nvPr/>
        </p:nvSpPr>
        <p:spPr>
          <a:xfrm>
            <a:off x="1130587" y="1549165"/>
            <a:ext cx="688282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Measured variability of 3 types of judge prompts using 30 questions with scores from 0 to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FE07E-B174-4B5B-A961-F6309C075915}"/>
              </a:ext>
            </a:extLst>
          </p:cNvPr>
          <p:cNvSpPr/>
          <p:nvPr/>
        </p:nvSpPr>
        <p:spPr>
          <a:xfrm>
            <a:off x="2165201" y="2155963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33%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7761E0-DC25-8597-2740-2DEF00B25543}"/>
              </a:ext>
            </a:extLst>
          </p:cNvPr>
          <p:cNvSpPr/>
          <p:nvPr/>
        </p:nvSpPr>
        <p:spPr>
          <a:xfrm>
            <a:off x="2165201" y="3246272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53%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6D8B82-8F53-3B08-6ED5-5EF6DCE1C131}"/>
              </a:ext>
            </a:extLst>
          </p:cNvPr>
          <p:cNvSpPr/>
          <p:nvPr/>
        </p:nvSpPr>
        <p:spPr>
          <a:xfrm>
            <a:off x="2165201" y="4359250"/>
            <a:ext cx="576064" cy="241778"/>
          </a:xfrm>
          <a:prstGeom prst="roundRect">
            <a:avLst/>
          </a:prstGeom>
          <a:solidFill>
            <a:srgbClr val="E21727"/>
          </a:solidFill>
          <a:ln>
            <a:solidFill>
              <a:srgbClr val="E2172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Arial Narrow" panose="020B0606020202030204" pitchFamily="34" charset="0"/>
              </a:rPr>
              <a:t>46%</a:t>
            </a:r>
            <a:endParaRPr lang="en-CA" sz="1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08F69-113A-C1C9-746B-CDE0F449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5" y="4349536"/>
            <a:ext cx="5639289" cy="682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6FA18-5D46-7064-9F6B-320370F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65" y="3218904"/>
            <a:ext cx="5255207" cy="682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10D84F-44A2-FBB6-8AED-DB77353B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148392"/>
            <a:ext cx="5127180" cy="6767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60BF5A-2AA6-50F8-6CFD-DA188F74F589}"/>
              </a:ext>
            </a:extLst>
          </p:cNvPr>
          <p:cNvSpPr txBox="1"/>
          <p:nvPr/>
        </p:nvSpPr>
        <p:spPr>
          <a:xfrm>
            <a:off x="323528" y="2151520"/>
            <a:ext cx="16671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Simple scoring 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67326-7FC5-22C1-F12E-8AFB51393FAD}"/>
              </a:ext>
            </a:extLst>
          </p:cNvPr>
          <p:cNvSpPr txBox="1"/>
          <p:nvPr/>
        </p:nvSpPr>
        <p:spPr>
          <a:xfrm>
            <a:off x="323528" y="3246272"/>
            <a:ext cx="16382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Scoring model 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C5313-72B1-35B2-D472-AB478ED03212}"/>
              </a:ext>
            </a:extLst>
          </p:cNvPr>
          <p:cNvSpPr txBox="1"/>
          <p:nvPr/>
        </p:nvSpPr>
        <p:spPr>
          <a:xfrm>
            <a:off x="323528" y="4354807"/>
            <a:ext cx="17264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Langchain Correctness</a:t>
            </a:r>
          </a:p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A37EA6-E70F-733C-7237-F9795D92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/>
              <a:t>Workshop Agenda</a:t>
            </a:r>
            <a:endParaRPr lang="en-CA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5E46B43-08D0-BC8A-B027-21116235A5C4}"/>
              </a:ext>
            </a:extLst>
          </p:cNvPr>
          <p:cNvGrpSpPr/>
          <p:nvPr/>
        </p:nvGrpSpPr>
        <p:grpSpPr>
          <a:xfrm>
            <a:off x="216088" y="913644"/>
            <a:ext cx="8694664" cy="324000"/>
            <a:chOff x="216088" y="941192"/>
            <a:chExt cx="8694664" cy="324000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250D08AA-3B4F-59F0-236D-A1B823DA1C24}"/>
                </a:ext>
              </a:extLst>
            </p:cNvPr>
            <p:cNvSpPr txBox="1"/>
            <p:nvPr/>
          </p:nvSpPr>
          <p:spPr>
            <a:xfrm>
              <a:off x="216088" y="941192"/>
              <a:ext cx="1006388" cy="324000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>
              <a:defPPr>
                <a:defRPr lang="en-US"/>
              </a:defPPr>
              <a:lvl1pPr>
                <a:lnSpc>
                  <a:spcPct val="80000"/>
                </a:lnSpc>
                <a:defRPr sz="1350">
                  <a:solidFill>
                    <a:srgbClr val="4E4E4E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">
                  <a:solidFill>
                    <a:schemeClr val="tx1"/>
                  </a:solidFill>
                </a:rPr>
                <a:t>10:30 - 10:45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B953135C-D429-7B39-292E-3C167F61B20F}"/>
                </a:ext>
              </a:extLst>
            </p:cNvPr>
            <p:cNvSpPr txBox="1"/>
            <p:nvPr/>
          </p:nvSpPr>
          <p:spPr>
            <a:xfrm>
              <a:off x="2088876" y="941192"/>
              <a:ext cx="6821876" cy="324000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72000" bIns="72000" rtlCol="0" anchor="t"/>
            <a:lstStyle>
              <a:defPPr>
                <a:defRPr lang="en-US"/>
              </a:defPPr>
              <a:lvl1pPr>
                <a:lnSpc>
                  <a:spcPct val="80000"/>
                </a:lnSpc>
                <a:defRPr sz="1350">
                  <a:solidFill>
                    <a:srgbClr val="4E4E4E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">
                  <a:solidFill>
                    <a:schemeClr val="tx1"/>
                  </a:solidFill>
                </a:rPr>
                <a:t>Introduction, presentation of the agenda</a:t>
              </a:r>
            </a:p>
          </p:txBody>
        </p:sp>
      </p:grpSp>
      <p:sp>
        <p:nvSpPr>
          <p:cNvPr id="40" name="TextBox 6">
            <a:extLst>
              <a:ext uri="{FF2B5EF4-FFF2-40B4-BE49-F238E27FC236}">
                <a16:creationId xmlns:a16="http://schemas.microsoft.com/office/drawing/2014/main" id="{6E5D6AEA-131E-2E85-A900-82DCA5100A31}"/>
              </a:ext>
            </a:extLst>
          </p:cNvPr>
          <p:cNvSpPr txBox="1"/>
          <p:nvPr/>
        </p:nvSpPr>
        <p:spPr>
          <a:xfrm>
            <a:off x="216088" y="1327637"/>
            <a:ext cx="1006388" cy="501164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>
                <a:solidFill>
                  <a:schemeClr val="tx1"/>
                </a:solidFill>
              </a:rPr>
              <a:t>10:45 - 11:00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D3CA51EB-D118-7F7D-33F6-FDA47BE4213A}"/>
              </a:ext>
            </a:extLst>
          </p:cNvPr>
          <p:cNvSpPr txBox="1"/>
          <p:nvPr/>
        </p:nvSpPr>
        <p:spPr>
          <a:xfrm>
            <a:off x="2088876" y="1327637"/>
            <a:ext cx="6821876" cy="501164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t"/>
          <a:lstStyle>
            <a:defPPr>
              <a:defRPr lang="en-US"/>
            </a:defPPr>
            <a:lvl1pPr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300"/>
              </a:spcAft>
            </a:pPr>
            <a:r>
              <a:rPr lang="de-DE">
                <a:solidFill>
                  <a:schemeClr val="tx1"/>
                </a:solidFill>
              </a:rPr>
              <a:t>OpenAI-BackendTools repository, Open AI documentation (Docs, API Reference, Cookbook), Open AI object model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9C02FA35-B0B7-9F63-1079-08132A98E518}"/>
              </a:ext>
            </a:extLst>
          </p:cNvPr>
          <p:cNvSpPr txBox="1"/>
          <p:nvPr/>
        </p:nvSpPr>
        <p:spPr>
          <a:xfrm>
            <a:off x="216088" y="1918041"/>
            <a:ext cx="1006388" cy="34363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>
                <a:solidFill>
                  <a:schemeClr val="tx1"/>
                </a:solidFill>
              </a:rPr>
              <a:t>11:00 - 11:30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41D1BB6-138B-24A2-F34D-5EB242D73D99}"/>
              </a:ext>
            </a:extLst>
          </p:cNvPr>
          <p:cNvSpPr txBox="1"/>
          <p:nvPr/>
        </p:nvSpPr>
        <p:spPr>
          <a:xfrm>
            <a:off x="2088876" y="1918041"/>
            <a:ext cx="6821876" cy="34363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t"/>
          <a:lstStyle>
            <a:defPPr>
              <a:defRPr lang="en-US"/>
            </a:defPPr>
            <a:lvl1pPr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80975" indent="-180975">
              <a:spcAft>
                <a:spcPts val="300"/>
              </a:spcAft>
            </a:pPr>
            <a:r>
              <a:rPr lang="en">
                <a:solidFill>
                  <a:schemeClr val="tx1"/>
                </a:solidFill>
              </a:rPr>
              <a:t>Hello world: Test basic file operations, list files / vector stores / assistants / evals, cleanup tasks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99E7678-E4B7-DFE6-B404-2B6EF713326D}"/>
              </a:ext>
            </a:extLst>
          </p:cNvPr>
          <p:cNvSpPr txBox="1"/>
          <p:nvPr/>
        </p:nvSpPr>
        <p:spPr>
          <a:xfrm>
            <a:off x="1331640" y="1918041"/>
            <a:ext cx="648072" cy="343633"/>
          </a:xfrm>
          <a:prstGeom prst="rect">
            <a:avLst/>
          </a:prstGeom>
          <a:solidFill>
            <a:srgbClr val="CAF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/>
              <a:t>Demo</a:t>
            </a:r>
            <a:endParaRPr lang="de-DE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F25D6A0B-1614-1E26-C331-B2823100CF53}"/>
              </a:ext>
            </a:extLst>
          </p:cNvPr>
          <p:cNvSpPr txBox="1"/>
          <p:nvPr/>
        </p:nvSpPr>
        <p:spPr>
          <a:xfrm>
            <a:off x="1331640" y="1327637"/>
            <a:ext cx="648072" cy="501164"/>
          </a:xfrm>
          <a:prstGeom prst="rect">
            <a:avLst/>
          </a:prstGeom>
          <a:solidFill>
            <a:srgbClr val="F4F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">
                <a:solidFill>
                  <a:schemeClr val="tx1"/>
                </a:solidFill>
              </a:rPr>
              <a:t>Theory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BFC540E-A016-6CA9-B83D-226FF9553BB1}"/>
              </a:ext>
            </a:extLst>
          </p:cNvPr>
          <p:cNvSpPr txBox="1"/>
          <p:nvPr/>
        </p:nvSpPr>
        <p:spPr>
          <a:xfrm>
            <a:off x="216088" y="2340037"/>
            <a:ext cx="1006388" cy="51746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>
                <a:solidFill>
                  <a:schemeClr val="tx1"/>
                </a:solidFill>
              </a:rPr>
              <a:t>11:30 - 12:00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D12BDA9-5DAF-59FF-D7F6-567B20C28363}"/>
              </a:ext>
            </a:extLst>
          </p:cNvPr>
          <p:cNvSpPr txBox="1"/>
          <p:nvPr/>
        </p:nvSpPr>
        <p:spPr>
          <a:xfrm>
            <a:off x="2088876" y="2340037"/>
            <a:ext cx="6821876" cy="51746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t"/>
          <a:lstStyle>
            <a:defPPr>
              <a:defRPr lang="en-US"/>
            </a:defPPr>
            <a:lvl1pPr marL="180975" indent="-180975">
              <a:lnSpc>
                <a:spcPct val="90000"/>
              </a:lnSpc>
              <a:spcAft>
                <a:spcPts val="300"/>
              </a:spcAft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"/>
              <a:t>RAG and Search: Create vector stores, upload files, extract and assign metadata, get answers, search for files, filter using metadata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191F7-8D28-E1C1-A33F-AB2E8FDB9F2A}"/>
              </a:ext>
            </a:extLst>
          </p:cNvPr>
          <p:cNvSpPr txBox="1"/>
          <p:nvPr/>
        </p:nvSpPr>
        <p:spPr>
          <a:xfrm>
            <a:off x="1331640" y="2340037"/>
            <a:ext cx="648072" cy="517463"/>
          </a:xfrm>
          <a:prstGeom prst="rect">
            <a:avLst/>
          </a:prstGeom>
          <a:solidFill>
            <a:srgbClr val="CAF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/>
              <a:t>Demo</a:t>
            </a:r>
            <a:endParaRPr lang="de-DE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713CB74-4746-9640-75E1-31BE623E9E04}"/>
              </a:ext>
            </a:extLst>
          </p:cNvPr>
          <p:cNvSpPr txBox="1"/>
          <p:nvPr/>
        </p:nvSpPr>
        <p:spPr>
          <a:xfrm>
            <a:off x="216088" y="2935863"/>
            <a:ext cx="1006388" cy="51746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>
                <a:solidFill>
                  <a:schemeClr val="tx1"/>
                </a:solidFill>
              </a:rPr>
              <a:t>12:00 - 12:30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79560D6-DDFE-D610-94E1-42F52198950D}"/>
              </a:ext>
            </a:extLst>
          </p:cNvPr>
          <p:cNvSpPr txBox="1"/>
          <p:nvPr/>
        </p:nvSpPr>
        <p:spPr>
          <a:xfrm>
            <a:off x="2088876" y="2935863"/>
            <a:ext cx="6821876" cy="517463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t"/>
          <a:lstStyle>
            <a:defPPr>
              <a:defRPr lang="en-US"/>
            </a:defPPr>
            <a:lvl1pPr marL="180975" indent="-180975">
              <a:lnSpc>
                <a:spcPct val="90000"/>
              </a:lnSpc>
              <a:spcAft>
                <a:spcPts val="300"/>
              </a:spcAft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"/>
              <a:t>RAG answer evaluation: Semantic similarity, LLM-as-a-judge, scoring prompts, Open AI evaluations, calibration, scoring model variability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43414-2D1A-775D-A66F-F94389BE9A5B}"/>
              </a:ext>
            </a:extLst>
          </p:cNvPr>
          <p:cNvSpPr txBox="1"/>
          <p:nvPr/>
        </p:nvSpPr>
        <p:spPr>
          <a:xfrm>
            <a:off x="1331640" y="2935863"/>
            <a:ext cx="648072" cy="517463"/>
          </a:xfrm>
          <a:prstGeom prst="rect">
            <a:avLst/>
          </a:prstGeom>
          <a:solidFill>
            <a:srgbClr val="CAF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/>
              <a:t>Demo</a:t>
            </a:r>
            <a:endParaRPr lang="de-DE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0530730-ABE4-C4AD-5D73-42F6189C948C}"/>
              </a:ext>
            </a:extLst>
          </p:cNvPr>
          <p:cNvSpPr txBox="1"/>
          <p:nvPr/>
        </p:nvSpPr>
        <p:spPr>
          <a:xfrm>
            <a:off x="216088" y="3531689"/>
            <a:ext cx="1006388" cy="557216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>
                <a:solidFill>
                  <a:schemeClr val="tx1"/>
                </a:solidFill>
              </a:rPr>
              <a:t>12:30 - 13:00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1E1FB66D-9689-3DE1-520F-9DBDBCD9BB19}"/>
              </a:ext>
            </a:extLst>
          </p:cNvPr>
          <p:cNvSpPr txBox="1"/>
          <p:nvPr/>
        </p:nvSpPr>
        <p:spPr>
          <a:xfrm>
            <a:off x="2088876" y="3531689"/>
            <a:ext cx="6821876" cy="557216"/>
          </a:xfrm>
          <a:prstGeom prst="rect">
            <a:avLst/>
          </a:prstGeom>
          <a:solidFill>
            <a:srgbClr val="F1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bIns="72000" rtlCol="0" anchor="t"/>
          <a:lstStyle>
            <a:defPPr>
              <a:defRPr lang="en-US"/>
            </a:defPPr>
            <a:lvl1pPr>
              <a:lnSpc>
                <a:spcPct val="90000"/>
              </a:lnSpc>
              <a:defRPr sz="1350">
                <a:solidFill>
                  <a:srgbClr val="4E4E4E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80975" indent="-180975">
              <a:spcAft>
                <a:spcPts val="300"/>
              </a:spcAft>
            </a:pPr>
            <a:r>
              <a:rPr lang="en">
                <a:solidFill>
                  <a:schemeClr val="tx1"/>
                </a:solidFill>
              </a:rPr>
              <a:t>Questions &amp; Answers, ideas to be tried out together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DA6AA756-2A7E-8A3B-28CB-CE6D3FD06E98}"/>
              </a:ext>
            </a:extLst>
          </p:cNvPr>
          <p:cNvSpPr txBox="1"/>
          <p:nvPr/>
        </p:nvSpPr>
        <p:spPr>
          <a:xfrm>
            <a:off x="1331640" y="3531689"/>
            <a:ext cx="648072" cy="557216"/>
          </a:xfrm>
          <a:prstGeom prst="rect">
            <a:avLst/>
          </a:prstGeom>
          <a:solidFill>
            <a:srgbClr val="9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>
            <a:defPPr>
              <a:defRPr lang="en-US"/>
            </a:defPPr>
            <a:lvl1pPr algn="ctr">
              <a:lnSpc>
                <a:spcPct val="90000"/>
              </a:lnSpc>
              <a:defRPr sz="1350">
                <a:solidFill>
                  <a:schemeClr val="tx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/>
              <a:t>Inter-active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BF4C0-8A88-45B3-442C-19BC7A3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Object Model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F33F8-3C18-7C52-F11A-BA9AAD2D4394}"/>
              </a:ext>
            </a:extLst>
          </p:cNvPr>
          <p:cNvSpPr/>
          <p:nvPr/>
        </p:nvSpPr>
        <p:spPr>
          <a:xfrm>
            <a:off x="5076056" y="1048516"/>
            <a:ext cx="2448272" cy="1697543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F937-2349-AF9A-1C8B-14739530B805}"/>
              </a:ext>
            </a:extLst>
          </p:cNvPr>
          <p:cNvSpPr txBox="1"/>
          <p:nvPr/>
        </p:nvSpPr>
        <p:spPr>
          <a:xfrm>
            <a:off x="5076057" y="871907"/>
            <a:ext cx="456364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Storage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F5F5-88DD-2CC4-1A10-A54B531F17AA}"/>
              </a:ext>
            </a:extLst>
          </p:cNvPr>
          <p:cNvSpPr/>
          <p:nvPr/>
        </p:nvSpPr>
        <p:spPr>
          <a:xfrm>
            <a:off x="5199752" y="1183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E47A3-2FD0-0BDB-4650-B285A6485064}"/>
              </a:ext>
            </a:extLst>
          </p:cNvPr>
          <p:cNvSpPr/>
          <p:nvPr/>
        </p:nvSpPr>
        <p:spPr>
          <a:xfrm>
            <a:off x="5199752" y="1815659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 Store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A57AB-7677-AA9E-7835-C89F20A87207}"/>
              </a:ext>
            </a:extLst>
          </p:cNvPr>
          <p:cNvSpPr/>
          <p:nvPr/>
        </p:nvSpPr>
        <p:spPr>
          <a:xfrm>
            <a:off x="2282050" y="2314029"/>
            <a:ext cx="2318451" cy="1132658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AE79-CA97-2440-2D11-410DFEA4E505}"/>
              </a:ext>
            </a:extLst>
          </p:cNvPr>
          <p:cNvSpPr txBox="1"/>
          <p:nvPr/>
        </p:nvSpPr>
        <p:spPr>
          <a:xfrm>
            <a:off x="2282052" y="2137420"/>
            <a:ext cx="34735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18B3A-A737-EC2C-23EB-2CEA67083270}"/>
              </a:ext>
            </a:extLst>
          </p:cNvPr>
          <p:cNvSpPr/>
          <p:nvPr/>
        </p:nvSpPr>
        <p:spPr>
          <a:xfrm>
            <a:off x="3499823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7ED7C-9A76-4504-2D49-C99B76049661}"/>
              </a:ext>
            </a:extLst>
          </p:cNvPr>
          <p:cNvSpPr/>
          <p:nvPr/>
        </p:nvSpPr>
        <p:spPr>
          <a:xfrm>
            <a:off x="3499823" y="2769936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Web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0013E-FC26-1F7A-441D-F7F5846E6236}"/>
              </a:ext>
            </a:extLst>
          </p:cNvPr>
          <p:cNvSpPr/>
          <p:nvPr/>
        </p:nvSpPr>
        <p:spPr>
          <a:xfrm>
            <a:off x="2404370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Computer use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730E3-A2F6-D9C0-CF97-8BB9EACB4E43}"/>
              </a:ext>
            </a:extLst>
          </p:cNvPr>
          <p:cNvSpPr/>
          <p:nvPr/>
        </p:nvSpPr>
        <p:spPr>
          <a:xfrm>
            <a:off x="2404370" y="2770953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Local shell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F7B49-EE61-5208-0459-482836ACB631}"/>
              </a:ext>
            </a:extLst>
          </p:cNvPr>
          <p:cNvSpPr/>
          <p:nvPr/>
        </p:nvSpPr>
        <p:spPr>
          <a:xfrm>
            <a:off x="2408935" y="3081172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Function calling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A06DE-039B-13D4-E126-684E7BD6AC58}"/>
              </a:ext>
            </a:extLst>
          </p:cNvPr>
          <p:cNvSpPr/>
          <p:nvPr/>
        </p:nvSpPr>
        <p:spPr>
          <a:xfrm>
            <a:off x="431540" y="1057300"/>
            <a:ext cx="1350456" cy="256106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BD89B-A843-4FA2-6C6E-1AD3E725B2DE}"/>
              </a:ext>
            </a:extLst>
          </p:cNvPr>
          <p:cNvSpPr txBox="1"/>
          <p:nvPr/>
        </p:nvSpPr>
        <p:spPr>
          <a:xfrm>
            <a:off x="431541" y="880691"/>
            <a:ext cx="1205827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High-Level Objects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FEA88-065C-1539-AA51-DE8CD53C225E}"/>
              </a:ext>
            </a:extLst>
          </p:cNvPr>
          <p:cNvSpPr/>
          <p:nvPr/>
        </p:nvSpPr>
        <p:spPr>
          <a:xfrm>
            <a:off x="539552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Responses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94956-2A47-3201-630B-8F4C6DC05C58}"/>
              </a:ext>
            </a:extLst>
          </p:cNvPr>
          <p:cNvSpPr/>
          <p:nvPr/>
        </p:nvSpPr>
        <p:spPr>
          <a:xfrm>
            <a:off x="539552" y="252506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71D51F-E381-04F0-0C21-A020989E8991}"/>
              </a:ext>
            </a:extLst>
          </p:cNvPr>
          <p:cNvSpPr/>
          <p:nvPr/>
        </p:nvSpPr>
        <p:spPr>
          <a:xfrm>
            <a:off x="2274049" y="3769379"/>
            <a:ext cx="3604234" cy="1464385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2C7A9-FF56-0467-D88F-EBE71E500B77}"/>
              </a:ext>
            </a:extLst>
          </p:cNvPr>
          <p:cNvSpPr txBox="1"/>
          <p:nvPr/>
        </p:nvSpPr>
        <p:spPr>
          <a:xfrm>
            <a:off x="2274051" y="3592770"/>
            <a:ext cx="429113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Models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13159-3AF8-FE2E-22CB-568EBF282BF1}"/>
              </a:ext>
            </a:extLst>
          </p:cNvPr>
          <p:cNvSpPr/>
          <p:nvPr/>
        </p:nvSpPr>
        <p:spPr>
          <a:xfrm>
            <a:off x="2418065" y="39043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Chat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98F47-548E-D754-8102-1AE44AA17975}"/>
              </a:ext>
            </a:extLst>
          </p:cNvPr>
          <p:cNvSpPr/>
          <p:nvPr/>
        </p:nvSpPr>
        <p:spPr>
          <a:xfrm>
            <a:off x="2418065" y="422300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Reasoning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49C05-BF04-7986-1E3C-B708CFA41A1C}"/>
              </a:ext>
            </a:extLst>
          </p:cNvPr>
          <p:cNvSpPr/>
          <p:nvPr/>
        </p:nvSpPr>
        <p:spPr>
          <a:xfrm>
            <a:off x="3570082" y="45421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Deep Research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B15595-660B-50E9-5A60-318F6C2BF698}"/>
              </a:ext>
            </a:extLst>
          </p:cNvPr>
          <p:cNvSpPr/>
          <p:nvPr/>
        </p:nvSpPr>
        <p:spPr>
          <a:xfrm>
            <a:off x="3570082" y="486088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Realtime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EF65AB-7F68-8AE6-B6A9-84F2E669CB83}"/>
              </a:ext>
            </a:extLst>
          </p:cNvPr>
          <p:cNvSpPr/>
          <p:nvPr/>
        </p:nvSpPr>
        <p:spPr>
          <a:xfrm>
            <a:off x="2418065" y="45416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Generation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27EB1B-59AE-4E12-9EE2-D74C615FD21D}"/>
              </a:ext>
            </a:extLst>
          </p:cNvPr>
          <p:cNvSpPr/>
          <p:nvPr/>
        </p:nvSpPr>
        <p:spPr>
          <a:xfrm>
            <a:off x="4716976" y="3904486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Embedding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4F6A5-8767-3CCD-5DC2-2C0E29BFFBEC}"/>
              </a:ext>
            </a:extLst>
          </p:cNvPr>
          <p:cNvSpPr/>
          <p:nvPr/>
        </p:nvSpPr>
        <p:spPr>
          <a:xfrm>
            <a:off x="2415012" y="4860274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Text-to-Speach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FF8FE-3609-8B7B-6282-F78E6B8AC9C1}"/>
              </a:ext>
            </a:extLst>
          </p:cNvPr>
          <p:cNvSpPr/>
          <p:nvPr/>
        </p:nvSpPr>
        <p:spPr>
          <a:xfrm>
            <a:off x="3570082" y="39047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Transcription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FAF24-414C-50E1-3278-6FEC14A2AFFA}"/>
              </a:ext>
            </a:extLst>
          </p:cNvPr>
          <p:cNvSpPr/>
          <p:nvPr/>
        </p:nvSpPr>
        <p:spPr>
          <a:xfrm>
            <a:off x="3570082" y="422345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Tool-specific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59319-CF92-928A-6178-B79892600802}"/>
              </a:ext>
            </a:extLst>
          </p:cNvPr>
          <p:cNvSpPr/>
          <p:nvPr/>
        </p:nvSpPr>
        <p:spPr>
          <a:xfrm>
            <a:off x="4716976" y="422354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Moderation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E942A-E7A9-CEC2-0247-E04319C29373}"/>
              </a:ext>
            </a:extLst>
          </p:cNvPr>
          <p:cNvSpPr/>
          <p:nvPr/>
        </p:nvSpPr>
        <p:spPr>
          <a:xfrm>
            <a:off x="539552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Evaluations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9994CB-995A-ABF7-56B7-D83B2CD45B2C}"/>
              </a:ext>
            </a:extLst>
          </p:cNvPr>
          <p:cNvSpPr/>
          <p:nvPr/>
        </p:nvSpPr>
        <p:spPr>
          <a:xfrm>
            <a:off x="4716976" y="454260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 generation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28EC1-ADA8-FC0E-180B-BC0DB1215D29}"/>
              </a:ext>
            </a:extLst>
          </p:cNvPr>
          <p:cNvSpPr/>
          <p:nvPr/>
        </p:nvSpPr>
        <p:spPr>
          <a:xfrm>
            <a:off x="6292784" y="1815659"/>
            <a:ext cx="108752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1C8E8F-EED7-D443-D28D-057C9A659123}"/>
              </a:ext>
            </a:extLst>
          </p:cNvPr>
          <p:cNvSpPr/>
          <p:nvPr/>
        </p:nvSpPr>
        <p:spPr>
          <a:xfrm>
            <a:off x="5366326" y="203613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5EEE79-1F9D-D08F-B92A-BCF81D34F54F}"/>
              </a:ext>
            </a:extLst>
          </p:cNvPr>
          <p:cNvSpPr/>
          <p:nvPr/>
        </p:nvSpPr>
        <p:spPr>
          <a:xfrm>
            <a:off x="6178952" y="1924371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3EA0EA-F99C-0E0B-79E5-07D9D96E3081}"/>
              </a:ext>
            </a:extLst>
          </p:cNvPr>
          <p:cNvSpPr/>
          <p:nvPr/>
        </p:nvSpPr>
        <p:spPr>
          <a:xfrm>
            <a:off x="5594638" y="233220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C0CC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658F70-08EA-FF8B-53C0-B2FE2D2C1F1C}"/>
              </a:ext>
            </a:extLst>
          </p:cNvPr>
          <p:cNvSpPr/>
          <p:nvPr/>
        </p:nvSpPr>
        <p:spPr>
          <a:xfrm>
            <a:off x="5259472" y="1406504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D735-7E94-D430-6EFC-F1392569CAE4}"/>
              </a:ext>
            </a:extLst>
          </p:cNvPr>
          <p:cNvSpPr/>
          <p:nvPr/>
        </p:nvSpPr>
        <p:spPr>
          <a:xfrm>
            <a:off x="5392808" y="148056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1D31B-A5C5-0F74-F652-4E52F8CA9A9B}"/>
              </a:ext>
            </a:extLst>
          </p:cNvPr>
          <p:cNvSpPr/>
          <p:nvPr/>
        </p:nvSpPr>
        <p:spPr>
          <a:xfrm>
            <a:off x="5719098" y="2397623"/>
            <a:ext cx="56670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C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90A1A8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Chunks</a:t>
            </a:r>
            <a:endParaRPr lang="de-DE" sz="1000" b="1" dirty="0">
              <a:solidFill>
                <a:srgbClr val="90A1A8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37BDC-717C-B81C-9E76-ECB7EC3597BE}"/>
              </a:ext>
            </a:extLst>
          </p:cNvPr>
          <p:cNvSpPr/>
          <p:nvPr/>
        </p:nvSpPr>
        <p:spPr>
          <a:xfrm>
            <a:off x="5499662" y="2111215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207E5F-DF9C-E586-A97D-832DD5428386}"/>
              </a:ext>
            </a:extLst>
          </p:cNvPr>
          <p:cNvSpPr/>
          <p:nvPr/>
        </p:nvSpPr>
        <p:spPr>
          <a:xfrm>
            <a:off x="6595686" y="2111215"/>
            <a:ext cx="784626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889148C-1776-715F-7B2B-46630EF8E645}"/>
              </a:ext>
            </a:extLst>
          </p:cNvPr>
          <p:cNvSpPr/>
          <p:nvPr/>
        </p:nvSpPr>
        <p:spPr>
          <a:xfrm>
            <a:off x="6483370" y="2222987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1C4E0-C0D2-3BC4-7CE3-A04A33CF3CF8}"/>
              </a:ext>
            </a:extLst>
          </p:cNvPr>
          <p:cNvSpPr/>
          <p:nvPr/>
        </p:nvSpPr>
        <p:spPr>
          <a:xfrm>
            <a:off x="539552" y="1850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Batches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577889-9E48-6DC5-233C-51E492C4E9EE}"/>
              </a:ext>
            </a:extLst>
          </p:cNvPr>
          <p:cNvSpPr/>
          <p:nvPr/>
        </p:nvSpPr>
        <p:spPr>
          <a:xfrm>
            <a:off x="539552" y="218995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Projects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C7650A-9B11-7B28-4623-694D5D2BE95B}"/>
              </a:ext>
            </a:extLst>
          </p:cNvPr>
          <p:cNvSpPr/>
          <p:nvPr/>
        </p:nvSpPr>
        <p:spPr>
          <a:xfrm>
            <a:off x="679003" y="2820140"/>
            <a:ext cx="84122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Threads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AEBFCB-28AB-45D6-1860-86B40A29FA53}"/>
              </a:ext>
            </a:extLst>
          </p:cNvPr>
          <p:cNvSpPr/>
          <p:nvPr/>
        </p:nvSpPr>
        <p:spPr>
          <a:xfrm>
            <a:off x="850723" y="3110077"/>
            <a:ext cx="66950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Messages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B632913-5953-78A9-FCAA-06E9BC1DAB20}"/>
              </a:ext>
            </a:extLst>
          </p:cNvPr>
          <p:cNvSpPr/>
          <p:nvPr/>
        </p:nvSpPr>
        <p:spPr>
          <a:xfrm>
            <a:off x="580045" y="2754843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C5BBB8-72F0-66CD-B33C-93E1E770A7B7}"/>
              </a:ext>
            </a:extLst>
          </p:cNvPr>
          <p:cNvSpPr/>
          <p:nvPr/>
        </p:nvSpPr>
        <p:spPr>
          <a:xfrm>
            <a:off x="726263" y="3040248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9072AC-7625-E203-F542-97722B355FD8}"/>
              </a:ext>
            </a:extLst>
          </p:cNvPr>
          <p:cNvSpPr/>
          <p:nvPr/>
        </p:nvSpPr>
        <p:spPr>
          <a:xfrm>
            <a:off x="2274049" y="1057300"/>
            <a:ext cx="1214704" cy="86409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41FBB-3D90-9756-648F-FF61823C1530}"/>
              </a:ext>
            </a:extLst>
          </p:cNvPr>
          <p:cNvSpPr txBox="1"/>
          <p:nvPr/>
        </p:nvSpPr>
        <p:spPr>
          <a:xfrm>
            <a:off x="2274050" y="880691"/>
            <a:ext cx="957965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Inputs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F0FD6B-E0DC-D0A1-C158-2DBD02E5DE47}"/>
              </a:ext>
            </a:extLst>
          </p:cNvPr>
          <p:cNvSpPr/>
          <p:nvPr/>
        </p:nvSpPr>
        <p:spPr>
          <a:xfrm>
            <a:off x="2395618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61ECE-3F54-EB17-1DBB-079C4A32B908}"/>
              </a:ext>
            </a:extLst>
          </p:cNvPr>
          <p:cNvSpPr/>
          <p:nvPr/>
        </p:nvSpPr>
        <p:spPr>
          <a:xfrm>
            <a:off x="2395618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391D6-86AD-19A0-0FF1-3AF2CF0FEA9E}"/>
              </a:ext>
            </a:extLst>
          </p:cNvPr>
          <p:cNvCxnSpPr>
            <a:cxnSpLocks/>
          </p:cNvCxnSpPr>
          <p:nvPr/>
        </p:nvCxnSpPr>
        <p:spPr>
          <a:xfrm>
            <a:off x="1520226" y="1293644"/>
            <a:ext cx="743740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D56B7B-1E46-AB6D-8582-2567695ABA8A}"/>
              </a:ext>
            </a:extLst>
          </p:cNvPr>
          <p:cNvSpPr/>
          <p:nvPr/>
        </p:nvSpPr>
        <p:spPr>
          <a:xfrm>
            <a:off x="1867358" y="1299990"/>
            <a:ext cx="413133" cy="1272450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F3EA296-2293-F048-E99D-0560C0D624BF}"/>
              </a:ext>
            </a:extLst>
          </p:cNvPr>
          <p:cNvSpPr/>
          <p:nvPr/>
        </p:nvSpPr>
        <p:spPr>
          <a:xfrm>
            <a:off x="1867145" y="1601560"/>
            <a:ext cx="402330" cy="2552084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A564537-FF53-D22E-BAE5-31EDE1BED890}"/>
              </a:ext>
            </a:extLst>
          </p:cNvPr>
          <p:cNvSpPr/>
          <p:nvPr/>
        </p:nvSpPr>
        <p:spPr>
          <a:xfrm>
            <a:off x="4484111" y="1918335"/>
            <a:ext cx="710341" cy="626562"/>
          </a:xfrm>
          <a:custGeom>
            <a:avLst/>
            <a:gdLst>
              <a:gd name="connsiteX0" fmla="*/ 0 w 426720"/>
              <a:gd name="connsiteY0" fmla="*/ 822960 h 822960"/>
              <a:gd name="connsiteX1" fmla="*/ 208280 w 426720"/>
              <a:gd name="connsiteY1" fmla="*/ 822960 h 822960"/>
              <a:gd name="connsiteX2" fmla="*/ 208280 w 426720"/>
              <a:gd name="connsiteY2" fmla="*/ 0 h 822960"/>
              <a:gd name="connsiteX3" fmla="*/ 426720 w 426720"/>
              <a:gd name="connsiteY3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822960">
                <a:moveTo>
                  <a:pt x="0" y="822960"/>
                </a:moveTo>
                <a:lnTo>
                  <a:pt x="208280" y="822960"/>
                </a:lnTo>
                <a:lnTo>
                  <a:pt x="208280" y="0"/>
                </a:lnTo>
                <a:lnTo>
                  <a:pt x="426720" y="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4211B1E-3C94-F5FC-973B-0FE44C524FC9}"/>
              </a:ext>
            </a:extLst>
          </p:cNvPr>
          <p:cNvCxnSpPr>
            <a:cxnSpLocks/>
          </p:cNvCxnSpPr>
          <p:nvPr/>
        </p:nvCxnSpPr>
        <p:spPr>
          <a:xfrm>
            <a:off x="5259472" y="2036131"/>
            <a:ext cx="0" cy="186384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3E24AD-AEAB-FF55-69A3-7CAFBC2B2C18}"/>
              </a:ext>
            </a:extLst>
          </p:cNvPr>
          <p:cNvCxnSpPr>
            <a:cxnSpLocks/>
          </p:cNvCxnSpPr>
          <p:nvPr/>
        </p:nvCxnSpPr>
        <p:spPr>
          <a:xfrm>
            <a:off x="3492347" y="1293644"/>
            <a:ext cx="1702105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5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9B31E-C0C7-425E-8F8E-9B8CC2A6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F01B0-8FAA-AEE1-293F-2E4C0AB4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File Object</a:t>
            </a:r>
          </a:p>
          <a:p>
            <a:pPr lvl="1"/>
            <a:r>
              <a:rPr lang="en-US" sz="1200"/>
              <a:t>resource that represents a file uploaded and stored on OpenAI’s servers, typically used for fine-tuning, batch processing, or managing persistent inputs (e.g., for retrieval-based systems).</a:t>
            </a:r>
          </a:p>
          <a:p>
            <a:r>
              <a:rPr lang="en-US" sz="1400"/>
              <a:t>Vector Store</a:t>
            </a:r>
          </a:p>
          <a:p>
            <a:pPr lvl="1"/>
            <a:r>
              <a:rPr lang="en-US" sz="1200"/>
              <a:t>database-like structure that stores text data (or other media) in </a:t>
            </a:r>
            <a:r>
              <a:rPr lang="en-US" sz="1200" b="1"/>
              <a:t>vectorized form</a:t>
            </a:r>
            <a:r>
              <a:rPr lang="en-US" sz="1200"/>
              <a:t>, enabling </a:t>
            </a:r>
            <a:r>
              <a:rPr lang="en-US" sz="1200" b="1"/>
              <a:t>semantic search</a:t>
            </a:r>
            <a:r>
              <a:rPr lang="en-US" sz="1200"/>
              <a:t>. In the context of the OpenAI ecosystem, it's often used to support </a:t>
            </a:r>
            <a:r>
              <a:rPr lang="en-US" sz="1200" b="1"/>
              <a:t>Retrieval-Augmented Generation (RAG)</a:t>
            </a:r>
            <a:r>
              <a:rPr lang="en-US" sz="1200"/>
              <a:t> through embeddings.</a:t>
            </a:r>
          </a:p>
          <a:p>
            <a:pPr lvl="1"/>
            <a:r>
              <a:rPr lang="en-US" sz="1200"/>
              <a:t>does NOT support videos, images and XLSX files as of 2025-07</a:t>
            </a:r>
          </a:p>
          <a:p>
            <a:pPr lvl="1"/>
            <a:r>
              <a:rPr lang="en-US" sz="1200"/>
              <a:t>stores vectorized content in </a:t>
            </a:r>
            <a:r>
              <a:rPr lang="en-US" sz="1200" b="1"/>
              <a:t>chunks</a:t>
            </a:r>
            <a:r>
              <a:rPr lang="en-US" sz="1200"/>
              <a:t> with up to 8'192 tokens and a </a:t>
            </a:r>
            <a:r>
              <a:rPr lang="en-US" sz="1200" b="1"/>
              <a:t>chunk overlap</a:t>
            </a:r>
            <a:r>
              <a:rPr lang="en-US" sz="1200"/>
              <a:t> in tokens (typically 15%-20% of the chunk size)</a:t>
            </a:r>
          </a:p>
          <a:p>
            <a:r>
              <a:rPr lang="en-US" sz="1400"/>
              <a:t>Embedding Model</a:t>
            </a:r>
          </a:p>
          <a:p>
            <a:pPr lvl="1"/>
            <a:r>
              <a:rPr lang="en-US" sz="1200"/>
              <a:t>machine learning model that transforms data (usually text) into high-dimensional numerical vectors, known as embeddings. These embeddings capture the semantic meaning of the input so that similar concepts are mapped to similar points in vector space.</a:t>
            </a:r>
          </a:p>
          <a:p>
            <a:pPr marL="0" indent="0">
              <a:buNone/>
            </a:pPr>
            <a:endParaRPr lang="en-CA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844F7-0D02-6ED8-769F-ADDEA384C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/>
              <a:t>Vector Search</a:t>
            </a:r>
          </a:p>
          <a:p>
            <a:pPr lvl="1"/>
            <a:r>
              <a:rPr lang="en-US" sz="1200"/>
              <a:t>technique used to find similar items by comparing their vector representations in a </a:t>
            </a:r>
            <a:r>
              <a:rPr lang="en-US" sz="1200" b="1"/>
              <a:t>high-dimensional embedding space</a:t>
            </a:r>
            <a:r>
              <a:rPr lang="en-US" sz="1200"/>
              <a:t>.</a:t>
            </a:r>
          </a:p>
          <a:p>
            <a:pPr lvl="1"/>
            <a:r>
              <a:rPr lang="en-US" sz="1200"/>
              <a:t>uses similarity (e.g. </a:t>
            </a:r>
            <a:r>
              <a:rPr lang="en-US" sz="1200" b="1"/>
              <a:t>cosine similarity</a:t>
            </a:r>
            <a:r>
              <a:rPr lang="en-US" sz="1200"/>
              <a:t>) between the query vector and the stored vectors.</a:t>
            </a:r>
          </a:p>
          <a:p>
            <a:r>
              <a:rPr lang="en-CA" sz="1400"/>
              <a:t>Response</a:t>
            </a:r>
          </a:p>
          <a:p>
            <a:pPr lvl="1"/>
            <a:r>
              <a:rPr lang="en-US" sz="1200"/>
              <a:t>is a self-contained output object generated by the OpenAI Responses API. It encapsulates the model’s reply to a given input, along with optional tool usage, file references, and context linkage to previous responses.</a:t>
            </a:r>
          </a:p>
          <a:p>
            <a:r>
              <a:rPr lang="en-US" sz="1400"/>
              <a:t>Assistant (deprecated)</a:t>
            </a:r>
          </a:p>
          <a:p>
            <a:pPr lvl="1"/>
            <a:r>
              <a:rPr lang="en-US" sz="1200"/>
              <a:t>programmable AI agent created using the OpenAI Assistants API. It is designed to carry on multi-turn conversations, remember instructions, access tools (retrieval, code interpreter, web search), and act like a modular chatbot or agent capable of advanced reasoning and retrieval.</a:t>
            </a:r>
          </a:p>
          <a:p>
            <a:pPr lvl="1"/>
            <a:r>
              <a:rPr lang="en-CA" sz="1200"/>
              <a:t>Can use 2 vector stores: 1) Global vector store for RAG operations, 2) User vector store to embed files uploaded by the user into the conversation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34435B-FCD4-6A12-CA52-68A24D5C9A6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CA" sz="1400"/>
              <a:t>Tool</a:t>
            </a:r>
          </a:p>
          <a:p>
            <a:pPr lvl="1"/>
            <a:r>
              <a:rPr lang="en-US" sz="1200"/>
              <a:t>external or built-in capability that an AI model can invoke during a conversation to extend its functionality beyond pure text generation.</a:t>
            </a:r>
          </a:p>
          <a:p>
            <a:pPr lvl="1"/>
            <a:r>
              <a:rPr lang="en-CA" sz="1200"/>
              <a:t>File / web search, code execution, computer use, function calling, local shell, ...</a:t>
            </a:r>
          </a:p>
          <a:p>
            <a:r>
              <a:rPr lang="en-US" sz="1400"/>
              <a:t>Context Window</a:t>
            </a:r>
          </a:p>
          <a:p>
            <a:pPr lvl="1"/>
            <a:r>
              <a:rPr lang="en-US" sz="1200"/>
              <a:t>all the information the model has access to at the time of generating a response</a:t>
            </a:r>
          </a:p>
          <a:p>
            <a:pPr lvl="1"/>
            <a:r>
              <a:rPr lang="en-US" sz="1200"/>
              <a:t>Prompt history, system instructions, tool outputs, uploaded / retrieved files, embedded knowledge (pictures, audio, text), metadata, memory</a:t>
            </a:r>
            <a:endParaRPr lang="en-CA"/>
          </a:p>
          <a:p>
            <a:pPr lvl="1"/>
            <a:r>
              <a:rPr lang="en-CA" sz="1200"/>
              <a:t>Context window size: gpt-3.5-turbo 16k tokens, gpt-4 128k, gpt-4.1 1M</a:t>
            </a:r>
          </a:p>
          <a:p>
            <a:r>
              <a:rPr lang="en-CA" sz="1400"/>
              <a:t>Evaluation</a:t>
            </a:r>
          </a:p>
          <a:p>
            <a:pPr lvl="1"/>
            <a:r>
              <a:rPr lang="en-US" sz="1200"/>
              <a:t>tools and workflows that allow you to measure and compare the performance of models, assistants, or responses</a:t>
            </a:r>
            <a:r>
              <a:rPr lang="en-CA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5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82D3FC-0644-105F-F237-341AD1636C01}"/>
              </a:ext>
            </a:extLst>
          </p:cNvPr>
          <p:cNvGrpSpPr/>
          <p:nvPr/>
        </p:nvGrpSpPr>
        <p:grpSpPr>
          <a:xfrm>
            <a:off x="3952675" y="3936892"/>
            <a:ext cx="1051373" cy="370229"/>
            <a:chOff x="3952675" y="3936892"/>
            <a:chExt cx="1051373" cy="370229"/>
          </a:xfrm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E33521-3F98-8E4A-41D0-55E74F9FFBD3}"/>
                </a:ext>
              </a:extLst>
            </p:cNvPr>
            <p:cNvSpPr txBox="1"/>
            <p:nvPr/>
          </p:nvSpPr>
          <p:spPr>
            <a:xfrm>
              <a:off x="4082689" y="3936892"/>
              <a:ext cx="921359" cy="24505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700" b="1">
                  <a:solidFill>
                    <a:schemeClr val="bg1"/>
                  </a:solidFill>
                  <a:latin typeface="Arial Narrow" panose="020B0606020202030204" pitchFamily="34" charset="0"/>
                </a:rPr>
                <a:t>Only for files generated by assistants</a:t>
              </a:r>
              <a:endParaRPr lang="en-CA" sz="7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F7D35AC-A919-ACAC-3EBC-9C7B60E55A6A}"/>
                </a:ext>
              </a:extLst>
            </p:cNvPr>
            <p:cNvSpPr/>
            <p:nvPr/>
          </p:nvSpPr>
          <p:spPr>
            <a:xfrm rot="8100000">
              <a:off x="3952675" y="4113351"/>
              <a:ext cx="193770" cy="19377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CA" sz="1600">
                <a:solidFill>
                  <a:srgbClr val="005AB4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665957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489348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988429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222587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988429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820850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820850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820850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988429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820850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820850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895816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988429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820850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988429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820850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903495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33588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907189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33588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55158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551587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761799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761799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222587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222587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222587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222587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97201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97201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18222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182223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392435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392435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72898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72898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They can be added, listed, retrieved, and deleted.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312398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312398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665957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766300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589691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208877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322930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208877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921193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921193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921193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921193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322930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 used embedding model and (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3000144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92119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921193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3000144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43253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3003838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432535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648079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648079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4119837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4119837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322063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322063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443381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443381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91387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913871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512577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5125772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921193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921193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921193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5C6D74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1099</TotalTime>
  <Words>1467</Words>
  <Application>Microsoft Office PowerPoint</Application>
  <PresentationFormat>On-screen Show (16:10)</PresentationFormat>
  <Paragraphs>235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Franklin Gothic Book</vt:lpstr>
      <vt:lpstr>Franklin Gothic Demi</vt:lpstr>
      <vt:lpstr>JetBrains Mono</vt:lpstr>
      <vt:lpstr>Open Sans</vt:lpstr>
      <vt:lpstr>Wingdings</vt:lpstr>
      <vt:lpstr>Office 2013 - 2022 Theme</vt:lpstr>
      <vt:lpstr>Open AI Backend Tools</vt:lpstr>
      <vt:lpstr>Workshop Agenda</vt:lpstr>
      <vt:lpstr>Open AI API Object Model</vt:lpstr>
      <vt:lpstr>Definitions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Search Results with query rewrite</vt:lpstr>
      <vt:lpstr>Responses API with file_search</vt:lpstr>
      <vt:lpstr>Responses API with file_search and file_search_call.results </vt:lpstr>
      <vt:lpstr>Evals</vt:lpstr>
      <vt:lpstr>Evaluation Types</vt:lpstr>
      <vt:lpstr>Variability of LLM-as-a-judge Prompts</vt:lpstr>
      <vt:lpstr>Variability of LLM-as-a-judge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398</cp:revision>
  <cp:lastPrinted>2013-04-25T17:17:50Z</cp:lastPrinted>
  <dcterms:created xsi:type="dcterms:W3CDTF">2012-11-27T21:38:00Z</dcterms:created>
  <dcterms:modified xsi:type="dcterms:W3CDTF">2025-07-24T10:23:59Z</dcterms:modified>
</cp:coreProperties>
</file>