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559675" cy="10691813"/>
  <p:notesSz cx="6858000" cy="9945688"/>
  <p:defaultTextStyle>
    <a:defPPr>
      <a:defRPr lang="en-US"/>
    </a:defPPr>
    <a:lvl1pPr marL="0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1pPr>
    <a:lvl2pPr marL="497663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2pPr>
    <a:lvl3pPr marL="995328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3pPr>
    <a:lvl4pPr marL="1492992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4pPr>
    <a:lvl5pPr marL="1990655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5pPr>
    <a:lvl6pPr marL="2488320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6pPr>
    <a:lvl7pPr marL="2985983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7pPr>
    <a:lvl8pPr marL="3483647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8pPr>
    <a:lvl9pPr marL="3981311" algn="l" defTabSz="995328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7090"/>
    <a:srgbClr val="066ED6"/>
    <a:srgbClr val="3486E0"/>
    <a:srgbClr val="2E356A"/>
    <a:srgbClr val="E9F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18" autoAdjust="0"/>
    <p:restoredTop sz="94660"/>
  </p:normalViewPr>
  <p:slideViewPr>
    <p:cSldViewPr snapToGrid="0">
      <p:cViewPr varScale="1">
        <p:scale>
          <a:sx n="51" d="100"/>
          <a:sy n="51" d="100"/>
        </p:scale>
        <p:origin x="3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9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2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6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0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0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2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EFD6-F172-479C-9F9D-534B6A1C755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0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1EFD6-F172-479C-9F9D-534B6A1C755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99EAB-1423-466D-AF7C-54AFC3FEA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7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-1"/>
            <a:ext cx="7559675" cy="1714501"/>
          </a:xfrm>
          <a:prstGeom prst="rect">
            <a:avLst/>
          </a:prstGeom>
          <a:solidFill>
            <a:srgbClr val="E9F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79105" y="243780"/>
            <a:ext cx="229229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32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Arilena Drovik</a:t>
            </a:r>
            <a:endParaRPr lang="en-US" sz="32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79105" y="754480"/>
            <a:ext cx="1434688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Senior Scientist</a:t>
            </a:r>
          </a:p>
          <a:p>
            <a:r>
              <a:rPr lang="en-US" sz="18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Consultant</a:t>
            </a:r>
          </a:p>
          <a:p>
            <a:r>
              <a:rPr lang="en-US" sz="18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Scientific Writer</a:t>
            </a:r>
            <a:endParaRPr lang="en-DE" sz="18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6280" y="254550"/>
            <a:ext cx="1209242" cy="6232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sv-SE" sz="125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Västra Vallgatan 14</a:t>
            </a:r>
          </a:p>
          <a:p>
            <a:pPr>
              <a:lnSpc>
                <a:spcPct val="110000"/>
              </a:lnSpc>
            </a:pPr>
            <a:r>
              <a:rPr lang="sv-SE" sz="125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223 61 Lund</a:t>
            </a:r>
            <a:br>
              <a:rPr lang="sv-SE" sz="125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</a:br>
            <a:r>
              <a:rPr lang="sv-SE" sz="125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Sweden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6400" y="914749"/>
            <a:ext cx="164084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+46 72 555 4392</a:t>
            </a:r>
          </a:p>
          <a:p>
            <a:r>
              <a:rPr lang="de-DE" sz="10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arilena.drovik@example.com</a:t>
            </a:r>
          </a:p>
          <a:p>
            <a:r>
              <a:rPr lang="de-DE" sz="10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www.arilenadroviklab.com</a:t>
            </a:r>
          </a:p>
          <a:p>
            <a:r>
              <a:rPr lang="de-DE" sz="1000">
                <a:solidFill>
                  <a:srgbClr val="597090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linkedin.com/in/arilenadrovik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5080" y="1686137"/>
            <a:ext cx="7564755" cy="518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9649" y="4048057"/>
            <a:ext cx="99867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Career History</a:t>
            </a:r>
            <a:endParaRPr lang="en-US" sz="14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89649" y="1869310"/>
            <a:ext cx="110767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Personal Profile</a:t>
            </a:r>
            <a:endParaRPr lang="en-US" sz="14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689648" y="2125401"/>
            <a:ext cx="6263602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Accomplished molecular biologist and scientific advisor with over a decade of experience in research and consultancy across academia, industry, and publishing. Senior scientist at Helixon Therapeutics leading molecular biology and genomics projects, combined with independent freelance work as a consultant and scientific writer. Expertise includes gene regulation, RNA biology, assay development, and translational research for early-stage biotech ventures.</a:t>
            </a:r>
            <a:endParaRPr lang="en-US" sz="1000" b="1" dirty="0">
              <a:solidFill>
                <a:srgbClr val="066ED6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89649" y="2946338"/>
            <a:ext cx="126957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Areas of expertise</a:t>
            </a:r>
            <a:endParaRPr lang="en-US" sz="14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041369" y="3198436"/>
            <a:ext cx="2084030" cy="7437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2238" indent="-122238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DE" sz="1000" b="1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Single-cell Transcriptomics</a:t>
            </a:r>
          </a:p>
          <a:p>
            <a:pPr marL="122238" indent="-122238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DE" sz="1000" b="1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RNA Biology and Non-Coding RNAs</a:t>
            </a:r>
          </a:p>
          <a:p>
            <a:pPr marL="122238" indent="-122238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DE" sz="1000" b="1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Translational Research &amp; Drug Target Validation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AFAF9F0-276E-4330-90C1-B53BFA7786FE}"/>
              </a:ext>
            </a:extLst>
          </p:cNvPr>
          <p:cNvGrpSpPr/>
          <p:nvPr/>
        </p:nvGrpSpPr>
        <p:grpSpPr>
          <a:xfrm>
            <a:off x="689649" y="4459355"/>
            <a:ext cx="6511251" cy="1025922"/>
            <a:chOff x="689649" y="5060174"/>
            <a:chExt cx="6511251" cy="1025922"/>
          </a:xfrm>
        </p:grpSpPr>
        <p:sp>
          <p:nvSpPr>
            <p:cNvPr id="79" name="TextBox 43">
              <a:extLst>
                <a:ext uri="{FF2B5EF4-FFF2-40B4-BE49-F238E27FC236}">
                  <a16:creationId xmlns:a16="http://schemas.microsoft.com/office/drawing/2014/main" id="{593E4E32-6C71-48BA-AF62-43723BD2B124}"/>
                </a:ext>
              </a:extLst>
            </p:cNvPr>
            <p:cNvSpPr txBox="1"/>
            <p:nvPr/>
          </p:nvSpPr>
          <p:spPr>
            <a:xfrm>
              <a:off x="689649" y="5060174"/>
              <a:ext cx="14137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DE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2009 – 2015</a:t>
              </a:r>
              <a:endParaRPr lang="en-US" sz="1000" dirty="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80" name="TextBox 48">
              <a:extLst>
                <a:ext uri="{FF2B5EF4-FFF2-40B4-BE49-F238E27FC236}">
                  <a16:creationId xmlns:a16="http://schemas.microsoft.com/office/drawing/2014/main" id="{2B714301-54C1-43F4-8538-6C0C660DB6AE}"/>
                </a:ext>
              </a:extLst>
            </p:cNvPr>
            <p:cNvSpPr txBox="1"/>
            <p:nvPr/>
          </p:nvSpPr>
          <p:spPr>
            <a:xfrm>
              <a:off x="2033722" y="5060174"/>
              <a:ext cx="516717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Senior Scientist – Genomics &amp; Molecular Biology Division, Helixon Therapeutics Ltd., London, UK</a:t>
              </a:r>
              <a:endParaRPr lang="en-US" sz="1000" dirty="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81" name="TextBox 49">
              <a:extLst>
                <a:ext uri="{FF2B5EF4-FFF2-40B4-BE49-F238E27FC236}">
                  <a16:creationId xmlns:a16="http://schemas.microsoft.com/office/drawing/2014/main" id="{9BD3BEB1-E959-4444-8564-5680BDF5405E}"/>
                </a:ext>
              </a:extLst>
            </p:cNvPr>
            <p:cNvSpPr txBox="1"/>
            <p:nvPr/>
          </p:nvSpPr>
          <p:spPr>
            <a:xfrm>
              <a:off x="2033720" y="5214062"/>
              <a:ext cx="4833321" cy="87203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Directed preclinical drug target validation projects in oncology and rare genetic diseases.</a:t>
              </a:r>
            </a:p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Led international collaborations between academia and pharma partners.</a:t>
              </a:r>
            </a:p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Co-inventor on patents related to RNA-based therapeutic strategies.</a:t>
              </a:r>
            </a:p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Provided consultancy for biotech startups on gene editing techniques.</a:t>
              </a:r>
            </a:p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Freelance scientific writer and editor for *Molecular Frontiers* magazine.</a:t>
              </a:r>
              <a:endParaRPr lang="en-DE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EEAB860-15DE-0B54-F189-4993723B04E7}"/>
              </a:ext>
            </a:extLst>
          </p:cNvPr>
          <p:cNvSpPr txBox="1"/>
          <p:nvPr/>
        </p:nvSpPr>
        <p:spPr>
          <a:xfrm>
            <a:off x="5269312" y="3198436"/>
            <a:ext cx="1789856" cy="6796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2238" indent="-122238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DE" sz="1000" b="1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Scientific Leadership &amp; Academic Mentoring</a:t>
            </a:r>
          </a:p>
          <a:p>
            <a:pPr marL="122238" indent="-122238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DE" sz="1000" b="1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Research Grant Writing and Project Management</a:t>
            </a:r>
            <a:endParaRPr lang="en-US" sz="900">
              <a:solidFill>
                <a:srgbClr val="597090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69F6D8-3C93-A1E8-B6DD-FDA893E6B675}"/>
              </a:ext>
            </a:extLst>
          </p:cNvPr>
          <p:cNvGrpSpPr/>
          <p:nvPr/>
        </p:nvGrpSpPr>
        <p:grpSpPr>
          <a:xfrm>
            <a:off x="5302471" y="943126"/>
            <a:ext cx="117254" cy="560516"/>
            <a:chOff x="5298661" y="885976"/>
            <a:chExt cx="139288" cy="665846"/>
          </a:xfrm>
        </p:grpSpPr>
        <p:sp>
          <p:nvSpPr>
            <p:cNvPr id="46" name="TextBox 45"/>
            <p:cNvSpPr txBox="1"/>
            <p:nvPr/>
          </p:nvSpPr>
          <p:spPr>
            <a:xfrm>
              <a:off x="5298661" y="885976"/>
              <a:ext cx="129383" cy="129383"/>
            </a:xfrm>
            <a:custGeom>
              <a:avLst/>
              <a:gdLst>
                <a:gd name="connsiteX0" fmla="*/ 42863 w 214313"/>
                <a:gd name="connsiteY0" fmla="*/ 0 h 214313"/>
                <a:gd name="connsiteX1" fmla="*/ 57597 w 214313"/>
                <a:gd name="connsiteY1" fmla="*/ 6921 h 214313"/>
                <a:gd name="connsiteX2" fmla="*/ 75010 w 214313"/>
                <a:gd name="connsiteY2" fmla="*/ 23217 h 214313"/>
                <a:gd name="connsiteX3" fmla="*/ 87065 w 214313"/>
                <a:gd name="connsiteY3" fmla="*/ 42193 h 214313"/>
                <a:gd name="connsiteX4" fmla="*/ 85725 w 214313"/>
                <a:gd name="connsiteY4" fmla="*/ 57150 h 214313"/>
                <a:gd name="connsiteX5" fmla="*/ 75233 w 214313"/>
                <a:gd name="connsiteY5" fmla="*/ 65633 h 214313"/>
                <a:gd name="connsiteX6" fmla="*/ 66080 w 214313"/>
                <a:gd name="connsiteY6" fmla="*/ 71438 h 214313"/>
                <a:gd name="connsiteX7" fmla="*/ 59606 w 214313"/>
                <a:gd name="connsiteY7" fmla="*/ 77242 h 214313"/>
                <a:gd name="connsiteX8" fmla="*/ 57150 w 214313"/>
                <a:gd name="connsiteY8" fmla="*/ 85725 h 214313"/>
                <a:gd name="connsiteX9" fmla="*/ 59606 w 214313"/>
                <a:gd name="connsiteY9" fmla="*/ 96441 h 214313"/>
                <a:gd name="connsiteX10" fmla="*/ 66080 w 214313"/>
                <a:gd name="connsiteY10" fmla="*/ 107156 h 214313"/>
                <a:gd name="connsiteX11" fmla="*/ 75233 w 214313"/>
                <a:gd name="connsiteY11" fmla="*/ 117872 h 214313"/>
                <a:gd name="connsiteX12" fmla="*/ 85725 w 214313"/>
                <a:gd name="connsiteY12" fmla="*/ 128588 h 214313"/>
                <a:gd name="connsiteX13" fmla="*/ 96441 w 214313"/>
                <a:gd name="connsiteY13" fmla="*/ 139080 h 214313"/>
                <a:gd name="connsiteX14" fmla="*/ 107156 w 214313"/>
                <a:gd name="connsiteY14" fmla="*/ 148233 h 214313"/>
                <a:gd name="connsiteX15" fmla="*/ 117872 w 214313"/>
                <a:gd name="connsiteY15" fmla="*/ 154707 h 214313"/>
                <a:gd name="connsiteX16" fmla="*/ 128588 w 214313"/>
                <a:gd name="connsiteY16" fmla="*/ 157163 h 214313"/>
                <a:gd name="connsiteX17" fmla="*/ 137071 w 214313"/>
                <a:gd name="connsiteY17" fmla="*/ 154707 h 214313"/>
                <a:gd name="connsiteX18" fmla="*/ 142875 w 214313"/>
                <a:gd name="connsiteY18" fmla="*/ 148233 h 214313"/>
                <a:gd name="connsiteX19" fmla="*/ 148679 w 214313"/>
                <a:gd name="connsiteY19" fmla="*/ 139080 h 214313"/>
                <a:gd name="connsiteX20" fmla="*/ 157163 w 214313"/>
                <a:gd name="connsiteY20" fmla="*/ 128588 h 214313"/>
                <a:gd name="connsiteX21" fmla="*/ 172120 w 214313"/>
                <a:gd name="connsiteY21" fmla="*/ 127248 h 214313"/>
                <a:gd name="connsiteX22" fmla="*/ 191095 w 214313"/>
                <a:gd name="connsiteY22" fmla="*/ 139303 h 214313"/>
                <a:gd name="connsiteX23" fmla="*/ 207392 w 214313"/>
                <a:gd name="connsiteY23" fmla="*/ 156716 h 214313"/>
                <a:gd name="connsiteX24" fmla="*/ 214313 w 214313"/>
                <a:gd name="connsiteY24" fmla="*/ 171450 h 214313"/>
                <a:gd name="connsiteX25" fmla="*/ 207615 w 214313"/>
                <a:gd name="connsiteY25" fmla="*/ 184175 h 214313"/>
                <a:gd name="connsiteX26" fmla="*/ 192881 w 214313"/>
                <a:gd name="connsiteY26" fmla="*/ 198239 h 214313"/>
                <a:gd name="connsiteX27" fmla="*/ 178147 w 214313"/>
                <a:gd name="connsiteY27" fmla="*/ 209624 h 214313"/>
                <a:gd name="connsiteX28" fmla="*/ 171450 w 214313"/>
                <a:gd name="connsiteY28" fmla="*/ 214313 h 214313"/>
                <a:gd name="connsiteX29" fmla="*/ 145554 w 214313"/>
                <a:gd name="connsiteY29" fmla="*/ 209401 h 214313"/>
                <a:gd name="connsiteX30" fmla="*/ 114077 w 214313"/>
                <a:gd name="connsiteY30" fmla="*/ 196230 h 214313"/>
                <a:gd name="connsiteX31" fmla="*/ 82600 w 214313"/>
                <a:gd name="connsiteY31" fmla="*/ 177701 h 214313"/>
                <a:gd name="connsiteX32" fmla="*/ 57150 w 214313"/>
                <a:gd name="connsiteY32" fmla="*/ 157163 h 214313"/>
                <a:gd name="connsiteX33" fmla="*/ 36612 w 214313"/>
                <a:gd name="connsiteY33" fmla="*/ 131713 h 214313"/>
                <a:gd name="connsiteX34" fmla="*/ 18083 w 214313"/>
                <a:gd name="connsiteY34" fmla="*/ 100236 h 214313"/>
                <a:gd name="connsiteX35" fmla="*/ 4911 w 214313"/>
                <a:gd name="connsiteY35" fmla="*/ 68759 h 214313"/>
                <a:gd name="connsiteX36" fmla="*/ 0 w 214313"/>
                <a:gd name="connsiteY36" fmla="*/ 42863 h 214313"/>
                <a:gd name="connsiteX37" fmla="*/ 4688 w 214313"/>
                <a:gd name="connsiteY37" fmla="*/ 36165 h 214313"/>
                <a:gd name="connsiteX38" fmla="*/ 16074 w 214313"/>
                <a:gd name="connsiteY38" fmla="*/ 21431 h 214313"/>
                <a:gd name="connsiteX39" fmla="*/ 30138 w 214313"/>
                <a:gd name="connsiteY39" fmla="*/ 6697 h 214313"/>
                <a:gd name="connsiteX40" fmla="*/ 42863 w 214313"/>
                <a:gd name="connsiteY40" fmla="*/ 0 h 2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14313" h="214313">
                  <a:moveTo>
                    <a:pt x="42863" y="0"/>
                  </a:moveTo>
                  <a:cubicBezTo>
                    <a:pt x="46435" y="0"/>
                    <a:pt x="51346" y="2307"/>
                    <a:pt x="57597" y="6921"/>
                  </a:cubicBezTo>
                  <a:cubicBezTo>
                    <a:pt x="63847" y="11534"/>
                    <a:pt x="69652" y="16966"/>
                    <a:pt x="75010" y="23217"/>
                  </a:cubicBezTo>
                  <a:cubicBezTo>
                    <a:pt x="80367" y="29468"/>
                    <a:pt x="84386" y="35793"/>
                    <a:pt x="87065" y="42193"/>
                  </a:cubicBezTo>
                  <a:cubicBezTo>
                    <a:pt x="89744" y="48592"/>
                    <a:pt x="89297" y="53578"/>
                    <a:pt x="85725" y="57150"/>
                  </a:cubicBezTo>
                  <a:cubicBezTo>
                    <a:pt x="82153" y="60722"/>
                    <a:pt x="78656" y="63550"/>
                    <a:pt x="75233" y="65633"/>
                  </a:cubicBezTo>
                  <a:cubicBezTo>
                    <a:pt x="71810" y="67717"/>
                    <a:pt x="68759" y="69652"/>
                    <a:pt x="66080" y="71438"/>
                  </a:cubicBezTo>
                  <a:cubicBezTo>
                    <a:pt x="63401" y="73224"/>
                    <a:pt x="61243" y="75158"/>
                    <a:pt x="59606" y="77242"/>
                  </a:cubicBezTo>
                  <a:cubicBezTo>
                    <a:pt x="57969" y="79325"/>
                    <a:pt x="57150" y="82153"/>
                    <a:pt x="57150" y="85725"/>
                  </a:cubicBezTo>
                  <a:cubicBezTo>
                    <a:pt x="57150" y="89297"/>
                    <a:pt x="57969" y="92869"/>
                    <a:pt x="59606" y="96441"/>
                  </a:cubicBezTo>
                  <a:cubicBezTo>
                    <a:pt x="61243" y="100013"/>
                    <a:pt x="63401" y="103584"/>
                    <a:pt x="66080" y="107156"/>
                  </a:cubicBezTo>
                  <a:cubicBezTo>
                    <a:pt x="68759" y="110728"/>
                    <a:pt x="71810" y="114300"/>
                    <a:pt x="75233" y="117872"/>
                  </a:cubicBezTo>
                  <a:cubicBezTo>
                    <a:pt x="78656" y="121444"/>
                    <a:pt x="82153" y="125016"/>
                    <a:pt x="85725" y="128588"/>
                  </a:cubicBezTo>
                  <a:cubicBezTo>
                    <a:pt x="89297" y="132159"/>
                    <a:pt x="92869" y="135657"/>
                    <a:pt x="96441" y="139080"/>
                  </a:cubicBezTo>
                  <a:cubicBezTo>
                    <a:pt x="100013" y="142503"/>
                    <a:pt x="103585" y="145554"/>
                    <a:pt x="107156" y="148233"/>
                  </a:cubicBezTo>
                  <a:cubicBezTo>
                    <a:pt x="110728" y="150912"/>
                    <a:pt x="114300" y="153070"/>
                    <a:pt x="117872" y="154707"/>
                  </a:cubicBezTo>
                  <a:cubicBezTo>
                    <a:pt x="121444" y="156344"/>
                    <a:pt x="125016" y="157163"/>
                    <a:pt x="128588" y="157163"/>
                  </a:cubicBezTo>
                  <a:cubicBezTo>
                    <a:pt x="132160" y="157163"/>
                    <a:pt x="134987" y="156344"/>
                    <a:pt x="137071" y="154707"/>
                  </a:cubicBezTo>
                  <a:cubicBezTo>
                    <a:pt x="139155" y="153070"/>
                    <a:pt x="141089" y="150912"/>
                    <a:pt x="142875" y="148233"/>
                  </a:cubicBezTo>
                  <a:cubicBezTo>
                    <a:pt x="144661" y="145554"/>
                    <a:pt x="146596" y="142503"/>
                    <a:pt x="148679" y="139080"/>
                  </a:cubicBezTo>
                  <a:cubicBezTo>
                    <a:pt x="150763" y="135657"/>
                    <a:pt x="153591" y="132159"/>
                    <a:pt x="157163" y="128588"/>
                  </a:cubicBezTo>
                  <a:cubicBezTo>
                    <a:pt x="160735" y="125016"/>
                    <a:pt x="165720" y="124569"/>
                    <a:pt x="172120" y="127248"/>
                  </a:cubicBezTo>
                  <a:cubicBezTo>
                    <a:pt x="178520" y="129927"/>
                    <a:pt x="184845" y="133945"/>
                    <a:pt x="191095" y="139303"/>
                  </a:cubicBezTo>
                  <a:cubicBezTo>
                    <a:pt x="197346" y="144661"/>
                    <a:pt x="202778" y="150465"/>
                    <a:pt x="207392" y="156716"/>
                  </a:cubicBezTo>
                  <a:cubicBezTo>
                    <a:pt x="212006" y="162967"/>
                    <a:pt x="214313" y="167878"/>
                    <a:pt x="214313" y="171450"/>
                  </a:cubicBezTo>
                  <a:cubicBezTo>
                    <a:pt x="214313" y="175022"/>
                    <a:pt x="212080" y="179264"/>
                    <a:pt x="207615" y="184175"/>
                  </a:cubicBezTo>
                  <a:cubicBezTo>
                    <a:pt x="203151" y="189086"/>
                    <a:pt x="198239" y="193774"/>
                    <a:pt x="192881" y="198239"/>
                  </a:cubicBezTo>
                  <a:cubicBezTo>
                    <a:pt x="187524" y="202704"/>
                    <a:pt x="182612" y="206499"/>
                    <a:pt x="178147" y="209624"/>
                  </a:cubicBezTo>
                  <a:cubicBezTo>
                    <a:pt x="173683" y="212750"/>
                    <a:pt x="171450" y="214313"/>
                    <a:pt x="171450" y="214313"/>
                  </a:cubicBezTo>
                  <a:cubicBezTo>
                    <a:pt x="164306" y="214313"/>
                    <a:pt x="155674" y="212675"/>
                    <a:pt x="145554" y="209401"/>
                  </a:cubicBezTo>
                  <a:cubicBezTo>
                    <a:pt x="135434" y="206127"/>
                    <a:pt x="124941" y="201737"/>
                    <a:pt x="114077" y="196230"/>
                  </a:cubicBezTo>
                  <a:cubicBezTo>
                    <a:pt x="103213" y="190723"/>
                    <a:pt x="92720" y="184547"/>
                    <a:pt x="82600" y="177701"/>
                  </a:cubicBezTo>
                  <a:cubicBezTo>
                    <a:pt x="72480" y="170855"/>
                    <a:pt x="63996" y="164009"/>
                    <a:pt x="57150" y="157163"/>
                  </a:cubicBezTo>
                  <a:cubicBezTo>
                    <a:pt x="50304" y="150316"/>
                    <a:pt x="43458" y="141833"/>
                    <a:pt x="36612" y="131713"/>
                  </a:cubicBezTo>
                  <a:cubicBezTo>
                    <a:pt x="29766" y="121593"/>
                    <a:pt x="23589" y="111100"/>
                    <a:pt x="18083" y="100236"/>
                  </a:cubicBezTo>
                  <a:cubicBezTo>
                    <a:pt x="12576" y="89371"/>
                    <a:pt x="8186" y="78879"/>
                    <a:pt x="4911" y="68759"/>
                  </a:cubicBezTo>
                  <a:cubicBezTo>
                    <a:pt x="1637" y="58638"/>
                    <a:pt x="0" y="50006"/>
                    <a:pt x="0" y="42863"/>
                  </a:cubicBezTo>
                  <a:cubicBezTo>
                    <a:pt x="0" y="42863"/>
                    <a:pt x="1563" y="40630"/>
                    <a:pt x="4688" y="36165"/>
                  </a:cubicBezTo>
                  <a:cubicBezTo>
                    <a:pt x="7814" y="31700"/>
                    <a:pt x="11609" y="26789"/>
                    <a:pt x="16074" y="21431"/>
                  </a:cubicBezTo>
                  <a:cubicBezTo>
                    <a:pt x="20538" y="16074"/>
                    <a:pt x="25227" y="11162"/>
                    <a:pt x="30138" y="6697"/>
                  </a:cubicBezTo>
                  <a:cubicBezTo>
                    <a:pt x="35049" y="2232"/>
                    <a:pt x="39291" y="0"/>
                    <a:pt x="42863" y="0"/>
                  </a:cubicBezTo>
                  <a:close/>
                </a:path>
              </a:pathLst>
            </a:custGeom>
            <a:solidFill>
              <a:srgbClr val="59709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98661" y="1070341"/>
              <a:ext cx="138008" cy="108435"/>
            </a:xfrm>
            <a:custGeom>
              <a:avLst/>
              <a:gdLst/>
              <a:ahLst/>
              <a:cxnLst/>
              <a:rect l="l" t="t" r="r" b="b"/>
              <a:pathLst>
                <a:path w="266700" h="209550">
                  <a:moveTo>
                    <a:pt x="0" y="67568"/>
                  </a:moveTo>
                  <a:cubicBezTo>
                    <a:pt x="4366" y="72430"/>
                    <a:pt x="9376" y="76746"/>
                    <a:pt x="15032" y="80516"/>
                  </a:cubicBezTo>
                  <a:cubicBezTo>
                    <a:pt x="50949" y="104924"/>
                    <a:pt x="75605" y="122039"/>
                    <a:pt x="88999" y="131862"/>
                  </a:cubicBezTo>
                  <a:cubicBezTo>
                    <a:pt x="94655" y="136029"/>
                    <a:pt x="99244" y="139278"/>
                    <a:pt x="102766" y="141610"/>
                  </a:cubicBezTo>
                  <a:cubicBezTo>
                    <a:pt x="106288" y="143942"/>
                    <a:pt x="110976" y="146323"/>
                    <a:pt x="116830" y="148754"/>
                  </a:cubicBezTo>
                  <a:cubicBezTo>
                    <a:pt x="122684" y="151185"/>
                    <a:pt x="128141" y="152400"/>
                    <a:pt x="133201" y="152400"/>
                  </a:cubicBezTo>
                  <a:lnTo>
                    <a:pt x="133350" y="152400"/>
                  </a:lnTo>
                  <a:lnTo>
                    <a:pt x="133499" y="152400"/>
                  </a:lnTo>
                  <a:cubicBezTo>
                    <a:pt x="138559" y="152400"/>
                    <a:pt x="144016" y="151185"/>
                    <a:pt x="149870" y="148754"/>
                  </a:cubicBezTo>
                  <a:cubicBezTo>
                    <a:pt x="155724" y="146323"/>
                    <a:pt x="160412" y="143942"/>
                    <a:pt x="163934" y="141610"/>
                  </a:cubicBezTo>
                  <a:cubicBezTo>
                    <a:pt x="167457" y="139278"/>
                    <a:pt x="172046" y="136029"/>
                    <a:pt x="177701" y="131862"/>
                  </a:cubicBezTo>
                  <a:cubicBezTo>
                    <a:pt x="194568" y="119658"/>
                    <a:pt x="219274" y="102543"/>
                    <a:pt x="251817" y="80516"/>
                  </a:cubicBezTo>
                  <a:cubicBezTo>
                    <a:pt x="257473" y="76647"/>
                    <a:pt x="262434" y="72331"/>
                    <a:pt x="266700" y="67568"/>
                  </a:cubicBezTo>
                  <a:lnTo>
                    <a:pt x="266700" y="185738"/>
                  </a:lnTo>
                  <a:cubicBezTo>
                    <a:pt x="266700" y="192286"/>
                    <a:pt x="264369" y="197892"/>
                    <a:pt x="259705" y="202555"/>
                  </a:cubicBezTo>
                  <a:cubicBezTo>
                    <a:pt x="255042" y="207219"/>
                    <a:pt x="249436" y="209550"/>
                    <a:pt x="242888" y="209550"/>
                  </a:cubicBezTo>
                  <a:lnTo>
                    <a:pt x="23813" y="209550"/>
                  </a:lnTo>
                  <a:cubicBezTo>
                    <a:pt x="17264" y="209550"/>
                    <a:pt x="11658" y="207219"/>
                    <a:pt x="6995" y="202555"/>
                  </a:cubicBezTo>
                  <a:cubicBezTo>
                    <a:pt x="2332" y="197892"/>
                    <a:pt x="0" y="192286"/>
                    <a:pt x="0" y="185738"/>
                  </a:cubicBezTo>
                  <a:close/>
                  <a:moveTo>
                    <a:pt x="23813" y="0"/>
                  </a:moveTo>
                  <a:lnTo>
                    <a:pt x="242888" y="0"/>
                  </a:lnTo>
                  <a:cubicBezTo>
                    <a:pt x="249337" y="0"/>
                    <a:pt x="254918" y="2332"/>
                    <a:pt x="259631" y="6995"/>
                  </a:cubicBezTo>
                  <a:cubicBezTo>
                    <a:pt x="264344" y="11658"/>
                    <a:pt x="266700" y="17264"/>
                    <a:pt x="266700" y="23813"/>
                  </a:cubicBezTo>
                  <a:cubicBezTo>
                    <a:pt x="266700" y="31651"/>
                    <a:pt x="264269" y="39142"/>
                    <a:pt x="259408" y="46286"/>
                  </a:cubicBezTo>
                  <a:cubicBezTo>
                    <a:pt x="254546" y="53429"/>
                    <a:pt x="248494" y="59531"/>
                    <a:pt x="241251" y="64592"/>
                  </a:cubicBezTo>
                  <a:cubicBezTo>
                    <a:pt x="203944" y="90488"/>
                    <a:pt x="180727" y="106611"/>
                    <a:pt x="171599" y="112961"/>
                  </a:cubicBezTo>
                  <a:cubicBezTo>
                    <a:pt x="170607" y="113655"/>
                    <a:pt x="168498" y="115168"/>
                    <a:pt x="165274" y="117500"/>
                  </a:cubicBezTo>
                  <a:cubicBezTo>
                    <a:pt x="162049" y="119832"/>
                    <a:pt x="159370" y="121717"/>
                    <a:pt x="157237" y="123155"/>
                  </a:cubicBezTo>
                  <a:cubicBezTo>
                    <a:pt x="155104" y="124594"/>
                    <a:pt x="152524" y="126206"/>
                    <a:pt x="149498" y="127992"/>
                  </a:cubicBezTo>
                  <a:cubicBezTo>
                    <a:pt x="146472" y="129778"/>
                    <a:pt x="143619" y="131118"/>
                    <a:pt x="140940" y="132011"/>
                  </a:cubicBezTo>
                  <a:cubicBezTo>
                    <a:pt x="138262" y="132904"/>
                    <a:pt x="135781" y="133350"/>
                    <a:pt x="133499" y="133350"/>
                  </a:cubicBezTo>
                  <a:lnTo>
                    <a:pt x="133350" y="133350"/>
                  </a:lnTo>
                  <a:lnTo>
                    <a:pt x="133201" y="133350"/>
                  </a:lnTo>
                  <a:cubicBezTo>
                    <a:pt x="130919" y="133350"/>
                    <a:pt x="128439" y="132904"/>
                    <a:pt x="125760" y="132011"/>
                  </a:cubicBezTo>
                  <a:cubicBezTo>
                    <a:pt x="123081" y="131118"/>
                    <a:pt x="120229" y="129778"/>
                    <a:pt x="117202" y="127992"/>
                  </a:cubicBezTo>
                  <a:cubicBezTo>
                    <a:pt x="114176" y="126206"/>
                    <a:pt x="111597" y="124594"/>
                    <a:pt x="109463" y="123155"/>
                  </a:cubicBezTo>
                  <a:cubicBezTo>
                    <a:pt x="107330" y="121717"/>
                    <a:pt x="104651" y="119832"/>
                    <a:pt x="101427" y="117500"/>
                  </a:cubicBezTo>
                  <a:cubicBezTo>
                    <a:pt x="98202" y="115168"/>
                    <a:pt x="96094" y="113655"/>
                    <a:pt x="95101" y="112961"/>
                  </a:cubicBezTo>
                  <a:cubicBezTo>
                    <a:pt x="86073" y="106611"/>
                    <a:pt x="73075" y="97557"/>
                    <a:pt x="56108" y="85800"/>
                  </a:cubicBezTo>
                  <a:cubicBezTo>
                    <a:pt x="39142" y="74042"/>
                    <a:pt x="28972" y="66973"/>
                    <a:pt x="25599" y="64592"/>
                  </a:cubicBezTo>
                  <a:cubicBezTo>
                    <a:pt x="19447" y="60424"/>
                    <a:pt x="13643" y="54694"/>
                    <a:pt x="8186" y="47402"/>
                  </a:cubicBezTo>
                  <a:cubicBezTo>
                    <a:pt x="2729" y="40109"/>
                    <a:pt x="0" y="33338"/>
                    <a:pt x="0" y="27087"/>
                  </a:cubicBezTo>
                  <a:cubicBezTo>
                    <a:pt x="0" y="19348"/>
                    <a:pt x="2059" y="12899"/>
                    <a:pt x="6177" y="7739"/>
                  </a:cubicBezTo>
                  <a:cubicBezTo>
                    <a:pt x="10294" y="2580"/>
                    <a:pt x="16173" y="0"/>
                    <a:pt x="23813" y="0"/>
                  </a:cubicBezTo>
                  <a:close/>
                </a:path>
              </a:pathLst>
            </a:custGeom>
            <a:solidFill>
              <a:srgbClr val="59709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10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98661" y="1247265"/>
              <a:ext cx="138008" cy="138008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14287"/>
                  </a:moveTo>
                  <a:cubicBezTo>
                    <a:pt x="108942" y="14287"/>
                    <a:pt x="103585" y="14734"/>
                    <a:pt x="98227" y="15627"/>
                  </a:cubicBezTo>
                  <a:cubicBezTo>
                    <a:pt x="92869" y="16520"/>
                    <a:pt x="87660" y="17785"/>
                    <a:pt x="82600" y="19422"/>
                  </a:cubicBezTo>
                  <a:cubicBezTo>
                    <a:pt x="77540" y="21059"/>
                    <a:pt x="72703" y="23068"/>
                    <a:pt x="68089" y="25449"/>
                  </a:cubicBezTo>
                  <a:cubicBezTo>
                    <a:pt x="63475" y="27830"/>
                    <a:pt x="58936" y="30658"/>
                    <a:pt x="54471" y="33932"/>
                  </a:cubicBezTo>
                  <a:cubicBezTo>
                    <a:pt x="55662" y="34528"/>
                    <a:pt x="56704" y="35123"/>
                    <a:pt x="57597" y="35718"/>
                  </a:cubicBezTo>
                  <a:cubicBezTo>
                    <a:pt x="58490" y="36314"/>
                    <a:pt x="59085" y="36909"/>
                    <a:pt x="59383" y="37504"/>
                  </a:cubicBezTo>
                  <a:cubicBezTo>
                    <a:pt x="59680" y="38100"/>
                    <a:pt x="59680" y="38844"/>
                    <a:pt x="59383" y="39737"/>
                  </a:cubicBezTo>
                  <a:cubicBezTo>
                    <a:pt x="59085" y="40630"/>
                    <a:pt x="58490" y="41374"/>
                    <a:pt x="57597" y="41969"/>
                  </a:cubicBezTo>
                  <a:cubicBezTo>
                    <a:pt x="56704" y="44648"/>
                    <a:pt x="55215" y="47401"/>
                    <a:pt x="53132" y="50229"/>
                  </a:cubicBezTo>
                  <a:cubicBezTo>
                    <a:pt x="51048" y="53057"/>
                    <a:pt x="48667" y="55587"/>
                    <a:pt x="45988" y="57819"/>
                  </a:cubicBezTo>
                  <a:cubicBezTo>
                    <a:pt x="43309" y="60052"/>
                    <a:pt x="40333" y="61838"/>
                    <a:pt x="37058" y="63177"/>
                  </a:cubicBezTo>
                  <a:cubicBezTo>
                    <a:pt x="33784" y="64517"/>
                    <a:pt x="30659" y="64889"/>
                    <a:pt x="27682" y="64293"/>
                  </a:cubicBezTo>
                  <a:cubicBezTo>
                    <a:pt x="26194" y="66972"/>
                    <a:pt x="24780" y="69800"/>
                    <a:pt x="23441" y="72777"/>
                  </a:cubicBezTo>
                  <a:cubicBezTo>
                    <a:pt x="22101" y="75753"/>
                    <a:pt x="20911" y="78730"/>
                    <a:pt x="19869" y="81706"/>
                  </a:cubicBezTo>
                  <a:cubicBezTo>
                    <a:pt x="18827" y="84683"/>
                    <a:pt x="17934" y="87659"/>
                    <a:pt x="17190" y="90636"/>
                  </a:cubicBezTo>
                  <a:cubicBezTo>
                    <a:pt x="16446" y="93613"/>
                    <a:pt x="15776" y="96738"/>
                    <a:pt x="15181" y="100012"/>
                  </a:cubicBezTo>
                  <a:cubicBezTo>
                    <a:pt x="17860" y="100905"/>
                    <a:pt x="20018" y="101947"/>
                    <a:pt x="21655" y="103138"/>
                  </a:cubicBezTo>
                  <a:cubicBezTo>
                    <a:pt x="23292" y="104328"/>
                    <a:pt x="24482" y="105519"/>
                    <a:pt x="25227" y="106709"/>
                  </a:cubicBezTo>
                  <a:cubicBezTo>
                    <a:pt x="25971" y="107900"/>
                    <a:pt x="26417" y="109016"/>
                    <a:pt x="26566" y="110058"/>
                  </a:cubicBezTo>
                  <a:cubicBezTo>
                    <a:pt x="26715" y="111100"/>
                    <a:pt x="26492" y="111918"/>
                    <a:pt x="25896" y="112514"/>
                  </a:cubicBezTo>
                  <a:cubicBezTo>
                    <a:pt x="24408" y="113704"/>
                    <a:pt x="23143" y="114969"/>
                    <a:pt x="22101" y="116309"/>
                  </a:cubicBezTo>
                  <a:cubicBezTo>
                    <a:pt x="21059" y="117648"/>
                    <a:pt x="20166" y="119062"/>
                    <a:pt x="19422" y="120550"/>
                  </a:cubicBezTo>
                  <a:cubicBezTo>
                    <a:pt x="18678" y="122039"/>
                    <a:pt x="17934" y="123676"/>
                    <a:pt x="17190" y="125462"/>
                  </a:cubicBezTo>
                  <a:cubicBezTo>
                    <a:pt x="16446" y="127248"/>
                    <a:pt x="15925" y="129034"/>
                    <a:pt x="15627" y="130820"/>
                  </a:cubicBezTo>
                  <a:cubicBezTo>
                    <a:pt x="16520" y="135880"/>
                    <a:pt x="17785" y="140865"/>
                    <a:pt x="19422" y="145777"/>
                  </a:cubicBezTo>
                  <a:cubicBezTo>
                    <a:pt x="21059" y="150688"/>
                    <a:pt x="22994" y="155451"/>
                    <a:pt x="25227" y="160064"/>
                  </a:cubicBezTo>
                  <a:cubicBezTo>
                    <a:pt x="27459" y="164678"/>
                    <a:pt x="30138" y="169068"/>
                    <a:pt x="33263" y="173236"/>
                  </a:cubicBezTo>
                  <a:cubicBezTo>
                    <a:pt x="36389" y="177403"/>
                    <a:pt x="39886" y="181272"/>
                    <a:pt x="43756" y="184844"/>
                  </a:cubicBezTo>
                  <a:cubicBezTo>
                    <a:pt x="48221" y="189607"/>
                    <a:pt x="53206" y="193848"/>
                    <a:pt x="58713" y="197569"/>
                  </a:cubicBezTo>
                  <a:cubicBezTo>
                    <a:pt x="64220" y="201290"/>
                    <a:pt x="69949" y="204341"/>
                    <a:pt x="75903" y="206722"/>
                  </a:cubicBezTo>
                  <a:cubicBezTo>
                    <a:pt x="81856" y="209103"/>
                    <a:pt x="88106" y="210964"/>
                    <a:pt x="94655" y="212303"/>
                  </a:cubicBezTo>
                  <a:cubicBezTo>
                    <a:pt x="101203" y="213642"/>
                    <a:pt x="107752" y="214312"/>
                    <a:pt x="114300" y="214312"/>
                  </a:cubicBezTo>
                  <a:cubicBezTo>
                    <a:pt x="120849" y="214312"/>
                    <a:pt x="127397" y="213642"/>
                    <a:pt x="133946" y="212303"/>
                  </a:cubicBezTo>
                  <a:cubicBezTo>
                    <a:pt x="140494" y="210964"/>
                    <a:pt x="146745" y="209103"/>
                    <a:pt x="152698" y="206722"/>
                  </a:cubicBezTo>
                  <a:cubicBezTo>
                    <a:pt x="158651" y="204341"/>
                    <a:pt x="164381" y="201290"/>
                    <a:pt x="169888" y="197569"/>
                  </a:cubicBezTo>
                  <a:cubicBezTo>
                    <a:pt x="175394" y="193848"/>
                    <a:pt x="180380" y="189607"/>
                    <a:pt x="184845" y="184844"/>
                  </a:cubicBezTo>
                  <a:cubicBezTo>
                    <a:pt x="188417" y="181570"/>
                    <a:pt x="191691" y="177924"/>
                    <a:pt x="194667" y="173905"/>
                  </a:cubicBezTo>
                  <a:cubicBezTo>
                    <a:pt x="197644" y="169887"/>
                    <a:pt x="200248" y="165794"/>
                    <a:pt x="202481" y="161627"/>
                  </a:cubicBezTo>
                  <a:cubicBezTo>
                    <a:pt x="204713" y="157460"/>
                    <a:pt x="206648" y="153069"/>
                    <a:pt x="208285" y="148456"/>
                  </a:cubicBezTo>
                  <a:cubicBezTo>
                    <a:pt x="209922" y="143842"/>
                    <a:pt x="211336" y="139154"/>
                    <a:pt x="212527" y="134391"/>
                  </a:cubicBezTo>
                  <a:cubicBezTo>
                    <a:pt x="211634" y="135582"/>
                    <a:pt x="210815" y="136475"/>
                    <a:pt x="210071" y="137070"/>
                  </a:cubicBezTo>
                  <a:cubicBezTo>
                    <a:pt x="209327" y="137666"/>
                    <a:pt x="208657" y="137889"/>
                    <a:pt x="208062" y="137740"/>
                  </a:cubicBezTo>
                  <a:cubicBezTo>
                    <a:pt x="207467" y="137591"/>
                    <a:pt x="206871" y="136996"/>
                    <a:pt x="206276" y="135954"/>
                  </a:cubicBezTo>
                  <a:cubicBezTo>
                    <a:pt x="205681" y="134912"/>
                    <a:pt x="205085" y="133052"/>
                    <a:pt x="204490" y="130373"/>
                  </a:cubicBezTo>
                  <a:cubicBezTo>
                    <a:pt x="204192" y="126504"/>
                    <a:pt x="203076" y="123973"/>
                    <a:pt x="201141" y="122783"/>
                  </a:cubicBezTo>
                  <a:cubicBezTo>
                    <a:pt x="199207" y="121592"/>
                    <a:pt x="196974" y="120922"/>
                    <a:pt x="194444" y="120774"/>
                  </a:cubicBezTo>
                  <a:cubicBezTo>
                    <a:pt x="191914" y="120625"/>
                    <a:pt x="189235" y="120625"/>
                    <a:pt x="186407" y="120774"/>
                  </a:cubicBezTo>
                  <a:cubicBezTo>
                    <a:pt x="183580" y="120922"/>
                    <a:pt x="180975" y="120253"/>
                    <a:pt x="178594" y="118764"/>
                  </a:cubicBezTo>
                  <a:cubicBezTo>
                    <a:pt x="176213" y="120550"/>
                    <a:pt x="173236" y="120997"/>
                    <a:pt x="169664" y="120104"/>
                  </a:cubicBezTo>
                  <a:cubicBezTo>
                    <a:pt x="166092" y="119211"/>
                    <a:pt x="162744" y="118392"/>
                    <a:pt x="159618" y="117648"/>
                  </a:cubicBezTo>
                  <a:cubicBezTo>
                    <a:pt x="156493" y="116904"/>
                    <a:pt x="153963" y="117053"/>
                    <a:pt x="152028" y="118095"/>
                  </a:cubicBezTo>
                  <a:cubicBezTo>
                    <a:pt x="150093" y="119137"/>
                    <a:pt x="149573" y="122485"/>
                    <a:pt x="150465" y="128141"/>
                  </a:cubicBezTo>
                  <a:cubicBezTo>
                    <a:pt x="151954" y="130522"/>
                    <a:pt x="154335" y="131266"/>
                    <a:pt x="157609" y="130373"/>
                  </a:cubicBezTo>
                  <a:cubicBezTo>
                    <a:pt x="160883" y="129480"/>
                    <a:pt x="163934" y="128587"/>
                    <a:pt x="166762" y="127694"/>
                  </a:cubicBezTo>
                  <a:cubicBezTo>
                    <a:pt x="169590" y="126801"/>
                    <a:pt x="171450" y="126578"/>
                    <a:pt x="172343" y="127024"/>
                  </a:cubicBezTo>
                  <a:cubicBezTo>
                    <a:pt x="173236" y="127471"/>
                    <a:pt x="172194" y="130373"/>
                    <a:pt x="169218" y="135731"/>
                  </a:cubicBezTo>
                  <a:cubicBezTo>
                    <a:pt x="167134" y="139303"/>
                    <a:pt x="164455" y="143916"/>
                    <a:pt x="161181" y="149572"/>
                  </a:cubicBezTo>
                  <a:cubicBezTo>
                    <a:pt x="157907" y="155227"/>
                    <a:pt x="154707" y="161032"/>
                    <a:pt x="151582" y="166985"/>
                  </a:cubicBezTo>
                  <a:cubicBezTo>
                    <a:pt x="148456" y="172938"/>
                    <a:pt x="145926" y="178817"/>
                    <a:pt x="143991" y="184621"/>
                  </a:cubicBezTo>
                  <a:cubicBezTo>
                    <a:pt x="142057" y="190425"/>
                    <a:pt x="141536" y="195411"/>
                    <a:pt x="142429" y="199578"/>
                  </a:cubicBezTo>
                  <a:cubicBezTo>
                    <a:pt x="142429" y="205829"/>
                    <a:pt x="141089" y="209550"/>
                    <a:pt x="138410" y="210740"/>
                  </a:cubicBezTo>
                  <a:cubicBezTo>
                    <a:pt x="135731" y="211931"/>
                    <a:pt x="132532" y="211782"/>
                    <a:pt x="128811" y="210294"/>
                  </a:cubicBezTo>
                  <a:cubicBezTo>
                    <a:pt x="125090" y="208805"/>
                    <a:pt x="121295" y="206647"/>
                    <a:pt x="117426" y="203820"/>
                  </a:cubicBezTo>
                  <a:cubicBezTo>
                    <a:pt x="113556" y="200992"/>
                    <a:pt x="110580" y="198536"/>
                    <a:pt x="108496" y="196453"/>
                  </a:cubicBezTo>
                  <a:cubicBezTo>
                    <a:pt x="107008" y="192583"/>
                    <a:pt x="105966" y="187970"/>
                    <a:pt x="105371" y="182612"/>
                  </a:cubicBezTo>
                  <a:cubicBezTo>
                    <a:pt x="104775" y="177254"/>
                    <a:pt x="104106" y="172045"/>
                    <a:pt x="103361" y="166985"/>
                  </a:cubicBezTo>
                  <a:cubicBezTo>
                    <a:pt x="102617" y="161925"/>
                    <a:pt x="101352" y="157311"/>
                    <a:pt x="99566" y="153144"/>
                  </a:cubicBezTo>
                  <a:cubicBezTo>
                    <a:pt x="97780" y="148977"/>
                    <a:pt x="94953" y="145851"/>
                    <a:pt x="91083" y="143768"/>
                  </a:cubicBezTo>
                  <a:cubicBezTo>
                    <a:pt x="86916" y="143768"/>
                    <a:pt x="82898" y="143544"/>
                    <a:pt x="79028" y="143098"/>
                  </a:cubicBezTo>
                  <a:cubicBezTo>
                    <a:pt x="75158" y="142651"/>
                    <a:pt x="71587" y="141684"/>
                    <a:pt x="68312" y="140196"/>
                  </a:cubicBezTo>
                  <a:cubicBezTo>
                    <a:pt x="65038" y="138707"/>
                    <a:pt x="62136" y="136624"/>
                    <a:pt x="59606" y="133945"/>
                  </a:cubicBezTo>
                  <a:cubicBezTo>
                    <a:pt x="57076" y="131266"/>
                    <a:pt x="55067" y="127694"/>
                    <a:pt x="53578" y="123229"/>
                  </a:cubicBezTo>
                  <a:cubicBezTo>
                    <a:pt x="52685" y="119657"/>
                    <a:pt x="52462" y="115937"/>
                    <a:pt x="52909" y="112067"/>
                  </a:cubicBezTo>
                  <a:cubicBezTo>
                    <a:pt x="53355" y="108198"/>
                    <a:pt x="54397" y="104477"/>
                    <a:pt x="56034" y="100905"/>
                  </a:cubicBezTo>
                  <a:cubicBezTo>
                    <a:pt x="57671" y="97333"/>
                    <a:pt x="59829" y="94282"/>
                    <a:pt x="62508" y="91752"/>
                  </a:cubicBezTo>
                  <a:cubicBezTo>
                    <a:pt x="65187" y="89222"/>
                    <a:pt x="68312" y="87511"/>
                    <a:pt x="71884" y="86618"/>
                  </a:cubicBezTo>
                  <a:cubicBezTo>
                    <a:pt x="77242" y="83343"/>
                    <a:pt x="81856" y="82302"/>
                    <a:pt x="85725" y="83492"/>
                  </a:cubicBezTo>
                  <a:cubicBezTo>
                    <a:pt x="89595" y="84683"/>
                    <a:pt x="93241" y="86692"/>
                    <a:pt x="96664" y="89520"/>
                  </a:cubicBezTo>
                  <a:cubicBezTo>
                    <a:pt x="100087" y="92347"/>
                    <a:pt x="103585" y="95175"/>
                    <a:pt x="107156" y="98003"/>
                  </a:cubicBezTo>
                  <a:cubicBezTo>
                    <a:pt x="110728" y="100831"/>
                    <a:pt x="115044" y="102393"/>
                    <a:pt x="120105" y="102691"/>
                  </a:cubicBezTo>
                  <a:cubicBezTo>
                    <a:pt x="121593" y="101203"/>
                    <a:pt x="123602" y="99863"/>
                    <a:pt x="126132" y="98673"/>
                  </a:cubicBezTo>
                  <a:cubicBezTo>
                    <a:pt x="128662" y="97482"/>
                    <a:pt x="131267" y="96291"/>
                    <a:pt x="133946" y="95101"/>
                  </a:cubicBezTo>
                  <a:cubicBezTo>
                    <a:pt x="136624" y="93910"/>
                    <a:pt x="138931" y="92720"/>
                    <a:pt x="140866" y="91529"/>
                  </a:cubicBezTo>
                  <a:cubicBezTo>
                    <a:pt x="142801" y="90338"/>
                    <a:pt x="143917" y="88850"/>
                    <a:pt x="144215" y="87064"/>
                  </a:cubicBezTo>
                  <a:cubicBezTo>
                    <a:pt x="140940" y="86469"/>
                    <a:pt x="139899" y="85576"/>
                    <a:pt x="141089" y="84385"/>
                  </a:cubicBezTo>
                  <a:cubicBezTo>
                    <a:pt x="142280" y="83195"/>
                    <a:pt x="143694" y="81855"/>
                    <a:pt x="145331" y="80367"/>
                  </a:cubicBezTo>
                  <a:cubicBezTo>
                    <a:pt x="146968" y="78879"/>
                    <a:pt x="148084" y="77316"/>
                    <a:pt x="148680" y="75679"/>
                  </a:cubicBezTo>
                  <a:cubicBezTo>
                    <a:pt x="149275" y="74042"/>
                    <a:pt x="147340" y="72628"/>
                    <a:pt x="142875" y="71437"/>
                  </a:cubicBezTo>
                  <a:cubicBezTo>
                    <a:pt x="140494" y="71735"/>
                    <a:pt x="138336" y="72479"/>
                    <a:pt x="136401" y="73670"/>
                  </a:cubicBezTo>
                  <a:cubicBezTo>
                    <a:pt x="134466" y="74860"/>
                    <a:pt x="132978" y="76274"/>
                    <a:pt x="131936" y="77911"/>
                  </a:cubicBezTo>
                  <a:cubicBezTo>
                    <a:pt x="130895" y="79548"/>
                    <a:pt x="130374" y="81334"/>
                    <a:pt x="130374" y="83269"/>
                  </a:cubicBezTo>
                  <a:cubicBezTo>
                    <a:pt x="130374" y="85204"/>
                    <a:pt x="130969" y="87064"/>
                    <a:pt x="132160" y="88850"/>
                  </a:cubicBezTo>
                  <a:cubicBezTo>
                    <a:pt x="127397" y="90041"/>
                    <a:pt x="123602" y="89371"/>
                    <a:pt x="120774" y="86841"/>
                  </a:cubicBezTo>
                  <a:cubicBezTo>
                    <a:pt x="117947" y="84311"/>
                    <a:pt x="115342" y="81483"/>
                    <a:pt x="112961" y="78358"/>
                  </a:cubicBezTo>
                  <a:cubicBezTo>
                    <a:pt x="110580" y="75232"/>
                    <a:pt x="108049" y="72702"/>
                    <a:pt x="105371" y="70767"/>
                  </a:cubicBezTo>
                  <a:cubicBezTo>
                    <a:pt x="102692" y="68833"/>
                    <a:pt x="99120" y="69205"/>
                    <a:pt x="94655" y="71884"/>
                  </a:cubicBezTo>
                  <a:cubicBezTo>
                    <a:pt x="94655" y="75753"/>
                    <a:pt x="93167" y="78209"/>
                    <a:pt x="90190" y="79251"/>
                  </a:cubicBezTo>
                  <a:cubicBezTo>
                    <a:pt x="87214" y="80292"/>
                    <a:pt x="84535" y="80516"/>
                    <a:pt x="82153" y="79920"/>
                  </a:cubicBezTo>
                  <a:cubicBezTo>
                    <a:pt x="79772" y="79325"/>
                    <a:pt x="78358" y="78358"/>
                    <a:pt x="77912" y="77018"/>
                  </a:cubicBezTo>
                  <a:cubicBezTo>
                    <a:pt x="77465" y="75679"/>
                    <a:pt x="79772" y="74563"/>
                    <a:pt x="84832" y="73670"/>
                  </a:cubicBezTo>
                  <a:cubicBezTo>
                    <a:pt x="86321" y="73074"/>
                    <a:pt x="86693" y="72107"/>
                    <a:pt x="85948" y="70767"/>
                  </a:cubicBezTo>
                  <a:cubicBezTo>
                    <a:pt x="85204" y="69428"/>
                    <a:pt x="84237" y="68163"/>
                    <a:pt x="83046" y="66972"/>
                  </a:cubicBezTo>
                  <a:cubicBezTo>
                    <a:pt x="81856" y="65782"/>
                    <a:pt x="80963" y="64889"/>
                    <a:pt x="80367" y="64293"/>
                  </a:cubicBezTo>
                  <a:cubicBezTo>
                    <a:pt x="79772" y="63698"/>
                    <a:pt x="80665" y="63549"/>
                    <a:pt x="83046" y="63847"/>
                  </a:cubicBezTo>
                  <a:cubicBezTo>
                    <a:pt x="84237" y="63847"/>
                    <a:pt x="85948" y="63475"/>
                    <a:pt x="88181" y="62731"/>
                  </a:cubicBezTo>
                  <a:cubicBezTo>
                    <a:pt x="90413" y="61987"/>
                    <a:pt x="92571" y="61168"/>
                    <a:pt x="94655" y="60275"/>
                  </a:cubicBezTo>
                  <a:cubicBezTo>
                    <a:pt x="96739" y="59382"/>
                    <a:pt x="98301" y="58415"/>
                    <a:pt x="99343" y="57373"/>
                  </a:cubicBezTo>
                  <a:cubicBezTo>
                    <a:pt x="100385" y="56331"/>
                    <a:pt x="100459" y="55364"/>
                    <a:pt x="99566" y="54471"/>
                  </a:cubicBezTo>
                  <a:cubicBezTo>
                    <a:pt x="101650" y="52982"/>
                    <a:pt x="103733" y="52759"/>
                    <a:pt x="105817" y="53801"/>
                  </a:cubicBezTo>
                  <a:cubicBezTo>
                    <a:pt x="107901" y="54843"/>
                    <a:pt x="109910" y="55959"/>
                    <a:pt x="111845" y="57150"/>
                  </a:cubicBezTo>
                  <a:cubicBezTo>
                    <a:pt x="113779" y="58340"/>
                    <a:pt x="115789" y="58936"/>
                    <a:pt x="117872" y="58936"/>
                  </a:cubicBezTo>
                  <a:cubicBezTo>
                    <a:pt x="119956" y="58936"/>
                    <a:pt x="122039" y="57298"/>
                    <a:pt x="124123" y="54024"/>
                  </a:cubicBezTo>
                  <a:cubicBezTo>
                    <a:pt x="125611" y="51345"/>
                    <a:pt x="126281" y="49262"/>
                    <a:pt x="126132" y="47773"/>
                  </a:cubicBezTo>
                  <a:cubicBezTo>
                    <a:pt x="125983" y="46285"/>
                    <a:pt x="125314" y="45243"/>
                    <a:pt x="124123" y="44648"/>
                  </a:cubicBezTo>
                  <a:cubicBezTo>
                    <a:pt x="122932" y="44053"/>
                    <a:pt x="121370" y="43978"/>
                    <a:pt x="119435" y="44425"/>
                  </a:cubicBezTo>
                  <a:cubicBezTo>
                    <a:pt x="117500" y="44871"/>
                    <a:pt x="115640" y="45690"/>
                    <a:pt x="113854" y="46880"/>
                  </a:cubicBezTo>
                  <a:cubicBezTo>
                    <a:pt x="112663" y="45690"/>
                    <a:pt x="112440" y="44202"/>
                    <a:pt x="113184" y="42416"/>
                  </a:cubicBezTo>
                  <a:cubicBezTo>
                    <a:pt x="113928" y="40630"/>
                    <a:pt x="115268" y="38769"/>
                    <a:pt x="117202" y="36835"/>
                  </a:cubicBezTo>
                  <a:cubicBezTo>
                    <a:pt x="119137" y="34900"/>
                    <a:pt x="121444" y="33039"/>
                    <a:pt x="124123" y="31254"/>
                  </a:cubicBezTo>
                  <a:cubicBezTo>
                    <a:pt x="126802" y="29468"/>
                    <a:pt x="129481" y="27979"/>
                    <a:pt x="132160" y="26789"/>
                  </a:cubicBezTo>
                  <a:cubicBezTo>
                    <a:pt x="133053" y="26491"/>
                    <a:pt x="133946" y="26193"/>
                    <a:pt x="134839" y="25896"/>
                  </a:cubicBezTo>
                  <a:cubicBezTo>
                    <a:pt x="135731" y="25598"/>
                    <a:pt x="136550" y="25375"/>
                    <a:pt x="137294" y="25226"/>
                  </a:cubicBezTo>
                  <a:cubicBezTo>
                    <a:pt x="138038" y="25077"/>
                    <a:pt x="138782" y="24928"/>
                    <a:pt x="139527" y="24780"/>
                  </a:cubicBezTo>
                  <a:cubicBezTo>
                    <a:pt x="140271" y="24631"/>
                    <a:pt x="140940" y="24556"/>
                    <a:pt x="141536" y="24556"/>
                  </a:cubicBezTo>
                  <a:cubicBezTo>
                    <a:pt x="143024" y="26342"/>
                    <a:pt x="144661" y="27682"/>
                    <a:pt x="146447" y="28575"/>
                  </a:cubicBezTo>
                  <a:cubicBezTo>
                    <a:pt x="148233" y="29468"/>
                    <a:pt x="149870" y="29914"/>
                    <a:pt x="151358" y="29914"/>
                  </a:cubicBezTo>
                  <a:cubicBezTo>
                    <a:pt x="152847" y="29914"/>
                    <a:pt x="154186" y="29468"/>
                    <a:pt x="155377" y="28575"/>
                  </a:cubicBezTo>
                  <a:cubicBezTo>
                    <a:pt x="156567" y="27682"/>
                    <a:pt x="157312" y="26193"/>
                    <a:pt x="157609" y="24110"/>
                  </a:cubicBezTo>
                  <a:cubicBezTo>
                    <a:pt x="154037" y="22324"/>
                    <a:pt x="150540" y="20836"/>
                    <a:pt x="147117" y="19645"/>
                  </a:cubicBezTo>
                  <a:cubicBezTo>
                    <a:pt x="143694" y="18454"/>
                    <a:pt x="140196" y="17487"/>
                    <a:pt x="136624" y="16743"/>
                  </a:cubicBezTo>
                  <a:cubicBezTo>
                    <a:pt x="133053" y="15999"/>
                    <a:pt x="129406" y="15403"/>
                    <a:pt x="125686" y="14957"/>
                  </a:cubicBezTo>
                  <a:cubicBezTo>
                    <a:pt x="121965" y="14510"/>
                    <a:pt x="118170" y="14287"/>
                    <a:pt x="114300" y="14287"/>
                  </a:cubicBezTo>
                  <a:close/>
                  <a:moveTo>
                    <a:pt x="114300" y="0"/>
                  </a:moveTo>
                  <a:cubicBezTo>
                    <a:pt x="122039" y="0"/>
                    <a:pt x="129555" y="744"/>
                    <a:pt x="136848" y="2232"/>
                  </a:cubicBezTo>
                  <a:cubicBezTo>
                    <a:pt x="144140" y="3720"/>
                    <a:pt x="151210" y="5878"/>
                    <a:pt x="158056" y="8706"/>
                  </a:cubicBezTo>
                  <a:cubicBezTo>
                    <a:pt x="164902" y="11534"/>
                    <a:pt x="171450" y="15031"/>
                    <a:pt x="177701" y="19198"/>
                  </a:cubicBezTo>
                  <a:cubicBezTo>
                    <a:pt x="183952" y="23366"/>
                    <a:pt x="189756" y="28128"/>
                    <a:pt x="195114" y="33486"/>
                  </a:cubicBezTo>
                  <a:cubicBezTo>
                    <a:pt x="200472" y="38844"/>
                    <a:pt x="205234" y="44648"/>
                    <a:pt x="209401" y="50899"/>
                  </a:cubicBezTo>
                  <a:cubicBezTo>
                    <a:pt x="213569" y="57150"/>
                    <a:pt x="217066" y="63698"/>
                    <a:pt x="219894" y="70544"/>
                  </a:cubicBezTo>
                  <a:cubicBezTo>
                    <a:pt x="222722" y="77390"/>
                    <a:pt x="224880" y="84460"/>
                    <a:pt x="226368" y="91752"/>
                  </a:cubicBezTo>
                  <a:cubicBezTo>
                    <a:pt x="227856" y="99045"/>
                    <a:pt x="228600" y="106561"/>
                    <a:pt x="228600" y="114300"/>
                  </a:cubicBezTo>
                  <a:cubicBezTo>
                    <a:pt x="228600" y="122039"/>
                    <a:pt x="227856" y="129555"/>
                    <a:pt x="226368" y="136847"/>
                  </a:cubicBezTo>
                  <a:cubicBezTo>
                    <a:pt x="224880" y="144140"/>
                    <a:pt x="222722" y="151209"/>
                    <a:pt x="219894" y="158055"/>
                  </a:cubicBezTo>
                  <a:cubicBezTo>
                    <a:pt x="217066" y="164901"/>
                    <a:pt x="213569" y="171450"/>
                    <a:pt x="209401" y="177700"/>
                  </a:cubicBezTo>
                  <a:cubicBezTo>
                    <a:pt x="205234" y="183951"/>
                    <a:pt x="200472" y="189755"/>
                    <a:pt x="195114" y="195113"/>
                  </a:cubicBezTo>
                  <a:cubicBezTo>
                    <a:pt x="189756" y="200471"/>
                    <a:pt x="183952" y="205234"/>
                    <a:pt x="177701" y="209401"/>
                  </a:cubicBezTo>
                  <a:cubicBezTo>
                    <a:pt x="171450" y="213568"/>
                    <a:pt x="164902" y="217065"/>
                    <a:pt x="158056" y="219893"/>
                  </a:cubicBezTo>
                  <a:cubicBezTo>
                    <a:pt x="151210" y="222721"/>
                    <a:pt x="144140" y="224879"/>
                    <a:pt x="136848" y="226367"/>
                  </a:cubicBezTo>
                  <a:cubicBezTo>
                    <a:pt x="129555" y="227855"/>
                    <a:pt x="122039" y="228600"/>
                    <a:pt x="114300" y="228600"/>
                  </a:cubicBezTo>
                  <a:cubicBezTo>
                    <a:pt x="106561" y="228600"/>
                    <a:pt x="99045" y="227855"/>
                    <a:pt x="91753" y="226367"/>
                  </a:cubicBezTo>
                  <a:cubicBezTo>
                    <a:pt x="84460" y="224879"/>
                    <a:pt x="77391" y="222721"/>
                    <a:pt x="70545" y="219893"/>
                  </a:cubicBezTo>
                  <a:cubicBezTo>
                    <a:pt x="63699" y="217065"/>
                    <a:pt x="57150" y="213568"/>
                    <a:pt x="50899" y="209401"/>
                  </a:cubicBezTo>
                  <a:cubicBezTo>
                    <a:pt x="44649" y="205234"/>
                    <a:pt x="38844" y="200471"/>
                    <a:pt x="33487" y="195113"/>
                  </a:cubicBezTo>
                  <a:cubicBezTo>
                    <a:pt x="28129" y="189755"/>
                    <a:pt x="23366" y="183951"/>
                    <a:pt x="19199" y="177700"/>
                  </a:cubicBezTo>
                  <a:cubicBezTo>
                    <a:pt x="15032" y="171450"/>
                    <a:pt x="11534" y="164901"/>
                    <a:pt x="8707" y="158055"/>
                  </a:cubicBezTo>
                  <a:cubicBezTo>
                    <a:pt x="5879" y="151209"/>
                    <a:pt x="3721" y="144140"/>
                    <a:pt x="2233" y="136847"/>
                  </a:cubicBezTo>
                  <a:cubicBezTo>
                    <a:pt x="744" y="129555"/>
                    <a:pt x="0" y="122039"/>
                    <a:pt x="0" y="114300"/>
                  </a:cubicBezTo>
                  <a:cubicBezTo>
                    <a:pt x="0" y="106561"/>
                    <a:pt x="744" y="99045"/>
                    <a:pt x="2233" y="91752"/>
                  </a:cubicBezTo>
                  <a:cubicBezTo>
                    <a:pt x="3721" y="84460"/>
                    <a:pt x="5879" y="77390"/>
                    <a:pt x="8707" y="70544"/>
                  </a:cubicBezTo>
                  <a:cubicBezTo>
                    <a:pt x="11534" y="63698"/>
                    <a:pt x="15032" y="57150"/>
                    <a:pt x="19199" y="50899"/>
                  </a:cubicBezTo>
                  <a:cubicBezTo>
                    <a:pt x="23366" y="44648"/>
                    <a:pt x="28129" y="38844"/>
                    <a:pt x="33487" y="33486"/>
                  </a:cubicBezTo>
                  <a:cubicBezTo>
                    <a:pt x="38844" y="28128"/>
                    <a:pt x="44649" y="23366"/>
                    <a:pt x="50899" y="19198"/>
                  </a:cubicBezTo>
                  <a:cubicBezTo>
                    <a:pt x="57150" y="15031"/>
                    <a:pt x="63699" y="11534"/>
                    <a:pt x="70545" y="8706"/>
                  </a:cubicBezTo>
                  <a:cubicBezTo>
                    <a:pt x="77391" y="5878"/>
                    <a:pt x="84460" y="3720"/>
                    <a:pt x="91753" y="2232"/>
                  </a:cubicBezTo>
                  <a:cubicBezTo>
                    <a:pt x="99045" y="744"/>
                    <a:pt x="106561" y="0"/>
                    <a:pt x="114300" y="0"/>
                  </a:cubicBezTo>
                  <a:close/>
                </a:path>
              </a:pathLst>
            </a:custGeom>
            <a:solidFill>
              <a:srgbClr val="59709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C0F344AE-62B2-797E-5B45-DD9738F05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2920" y="1416793"/>
              <a:ext cx="135029" cy="135029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4C745C9-5B1E-A002-FE0C-3AD80B82186A}"/>
              </a:ext>
            </a:extLst>
          </p:cNvPr>
          <p:cNvSpPr txBox="1"/>
          <p:nvPr/>
        </p:nvSpPr>
        <p:spPr>
          <a:xfrm>
            <a:off x="689648" y="3198436"/>
            <a:ext cx="2266024" cy="589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2238" indent="-122238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DE" sz="1000" b="1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Molecular Biology &amp; Genetics</a:t>
            </a:r>
          </a:p>
          <a:p>
            <a:pPr marL="122238" indent="-122238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DE" sz="1000" b="1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Epigenetics &amp; Gene Regulation</a:t>
            </a:r>
          </a:p>
          <a:p>
            <a:pPr marL="122238" indent="-122238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DE" sz="1000" b="1">
                <a:solidFill>
                  <a:srgbClr val="597090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CRISPR-Cas9 and Genome Editing</a:t>
            </a:r>
          </a:p>
        </p:txBody>
      </p:sp>
      <p:pic>
        <p:nvPicPr>
          <p:cNvPr id="16" name="Picture 15" descr="A person wearing glasses and a suit&#10;&#10;AI-generated content may be incorrect.">
            <a:extLst>
              <a:ext uri="{FF2B5EF4-FFF2-40B4-BE49-F238E27FC236}">
                <a16:creationId xmlns:a16="http://schemas.microsoft.com/office/drawing/2014/main" id="{01C7E5A4-ADC1-6F1D-37AD-88EDD63CA7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3" y="307549"/>
            <a:ext cx="1217632" cy="1217632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8E2FE69-B7D9-C775-92DC-9D7C14DE9C29}"/>
              </a:ext>
            </a:extLst>
          </p:cNvPr>
          <p:cNvGrpSpPr/>
          <p:nvPr/>
        </p:nvGrpSpPr>
        <p:grpSpPr>
          <a:xfrm>
            <a:off x="689649" y="5583588"/>
            <a:ext cx="6511251" cy="666849"/>
            <a:chOff x="689649" y="5060174"/>
            <a:chExt cx="6511251" cy="666849"/>
          </a:xfrm>
        </p:grpSpPr>
        <p:sp>
          <p:nvSpPr>
            <p:cNvPr id="18" name="TextBox 43">
              <a:extLst>
                <a:ext uri="{FF2B5EF4-FFF2-40B4-BE49-F238E27FC236}">
                  <a16:creationId xmlns:a16="http://schemas.microsoft.com/office/drawing/2014/main" id="{34CDE267-7B27-E568-87AC-09125108AAFD}"/>
                </a:ext>
              </a:extLst>
            </p:cNvPr>
            <p:cNvSpPr txBox="1"/>
            <p:nvPr/>
          </p:nvSpPr>
          <p:spPr>
            <a:xfrm>
              <a:off x="689649" y="5060174"/>
              <a:ext cx="141372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DE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2012 – 2015</a:t>
              </a:r>
              <a:endParaRPr lang="en-US" sz="1000" dirty="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" name="TextBox 48">
              <a:extLst>
                <a:ext uri="{FF2B5EF4-FFF2-40B4-BE49-F238E27FC236}">
                  <a16:creationId xmlns:a16="http://schemas.microsoft.com/office/drawing/2014/main" id="{6BE4C9B9-7573-0575-31E0-D4FDC5B97B02}"/>
                </a:ext>
              </a:extLst>
            </p:cNvPr>
            <p:cNvSpPr txBox="1"/>
            <p:nvPr/>
          </p:nvSpPr>
          <p:spPr>
            <a:xfrm>
              <a:off x="2033722" y="5060174"/>
              <a:ext cx="516717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Independent Consultant – London, UK &amp; Remote</a:t>
              </a:r>
              <a:endParaRPr lang="en-US" sz="1000" dirty="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" name="TextBox 49">
              <a:extLst>
                <a:ext uri="{FF2B5EF4-FFF2-40B4-BE49-F238E27FC236}">
                  <a16:creationId xmlns:a16="http://schemas.microsoft.com/office/drawing/2014/main" id="{2257C379-35A2-0C27-E41F-B114150CB41F}"/>
                </a:ext>
              </a:extLst>
            </p:cNvPr>
            <p:cNvSpPr txBox="1"/>
            <p:nvPr/>
          </p:nvSpPr>
          <p:spPr>
            <a:xfrm>
              <a:off x="2033720" y="5214062"/>
              <a:ext cx="5167178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Consulted for early-stage biotech firms on molecular assay design and RNA therapeutic development.</a:t>
              </a:r>
            </a:p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Provided strategic advice to two venture capital groups on life sciences investments.</a:t>
              </a:r>
            </a:p>
            <a:p>
              <a:pPr marL="171450" indent="-171450"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Contributed scientific reviews and whitepapers for pharmaceutical clients.</a:t>
              </a:r>
              <a:endParaRPr lang="en-DE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235601C-8BD3-6BEB-62AC-990C6356D321}"/>
              </a:ext>
            </a:extLst>
          </p:cNvPr>
          <p:cNvSpPr txBox="1"/>
          <p:nvPr/>
        </p:nvSpPr>
        <p:spPr>
          <a:xfrm>
            <a:off x="689649" y="6489984"/>
            <a:ext cx="135934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Educational History</a:t>
            </a:r>
            <a:endParaRPr lang="en-US" sz="14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F8036C0-A520-5306-CF31-174F665F3337}"/>
              </a:ext>
            </a:extLst>
          </p:cNvPr>
          <p:cNvGrpSpPr/>
          <p:nvPr/>
        </p:nvGrpSpPr>
        <p:grpSpPr>
          <a:xfrm>
            <a:off x="689647" y="6863182"/>
            <a:ext cx="3961599" cy="666849"/>
            <a:chOff x="2033720" y="5060174"/>
            <a:chExt cx="3019884" cy="666849"/>
          </a:xfrm>
        </p:grpSpPr>
        <p:sp>
          <p:nvSpPr>
            <p:cNvPr id="24" name="TextBox 48">
              <a:extLst>
                <a:ext uri="{FF2B5EF4-FFF2-40B4-BE49-F238E27FC236}">
                  <a16:creationId xmlns:a16="http://schemas.microsoft.com/office/drawing/2014/main" id="{2BF21FA6-1190-4941-41AE-2EB944928401}"/>
                </a:ext>
              </a:extLst>
            </p:cNvPr>
            <p:cNvSpPr txBox="1"/>
            <p:nvPr/>
          </p:nvSpPr>
          <p:spPr>
            <a:xfrm>
              <a:off x="2033722" y="5060174"/>
              <a:ext cx="250059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PhD in Molecular Biology</a:t>
              </a:r>
            </a:p>
          </p:txBody>
        </p:sp>
        <p:sp>
          <p:nvSpPr>
            <p:cNvPr id="25" name="TextBox 49">
              <a:extLst>
                <a:ext uri="{FF2B5EF4-FFF2-40B4-BE49-F238E27FC236}">
                  <a16:creationId xmlns:a16="http://schemas.microsoft.com/office/drawing/2014/main" id="{990314E8-7707-CE4C-D7C0-3FB4CC367345}"/>
                </a:ext>
              </a:extLst>
            </p:cNvPr>
            <p:cNvSpPr txBox="1"/>
            <p:nvPr/>
          </p:nvSpPr>
          <p:spPr>
            <a:xfrm>
              <a:off x="2033720" y="5214062"/>
              <a:ext cx="3019884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University of Cambridge, UK</a:t>
              </a:r>
            </a:p>
            <a:p>
              <a:pPr>
                <a:spcAft>
                  <a:spcPts val="200"/>
                </a:spcAft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Graduated: 2009</a:t>
              </a:r>
            </a:p>
            <a:p>
              <a:pPr>
                <a:spcAft>
                  <a:spcPts val="200"/>
                </a:spcAft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Dissertation: 'Epigenetic Modulators of Gene Expression in Early Development'</a:t>
              </a:r>
              <a:endParaRPr lang="en-DE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2AEA445-E70D-49D5-350D-4E4B258F6E4F}"/>
              </a:ext>
            </a:extLst>
          </p:cNvPr>
          <p:cNvGrpSpPr/>
          <p:nvPr/>
        </p:nvGrpSpPr>
        <p:grpSpPr>
          <a:xfrm>
            <a:off x="4840352" y="6940126"/>
            <a:ext cx="2509929" cy="487313"/>
            <a:chOff x="2033721" y="5060174"/>
            <a:chExt cx="2500591" cy="487313"/>
          </a:xfrm>
        </p:grpSpPr>
        <p:sp>
          <p:nvSpPr>
            <p:cNvPr id="30" name="TextBox 48">
              <a:extLst>
                <a:ext uri="{FF2B5EF4-FFF2-40B4-BE49-F238E27FC236}">
                  <a16:creationId xmlns:a16="http://schemas.microsoft.com/office/drawing/2014/main" id="{76111107-AC59-05C7-7655-7BB8069D976A}"/>
                </a:ext>
              </a:extLst>
            </p:cNvPr>
            <p:cNvSpPr txBox="1"/>
            <p:nvPr/>
          </p:nvSpPr>
          <p:spPr>
            <a:xfrm>
              <a:off x="2033722" y="5060174"/>
              <a:ext cx="250059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MSc in Molecular Biology</a:t>
              </a:r>
            </a:p>
          </p:txBody>
        </p:sp>
        <p:sp>
          <p:nvSpPr>
            <p:cNvPr id="31" name="TextBox 49">
              <a:extLst>
                <a:ext uri="{FF2B5EF4-FFF2-40B4-BE49-F238E27FC236}">
                  <a16:creationId xmlns:a16="http://schemas.microsoft.com/office/drawing/2014/main" id="{1FD1DEFC-3F07-3545-2A82-CD0B70065FB1}"/>
                </a:ext>
              </a:extLst>
            </p:cNvPr>
            <p:cNvSpPr txBox="1"/>
            <p:nvPr/>
          </p:nvSpPr>
          <p:spPr>
            <a:xfrm>
              <a:off x="2033721" y="5214062"/>
              <a:ext cx="2190712" cy="3334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Charles University, Prague, Czech Republic</a:t>
              </a:r>
            </a:p>
            <a:p>
              <a:pPr>
                <a:spcAft>
                  <a:spcPts val="200"/>
                </a:spcAft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Graduated: 2004</a:t>
              </a:r>
              <a:endParaRPr lang="en-DE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6AA2ACA-71D3-4399-AB24-1F5B0FE91DBF}"/>
              </a:ext>
            </a:extLst>
          </p:cNvPr>
          <p:cNvGrpSpPr/>
          <p:nvPr/>
        </p:nvGrpSpPr>
        <p:grpSpPr>
          <a:xfrm>
            <a:off x="689649" y="7640085"/>
            <a:ext cx="3280371" cy="487313"/>
            <a:chOff x="2033721" y="5060174"/>
            <a:chExt cx="2500591" cy="487313"/>
          </a:xfrm>
        </p:grpSpPr>
        <p:sp>
          <p:nvSpPr>
            <p:cNvPr id="36" name="TextBox 48">
              <a:extLst>
                <a:ext uri="{FF2B5EF4-FFF2-40B4-BE49-F238E27FC236}">
                  <a16:creationId xmlns:a16="http://schemas.microsoft.com/office/drawing/2014/main" id="{10E07112-4B2A-4C33-219A-077CD820F4BF}"/>
                </a:ext>
              </a:extLst>
            </p:cNvPr>
            <p:cNvSpPr txBox="1"/>
            <p:nvPr/>
          </p:nvSpPr>
          <p:spPr>
            <a:xfrm>
              <a:off x="2033722" y="5060174"/>
              <a:ext cx="250059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2E356A"/>
                  </a:solidFill>
                  <a:latin typeface="Open Sans Condensed" panose="020B080603050402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BSc in Biology</a:t>
              </a:r>
            </a:p>
          </p:txBody>
        </p:sp>
        <p:sp>
          <p:nvSpPr>
            <p:cNvPr id="37" name="TextBox 49">
              <a:extLst>
                <a:ext uri="{FF2B5EF4-FFF2-40B4-BE49-F238E27FC236}">
                  <a16:creationId xmlns:a16="http://schemas.microsoft.com/office/drawing/2014/main" id="{C4B39E0F-24C4-C089-27FE-EF5283E8ABBA}"/>
                </a:ext>
              </a:extLst>
            </p:cNvPr>
            <p:cNvSpPr txBox="1"/>
            <p:nvPr/>
          </p:nvSpPr>
          <p:spPr>
            <a:xfrm>
              <a:off x="2033721" y="5214062"/>
              <a:ext cx="2190712" cy="3334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Charles University, Prague, Czech Republic</a:t>
              </a:r>
            </a:p>
            <a:p>
              <a:pPr>
                <a:spcAft>
                  <a:spcPts val="200"/>
                </a:spcAft>
              </a:pPr>
              <a:r>
                <a:rPr lang="en-US" sz="1000">
                  <a:solidFill>
                    <a:srgbClr val="597090"/>
                  </a:solidFill>
                  <a:latin typeface="Arial Narrow" panose="020B0606020202030204" pitchFamily="34" charset="0"/>
                  <a:ea typeface="Open Sans Condensed Light" panose="020B0306030504020204" pitchFamily="34" charset="0"/>
                  <a:cs typeface="Open Sans Condensed Light" panose="020B0306030504020204" pitchFamily="34" charset="0"/>
                </a:rPr>
                <a:t>Graduated: 2002</a:t>
              </a:r>
              <a:endParaRPr lang="en-DE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DB1442E-DAE3-93D6-5F55-D025E40973E4}"/>
              </a:ext>
            </a:extLst>
          </p:cNvPr>
          <p:cNvSpPr txBox="1"/>
          <p:nvPr/>
        </p:nvSpPr>
        <p:spPr>
          <a:xfrm>
            <a:off x="689649" y="8371562"/>
            <a:ext cx="185788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Professional Memberships</a:t>
            </a:r>
            <a:endParaRPr lang="en-US" sz="14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8F2644-537F-606A-9EAE-F615F11CE292}"/>
              </a:ext>
            </a:extLst>
          </p:cNvPr>
          <p:cNvSpPr txBox="1"/>
          <p:nvPr/>
        </p:nvSpPr>
        <p:spPr>
          <a:xfrm>
            <a:off x="696123" y="8699854"/>
            <a:ext cx="3961599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Member, European Molecular Biology Organization (EMBO)</a:t>
            </a:r>
          </a:p>
          <a:p>
            <a:pPr marL="171450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Member, American Society for Cell Biology (ASCB)</a:t>
            </a:r>
            <a:endParaRPr lang="en-DE" sz="1000">
              <a:solidFill>
                <a:srgbClr val="597090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B84043-C270-54D1-E9B9-AA329EFAF2FA}"/>
              </a:ext>
            </a:extLst>
          </p:cNvPr>
          <p:cNvSpPr txBox="1"/>
          <p:nvPr/>
        </p:nvSpPr>
        <p:spPr>
          <a:xfrm>
            <a:off x="4840352" y="8349006"/>
            <a:ext cx="7357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>
                <a:solidFill>
                  <a:srgbClr val="2E356A"/>
                </a:solidFill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Languages</a:t>
            </a:r>
            <a:endParaRPr lang="en-US" sz="1400">
              <a:solidFill>
                <a:srgbClr val="2E356A"/>
              </a:solidFill>
              <a:latin typeface="Open Sans Condensed" panose="020B080603050402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19C720-9E6A-36E9-4DCB-7F59772CECA9}"/>
              </a:ext>
            </a:extLst>
          </p:cNvPr>
          <p:cNvSpPr txBox="1"/>
          <p:nvPr/>
        </p:nvSpPr>
        <p:spPr>
          <a:xfrm>
            <a:off x="4840353" y="8699854"/>
            <a:ext cx="2509928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Czech (native)</a:t>
            </a:r>
          </a:p>
          <a:p>
            <a:pPr marL="171450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English (fluent)</a:t>
            </a:r>
          </a:p>
          <a:p>
            <a:pPr marL="171450" indent="-171450"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597090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German (basic)</a:t>
            </a:r>
            <a:endParaRPr lang="en-DE" sz="1000">
              <a:solidFill>
                <a:srgbClr val="597090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3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isic">
      <a:dk1>
        <a:sysClr val="windowText" lastClr="000000"/>
      </a:dk1>
      <a:lt1>
        <a:sysClr val="window" lastClr="FFFFFF"/>
      </a:lt1>
      <a:dk2>
        <a:srgbClr val="103A68"/>
      </a:dk2>
      <a:lt2>
        <a:srgbClr val="E9F0F7"/>
      </a:lt2>
      <a:accent1>
        <a:srgbClr val="009DDC"/>
      </a:accent1>
      <a:accent2>
        <a:srgbClr val="00C800"/>
      </a:accent2>
      <a:accent3>
        <a:srgbClr val="99299F"/>
      </a:accent3>
      <a:accent4>
        <a:srgbClr val="FF7005"/>
      </a:accent4>
      <a:accent5>
        <a:srgbClr val="C4182C"/>
      </a:accent5>
      <a:accent6>
        <a:srgbClr val="C3AB69"/>
      </a:accent6>
      <a:hlink>
        <a:srgbClr val="066ED6"/>
      </a:hlink>
      <a:folHlink>
        <a:srgbClr val="96969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354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Open Sans Condensed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Karsten Held CV</dc:title>
  <dc:creator>User</dc:creator>
  <cp:lastModifiedBy>Karsten Held</cp:lastModifiedBy>
  <cp:revision>166</cp:revision>
  <cp:lastPrinted>2013-12-01T20:29:04Z</cp:lastPrinted>
  <dcterms:created xsi:type="dcterms:W3CDTF">2013-12-01T12:41:37Z</dcterms:created>
  <dcterms:modified xsi:type="dcterms:W3CDTF">2025-06-12T07:39:47Z</dcterms:modified>
</cp:coreProperties>
</file>