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5" r:id="rId3"/>
    <p:sldMasterId id="2147483680" r:id="rId4"/>
  </p:sldMasterIdLst>
  <p:notesMasterIdLst>
    <p:notesMasterId r:id="rId15"/>
  </p:notesMasterIdLst>
  <p:sldIdLst>
    <p:sldId id="742" r:id="rId5"/>
    <p:sldId id="8166" r:id="rId6"/>
    <p:sldId id="8167" r:id="rId7"/>
    <p:sldId id="8170" r:id="rId8"/>
    <p:sldId id="8171" r:id="rId9"/>
    <p:sldId id="8172" r:id="rId10"/>
    <p:sldId id="8173" r:id="rId11"/>
    <p:sldId id="8174" r:id="rId12"/>
    <p:sldId id="8175" r:id="rId13"/>
    <p:sldId id="81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99"/>
    <a:srgbClr val="CC6600"/>
    <a:srgbClr val="EE6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FD0B2-54B0-403A-9F00-74EC052B047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DC914-E8F0-4FF4-AECA-AEB3B8C42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4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Title Slide for projection only, not for print">
    <p:bg>
      <p:bgPr>
        <a:solidFill>
          <a:srgbClr val="FF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333" y="1007836"/>
            <a:ext cx="11108267" cy="2048073"/>
          </a:xfrm>
        </p:spPr>
        <p:txBody>
          <a:bodyPr anchor="b">
            <a:noAutofit/>
          </a:bodyPr>
          <a:lstStyle>
            <a:lvl1pPr algn="l">
              <a:defRPr sz="5867" b="1">
                <a:solidFill>
                  <a:srgbClr val="16104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333" y="3141435"/>
            <a:ext cx="11108267" cy="693965"/>
          </a:xfrm>
        </p:spPr>
        <p:txBody>
          <a:bodyPr>
            <a:noAutofit/>
          </a:bodyPr>
          <a:lstStyle>
            <a:lvl1pPr marL="0" indent="0" algn="l">
              <a:spcBef>
                <a:spcPts val="800"/>
              </a:spcBef>
              <a:buFont typeface="Wingdings" pitchFamily="2" charset="2"/>
              <a:buNone/>
              <a:defRPr sz="3733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95" y="5626767"/>
            <a:ext cx="2923005" cy="1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320">
          <p15:clr>
            <a:srgbClr val="FBAE40"/>
          </p15:clr>
        </p15:guide>
        <p15:guide id="3" orient="horz" pos="2244">
          <p15:clr>
            <a:srgbClr val="FBAE40"/>
          </p15:clr>
        </p15:guide>
        <p15:guide id="4" pos="211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589"/>
            <a:ext cx="9144000" cy="2388054"/>
          </a:xfrm>
          <a:prstGeom prst="rect">
            <a:avLst/>
          </a:prstGeom>
        </p:spPr>
        <p:txBody>
          <a:bodyPr anchor="b"/>
          <a:lstStyle>
            <a:lvl1pPr algn="ctr">
              <a:defRPr sz="64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491"/>
            <a:ext cx="9144000" cy="16549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71"/>
            </a:lvl1pPr>
            <a:lvl2pPr marL="489844" indent="0" algn="ctr">
              <a:buNone/>
              <a:defRPr sz="2143"/>
            </a:lvl2pPr>
            <a:lvl3pPr marL="979688" indent="0" algn="ctr">
              <a:buNone/>
              <a:defRPr sz="1929"/>
            </a:lvl3pPr>
            <a:lvl4pPr marL="1469532" indent="0" algn="ctr">
              <a:buNone/>
              <a:defRPr sz="1714"/>
            </a:lvl4pPr>
            <a:lvl5pPr marL="1959376" indent="0" algn="ctr">
              <a:buNone/>
              <a:defRPr sz="1714"/>
            </a:lvl5pPr>
            <a:lvl6pPr marL="2449220" indent="0" algn="ctr">
              <a:buNone/>
              <a:defRPr sz="1714"/>
            </a:lvl6pPr>
            <a:lvl7pPr marL="2939064" indent="0" algn="ctr">
              <a:buNone/>
              <a:defRPr sz="1714"/>
            </a:lvl7pPr>
            <a:lvl8pPr marL="3428909" indent="0" algn="ctr">
              <a:buNone/>
              <a:defRPr sz="1714"/>
            </a:lvl8pPr>
            <a:lvl9pPr marL="3918753" indent="0" algn="ctr">
              <a:buNone/>
              <a:defRPr sz="171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endParaRPr lang="en-US" sz="1574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237"/>
            <a:ext cx="4114800" cy="365691"/>
          </a:xfrm>
          <a:prstGeom prst="rect">
            <a:avLst/>
          </a:prstGeom>
        </p:spPr>
        <p:txBody>
          <a:bodyPr/>
          <a:lstStyle/>
          <a:p>
            <a:pPr defTabSz="799425"/>
            <a:r>
              <a:rPr lang="en-US" sz="1574" smtClean="0">
                <a:solidFill>
                  <a:prstClr val="black"/>
                </a:solidFill>
              </a:rPr>
              <a:t>*Health check up packages are different for few diagnostic centres </a:t>
            </a:r>
            <a:endParaRPr lang="en-US" sz="1574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fld id="{16E3454C-39DB-4D10-B777-8D695533BB35}" type="slidenum">
              <a:rPr lang="en-US" sz="1574" smtClean="0">
                <a:solidFill>
                  <a:prstClr val="black"/>
                </a:solidFill>
              </a:rPr>
              <a:pPr defTabSz="799425"/>
              <a:t>‹#›</a:t>
            </a:fld>
            <a:endParaRPr lang="en-US" sz="157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693"/>
            <a:ext cx="10515600" cy="13249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059"/>
            <a:ext cx="10515600" cy="4352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endParaRPr lang="en-US" sz="1574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237"/>
            <a:ext cx="4114800" cy="365691"/>
          </a:xfrm>
          <a:prstGeom prst="rect">
            <a:avLst/>
          </a:prstGeom>
        </p:spPr>
        <p:txBody>
          <a:bodyPr/>
          <a:lstStyle/>
          <a:p>
            <a:pPr defTabSz="799425"/>
            <a:r>
              <a:rPr lang="en-US" sz="1574" smtClean="0">
                <a:solidFill>
                  <a:prstClr val="black"/>
                </a:solidFill>
              </a:rPr>
              <a:t>*Health check up packages are different for few diagnostic centres </a:t>
            </a:r>
            <a:endParaRPr lang="en-US" sz="1574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fld id="{16E3454C-39DB-4D10-B777-8D695533BB35}" type="slidenum">
              <a:rPr lang="en-US" sz="1574" smtClean="0">
                <a:solidFill>
                  <a:prstClr val="black"/>
                </a:solidFill>
              </a:rPr>
              <a:pPr defTabSz="799425"/>
              <a:t>‹#›</a:t>
            </a:fld>
            <a:endParaRPr lang="en-US" sz="157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3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92424" cy="17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99425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2" y="990600"/>
            <a:ext cx="11083498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45009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589"/>
            <a:ext cx="9144000" cy="2388054"/>
          </a:xfrm>
          <a:prstGeom prst="rect">
            <a:avLst/>
          </a:prstGeom>
        </p:spPr>
        <p:txBody>
          <a:bodyPr anchor="b"/>
          <a:lstStyle>
            <a:lvl1pPr algn="ctr">
              <a:defRPr sz="64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491"/>
            <a:ext cx="9144000" cy="16549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71"/>
            </a:lvl1pPr>
            <a:lvl2pPr marL="489844" indent="0" algn="ctr">
              <a:buNone/>
              <a:defRPr sz="2143"/>
            </a:lvl2pPr>
            <a:lvl3pPr marL="979688" indent="0" algn="ctr">
              <a:buNone/>
              <a:defRPr sz="1929"/>
            </a:lvl3pPr>
            <a:lvl4pPr marL="1469532" indent="0" algn="ctr">
              <a:buNone/>
              <a:defRPr sz="1714"/>
            </a:lvl4pPr>
            <a:lvl5pPr marL="1959376" indent="0" algn="ctr">
              <a:buNone/>
              <a:defRPr sz="1714"/>
            </a:lvl5pPr>
            <a:lvl6pPr marL="2449220" indent="0" algn="ctr">
              <a:buNone/>
              <a:defRPr sz="1714"/>
            </a:lvl6pPr>
            <a:lvl7pPr marL="2939064" indent="0" algn="ctr">
              <a:buNone/>
              <a:defRPr sz="1714"/>
            </a:lvl7pPr>
            <a:lvl8pPr marL="3428909" indent="0" algn="ctr">
              <a:buNone/>
              <a:defRPr sz="1714"/>
            </a:lvl8pPr>
            <a:lvl9pPr marL="3918753" indent="0" algn="ctr">
              <a:buNone/>
              <a:defRPr sz="171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endParaRPr lang="en-US" sz="1574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237"/>
            <a:ext cx="4114800" cy="365691"/>
          </a:xfrm>
          <a:prstGeom prst="rect">
            <a:avLst/>
          </a:prstGeom>
        </p:spPr>
        <p:txBody>
          <a:bodyPr/>
          <a:lstStyle/>
          <a:p>
            <a:pPr defTabSz="799425"/>
            <a:r>
              <a:rPr lang="en-US" sz="1574" smtClean="0">
                <a:solidFill>
                  <a:prstClr val="black"/>
                </a:solidFill>
              </a:rPr>
              <a:t>*Health check up packages are different for few diagnostic centres </a:t>
            </a:r>
            <a:endParaRPr lang="en-US" sz="1574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fld id="{16E3454C-39DB-4D10-B777-8D695533BB35}" type="slidenum">
              <a:rPr lang="en-US" sz="1574" smtClean="0">
                <a:solidFill>
                  <a:prstClr val="black"/>
                </a:solidFill>
              </a:rPr>
              <a:pPr defTabSz="799425"/>
              <a:t>‹#›</a:t>
            </a:fld>
            <a:endParaRPr lang="en-US" sz="157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5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693"/>
            <a:ext cx="10515600" cy="13249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059"/>
            <a:ext cx="10515600" cy="4352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endParaRPr lang="en-US" sz="1574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237"/>
            <a:ext cx="4114800" cy="365691"/>
          </a:xfrm>
          <a:prstGeom prst="rect">
            <a:avLst/>
          </a:prstGeom>
        </p:spPr>
        <p:txBody>
          <a:bodyPr/>
          <a:lstStyle/>
          <a:p>
            <a:pPr defTabSz="799425"/>
            <a:r>
              <a:rPr lang="en-US" sz="1574" smtClean="0">
                <a:solidFill>
                  <a:prstClr val="black"/>
                </a:solidFill>
              </a:rPr>
              <a:t>*Health check up packages are different for few diagnostic centres </a:t>
            </a:r>
            <a:endParaRPr lang="en-US" sz="1574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pPr defTabSz="799425"/>
            <a:fld id="{16E3454C-39DB-4D10-B777-8D695533BB35}" type="slidenum">
              <a:rPr lang="en-US" sz="1574" smtClean="0">
                <a:solidFill>
                  <a:prstClr val="black"/>
                </a:solidFill>
              </a:rPr>
              <a:pPr defTabSz="799425"/>
              <a:t>‹#›</a:t>
            </a:fld>
            <a:endParaRPr lang="en-US" sz="157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4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92424" cy="17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99425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2" y="990600"/>
            <a:ext cx="11083498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7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52310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799425"/>
            <a:endParaRPr lang="en-US" sz="1574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799425"/>
            <a:r>
              <a:rPr lang="en-US" sz="1574" smtClean="0">
                <a:solidFill>
                  <a:prstClr val="black"/>
                </a:solidFill>
              </a:rPr>
              <a:t>*Health check up packages are different for few diagnostic centres </a:t>
            </a:r>
            <a:endParaRPr lang="en-US" sz="1574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799425"/>
            <a:fld id="{D91F2D4B-ACB9-4384-BAD2-21C2BA06EA65}" type="slidenum">
              <a:rPr lang="en-US" sz="1574" smtClean="0">
                <a:solidFill>
                  <a:prstClr val="black"/>
                </a:solidFill>
              </a:rPr>
              <a:pPr defTabSz="799425"/>
              <a:t>‹#›</a:t>
            </a:fld>
            <a:endParaRPr lang="en-US" sz="157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52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Title Slide for projection only, not for print">
    <p:bg>
      <p:bgPr>
        <a:solidFill>
          <a:srgbClr val="FF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333" y="1007836"/>
            <a:ext cx="11108267" cy="2048073"/>
          </a:xfrm>
        </p:spPr>
        <p:txBody>
          <a:bodyPr anchor="b">
            <a:noAutofit/>
          </a:bodyPr>
          <a:lstStyle>
            <a:lvl1pPr algn="l">
              <a:defRPr sz="5867" b="1">
                <a:solidFill>
                  <a:srgbClr val="16104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333" y="3141435"/>
            <a:ext cx="11108267" cy="693965"/>
          </a:xfrm>
        </p:spPr>
        <p:txBody>
          <a:bodyPr>
            <a:noAutofit/>
          </a:bodyPr>
          <a:lstStyle>
            <a:lvl1pPr marL="0" indent="0" algn="l">
              <a:spcBef>
                <a:spcPts val="800"/>
              </a:spcBef>
              <a:buFont typeface="Wingdings" pitchFamily="2" charset="2"/>
              <a:buNone/>
              <a:defRPr sz="3733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95" y="5626767"/>
            <a:ext cx="2923005" cy="1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320">
          <p15:clr>
            <a:srgbClr val="FBAE40"/>
          </p15:clr>
        </p15:guide>
        <p15:guide id="3" orient="horz" pos="2244">
          <p15:clr>
            <a:srgbClr val="FBAE40"/>
          </p15:clr>
        </p15:guide>
        <p15:guide id="4" pos="21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 Slide - for pri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333" y="1007836"/>
            <a:ext cx="11108267" cy="2048073"/>
          </a:xfrm>
        </p:spPr>
        <p:txBody>
          <a:bodyPr anchor="b">
            <a:noAutofit/>
          </a:bodyPr>
          <a:lstStyle>
            <a:lvl1pPr algn="l">
              <a:defRPr sz="5867" b="1">
                <a:solidFill>
                  <a:srgbClr val="16104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333" y="3141435"/>
            <a:ext cx="11108267" cy="693965"/>
          </a:xfrm>
        </p:spPr>
        <p:txBody>
          <a:bodyPr>
            <a:noAutofit/>
          </a:bodyPr>
          <a:lstStyle>
            <a:lvl1pPr marL="0" indent="0" algn="l">
              <a:spcBef>
                <a:spcPts val="800"/>
              </a:spcBef>
              <a:buFont typeface="Wingdings" pitchFamily="2" charset="2"/>
              <a:buNone/>
              <a:defRPr sz="3733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95" y="5626767"/>
            <a:ext cx="2923005" cy="1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8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320">
          <p15:clr>
            <a:srgbClr val="FBAE40"/>
          </p15:clr>
        </p15:guide>
        <p15:guide id="3" orient="horz" pos="2244">
          <p15:clr>
            <a:srgbClr val="FBAE40"/>
          </p15:clr>
        </p15:guide>
        <p15:guide id="4" pos="21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1746"/>
            <a:ext cx="11582400" cy="50504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1028733"/>
            <a:ext cx="11582400" cy="0"/>
          </a:xfrm>
          <a:prstGeom prst="line">
            <a:avLst/>
          </a:prstGeom>
          <a:ln>
            <a:solidFill>
              <a:srgbClr val="06748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0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 Slide - for print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333" y="1007836"/>
            <a:ext cx="11108267" cy="2048073"/>
          </a:xfrm>
        </p:spPr>
        <p:txBody>
          <a:bodyPr anchor="b">
            <a:noAutofit/>
          </a:bodyPr>
          <a:lstStyle>
            <a:lvl1pPr algn="l">
              <a:defRPr sz="5867" b="1">
                <a:solidFill>
                  <a:srgbClr val="16104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333" y="3141435"/>
            <a:ext cx="11108267" cy="693965"/>
          </a:xfrm>
        </p:spPr>
        <p:txBody>
          <a:bodyPr>
            <a:noAutofit/>
          </a:bodyPr>
          <a:lstStyle>
            <a:lvl1pPr marL="0" indent="0" algn="l">
              <a:spcBef>
                <a:spcPts val="800"/>
              </a:spcBef>
              <a:buFont typeface="Wingdings" pitchFamily="2" charset="2"/>
              <a:buNone/>
              <a:defRPr sz="3733" i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995" y="5626767"/>
            <a:ext cx="2923005" cy="10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320">
          <p15:clr>
            <a:srgbClr val="FBAE40"/>
          </p15:clr>
        </p15:guide>
        <p15:guide id="3" orient="horz" pos="2244">
          <p15:clr>
            <a:srgbClr val="FBAE40"/>
          </p15:clr>
        </p15:guide>
        <p15:guide id="4" pos="21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08000" y="1028733"/>
            <a:ext cx="11125200" cy="0"/>
          </a:xfrm>
          <a:prstGeom prst="line">
            <a:avLst/>
          </a:prstGeom>
          <a:ln>
            <a:solidFill>
              <a:srgbClr val="06748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6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348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o Foot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1746"/>
            <a:ext cx="11582400" cy="5286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1492" y="6508889"/>
            <a:ext cx="34977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fld id="{2F0E0454-92CF-4A52-8378-7A841E208F12}" type="slidenum">
              <a:rPr lang="en-US" sz="1067" smtClean="0">
                <a:solidFill>
                  <a:srgbClr val="343741"/>
                </a:solidFill>
                <a:latin typeface="Arial" charset="0"/>
                <a:cs typeface="Arial" charset="0"/>
              </a:rPr>
              <a:pPr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67" dirty="0">
              <a:solidFill>
                <a:srgbClr val="34374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73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61492" y="6508889"/>
            <a:ext cx="34977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fld id="{2F0E0454-92CF-4A52-8378-7A841E208F12}" type="slidenum">
              <a:rPr lang="en-US" sz="1067" smtClean="0">
                <a:solidFill>
                  <a:srgbClr val="343741"/>
                </a:solidFill>
                <a:latin typeface="Arial" charset="0"/>
                <a:cs typeface="Arial" charset="0"/>
              </a:rPr>
              <a:pPr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67" dirty="0">
              <a:solidFill>
                <a:srgbClr val="34374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475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31" y="836713"/>
            <a:ext cx="8582991" cy="42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08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1" y="990600"/>
            <a:ext cx="11083499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8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27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589"/>
            <a:ext cx="9144000" cy="2388054"/>
          </a:xfrm>
          <a:prstGeom prst="rect">
            <a:avLst/>
          </a:prstGeom>
        </p:spPr>
        <p:txBody>
          <a:bodyPr anchor="b"/>
          <a:lstStyle>
            <a:lvl1pPr algn="ctr">
              <a:defRPr sz="64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491"/>
            <a:ext cx="9144000" cy="16549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71"/>
            </a:lvl1pPr>
            <a:lvl2pPr marL="489844" indent="0" algn="ctr">
              <a:buNone/>
              <a:defRPr sz="2143"/>
            </a:lvl2pPr>
            <a:lvl3pPr marL="979688" indent="0" algn="ctr">
              <a:buNone/>
              <a:defRPr sz="1929"/>
            </a:lvl3pPr>
            <a:lvl4pPr marL="1469532" indent="0" algn="ctr">
              <a:buNone/>
              <a:defRPr sz="1714"/>
            </a:lvl4pPr>
            <a:lvl5pPr marL="1959376" indent="0" algn="ctr">
              <a:buNone/>
              <a:defRPr sz="1714"/>
            </a:lvl5pPr>
            <a:lvl6pPr marL="2449220" indent="0" algn="ctr">
              <a:buNone/>
              <a:defRPr sz="1714"/>
            </a:lvl6pPr>
            <a:lvl7pPr marL="2939064" indent="0" algn="ctr">
              <a:buNone/>
              <a:defRPr sz="1714"/>
            </a:lvl7pPr>
            <a:lvl8pPr marL="3428909" indent="0" algn="ctr">
              <a:buNone/>
              <a:defRPr sz="1714"/>
            </a:lvl8pPr>
            <a:lvl9pPr marL="3918753" indent="0" algn="ctr">
              <a:buNone/>
              <a:defRPr sz="171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fld id="{425589A8-FD7A-4E55-B04E-42B972AD427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237"/>
            <a:ext cx="4114800" cy="3656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237"/>
            <a:ext cx="2743200" cy="365691"/>
          </a:xfrm>
          <a:prstGeom prst="rect">
            <a:avLst/>
          </a:prstGeom>
        </p:spPr>
        <p:txBody>
          <a:bodyPr/>
          <a:lstStyle/>
          <a:p>
            <a:fld id="{16E3454C-39DB-4D10-B777-8D695533B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1746"/>
            <a:ext cx="11582400" cy="50504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1028733"/>
            <a:ext cx="11582400" cy="0"/>
          </a:xfrm>
          <a:prstGeom prst="line">
            <a:avLst/>
          </a:prstGeom>
          <a:ln>
            <a:solidFill>
              <a:srgbClr val="06748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08000" y="1028733"/>
            <a:ext cx="11125200" cy="0"/>
          </a:xfrm>
          <a:prstGeom prst="line">
            <a:avLst/>
          </a:prstGeom>
          <a:ln>
            <a:solidFill>
              <a:srgbClr val="06748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2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o Foot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1746"/>
            <a:ext cx="11582400" cy="5286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61492" y="6508889"/>
            <a:ext cx="34977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fld id="{2F0E0454-92CF-4A52-8378-7A841E208F12}" type="slidenum">
              <a:rPr lang="en-US" sz="1067" smtClean="0">
                <a:solidFill>
                  <a:srgbClr val="343741"/>
                </a:solidFill>
                <a:latin typeface="Arial" charset="0"/>
                <a:cs typeface="Arial" charset="0"/>
              </a:rPr>
              <a:pPr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67" dirty="0">
              <a:solidFill>
                <a:srgbClr val="34374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61492" y="6508889"/>
            <a:ext cx="34977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fld id="{2F0E0454-92CF-4A52-8378-7A841E208F12}" type="slidenum">
              <a:rPr lang="en-US" sz="1067" smtClean="0">
                <a:solidFill>
                  <a:srgbClr val="343741"/>
                </a:solidFill>
                <a:latin typeface="Arial" charset="0"/>
                <a:cs typeface="Arial" charset="0"/>
              </a:rPr>
              <a:pPr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67" dirty="0">
              <a:solidFill>
                <a:srgbClr val="34374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31" y="836713"/>
            <a:ext cx="8582991" cy="42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8901" y="990600"/>
            <a:ext cx="11083499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08000" y="274638"/>
            <a:ext cx="11074400" cy="48736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4E4F52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8000" y="838200"/>
            <a:ext cx="11125200" cy="0"/>
          </a:xfrm>
          <a:prstGeom prst="line">
            <a:avLst/>
          </a:prstGeom>
          <a:ln>
            <a:solidFill>
              <a:srgbClr val="5381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vmlDrawing" Target="../drawings/vmlDrawing5.v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F485E86-629B-4AAC-9204-E4DE5BE8F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893844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think-cell Slide" r:id="rId14" imgW="470" imgH="469" progId="TCLayout.ActiveDocument.1">
                  <p:embed/>
                </p:oleObj>
              </mc:Choice>
              <mc:Fallback>
                <p:oleObj name="think-cell Slide" r:id="rId14" imgW="470" imgH="46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F485E86-629B-4AAC-9204-E4DE5BE8F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4F14A4D-9EA3-4897-B8F9-6FAD6317D4C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733" b="1" i="0" baseline="0" dirty="0">
              <a:solidFill>
                <a:schemeClr val="tx2"/>
              </a:solidFill>
              <a:latin typeface="Roboto"/>
              <a:ea typeface="+mj-ea"/>
              <a:cs typeface="Arial" panose="020B0604020202020204" pitchFamily="34" charset="0"/>
              <a:sym typeface="Robo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44548"/>
            <a:ext cx="115824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1746"/>
            <a:ext cx="11582400" cy="499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29"/>
          <p:cNvSpPr>
            <a:spLocks noChangeArrowheads="1"/>
          </p:cNvSpPr>
          <p:nvPr userDrawn="1"/>
        </p:nvSpPr>
        <p:spPr bwMode="ltGray">
          <a:xfrm>
            <a:off x="8940800" y="6375400"/>
            <a:ext cx="32512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1333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ltGray">
          <a:xfrm>
            <a:off x="0" y="6375400"/>
            <a:ext cx="8940800" cy="48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1333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61492" y="6485383"/>
            <a:ext cx="34977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fld id="{2F0E0454-92CF-4A52-8378-7A841E208F12}" type="slidenum">
              <a:rPr lang="en-US" sz="1067" smtClean="0">
                <a:solidFill>
                  <a:srgbClr val="FFFFFF"/>
                </a:solidFill>
                <a:latin typeface="Arial" charset="0"/>
                <a:cs typeface="Arial" charset="0"/>
              </a:rPr>
              <a:pPr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67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22400" y="6485383"/>
            <a:ext cx="6096000" cy="2319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ea typeface="Calibri" panose="020F0502020204030204" pitchFamily="34" charset="0"/>
                <a:cs typeface="Arial" charset="0"/>
              </a:rPr>
              <a:t>Confidential &amp; Proprietary – Not for Distribution</a:t>
            </a:r>
            <a:endParaRPr lang="en-US" sz="1067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2"/>
          <a:stretch/>
        </p:blipFill>
        <p:spPr>
          <a:xfrm>
            <a:off x="10224459" y="6404631"/>
            <a:ext cx="911424" cy="4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60344" indent="-260344" algn="l" defTabSz="1219170" rtl="0" eaLnBrk="1" latinLnBrk="0" hangingPunct="1">
        <a:spcBef>
          <a:spcPct val="20000"/>
        </a:spcBef>
        <a:buClr>
          <a:schemeClr val="tx2"/>
        </a:buClr>
        <a:buSzPct val="90000"/>
        <a:buFont typeface="Wingdings 2" panose="05020102010507070707" pitchFamily="18" charset="2"/>
        <a:buChar char=""/>
        <a:tabLst>
          <a:tab pos="609585" algn="l"/>
        </a:tabLst>
        <a:defRPr sz="2933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41853" indent="-270927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tabLst/>
        <a:defRPr sz="2667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1182" indent="-179913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92693" indent="-213779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tabLst/>
        <a:defRPr sz="2133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174721" indent="-182029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tabLst>
          <a:tab pos="609585" algn="l"/>
        </a:tabLst>
        <a:defRPr sz="2133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Liberty General Insurance\General Corporate PPT Template_ORD 4409\General Corporate PPT Template_ORD 4409.png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 userDrawn="1"/>
        </p:nvSpPr>
        <p:spPr>
          <a:xfrm>
            <a:off x="0" y="812131"/>
            <a:ext cx="12192000" cy="5826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9425"/>
            <a:endParaRPr lang="en-US" sz="157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2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sldNum="0" hdr="0" dt="0"/>
  <p:txStyles>
    <p:titleStyle>
      <a:lvl1pPr algn="l" defTabSz="979688" rtl="0" eaLnBrk="1" latinLnBrk="0" hangingPunct="1">
        <a:lnSpc>
          <a:spcPct val="90000"/>
        </a:lnSpc>
        <a:spcBef>
          <a:spcPct val="0"/>
        </a:spcBef>
        <a:buNone/>
        <a:defRPr sz="4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22" indent="-244922" algn="l" defTabSz="979688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4766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224610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714454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2204298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694142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3183987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673831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4163675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89844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2pPr>
      <a:lvl3pPr marL="979688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469532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1959376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0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2939064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9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3918753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Liberty General Insurance\General Corporate PPT Template_ORD 4409\General Corporate PPT Template_ORD 4409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 userDrawn="1"/>
        </p:nvSpPr>
        <p:spPr>
          <a:xfrm>
            <a:off x="0" y="812131"/>
            <a:ext cx="12192000" cy="5826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9425"/>
            <a:endParaRPr lang="en-US" sz="157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sldNum="0" hdr="0" dt="0"/>
  <p:txStyles>
    <p:titleStyle>
      <a:lvl1pPr algn="l" defTabSz="979688" rtl="0" eaLnBrk="1" latinLnBrk="0" hangingPunct="1">
        <a:lnSpc>
          <a:spcPct val="90000"/>
        </a:lnSpc>
        <a:spcBef>
          <a:spcPct val="0"/>
        </a:spcBef>
        <a:buNone/>
        <a:defRPr sz="4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22" indent="-244922" algn="l" defTabSz="979688" rtl="0" eaLnBrk="1" latinLnBrk="0" hangingPunct="1">
        <a:lnSpc>
          <a:spcPct val="90000"/>
        </a:lnSpc>
        <a:spcBef>
          <a:spcPts val="1071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4766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571" kern="1200">
          <a:solidFill>
            <a:schemeClr val="tx1"/>
          </a:solidFill>
          <a:latin typeface="+mn-lt"/>
          <a:ea typeface="+mn-ea"/>
          <a:cs typeface="+mn-cs"/>
        </a:defRPr>
      </a:lvl2pPr>
      <a:lvl3pPr marL="1224610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714454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2204298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694142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3183987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673831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4163675" indent="-244922" algn="l" defTabSz="979688" rtl="0" eaLnBrk="1" latinLnBrk="0" hangingPunct="1">
        <a:lnSpc>
          <a:spcPct val="90000"/>
        </a:lnSpc>
        <a:spcBef>
          <a:spcPts val="536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89844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2pPr>
      <a:lvl3pPr marL="979688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3pPr>
      <a:lvl4pPr marL="1469532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4pPr>
      <a:lvl5pPr marL="1959376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5pPr>
      <a:lvl6pPr marL="2449220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6pPr>
      <a:lvl7pPr marL="2939064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9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8pPr>
      <a:lvl9pPr marL="3918753" algn="l" defTabSz="979688" rtl="0" eaLnBrk="1" latinLnBrk="0" hangingPunct="1">
        <a:defRPr sz="1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F485E86-629B-4AAC-9204-E4DE5BE8F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think-cell Slide" r:id="rId15" imgW="470" imgH="469" progId="TCLayout.ActiveDocument.1">
                  <p:embed/>
                </p:oleObj>
              </mc:Choice>
              <mc:Fallback>
                <p:oleObj name="think-cell Slide" r:id="rId15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4F14A4D-9EA3-4897-B8F9-6FAD6317D4CC}"/>
              </a:ext>
            </a:extLst>
          </p:cNvPr>
          <p:cNvSpPr/>
          <p:nvPr userDrawn="1">
            <p:custDataLst>
              <p:tags r:id="rId1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733" b="1" dirty="0">
              <a:solidFill>
                <a:srgbClr val="1A1446"/>
              </a:solidFill>
              <a:cs typeface="Arial" panose="020B0604020202020204" pitchFamily="34" charset="0"/>
              <a:sym typeface="Robo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44548"/>
            <a:ext cx="115824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1746"/>
            <a:ext cx="11582400" cy="4997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29"/>
          <p:cNvSpPr>
            <a:spLocks noChangeArrowheads="1"/>
          </p:cNvSpPr>
          <p:nvPr userDrawn="1"/>
        </p:nvSpPr>
        <p:spPr bwMode="ltGray">
          <a:xfrm>
            <a:off x="8940800" y="6375400"/>
            <a:ext cx="32512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1333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ltGray">
          <a:xfrm>
            <a:off x="0" y="6375400"/>
            <a:ext cx="8940800" cy="482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endParaRPr lang="en-US" sz="1333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61492" y="6485383"/>
            <a:ext cx="34977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fld id="{2F0E0454-92CF-4A52-8378-7A841E208F12}" type="slidenum">
              <a:rPr lang="en-US" sz="1067" smtClean="0">
                <a:solidFill>
                  <a:srgbClr val="FFFFFF"/>
                </a:solidFill>
                <a:latin typeface="Arial" charset="0"/>
                <a:cs typeface="Arial" charset="0"/>
              </a:rPr>
              <a:pPr algn="r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67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422400" y="6485383"/>
            <a:ext cx="6096000" cy="2319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ea typeface="Calibri" panose="020F0502020204030204" pitchFamily="34" charset="0"/>
                <a:cs typeface="Arial" charset="0"/>
              </a:rPr>
              <a:t>Confidential &amp; Proprietary – Not for Distribution</a:t>
            </a:r>
            <a:endParaRPr lang="en-US" sz="1067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2"/>
          <a:stretch/>
        </p:blipFill>
        <p:spPr>
          <a:xfrm>
            <a:off x="10224459" y="6404631"/>
            <a:ext cx="911424" cy="4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hf sldNum="0" hdr="0" ftr="0" dt="0"/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60344" indent="-260344" algn="l" defTabSz="1219170" rtl="0" eaLnBrk="1" latinLnBrk="0" hangingPunct="1">
        <a:spcBef>
          <a:spcPct val="20000"/>
        </a:spcBef>
        <a:buClr>
          <a:schemeClr val="tx2"/>
        </a:buClr>
        <a:buSzPct val="90000"/>
        <a:buFont typeface="Wingdings 2" panose="05020102010507070707" pitchFamily="18" charset="2"/>
        <a:buChar char=""/>
        <a:tabLst>
          <a:tab pos="609585" algn="l"/>
        </a:tabLst>
        <a:defRPr sz="2933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41853" indent="-270927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tabLst/>
        <a:defRPr sz="2667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1182" indent="-179913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92693" indent="-213779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−"/>
        <a:tabLst/>
        <a:defRPr sz="2133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174721" indent="-182029" algn="l" defTabSz="121917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tabLst>
          <a:tab pos="609585" algn="l"/>
        </a:tabLst>
        <a:defRPr sz="2133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image" Target="../media/image29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28.jpg"/><Relationship Id="rId2" Type="http://schemas.openxmlformats.org/officeDocument/2006/relationships/image" Target="../media/image18.jpe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Relationship Id="rId1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4" y="949199"/>
            <a:ext cx="11388537" cy="42202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8814" y="5390797"/>
            <a:ext cx="69461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/>
              <a:t>Employee Benefits : </a:t>
            </a:r>
            <a:r>
              <a:rPr lang="en-US" sz="3200" b="1" dirty="0" smtClean="0"/>
              <a:t>Marsh Facility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56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7735" y="2695699"/>
            <a:ext cx="429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788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defRPr/>
            </a:pPr>
            <a:endParaRPr lang="en-US" sz="2400" b="1" dirty="0">
              <a:solidFill>
                <a:srgbClr val="1A1446"/>
              </a:solidFill>
              <a:cs typeface="Arial" panose="020B0604020202020204" pitchFamily="34" charset="0"/>
              <a:sym typeface="Roboto" panose="0200000000000000000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726" y="196454"/>
            <a:ext cx="11074400" cy="4873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Value Proposition for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 Lives Marsh Facility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314793" y="1499117"/>
            <a:ext cx="3924234" cy="4587648"/>
          </a:xfrm>
          <a:prstGeom prst="rect">
            <a:avLst/>
          </a:prstGeom>
          <a:solidFill>
            <a:schemeClr val="bg2"/>
          </a:solidFill>
          <a:ln w="1905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Mapped to market and will be competitive w.r.t. Other partners in facility.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adopting a dynamic approach and based on portfolio LR will keep fine tuning</a:t>
            </a:r>
            <a:endParaRPr lang="en-IN" sz="16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00000-0008-0000-0100-000018000000}"/>
              </a:ext>
            </a:extLst>
          </p:cNvPr>
          <p:cNvSpPr/>
          <p:nvPr/>
        </p:nvSpPr>
        <p:spPr>
          <a:xfrm>
            <a:off x="4296177" y="1443038"/>
            <a:ext cx="3886200" cy="4587648"/>
          </a:xfrm>
          <a:prstGeom prst="rect">
            <a:avLst/>
          </a:prstGeom>
          <a:solidFill>
            <a:schemeClr val="bg2"/>
          </a:solidFill>
          <a:ln w="1905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360 to be mandatory.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Electronic claims </a:t>
            </a: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Renewal Letter to be sent a month in advance which will have all the value propositions in detail. ( Sample shall be shared separately)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365 days claims support.</a:t>
            </a:r>
            <a:endParaRPr lang="en-IN" sz="16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 video welcome deck.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escalation matrix.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 claim settlement.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Corporate on boarding program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corporate help desk.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backed claims process.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00000-0008-0000-0100-000019000000}"/>
              </a:ext>
            </a:extLst>
          </p:cNvPr>
          <p:cNvSpPr/>
          <p:nvPr/>
        </p:nvSpPr>
        <p:spPr>
          <a:xfrm>
            <a:off x="8287153" y="1443038"/>
            <a:ext cx="3600048" cy="4587648"/>
          </a:xfrm>
          <a:prstGeom prst="rect">
            <a:avLst/>
          </a:prstGeom>
          <a:solidFill>
            <a:schemeClr val="bg2"/>
          </a:solidFill>
          <a:ln w="1905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Complimentary Plan (Basic Health check ups: Height, Weight, BMI, RBS, Blood Pressure, Eye checkup) – 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Webinars:3 p.a.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consultation : 50 </a:t>
            </a: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Consultations </a:t>
            </a:r>
            <a:r>
              <a:rPr lang="en-US" sz="1600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p.a. per corporate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for </a:t>
            </a:r>
            <a:r>
              <a:rPr lang="en-US" sz="1600" dirty="0" err="1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en-US" sz="1600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vaccination</a:t>
            </a: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in surgery</a:t>
            </a:r>
            <a:endParaRPr lang="en-US" sz="1600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00000-0008-0000-0100-00001A000000}"/>
              </a:ext>
            </a:extLst>
          </p:cNvPr>
          <p:cNvSpPr/>
          <p:nvPr/>
        </p:nvSpPr>
        <p:spPr>
          <a:xfrm>
            <a:off x="314726" y="957263"/>
            <a:ext cx="3929063" cy="485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Pricing</a:t>
            </a:r>
            <a:endParaRPr lang="en-US" sz="16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00000-0008-0000-0100-00001B000000}"/>
              </a:ext>
            </a:extLst>
          </p:cNvPr>
          <p:cNvSpPr/>
          <p:nvPr/>
        </p:nvSpPr>
        <p:spPr>
          <a:xfrm>
            <a:off x="4296177" y="957263"/>
            <a:ext cx="3886200" cy="485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15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Ops &amp; Claims Value Proposition</a:t>
            </a:r>
            <a:endParaRPr lang="en-US" sz="15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00000-0008-0000-0100-00001C000000}"/>
              </a:ext>
            </a:extLst>
          </p:cNvPr>
          <p:cNvSpPr/>
          <p:nvPr/>
        </p:nvSpPr>
        <p:spPr>
          <a:xfrm>
            <a:off x="8287153" y="957263"/>
            <a:ext cx="3585030" cy="485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1500" b="1" dirty="0">
                <a:solidFill>
                  <a:srgbClr val="3437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3437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Wellness</a:t>
            </a:r>
            <a:endParaRPr lang="en-US" sz="1600" b="1" dirty="0">
              <a:solidFill>
                <a:srgbClr val="3437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5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defRPr/>
            </a:pPr>
            <a:endParaRPr lang="en-US" sz="2400" b="1" dirty="0">
              <a:solidFill>
                <a:srgbClr val="1A1446"/>
              </a:solidFill>
              <a:cs typeface="Arial" panose="020B0604020202020204" pitchFamily="34" charset="0"/>
              <a:sym typeface="Roboto" panose="0200000000000000000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726" y="196454"/>
            <a:ext cx="11074400" cy="4873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Value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Proposition for &gt;500 Lives Marsh Facility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000000-0008-0000-0100-000017000000}"/>
              </a:ext>
            </a:extLst>
          </p:cNvPr>
          <p:cNvSpPr/>
          <p:nvPr/>
        </p:nvSpPr>
        <p:spPr>
          <a:xfrm>
            <a:off x="314793" y="1443038"/>
            <a:ext cx="3924234" cy="4587648"/>
          </a:xfrm>
          <a:prstGeom prst="rect">
            <a:avLst/>
          </a:prstGeom>
          <a:solidFill>
            <a:schemeClr val="bg2"/>
          </a:solidFill>
          <a:ln w="1905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continue to have case to case pricing for the segment based on underwriting guidelines applicable at the time of renewal/rollover.</a:t>
            </a:r>
            <a:endParaRPr lang="en-IN" sz="16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00000-0008-0000-0100-000018000000}"/>
              </a:ext>
            </a:extLst>
          </p:cNvPr>
          <p:cNvSpPr/>
          <p:nvPr/>
        </p:nvSpPr>
        <p:spPr>
          <a:xfrm>
            <a:off x="4296177" y="1443038"/>
            <a:ext cx="3886200" cy="4587648"/>
          </a:xfrm>
          <a:prstGeom prst="rect">
            <a:avLst/>
          </a:prstGeom>
          <a:solidFill>
            <a:schemeClr val="bg2"/>
          </a:solidFill>
          <a:ln w="1905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Fixed TAT’s for policy issuance and endorsements.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channel initiative for select few clients.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IN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Quarterly review of claims/servicing with broker/TPA &amp; clients.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IN" sz="1400" b="1" dirty="0">
              <a:solidFill>
                <a:srgbClr val="3437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00000-0008-0000-0100-000019000000}"/>
              </a:ext>
            </a:extLst>
          </p:cNvPr>
          <p:cNvSpPr/>
          <p:nvPr/>
        </p:nvSpPr>
        <p:spPr>
          <a:xfrm>
            <a:off x="8287153" y="1443038"/>
            <a:ext cx="3600048" cy="4587648"/>
          </a:xfrm>
          <a:prstGeom prst="rect">
            <a:avLst/>
          </a:prstGeom>
          <a:solidFill>
            <a:schemeClr val="bg2"/>
          </a:solidFill>
          <a:ln w="1905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Complimentary Plan (Basic Health check ups: Height, Weight, BMI, RBS, Blood Pressure, Eye checkup) – 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Webinars:3 p.a.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consultation : 50  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Consultations p.a. per corporate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for </a:t>
            </a:r>
            <a:r>
              <a:rPr lang="en-US" sz="1600" dirty="0" err="1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</a:t>
            </a:r>
            <a:r>
              <a:rPr lang="en-US" sz="1600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vaccination, Surgery</a:t>
            </a:r>
            <a:endParaRPr lang="en-US" sz="1600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carte wellness which can be chosen on selection basis. 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en-US" sz="1600" b="1" dirty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wellness calendar to be religiously followed.</a:t>
            </a:r>
          </a:p>
          <a:p>
            <a:pPr marL="628650" lvl="1" indent="-171450"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endParaRPr lang="en-US" sz="1200" dirty="0">
              <a:solidFill>
                <a:srgbClr val="3437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00000-0008-0000-0100-00001A000000}"/>
              </a:ext>
            </a:extLst>
          </p:cNvPr>
          <p:cNvSpPr/>
          <p:nvPr/>
        </p:nvSpPr>
        <p:spPr>
          <a:xfrm>
            <a:off x="314726" y="957263"/>
            <a:ext cx="3929063" cy="485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Pricing</a:t>
            </a:r>
            <a:endParaRPr lang="en-US" sz="16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00000-0008-0000-0100-00001B000000}"/>
              </a:ext>
            </a:extLst>
          </p:cNvPr>
          <p:cNvSpPr/>
          <p:nvPr/>
        </p:nvSpPr>
        <p:spPr>
          <a:xfrm>
            <a:off x="4296177" y="957263"/>
            <a:ext cx="3886200" cy="485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1600" b="1" dirty="0" smtClean="0">
                <a:solidFill>
                  <a:srgbClr val="3437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Servicing</a:t>
            </a:r>
            <a:endParaRPr lang="en-US" sz="1600" b="1" dirty="0">
              <a:solidFill>
                <a:srgbClr val="3437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000000-0008-0000-0100-00001C000000}"/>
              </a:ext>
            </a:extLst>
          </p:cNvPr>
          <p:cNvSpPr/>
          <p:nvPr/>
        </p:nvSpPr>
        <p:spPr>
          <a:xfrm>
            <a:off x="8287153" y="957263"/>
            <a:ext cx="3585030" cy="485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sz="1500" b="1" dirty="0">
                <a:solidFill>
                  <a:srgbClr val="3437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3437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Wellness</a:t>
            </a:r>
            <a:endParaRPr lang="en-US" sz="1600" b="1" dirty="0">
              <a:solidFill>
                <a:srgbClr val="3437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709273" y="1702"/>
          <a:ext cx="1701" cy="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273" y="1702"/>
                        <a:ext cx="1701" cy="1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7599" y="2426431"/>
            <a:ext cx="2651456" cy="1037066"/>
          </a:xfrm>
        </p:spPr>
        <p:txBody>
          <a:bodyPr anchor="ctr"/>
          <a:lstStyle/>
          <a:p>
            <a:pPr algn="l"/>
            <a:r>
              <a:rPr lang="en-US" sz="4286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Wellness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8163" y="3562213"/>
            <a:ext cx="2831565" cy="379419"/>
          </a:xfrm>
        </p:spPr>
        <p:txBody>
          <a:bodyPr/>
          <a:lstStyle/>
          <a:p>
            <a:r>
              <a:rPr lang="en-US" sz="2143" dirty="0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Liberty Health 360</a:t>
            </a:r>
          </a:p>
          <a:p>
            <a:endParaRPr lang="en-US" sz="214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14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0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7181BD-E91E-4156-8432-84C695174E95}"/>
              </a:ext>
            </a:extLst>
          </p:cNvPr>
          <p:cNvGrpSpPr/>
          <p:nvPr/>
        </p:nvGrpSpPr>
        <p:grpSpPr>
          <a:xfrm>
            <a:off x="1155673" y="1651713"/>
            <a:ext cx="9814480" cy="3128766"/>
            <a:chOff x="-38972" y="1968909"/>
            <a:chExt cx="9160181" cy="292018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712E918-E496-436F-9D6B-0222757ECF3A}"/>
                </a:ext>
              </a:extLst>
            </p:cNvPr>
            <p:cNvSpPr/>
            <p:nvPr/>
          </p:nvSpPr>
          <p:spPr bwMode="auto">
            <a:xfrm>
              <a:off x="6165046" y="2385406"/>
              <a:ext cx="2956163" cy="861616"/>
            </a:xfrm>
            <a:prstGeom prst="roundRect">
              <a:avLst>
                <a:gd name="adj" fmla="val 50000"/>
              </a:avLst>
            </a:prstGeom>
            <a:solidFill>
              <a:srgbClr val="1A1446"/>
            </a:solidFill>
            <a:ln>
              <a:noFill/>
            </a:ln>
          </p:spPr>
          <p:txBody>
            <a:bodyPr vert="horz" wrap="square" lIns="97971" tIns="48986" rIns="97971" bIns="4898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500" dirty="0">
                <a:latin typeface="Roboto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351848-6DCD-40C7-86A2-1A3134C137CD}"/>
                </a:ext>
              </a:extLst>
            </p:cNvPr>
            <p:cNvSpPr/>
            <p:nvPr/>
          </p:nvSpPr>
          <p:spPr bwMode="auto">
            <a:xfrm>
              <a:off x="-38972" y="2385406"/>
              <a:ext cx="3103659" cy="861616"/>
            </a:xfrm>
            <a:prstGeom prst="roundRect">
              <a:avLst>
                <a:gd name="adj" fmla="val 50000"/>
              </a:avLst>
            </a:prstGeom>
            <a:solidFill>
              <a:srgbClr val="1A1446"/>
            </a:solidFill>
            <a:ln>
              <a:noFill/>
            </a:ln>
          </p:spPr>
          <p:txBody>
            <a:bodyPr vert="horz" wrap="square" lIns="97971" tIns="48986" rIns="97971" bIns="4898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500" dirty="0">
                <a:latin typeface="Roboto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EA8CA8-6C1A-4FF6-A3EB-4C4794B36504}"/>
                </a:ext>
              </a:extLst>
            </p:cNvPr>
            <p:cNvSpPr/>
            <p:nvPr/>
          </p:nvSpPr>
          <p:spPr>
            <a:xfrm>
              <a:off x="431075" y="2643859"/>
              <a:ext cx="2275044" cy="3447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spcAft>
                  <a:spcPts val="536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Health check up</a:t>
              </a:r>
              <a:r>
                <a:rPr lang="en-US" sz="1714" b="1" dirty="0">
                  <a:solidFill>
                    <a:schemeClr val="bg1"/>
                  </a:solidFill>
                  <a:latin typeface="Roboto"/>
                </a:rPr>
                <a:t>  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B87351-ADA4-4365-A4C6-5FDA403BF584}"/>
                </a:ext>
              </a:extLst>
            </p:cNvPr>
            <p:cNvSpPr/>
            <p:nvPr/>
          </p:nvSpPr>
          <p:spPr>
            <a:xfrm>
              <a:off x="1611452" y="3860156"/>
              <a:ext cx="1562039" cy="36326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>
                <a:spcAft>
                  <a:spcPts val="536"/>
                </a:spcAft>
              </a:pPr>
              <a:endParaRPr lang="en-US" sz="1929" b="1" dirty="0">
                <a:solidFill>
                  <a:schemeClr val="bg1"/>
                </a:solidFill>
                <a:latin typeface="Roboto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B87093-890C-459A-9702-DF71350BE0F2}"/>
                </a:ext>
              </a:extLst>
            </p:cNvPr>
            <p:cNvSpPr/>
            <p:nvPr/>
          </p:nvSpPr>
          <p:spPr bwMode="auto">
            <a:xfrm>
              <a:off x="3123162" y="2167767"/>
              <a:ext cx="2920182" cy="252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7000" sy="107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7971" tIns="48986" rIns="97971" bIns="4898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500" dirty="0">
                <a:latin typeface="Roboto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3C5957-5821-4139-914D-F20B61CDAFB3}"/>
                </a:ext>
              </a:extLst>
            </p:cNvPr>
            <p:cNvSpPr/>
            <p:nvPr/>
          </p:nvSpPr>
          <p:spPr bwMode="auto">
            <a:xfrm>
              <a:off x="3110265" y="1968909"/>
              <a:ext cx="2920182" cy="2920182"/>
            </a:xfrm>
            <a:prstGeom prst="ellipse">
              <a:avLst/>
            </a:prstGeom>
            <a:solidFill>
              <a:srgbClr val="FFD000"/>
            </a:solidFill>
            <a:ln>
              <a:noFill/>
            </a:ln>
          </p:spPr>
          <p:txBody>
            <a:bodyPr vert="horz" wrap="square" lIns="97971" tIns="48986" rIns="97971" bIns="4898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500" dirty="0">
                <a:latin typeface="Roboto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43B0F6-CEC6-49C3-9FAB-9EFADE9A2192}"/>
                </a:ext>
              </a:extLst>
            </p:cNvPr>
            <p:cNvSpPr/>
            <p:nvPr/>
          </p:nvSpPr>
          <p:spPr>
            <a:xfrm>
              <a:off x="3464389" y="3042707"/>
              <a:ext cx="2237728" cy="455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536"/>
                </a:spcAft>
              </a:pPr>
              <a:r>
                <a:rPr lang="en-US" sz="2571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Health 360</a:t>
              </a:r>
              <a:r>
                <a:rPr lang="en-US" sz="2571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B952F6-FECB-452A-9FD7-3208B20C95B9}"/>
                </a:ext>
              </a:extLst>
            </p:cNvPr>
            <p:cNvSpPr/>
            <p:nvPr/>
          </p:nvSpPr>
          <p:spPr bwMode="auto">
            <a:xfrm>
              <a:off x="3231967" y="2077714"/>
              <a:ext cx="2702572" cy="270257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txBody>
            <a:bodyPr vert="horz" wrap="square" lIns="97971" tIns="48986" rIns="97971" bIns="48986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500">
                <a:latin typeface="Roboto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ADA57F-27A5-43C8-A3D3-AA6E134C191F}"/>
                </a:ext>
              </a:extLst>
            </p:cNvPr>
            <p:cNvSpPr/>
            <p:nvPr/>
          </p:nvSpPr>
          <p:spPr>
            <a:xfrm>
              <a:off x="6616934" y="2643859"/>
              <a:ext cx="2244102" cy="3447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spcAft>
                  <a:spcPts val="536"/>
                </a:spcAft>
              </a:pPr>
              <a:r>
                <a:rPr lang="en-US" sz="1714" b="1" dirty="0" smtClean="0">
                  <a:solidFill>
                    <a:schemeClr val="bg1"/>
                  </a:solidFill>
                  <a:latin typeface="Roboto"/>
                </a:rPr>
                <a:t>     </a:t>
              </a:r>
              <a:r>
                <a:rPr lang="en-US" b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Online consultation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aphic 6">
              <a:extLst>
                <a:ext uri="{FF2B5EF4-FFF2-40B4-BE49-F238E27FC236}">
                  <a16:creationId xmlns:a16="http://schemas.microsoft.com/office/drawing/2014/main" id="{D25E8AE4-41AA-4E16-812C-5C4F551623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6539" y="3825790"/>
              <a:ext cx="246301" cy="337399"/>
              <a:chOff x="2556665" y="4377422"/>
              <a:chExt cx="410501" cy="562331"/>
            </a:xfrm>
            <a:solidFill>
              <a:schemeClr val="bg1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346FDAD-FF00-477A-8217-783FBADA4FA2}"/>
                  </a:ext>
                </a:extLst>
              </p:cNvPr>
              <p:cNvSpPr/>
              <p:nvPr/>
            </p:nvSpPr>
            <p:spPr>
              <a:xfrm>
                <a:off x="2750075" y="4377422"/>
                <a:ext cx="28124" cy="28125"/>
              </a:xfrm>
              <a:custGeom>
                <a:avLst/>
                <a:gdLst>
                  <a:gd name="connsiteX0" fmla="*/ 24005 w 28124"/>
                  <a:gd name="connsiteY0" fmla="*/ 4120 h 28125"/>
                  <a:gd name="connsiteX1" fmla="*/ 14062 w 28124"/>
                  <a:gd name="connsiteY1" fmla="*/ 0 h 28125"/>
                  <a:gd name="connsiteX2" fmla="*/ 4120 w 28124"/>
                  <a:gd name="connsiteY2" fmla="*/ 4120 h 28125"/>
                  <a:gd name="connsiteX3" fmla="*/ 0 w 28124"/>
                  <a:gd name="connsiteY3" fmla="*/ 14063 h 28125"/>
                  <a:gd name="connsiteX4" fmla="*/ 4120 w 28124"/>
                  <a:gd name="connsiteY4" fmla="*/ 24003 h 28125"/>
                  <a:gd name="connsiteX5" fmla="*/ 14062 w 28124"/>
                  <a:gd name="connsiteY5" fmla="*/ 28125 h 28125"/>
                  <a:gd name="connsiteX6" fmla="*/ 24005 w 28124"/>
                  <a:gd name="connsiteY6" fmla="*/ 24003 h 28125"/>
                  <a:gd name="connsiteX7" fmla="*/ 28125 w 28124"/>
                  <a:gd name="connsiteY7" fmla="*/ 14063 h 28125"/>
                  <a:gd name="connsiteX8" fmla="*/ 24005 w 28124"/>
                  <a:gd name="connsiteY8" fmla="*/ 4120 h 2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4" h="28125">
                    <a:moveTo>
                      <a:pt x="24005" y="4120"/>
                    </a:moveTo>
                    <a:cubicBezTo>
                      <a:pt x="21389" y="1505"/>
                      <a:pt x="17761" y="0"/>
                      <a:pt x="14062" y="0"/>
                    </a:cubicBezTo>
                    <a:cubicBezTo>
                      <a:pt x="10364" y="0"/>
                      <a:pt x="6736" y="1503"/>
                      <a:pt x="4120" y="4120"/>
                    </a:cubicBezTo>
                    <a:cubicBezTo>
                      <a:pt x="1505" y="6737"/>
                      <a:pt x="0" y="10364"/>
                      <a:pt x="0" y="14063"/>
                    </a:cubicBezTo>
                    <a:cubicBezTo>
                      <a:pt x="0" y="17761"/>
                      <a:pt x="1505" y="21389"/>
                      <a:pt x="4120" y="24003"/>
                    </a:cubicBezTo>
                    <a:cubicBezTo>
                      <a:pt x="6736" y="26620"/>
                      <a:pt x="10364" y="28125"/>
                      <a:pt x="14062" y="28125"/>
                    </a:cubicBezTo>
                    <a:cubicBezTo>
                      <a:pt x="17761" y="28125"/>
                      <a:pt x="21375" y="26620"/>
                      <a:pt x="24005" y="24003"/>
                    </a:cubicBezTo>
                    <a:cubicBezTo>
                      <a:pt x="26620" y="21389"/>
                      <a:pt x="28125" y="17761"/>
                      <a:pt x="28125" y="14063"/>
                    </a:cubicBezTo>
                    <a:cubicBezTo>
                      <a:pt x="28125" y="10364"/>
                      <a:pt x="26620" y="6736"/>
                      <a:pt x="24005" y="4120"/>
                    </a:cubicBezTo>
                    <a:close/>
                  </a:path>
                </a:pathLst>
              </a:custGeom>
              <a:grpFill/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64B878E-0738-4ADD-87FB-5401CFF40699}"/>
                  </a:ext>
                </a:extLst>
              </p:cNvPr>
              <p:cNvSpPr/>
              <p:nvPr/>
            </p:nvSpPr>
            <p:spPr>
              <a:xfrm>
                <a:off x="2556665" y="4855378"/>
                <a:ext cx="84375" cy="84375"/>
              </a:xfrm>
              <a:custGeom>
                <a:avLst/>
                <a:gdLst>
                  <a:gd name="connsiteX0" fmla="*/ 42188 w 84375"/>
                  <a:gd name="connsiteY0" fmla="*/ 0 h 84375"/>
                  <a:gd name="connsiteX1" fmla="*/ 0 w 84375"/>
                  <a:gd name="connsiteY1" fmla="*/ 42188 h 84375"/>
                  <a:gd name="connsiteX2" fmla="*/ 42188 w 84375"/>
                  <a:gd name="connsiteY2" fmla="*/ 84375 h 84375"/>
                  <a:gd name="connsiteX3" fmla="*/ 84375 w 84375"/>
                  <a:gd name="connsiteY3" fmla="*/ 42188 h 84375"/>
                  <a:gd name="connsiteX4" fmla="*/ 42188 w 84375"/>
                  <a:gd name="connsiteY4" fmla="*/ 0 h 84375"/>
                  <a:gd name="connsiteX5" fmla="*/ 42188 w 84375"/>
                  <a:gd name="connsiteY5" fmla="*/ 56250 h 84375"/>
                  <a:gd name="connsiteX6" fmla="*/ 28125 w 84375"/>
                  <a:gd name="connsiteY6" fmla="*/ 42188 h 84375"/>
                  <a:gd name="connsiteX7" fmla="*/ 42188 w 84375"/>
                  <a:gd name="connsiteY7" fmla="*/ 28125 h 84375"/>
                  <a:gd name="connsiteX8" fmla="*/ 56250 w 84375"/>
                  <a:gd name="connsiteY8" fmla="*/ 42188 h 84375"/>
                  <a:gd name="connsiteX9" fmla="*/ 42188 w 84375"/>
                  <a:gd name="connsiteY9" fmla="*/ 56250 h 8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375" h="84375">
                    <a:moveTo>
                      <a:pt x="42188" y="0"/>
                    </a:moveTo>
                    <a:cubicBezTo>
                      <a:pt x="18925" y="0"/>
                      <a:pt x="0" y="18925"/>
                      <a:pt x="0" y="42188"/>
                    </a:cubicBezTo>
                    <a:cubicBezTo>
                      <a:pt x="0" y="65450"/>
                      <a:pt x="18925" y="84375"/>
                      <a:pt x="42188" y="84375"/>
                    </a:cubicBezTo>
                    <a:cubicBezTo>
                      <a:pt x="65450" y="84375"/>
                      <a:pt x="84375" y="65450"/>
                      <a:pt x="84375" y="42188"/>
                    </a:cubicBezTo>
                    <a:cubicBezTo>
                      <a:pt x="84375" y="18925"/>
                      <a:pt x="65450" y="0"/>
                      <a:pt x="42188" y="0"/>
                    </a:cubicBezTo>
                    <a:close/>
                    <a:moveTo>
                      <a:pt x="42188" y="56250"/>
                    </a:moveTo>
                    <a:cubicBezTo>
                      <a:pt x="34433" y="56250"/>
                      <a:pt x="28125" y="49942"/>
                      <a:pt x="28125" y="42188"/>
                    </a:cubicBezTo>
                    <a:cubicBezTo>
                      <a:pt x="28125" y="34433"/>
                      <a:pt x="34433" y="28125"/>
                      <a:pt x="42188" y="28125"/>
                    </a:cubicBezTo>
                    <a:cubicBezTo>
                      <a:pt x="49942" y="28125"/>
                      <a:pt x="56250" y="34433"/>
                      <a:pt x="56250" y="42188"/>
                    </a:cubicBezTo>
                    <a:cubicBezTo>
                      <a:pt x="56250" y="49942"/>
                      <a:pt x="49942" y="56250"/>
                      <a:pt x="42188" y="56250"/>
                    </a:cubicBezTo>
                    <a:close/>
                  </a:path>
                </a:pathLst>
              </a:custGeom>
              <a:grpFill/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A84AED0-60D5-4553-AB1A-9188463D3674}"/>
                  </a:ext>
                </a:extLst>
              </p:cNvPr>
              <p:cNvSpPr/>
              <p:nvPr/>
            </p:nvSpPr>
            <p:spPr>
              <a:xfrm>
                <a:off x="2882791" y="4855378"/>
                <a:ext cx="84375" cy="84375"/>
              </a:xfrm>
              <a:custGeom>
                <a:avLst/>
                <a:gdLst>
                  <a:gd name="connsiteX0" fmla="*/ 42188 w 84375"/>
                  <a:gd name="connsiteY0" fmla="*/ 0 h 84375"/>
                  <a:gd name="connsiteX1" fmla="*/ 0 w 84375"/>
                  <a:gd name="connsiteY1" fmla="*/ 42188 h 84375"/>
                  <a:gd name="connsiteX2" fmla="*/ 42188 w 84375"/>
                  <a:gd name="connsiteY2" fmla="*/ 84375 h 84375"/>
                  <a:gd name="connsiteX3" fmla="*/ 84375 w 84375"/>
                  <a:gd name="connsiteY3" fmla="*/ 42188 h 84375"/>
                  <a:gd name="connsiteX4" fmla="*/ 42188 w 84375"/>
                  <a:gd name="connsiteY4" fmla="*/ 0 h 84375"/>
                  <a:gd name="connsiteX5" fmla="*/ 42188 w 84375"/>
                  <a:gd name="connsiteY5" fmla="*/ 56250 h 84375"/>
                  <a:gd name="connsiteX6" fmla="*/ 28125 w 84375"/>
                  <a:gd name="connsiteY6" fmla="*/ 42188 h 84375"/>
                  <a:gd name="connsiteX7" fmla="*/ 42188 w 84375"/>
                  <a:gd name="connsiteY7" fmla="*/ 28125 h 84375"/>
                  <a:gd name="connsiteX8" fmla="*/ 56250 w 84375"/>
                  <a:gd name="connsiteY8" fmla="*/ 42188 h 84375"/>
                  <a:gd name="connsiteX9" fmla="*/ 42188 w 84375"/>
                  <a:gd name="connsiteY9" fmla="*/ 56250 h 8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375" h="84375">
                    <a:moveTo>
                      <a:pt x="42188" y="0"/>
                    </a:moveTo>
                    <a:cubicBezTo>
                      <a:pt x="18925" y="0"/>
                      <a:pt x="0" y="18925"/>
                      <a:pt x="0" y="42188"/>
                    </a:cubicBezTo>
                    <a:cubicBezTo>
                      <a:pt x="0" y="65450"/>
                      <a:pt x="18925" y="84375"/>
                      <a:pt x="42188" y="84375"/>
                    </a:cubicBezTo>
                    <a:cubicBezTo>
                      <a:pt x="65450" y="84375"/>
                      <a:pt x="84375" y="65450"/>
                      <a:pt x="84375" y="42188"/>
                    </a:cubicBezTo>
                    <a:cubicBezTo>
                      <a:pt x="84375" y="18925"/>
                      <a:pt x="65450" y="0"/>
                      <a:pt x="42188" y="0"/>
                    </a:cubicBezTo>
                    <a:close/>
                    <a:moveTo>
                      <a:pt x="42188" y="56250"/>
                    </a:moveTo>
                    <a:cubicBezTo>
                      <a:pt x="34433" y="56250"/>
                      <a:pt x="28125" y="49942"/>
                      <a:pt x="28125" y="42188"/>
                    </a:cubicBezTo>
                    <a:cubicBezTo>
                      <a:pt x="28125" y="34433"/>
                      <a:pt x="34433" y="28125"/>
                      <a:pt x="42188" y="28125"/>
                    </a:cubicBezTo>
                    <a:cubicBezTo>
                      <a:pt x="49942" y="28125"/>
                      <a:pt x="56250" y="34433"/>
                      <a:pt x="56250" y="42188"/>
                    </a:cubicBezTo>
                    <a:cubicBezTo>
                      <a:pt x="56250" y="49942"/>
                      <a:pt x="49942" y="56250"/>
                      <a:pt x="42188" y="56250"/>
                    </a:cubicBezTo>
                    <a:close/>
                  </a:path>
                </a:pathLst>
              </a:custGeom>
              <a:grpFill/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FA469F-9019-4363-BC9F-0B52D89734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24717" y="3897728"/>
              <a:ext cx="225945" cy="219227"/>
              <a:chOff x="6111908" y="4485847"/>
              <a:chExt cx="353045" cy="342543"/>
            </a:xfrm>
            <a:solidFill>
              <a:schemeClr val="bg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A6BBCC6-84FB-455F-A836-2ED4A0D900C6}"/>
                  </a:ext>
                </a:extLst>
              </p:cNvPr>
              <p:cNvSpPr/>
              <p:nvPr/>
            </p:nvSpPr>
            <p:spPr>
              <a:xfrm>
                <a:off x="6385746" y="4492852"/>
                <a:ext cx="79207" cy="79206"/>
              </a:xfrm>
              <a:custGeom>
                <a:avLst/>
                <a:gdLst>
                  <a:gd name="connsiteX0" fmla="*/ 73784 w 79207"/>
                  <a:gd name="connsiteY0" fmla="*/ 32047 h 79206"/>
                  <a:gd name="connsiteX1" fmla="*/ 53883 w 79207"/>
                  <a:gd name="connsiteY1" fmla="*/ 25323 h 79206"/>
                  <a:gd name="connsiteX2" fmla="*/ 47160 w 79207"/>
                  <a:gd name="connsiteY2" fmla="*/ 5424 h 79206"/>
                  <a:gd name="connsiteX3" fmla="*/ 39604 w 79207"/>
                  <a:gd name="connsiteY3" fmla="*/ 0 h 79206"/>
                  <a:gd name="connsiteX4" fmla="*/ 32047 w 79207"/>
                  <a:gd name="connsiteY4" fmla="*/ 5423 h 79206"/>
                  <a:gd name="connsiteX5" fmla="*/ 25323 w 79207"/>
                  <a:gd name="connsiteY5" fmla="*/ 25323 h 79206"/>
                  <a:gd name="connsiteX6" fmla="*/ 5423 w 79207"/>
                  <a:gd name="connsiteY6" fmla="*/ 32046 h 79206"/>
                  <a:gd name="connsiteX7" fmla="*/ 0 w 79207"/>
                  <a:gd name="connsiteY7" fmla="*/ 39602 h 79206"/>
                  <a:gd name="connsiteX8" fmla="*/ 5423 w 79207"/>
                  <a:gd name="connsiteY8" fmla="*/ 47159 h 79206"/>
                  <a:gd name="connsiteX9" fmla="*/ 25323 w 79207"/>
                  <a:gd name="connsiteY9" fmla="*/ 53882 h 79206"/>
                  <a:gd name="connsiteX10" fmla="*/ 32047 w 79207"/>
                  <a:gd name="connsiteY10" fmla="*/ 73783 h 79206"/>
                  <a:gd name="connsiteX11" fmla="*/ 39604 w 79207"/>
                  <a:gd name="connsiteY11" fmla="*/ 79206 h 79206"/>
                  <a:gd name="connsiteX12" fmla="*/ 47160 w 79207"/>
                  <a:gd name="connsiteY12" fmla="*/ 73783 h 79206"/>
                  <a:gd name="connsiteX13" fmla="*/ 53883 w 79207"/>
                  <a:gd name="connsiteY13" fmla="*/ 53883 h 79206"/>
                  <a:gd name="connsiteX14" fmla="*/ 73785 w 79207"/>
                  <a:gd name="connsiteY14" fmla="*/ 47159 h 79206"/>
                  <a:gd name="connsiteX15" fmla="*/ 79208 w 79207"/>
                  <a:gd name="connsiteY15" fmla="*/ 39603 h 79206"/>
                  <a:gd name="connsiteX16" fmla="*/ 73784 w 79207"/>
                  <a:gd name="connsiteY16" fmla="*/ 32047 h 79206"/>
                  <a:gd name="connsiteX17" fmla="*/ 48509 w 79207"/>
                  <a:gd name="connsiteY17" fmla="*/ 43507 h 79206"/>
                  <a:gd name="connsiteX18" fmla="*/ 43507 w 79207"/>
                  <a:gd name="connsiteY18" fmla="*/ 48511 h 79206"/>
                  <a:gd name="connsiteX19" fmla="*/ 39604 w 79207"/>
                  <a:gd name="connsiteY19" fmla="*/ 60064 h 79206"/>
                  <a:gd name="connsiteX20" fmla="*/ 35701 w 79207"/>
                  <a:gd name="connsiteY20" fmla="*/ 48512 h 79206"/>
                  <a:gd name="connsiteX21" fmla="*/ 30697 w 79207"/>
                  <a:gd name="connsiteY21" fmla="*/ 43507 h 79206"/>
                  <a:gd name="connsiteX22" fmla="*/ 19143 w 79207"/>
                  <a:gd name="connsiteY22" fmla="*/ 39604 h 79206"/>
                  <a:gd name="connsiteX23" fmla="*/ 30695 w 79207"/>
                  <a:gd name="connsiteY23" fmla="*/ 35700 h 79206"/>
                  <a:gd name="connsiteX24" fmla="*/ 35700 w 79207"/>
                  <a:gd name="connsiteY24" fmla="*/ 30697 h 79206"/>
                  <a:gd name="connsiteX25" fmla="*/ 39604 w 79207"/>
                  <a:gd name="connsiteY25" fmla="*/ 19143 h 79206"/>
                  <a:gd name="connsiteX26" fmla="*/ 43506 w 79207"/>
                  <a:gd name="connsiteY26" fmla="*/ 30695 h 79206"/>
                  <a:gd name="connsiteX27" fmla="*/ 48512 w 79207"/>
                  <a:gd name="connsiteY27" fmla="*/ 35700 h 79206"/>
                  <a:gd name="connsiteX28" fmla="*/ 60065 w 79207"/>
                  <a:gd name="connsiteY28" fmla="*/ 39604 h 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9207" h="79206">
                    <a:moveTo>
                      <a:pt x="73784" y="32047"/>
                    </a:moveTo>
                    <a:lnTo>
                      <a:pt x="53883" y="25323"/>
                    </a:lnTo>
                    <a:lnTo>
                      <a:pt x="47160" y="5424"/>
                    </a:lnTo>
                    <a:cubicBezTo>
                      <a:pt x="46065" y="2181"/>
                      <a:pt x="43028" y="1"/>
                      <a:pt x="39604" y="0"/>
                    </a:cubicBezTo>
                    <a:cubicBezTo>
                      <a:pt x="36181" y="0"/>
                      <a:pt x="33142" y="2179"/>
                      <a:pt x="32047" y="5423"/>
                    </a:cubicBezTo>
                    <a:lnTo>
                      <a:pt x="25323" y="25323"/>
                    </a:lnTo>
                    <a:lnTo>
                      <a:pt x="5423" y="32046"/>
                    </a:lnTo>
                    <a:cubicBezTo>
                      <a:pt x="2179" y="33142"/>
                      <a:pt x="0" y="36179"/>
                      <a:pt x="0" y="39602"/>
                    </a:cubicBezTo>
                    <a:cubicBezTo>
                      <a:pt x="0" y="43026"/>
                      <a:pt x="2179" y="46064"/>
                      <a:pt x="5423" y="47159"/>
                    </a:cubicBezTo>
                    <a:lnTo>
                      <a:pt x="25323" y="53882"/>
                    </a:lnTo>
                    <a:lnTo>
                      <a:pt x="32047" y="73783"/>
                    </a:lnTo>
                    <a:cubicBezTo>
                      <a:pt x="33143" y="77027"/>
                      <a:pt x="36181" y="79206"/>
                      <a:pt x="39604" y="79206"/>
                    </a:cubicBezTo>
                    <a:cubicBezTo>
                      <a:pt x="43027" y="79206"/>
                      <a:pt x="46065" y="77025"/>
                      <a:pt x="47160" y="73783"/>
                    </a:cubicBezTo>
                    <a:lnTo>
                      <a:pt x="53883" y="53883"/>
                    </a:lnTo>
                    <a:lnTo>
                      <a:pt x="73785" y="47159"/>
                    </a:lnTo>
                    <a:cubicBezTo>
                      <a:pt x="77028" y="46064"/>
                      <a:pt x="79208" y="43027"/>
                      <a:pt x="79208" y="39603"/>
                    </a:cubicBezTo>
                    <a:cubicBezTo>
                      <a:pt x="79208" y="36179"/>
                      <a:pt x="77028" y="33142"/>
                      <a:pt x="73784" y="32047"/>
                    </a:cubicBezTo>
                    <a:close/>
                    <a:moveTo>
                      <a:pt x="48509" y="43507"/>
                    </a:moveTo>
                    <a:cubicBezTo>
                      <a:pt x="46168" y="44299"/>
                      <a:pt x="44297" y="46170"/>
                      <a:pt x="43507" y="48511"/>
                    </a:cubicBezTo>
                    <a:lnTo>
                      <a:pt x="39604" y="60064"/>
                    </a:lnTo>
                    <a:lnTo>
                      <a:pt x="35701" y="48512"/>
                    </a:lnTo>
                    <a:cubicBezTo>
                      <a:pt x="34910" y="46171"/>
                      <a:pt x="33040" y="44299"/>
                      <a:pt x="30697" y="43507"/>
                    </a:cubicBezTo>
                    <a:lnTo>
                      <a:pt x="19143" y="39604"/>
                    </a:lnTo>
                    <a:lnTo>
                      <a:pt x="30695" y="35700"/>
                    </a:lnTo>
                    <a:cubicBezTo>
                      <a:pt x="33038" y="34910"/>
                      <a:pt x="34910" y="33038"/>
                      <a:pt x="35700" y="30697"/>
                    </a:cubicBezTo>
                    <a:lnTo>
                      <a:pt x="39604" y="19143"/>
                    </a:lnTo>
                    <a:lnTo>
                      <a:pt x="43506" y="30695"/>
                    </a:lnTo>
                    <a:cubicBezTo>
                      <a:pt x="44297" y="33038"/>
                      <a:pt x="46169" y="34910"/>
                      <a:pt x="48512" y="35700"/>
                    </a:cubicBezTo>
                    <a:lnTo>
                      <a:pt x="60065" y="39604"/>
                    </a:ln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E26F298-9EAF-436E-961E-62E599E55CD0}"/>
                  </a:ext>
                </a:extLst>
              </p:cNvPr>
              <p:cNvSpPr/>
              <p:nvPr/>
            </p:nvSpPr>
            <p:spPr>
              <a:xfrm>
                <a:off x="6111908" y="4749184"/>
                <a:ext cx="79207" cy="79206"/>
              </a:xfrm>
              <a:custGeom>
                <a:avLst/>
                <a:gdLst>
                  <a:gd name="connsiteX0" fmla="*/ 73784 w 79207"/>
                  <a:gd name="connsiteY0" fmla="*/ 32047 h 79206"/>
                  <a:gd name="connsiteX1" fmla="*/ 53884 w 79207"/>
                  <a:gd name="connsiteY1" fmla="*/ 25324 h 79206"/>
                  <a:gd name="connsiteX2" fmla="*/ 47161 w 79207"/>
                  <a:gd name="connsiteY2" fmla="*/ 5423 h 79206"/>
                  <a:gd name="connsiteX3" fmla="*/ 39604 w 79207"/>
                  <a:gd name="connsiteY3" fmla="*/ 0 h 79206"/>
                  <a:gd name="connsiteX4" fmla="*/ 32047 w 79207"/>
                  <a:gd name="connsiteY4" fmla="*/ 5423 h 79206"/>
                  <a:gd name="connsiteX5" fmla="*/ 25324 w 79207"/>
                  <a:gd name="connsiteY5" fmla="*/ 25323 h 79206"/>
                  <a:gd name="connsiteX6" fmla="*/ 5423 w 79207"/>
                  <a:gd name="connsiteY6" fmla="*/ 32047 h 79206"/>
                  <a:gd name="connsiteX7" fmla="*/ 0 w 79207"/>
                  <a:gd name="connsiteY7" fmla="*/ 39603 h 79206"/>
                  <a:gd name="connsiteX8" fmla="*/ 5423 w 79207"/>
                  <a:gd name="connsiteY8" fmla="*/ 47159 h 79206"/>
                  <a:gd name="connsiteX9" fmla="*/ 25324 w 79207"/>
                  <a:gd name="connsiteY9" fmla="*/ 53883 h 79206"/>
                  <a:gd name="connsiteX10" fmla="*/ 32047 w 79207"/>
                  <a:gd name="connsiteY10" fmla="*/ 73782 h 79206"/>
                  <a:gd name="connsiteX11" fmla="*/ 39604 w 79207"/>
                  <a:gd name="connsiteY11" fmla="*/ 79206 h 79206"/>
                  <a:gd name="connsiteX12" fmla="*/ 47161 w 79207"/>
                  <a:gd name="connsiteY12" fmla="*/ 73783 h 79206"/>
                  <a:gd name="connsiteX13" fmla="*/ 53884 w 79207"/>
                  <a:gd name="connsiteY13" fmla="*/ 53883 h 79206"/>
                  <a:gd name="connsiteX14" fmla="*/ 73784 w 79207"/>
                  <a:gd name="connsiteY14" fmla="*/ 47159 h 79206"/>
                  <a:gd name="connsiteX15" fmla="*/ 79208 w 79207"/>
                  <a:gd name="connsiteY15" fmla="*/ 39603 h 79206"/>
                  <a:gd name="connsiteX16" fmla="*/ 73784 w 79207"/>
                  <a:gd name="connsiteY16" fmla="*/ 32047 h 79206"/>
                  <a:gd name="connsiteX17" fmla="*/ 48513 w 79207"/>
                  <a:gd name="connsiteY17" fmla="*/ 43508 h 79206"/>
                  <a:gd name="connsiteX18" fmla="*/ 43508 w 79207"/>
                  <a:gd name="connsiteY18" fmla="*/ 48512 h 79206"/>
                  <a:gd name="connsiteX19" fmla="*/ 39605 w 79207"/>
                  <a:gd name="connsiteY19" fmla="*/ 60066 h 79206"/>
                  <a:gd name="connsiteX20" fmla="*/ 35701 w 79207"/>
                  <a:gd name="connsiteY20" fmla="*/ 48512 h 79206"/>
                  <a:gd name="connsiteX21" fmla="*/ 30698 w 79207"/>
                  <a:gd name="connsiteY21" fmla="*/ 43508 h 79206"/>
                  <a:gd name="connsiteX22" fmla="*/ 19143 w 79207"/>
                  <a:gd name="connsiteY22" fmla="*/ 39605 h 79206"/>
                  <a:gd name="connsiteX23" fmla="*/ 30696 w 79207"/>
                  <a:gd name="connsiteY23" fmla="*/ 35701 h 79206"/>
                  <a:gd name="connsiteX24" fmla="*/ 35701 w 79207"/>
                  <a:gd name="connsiteY24" fmla="*/ 30697 h 79206"/>
                  <a:gd name="connsiteX25" fmla="*/ 39605 w 79207"/>
                  <a:gd name="connsiteY25" fmla="*/ 19143 h 79206"/>
                  <a:gd name="connsiteX26" fmla="*/ 43507 w 79207"/>
                  <a:gd name="connsiteY26" fmla="*/ 30696 h 79206"/>
                  <a:gd name="connsiteX27" fmla="*/ 48513 w 79207"/>
                  <a:gd name="connsiteY27" fmla="*/ 35701 h 79206"/>
                  <a:gd name="connsiteX28" fmla="*/ 60065 w 79207"/>
                  <a:gd name="connsiteY28" fmla="*/ 39605 h 79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9207" h="79206">
                    <a:moveTo>
                      <a:pt x="73784" y="32047"/>
                    </a:moveTo>
                    <a:lnTo>
                      <a:pt x="53884" y="25324"/>
                    </a:lnTo>
                    <a:lnTo>
                      <a:pt x="47161" y="5423"/>
                    </a:lnTo>
                    <a:cubicBezTo>
                      <a:pt x="46064" y="2179"/>
                      <a:pt x="43027" y="0"/>
                      <a:pt x="39604" y="0"/>
                    </a:cubicBezTo>
                    <a:cubicBezTo>
                      <a:pt x="36180" y="0"/>
                      <a:pt x="33142" y="2181"/>
                      <a:pt x="32047" y="5423"/>
                    </a:cubicBezTo>
                    <a:lnTo>
                      <a:pt x="25324" y="25323"/>
                    </a:lnTo>
                    <a:lnTo>
                      <a:pt x="5423" y="32047"/>
                    </a:lnTo>
                    <a:cubicBezTo>
                      <a:pt x="2179" y="33142"/>
                      <a:pt x="0" y="36179"/>
                      <a:pt x="0" y="39603"/>
                    </a:cubicBezTo>
                    <a:cubicBezTo>
                      <a:pt x="0" y="43027"/>
                      <a:pt x="2179" y="46064"/>
                      <a:pt x="5423" y="47159"/>
                    </a:cubicBezTo>
                    <a:lnTo>
                      <a:pt x="25324" y="53883"/>
                    </a:lnTo>
                    <a:lnTo>
                      <a:pt x="32047" y="73782"/>
                    </a:lnTo>
                    <a:cubicBezTo>
                      <a:pt x="33142" y="77025"/>
                      <a:pt x="36179" y="79205"/>
                      <a:pt x="39604" y="79206"/>
                    </a:cubicBezTo>
                    <a:cubicBezTo>
                      <a:pt x="43027" y="79206"/>
                      <a:pt x="46065" y="77027"/>
                      <a:pt x="47161" y="73783"/>
                    </a:cubicBezTo>
                    <a:lnTo>
                      <a:pt x="53884" y="53883"/>
                    </a:lnTo>
                    <a:lnTo>
                      <a:pt x="73784" y="47159"/>
                    </a:lnTo>
                    <a:cubicBezTo>
                      <a:pt x="77028" y="46064"/>
                      <a:pt x="79208" y="43027"/>
                      <a:pt x="79208" y="39603"/>
                    </a:cubicBezTo>
                    <a:cubicBezTo>
                      <a:pt x="79208" y="36179"/>
                      <a:pt x="77028" y="33143"/>
                      <a:pt x="73784" y="32047"/>
                    </a:cubicBezTo>
                    <a:close/>
                    <a:moveTo>
                      <a:pt x="48513" y="43508"/>
                    </a:moveTo>
                    <a:cubicBezTo>
                      <a:pt x="46170" y="44299"/>
                      <a:pt x="44299" y="46170"/>
                      <a:pt x="43508" y="48512"/>
                    </a:cubicBezTo>
                    <a:lnTo>
                      <a:pt x="39605" y="60066"/>
                    </a:lnTo>
                    <a:lnTo>
                      <a:pt x="35701" y="48512"/>
                    </a:lnTo>
                    <a:cubicBezTo>
                      <a:pt x="34910" y="46170"/>
                      <a:pt x="33039" y="44299"/>
                      <a:pt x="30698" y="43508"/>
                    </a:cubicBezTo>
                    <a:lnTo>
                      <a:pt x="19143" y="39605"/>
                    </a:lnTo>
                    <a:lnTo>
                      <a:pt x="30696" y="35701"/>
                    </a:lnTo>
                    <a:cubicBezTo>
                      <a:pt x="33039" y="34910"/>
                      <a:pt x="34911" y="33039"/>
                      <a:pt x="35701" y="30697"/>
                    </a:cubicBezTo>
                    <a:lnTo>
                      <a:pt x="39605" y="19143"/>
                    </a:lnTo>
                    <a:lnTo>
                      <a:pt x="43507" y="30696"/>
                    </a:lnTo>
                    <a:cubicBezTo>
                      <a:pt x="44298" y="33039"/>
                      <a:pt x="46170" y="34910"/>
                      <a:pt x="48513" y="35701"/>
                    </a:cubicBezTo>
                    <a:lnTo>
                      <a:pt x="60065" y="39605"/>
                    </a:ln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04EBFF8-DC35-4A11-BE66-99CEAB0027AC}"/>
                  </a:ext>
                </a:extLst>
              </p:cNvPr>
              <p:cNvSpPr/>
              <p:nvPr/>
            </p:nvSpPr>
            <p:spPr>
              <a:xfrm>
                <a:off x="6419574" y="4728620"/>
                <a:ext cx="11550" cy="22274"/>
              </a:xfrm>
              <a:custGeom>
                <a:avLst/>
                <a:gdLst>
                  <a:gd name="connsiteX0" fmla="*/ 5775 w 11550"/>
                  <a:gd name="connsiteY0" fmla="*/ 0 h 22274"/>
                  <a:gd name="connsiteX1" fmla="*/ 0 w 11550"/>
                  <a:gd name="connsiteY1" fmla="*/ 5775 h 22274"/>
                  <a:gd name="connsiteX2" fmla="*/ 0 w 11550"/>
                  <a:gd name="connsiteY2" fmla="*/ 16499 h 22274"/>
                  <a:gd name="connsiteX3" fmla="*/ 5775 w 11550"/>
                  <a:gd name="connsiteY3" fmla="*/ 22274 h 22274"/>
                  <a:gd name="connsiteX4" fmla="*/ 11551 w 11550"/>
                  <a:gd name="connsiteY4" fmla="*/ 16499 h 22274"/>
                  <a:gd name="connsiteX5" fmla="*/ 11551 w 11550"/>
                  <a:gd name="connsiteY5" fmla="*/ 5775 h 22274"/>
                  <a:gd name="connsiteX6" fmla="*/ 5775 w 11550"/>
                  <a:gd name="connsiteY6" fmla="*/ 0 h 2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0" h="22274">
                    <a:moveTo>
                      <a:pt x="5775" y="0"/>
                    </a:moveTo>
                    <a:cubicBezTo>
                      <a:pt x="2585" y="0"/>
                      <a:pt x="0" y="2586"/>
                      <a:pt x="0" y="5775"/>
                    </a:cubicBezTo>
                    <a:lnTo>
                      <a:pt x="0" y="16499"/>
                    </a:lnTo>
                    <a:cubicBezTo>
                      <a:pt x="0" y="19688"/>
                      <a:pt x="2585" y="22274"/>
                      <a:pt x="5775" y="22274"/>
                    </a:cubicBezTo>
                    <a:cubicBezTo>
                      <a:pt x="8966" y="22274"/>
                      <a:pt x="11551" y="19688"/>
                      <a:pt x="11551" y="16499"/>
                    </a:cubicBezTo>
                    <a:lnTo>
                      <a:pt x="11551" y="5775"/>
                    </a:lnTo>
                    <a:cubicBezTo>
                      <a:pt x="11551" y="2586"/>
                      <a:pt x="8965" y="0"/>
                      <a:pt x="5775" y="0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C309DB1-4D06-42C2-B688-3D19E3B70CFE}"/>
                  </a:ext>
                </a:extLst>
              </p:cNvPr>
              <p:cNvSpPr/>
              <p:nvPr/>
            </p:nvSpPr>
            <p:spPr>
              <a:xfrm>
                <a:off x="6419574" y="4767207"/>
                <a:ext cx="11550" cy="22274"/>
              </a:xfrm>
              <a:custGeom>
                <a:avLst/>
                <a:gdLst>
                  <a:gd name="connsiteX0" fmla="*/ 5775 w 11550"/>
                  <a:gd name="connsiteY0" fmla="*/ 0 h 22274"/>
                  <a:gd name="connsiteX1" fmla="*/ 0 w 11550"/>
                  <a:gd name="connsiteY1" fmla="*/ 5775 h 22274"/>
                  <a:gd name="connsiteX2" fmla="*/ 0 w 11550"/>
                  <a:gd name="connsiteY2" fmla="*/ 16499 h 22274"/>
                  <a:gd name="connsiteX3" fmla="*/ 5775 w 11550"/>
                  <a:gd name="connsiteY3" fmla="*/ 22274 h 22274"/>
                  <a:gd name="connsiteX4" fmla="*/ 11551 w 11550"/>
                  <a:gd name="connsiteY4" fmla="*/ 16499 h 22274"/>
                  <a:gd name="connsiteX5" fmla="*/ 11551 w 11550"/>
                  <a:gd name="connsiteY5" fmla="*/ 5775 h 22274"/>
                  <a:gd name="connsiteX6" fmla="*/ 5775 w 11550"/>
                  <a:gd name="connsiteY6" fmla="*/ 0 h 2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0" h="22274">
                    <a:moveTo>
                      <a:pt x="5775" y="0"/>
                    </a:moveTo>
                    <a:cubicBezTo>
                      <a:pt x="2585" y="0"/>
                      <a:pt x="0" y="2586"/>
                      <a:pt x="0" y="5775"/>
                    </a:cubicBezTo>
                    <a:lnTo>
                      <a:pt x="0" y="16499"/>
                    </a:lnTo>
                    <a:cubicBezTo>
                      <a:pt x="0" y="19688"/>
                      <a:pt x="2585" y="22274"/>
                      <a:pt x="5775" y="22274"/>
                    </a:cubicBezTo>
                    <a:cubicBezTo>
                      <a:pt x="8966" y="22274"/>
                      <a:pt x="11551" y="19688"/>
                      <a:pt x="11551" y="16499"/>
                    </a:cubicBezTo>
                    <a:lnTo>
                      <a:pt x="11551" y="5775"/>
                    </a:lnTo>
                    <a:cubicBezTo>
                      <a:pt x="11551" y="2586"/>
                      <a:pt x="8965" y="0"/>
                      <a:pt x="5775" y="0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DAB6550-DC75-404C-BB02-CFB29BE0EA77}"/>
                  </a:ext>
                </a:extLst>
              </p:cNvPr>
              <p:cNvSpPr/>
              <p:nvPr/>
            </p:nvSpPr>
            <p:spPr>
              <a:xfrm>
                <a:off x="6433506" y="4753275"/>
                <a:ext cx="22274" cy="11550"/>
              </a:xfrm>
              <a:custGeom>
                <a:avLst/>
                <a:gdLst>
                  <a:gd name="connsiteX0" fmla="*/ 16499 w 22274"/>
                  <a:gd name="connsiteY0" fmla="*/ 0 h 11550"/>
                  <a:gd name="connsiteX1" fmla="*/ 5775 w 22274"/>
                  <a:gd name="connsiteY1" fmla="*/ 0 h 11550"/>
                  <a:gd name="connsiteX2" fmla="*/ 0 w 22274"/>
                  <a:gd name="connsiteY2" fmla="*/ 5775 h 11550"/>
                  <a:gd name="connsiteX3" fmla="*/ 5775 w 22274"/>
                  <a:gd name="connsiteY3" fmla="*/ 11551 h 11550"/>
                  <a:gd name="connsiteX4" fmla="*/ 16499 w 22274"/>
                  <a:gd name="connsiteY4" fmla="*/ 11551 h 11550"/>
                  <a:gd name="connsiteX5" fmla="*/ 22274 w 22274"/>
                  <a:gd name="connsiteY5" fmla="*/ 5775 h 11550"/>
                  <a:gd name="connsiteX6" fmla="*/ 16499 w 22274"/>
                  <a:gd name="connsiteY6" fmla="*/ 0 h 1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4" h="11550">
                    <a:moveTo>
                      <a:pt x="16499" y="0"/>
                    </a:moveTo>
                    <a:lnTo>
                      <a:pt x="5775" y="0"/>
                    </a:lnTo>
                    <a:cubicBezTo>
                      <a:pt x="2585" y="0"/>
                      <a:pt x="0" y="2586"/>
                      <a:pt x="0" y="5775"/>
                    </a:cubicBezTo>
                    <a:cubicBezTo>
                      <a:pt x="0" y="8965"/>
                      <a:pt x="2585" y="11551"/>
                      <a:pt x="5775" y="11551"/>
                    </a:cubicBezTo>
                    <a:lnTo>
                      <a:pt x="16499" y="11551"/>
                    </a:lnTo>
                    <a:cubicBezTo>
                      <a:pt x="19689" y="11551"/>
                      <a:pt x="22274" y="8965"/>
                      <a:pt x="22274" y="5775"/>
                    </a:cubicBezTo>
                    <a:cubicBezTo>
                      <a:pt x="22274" y="2586"/>
                      <a:pt x="19689" y="0"/>
                      <a:pt x="16499" y="0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ECEB8E-1CE4-4737-A293-708BC56456CF}"/>
                  </a:ext>
                </a:extLst>
              </p:cNvPr>
              <p:cNvSpPr/>
              <p:nvPr/>
            </p:nvSpPr>
            <p:spPr>
              <a:xfrm>
                <a:off x="6394919" y="4753275"/>
                <a:ext cx="22274" cy="11550"/>
              </a:xfrm>
              <a:custGeom>
                <a:avLst/>
                <a:gdLst>
                  <a:gd name="connsiteX0" fmla="*/ 16499 w 22274"/>
                  <a:gd name="connsiteY0" fmla="*/ 0 h 11550"/>
                  <a:gd name="connsiteX1" fmla="*/ 5775 w 22274"/>
                  <a:gd name="connsiteY1" fmla="*/ 0 h 11550"/>
                  <a:gd name="connsiteX2" fmla="*/ 0 w 22274"/>
                  <a:gd name="connsiteY2" fmla="*/ 5775 h 11550"/>
                  <a:gd name="connsiteX3" fmla="*/ 5775 w 22274"/>
                  <a:gd name="connsiteY3" fmla="*/ 11551 h 11550"/>
                  <a:gd name="connsiteX4" fmla="*/ 16499 w 22274"/>
                  <a:gd name="connsiteY4" fmla="*/ 11551 h 11550"/>
                  <a:gd name="connsiteX5" fmla="*/ 22274 w 22274"/>
                  <a:gd name="connsiteY5" fmla="*/ 5775 h 11550"/>
                  <a:gd name="connsiteX6" fmla="*/ 16499 w 22274"/>
                  <a:gd name="connsiteY6" fmla="*/ 0 h 1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4" h="11550">
                    <a:moveTo>
                      <a:pt x="16499" y="0"/>
                    </a:moveTo>
                    <a:lnTo>
                      <a:pt x="5775" y="0"/>
                    </a:lnTo>
                    <a:cubicBezTo>
                      <a:pt x="2585" y="0"/>
                      <a:pt x="0" y="2586"/>
                      <a:pt x="0" y="5775"/>
                    </a:cubicBezTo>
                    <a:cubicBezTo>
                      <a:pt x="0" y="8965"/>
                      <a:pt x="2585" y="11551"/>
                      <a:pt x="5775" y="11551"/>
                    </a:cubicBezTo>
                    <a:lnTo>
                      <a:pt x="16499" y="11551"/>
                    </a:lnTo>
                    <a:cubicBezTo>
                      <a:pt x="19689" y="11551"/>
                      <a:pt x="22274" y="8965"/>
                      <a:pt x="22274" y="5775"/>
                    </a:cubicBezTo>
                    <a:cubicBezTo>
                      <a:pt x="22274" y="2586"/>
                      <a:pt x="19688" y="0"/>
                      <a:pt x="16499" y="0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7486D83-6B68-40BD-ACC9-E63A0C1BAEFE}"/>
                  </a:ext>
                </a:extLst>
              </p:cNvPr>
              <p:cNvSpPr/>
              <p:nvPr/>
            </p:nvSpPr>
            <p:spPr>
              <a:xfrm>
                <a:off x="6170393" y="4485847"/>
                <a:ext cx="11550" cy="22274"/>
              </a:xfrm>
              <a:custGeom>
                <a:avLst/>
                <a:gdLst>
                  <a:gd name="connsiteX0" fmla="*/ 5775 w 11550"/>
                  <a:gd name="connsiteY0" fmla="*/ 22274 h 22274"/>
                  <a:gd name="connsiteX1" fmla="*/ 11551 w 11550"/>
                  <a:gd name="connsiteY1" fmla="*/ 16499 h 22274"/>
                  <a:gd name="connsiteX2" fmla="*/ 11551 w 11550"/>
                  <a:gd name="connsiteY2" fmla="*/ 5775 h 22274"/>
                  <a:gd name="connsiteX3" fmla="*/ 5775 w 11550"/>
                  <a:gd name="connsiteY3" fmla="*/ 0 h 22274"/>
                  <a:gd name="connsiteX4" fmla="*/ 0 w 11550"/>
                  <a:gd name="connsiteY4" fmla="*/ 5775 h 22274"/>
                  <a:gd name="connsiteX5" fmla="*/ 0 w 11550"/>
                  <a:gd name="connsiteY5" fmla="*/ 16499 h 22274"/>
                  <a:gd name="connsiteX6" fmla="*/ 5775 w 11550"/>
                  <a:gd name="connsiteY6" fmla="*/ 22274 h 2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0" h="22274">
                    <a:moveTo>
                      <a:pt x="5775" y="22274"/>
                    </a:moveTo>
                    <a:cubicBezTo>
                      <a:pt x="8966" y="22274"/>
                      <a:pt x="11551" y="19688"/>
                      <a:pt x="11551" y="16499"/>
                    </a:cubicBezTo>
                    <a:lnTo>
                      <a:pt x="11551" y="5775"/>
                    </a:lnTo>
                    <a:cubicBezTo>
                      <a:pt x="11551" y="2586"/>
                      <a:pt x="8966" y="0"/>
                      <a:pt x="5775" y="0"/>
                    </a:cubicBezTo>
                    <a:cubicBezTo>
                      <a:pt x="2585" y="0"/>
                      <a:pt x="0" y="2586"/>
                      <a:pt x="0" y="5775"/>
                    </a:cubicBezTo>
                    <a:lnTo>
                      <a:pt x="0" y="16499"/>
                    </a:lnTo>
                    <a:cubicBezTo>
                      <a:pt x="0" y="19688"/>
                      <a:pt x="2585" y="22274"/>
                      <a:pt x="5775" y="22274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709F0-1DC9-47EE-9BF1-BB36B6209DC2}"/>
                  </a:ext>
                </a:extLst>
              </p:cNvPr>
              <p:cNvSpPr/>
              <p:nvPr/>
            </p:nvSpPr>
            <p:spPr>
              <a:xfrm>
                <a:off x="6170393" y="4524435"/>
                <a:ext cx="11550" cy="22274"/>
              </a:xfrm>
              <a:custGeom>
                <a:avLst/>
                <a:gdLst>
                  <a:gd name="connsiteX0" fmla="*/ 5775 w 11550"/>
                  <a:gd name="connsiteY0" fmla="*/ 22274 h 22274"/>
                  <a:gd name="connsiteX1" fmla="*/ 11551 w 11550"/>
                  <a:gd name="connsiteY1" fmla="*/ 16499 h 22274"/>
                  <a:gd name="connsiteX2" fmla="*/ 11551 w 11550"/>
                  <a:gd name="connsiteY2" fmla="*/ 5775 h 22274"/>
                  <a:gd name="connsiteX3" fmla="*/ 5775 w 11550"/>
                  <a:gd name="connsiteY3" fmla="*/ 0 h 22274"/>
                  <a:gd name="connsiteX4" fmla="*/ 0 w 11550"/>
                  <a:gd name="connsiteY4" fmla="*/ 5775 h 22274"/>
                  <a:gd name="connsiteX5" fmla="*/ 0 w 11550"/>
                  <a:gd name="connsiteY5" fmla="*/ 16499 h 22274"/>
                  <a:gd name="connsiteX6" fmla="*/ 5775 w 11550"/>
                  <a:gd name="connsiteY6" fmla="*/ 22274 h 2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0" h="22274">
                    <a:moveTo>
                      <a:pt x="5775" y="22274"/>
                    </a:moveTo>
                    <a:cubicBezTo>
                      <a:pt x="8966" y="22274"/>
                      <a:pt x="11551" y="19688"/>
                      <a:pt x="11551" y="16499"/>
                    </a:cubicBezTo>
                    <a:lnTo>
                      <a:pt x="11551" y="5775"/>
                    </a:lnTo>
                    <a:cubicBezTo>
                      <a:pt x="11551" y="2586"/>
                      <a:pt x="8966" y="0"/>
                      <a:pt x="5775" y="0"/>
                    </a:cubicBezTo>
                    <a:cubicBezTo>
                      <a:pt x="2585" y="0"/>
                      <a:pt x="0" y="2586"/>
                      <a:pt x="0" y="5775"/>
                    </a:cubicBezTo>
                    <a:lnTo>
                      <a:pt x="0" y="16499"/>
                    </a:lnTo>
                    <a:cubicBezTo>
                      <a:pt x="0" y="19688"/>
                      <a:pt x="2585" y="22274"/>
                      <a:pt x="5775" y="22274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4E533E1-8525-4EC8-939B-772CA430D471}"/>
                  </a:ext>
                </a:extLst>
              </p:cNvPr>
              <p:cNvSpPr/>
              <p:nvPr/>
            </p:nvSpPr>
            <p:spPr>
              <a:xfrm>
                <a:off x="6184325" y="4510503"/>
                <a:ext cx="22274" cy="11550"/>
              </a:xfrm>
              <a:custGeom>
                <a:avLst/>
                <a:gdLst>
                  <a:gd name="connsiteX0" fmla="*/ 5775 w 22274"/>
                  <a:gd name="connsiteY0" fmla="*/ 11551 h 11550"/>
                  <a:gd name="connsiteX1" fmla="*/ 16499 w 22274"/>
                  <a:gd name="connsiteY1" fmla="*/ 11551 h 11550"/>
                  <a:gd name="connsiteX2" fmla="*/ 22274 w 22274"/>
                  <a:gd name="connsiteY2" fmla="*/ 5775 h 11550"/>
                  <a:gd name="connsiteX3" fmla="*/ 16499 w 22274"/>
                  <a:gd name="connsiteY3" fmla="*/ 0 h 11550"/>
                  <a:gd name="connsiteX4" fmla="*/ 5775 w 22274"/>
                  <a:gd name="connsiteY4" fmla="*/ 0 h 11550"/>
                  <a:gd name="connsiteX5" fmla="*/ 0 w 22274"/>
                  <a:gd name="connsiteY5" fmla="*/ 5775 h 11550"/>
                  <a:gd name="connsiteX6" fmla="*/ 5775 w 22274"/>
                  <a:gd name="connsiteY6" fmla="*/ 11551 h 1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4" h="11550">
                    <a:moveTo>
                      <a:pt x="5775" y="11551"/>
                    </a:moveTo>
                    <a:lnTo>
                      <a:pt x="16499" y="11551"/>
                    </a:lnTo>
                    <a:cubicBezTo>
                      <a:pt x="19689" y="11551"/>
                      <a:pt x="22274" y="8965"/>
                      <a:pt x="22274" y="5775"/>
                    </a:cubicBezTo>
                    <a:cubicBezTo>
                      <a:pt x="22274" y="2586"/>
                      <a:pt x="19689" y="0"/>
                      <a:pt x="16499" y="0"/>
                    </a:cubicBezTo>
                    <a:lnTo>
                      <a:pt x="5775" y="0"/>
                    </a:lnTo>
                    <a:cubicBezTo>
                      <a:pt x="2585" y="0"/>
                      <a:pt x="0" y="2586"/>
                      <a:pt x="0" y="5775"/>
                    </a:cubicBezTo>
                    <a:cubicBezTo>
                      <a:pt x="0" y="8965"/>
                      <a:pt x="2585" y="11551"/>
                      <a:pt x="5775" y="11551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764A650-74D5-4E5B-B3FC-A018951D9E53}"/>
                  </a:ext>
                </a:extLst>
              </p:cNvPr>
              <p:cNvSpPr/>
              <p:nvPr/>
            </p:nvSpPr>
            <p:spPr>
              <a:xfrm>
                <a:off x="6145737" y="4510503"/>
                <a:ext cx="22274" cy="11550"/>
              </a:xfrm>
              <a:custGeom>
                <a:avLst/>
                <a:gdLst>
                  <a:gd name="connsiteX0" fmla="*/ 5775 w 22274"/>
                  <a:gd name="connsiteY0" fmla="*/ 11551 h 11550"/>
                  <a:gd name="connsiteX1" fmla="*/ 16499 w 22274"/>
                  <a:gd name="connsiteY1" fmla="*/ 11551 h 11550"/>
                  <a:gd name="connsiteX2" fmla="*/ 22274 w 22274"/>
                  <a:gd name="connsiteY2" fmla="*/ 5775 h 11550"/>
                  <a:gd name="connsiteX3" fmla="*/ 16499 w 22274"/>
                  <a:gd name="connsiteY3" fmla="*/ 0 h 11550"/>
                  <a:gd name="connsiteX4" fmla="*/ 5775 w 22274"/>
                  <a:gd name="connsiteY4" fmla="*/ 0 h 11550"/>
                  <a:gd name="connsiteX5" fmla="*/ 0 w 22274"/>
                  <a:gd name="connsiteY5" fmla="*/ 5775 h 11550"/>
                  <a:gd name="connsiteX6" fmla="*/ 5775 w 22274"/>
                  <a:gd name="connsiteY6" fmla="*/ 11551 h 1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74" h="11550">
                    <a:moveTo>
                      <a:pt x="5775" y="11551"/>
                    </a:moveTo>
                    <a:lnTo>
                      <a:pt x="16499" y="11551"/>
                    </a:lnTo>
                    <a:cubicBezTo>
                      <a:pt x="19689" y="11551"/>
                      <a:pt x="22274" y="8965"/>
                      <a:pt x="22274" y="5775"/>
                    </a:cubicBezTo>
                    <a:cubicBezTo>
                      <a:pt x="22274" y="2586"/>
                      <a:pt x="19689" y="0"/>
                      <a:pt x="16499" y="0"/>
                    </a:cubicBezTo>
                    <a:lnTo>
                      <a:pt x="5775" y="0"/>
                    </a:lnTo>
                    <a:cubicBezTo>
                      <a:pt x="2585" y="0"/>
                      <a:pt x="0" y="2586"/>
                      <a:pt x="0" y="5775"/>
                    </a:cubicBezTo>
                    <a:cubicBezTo>
                      <a:pt x="0" y="8965"/>
                      <a:pt x="2586" y="11551"/>
                      <a:pt x="5775" y="11551"/>
                    </a:cubicBezTo>
                    <a:close/>
                  </a:path>
                </a:pathLst>
              </a:custGeom>
              <a:grpFill/>
              <a:ln w="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500">
                  <a:latin typeface="Roboto"/>
                </a:endParaRPr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E376487-A2E9-447E-BA9B-505215F24C3D}"/>
              </a:ext>
            </a:extLst>
          </p:cNvPr>
          <p:cNvSpPr/>
          <p:nvPr/>
        </p:nvSpPr>
        <p:spPr bwMode="auto">
          <a:xfrm>
            <a:off x="1120658" y="3233646"/>
            <a:ext cx="3346545" cy="770596"/>
          </a:xfrm>
          <a:prstGeom prst="roundRect">
            <a:avLst>
              <a:gd name="adj" fmla="val 50000"/>
            </a:avLst>
          </a:prstGeom>
          <a:solidFill>
            <a:srgbClr val="1A1446"/>
          </a:solidFill>
          <a:ln>
            <a:noFill/>
          </a:ln>
        </p:spPr>
        <p:txBody>
          <a:bodyPr vert="horz" wrap="square" lIns="97971" tIns="48986" rIns="97971" bIns="4898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Fitness</a:t>
            </a:r>
            <a:r>
              <a:rPr lang="en-US" sz="1500" dirty="0">
                <a:latin typeface="Roboto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7A55149-A2AC-4425-95C4-FD86158B94F9}"/>
              </a:ext>
            </a:extLst>
          </p:cNvPr>
          <p:cNvSpPr/>
          <p:nvPr/>
        </p:nvSpPr>
        <p:spPr bwMode="auto">
          <a:xfrm>
            <a:off x="1120658" y="946604"/>
            <a:ext cx="3360364" cy="926900"/>
          </a:xfrm>
          <a:prstGeom prst="roundRect">
            <a:avLst>
              <a:gd name="adj" fmla="val 50000"/>
            </a:avLst>
          </a:prstGeom>
          <a:solidFill>
            <a:srgbClr val="1A1446"/>
          </a:solidFill>
          <a:ln>
            <a:noFill/>
          </a:ln>
        </p:spPr>
        <p:txBody>
          <a:bodyPr vert="horz" wrap="square" lIns="97971" tIns="48986" rIns="97971" bIns="4898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Webinars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7E744C-2AB8-4800-89D7-0EAD75E790BB}"/>
              </a:ext>
            </a:extLst>
          </p:cNvPr>
          <p:cNvSpPr/>
          <p:nvPr/>
        </p:nvSpPr>
        <p:spPr bwMode="auto">
          <a:xfrm>
            <a:off x="7818561" y="981995"/>
            <a:ext cx="3128766" cy="860491"/>
          </a:xfrm>
          <a:prstGeom prst="roundRect">
            <a:avLst>
              <a:gd name="adj" fmla="val 50000"/>
            </a:avLst>
          </a:prstGeom>
          <a:solidFill>
            <a:srgbClr val="1A1446"/>
          </a:solidFill>
          <a:ln>
            <a:noFill/>
          </a:ln>
        </p:spPr>
        <p:txBody>
          <a:bodyPr vert="horz" wrap="square" lIns="97971" tIns="48986" rIns="97971" bIns="4898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EAP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CA69E8-B9C5-44A7-8E68-173B413DA2B4}"/>
              </a:ext>
            </a:extLst>
          </p:cNvPr>
          <p:cNvSpPr/>
          <p:nvPr/>
        </p:nvSpPr>
        <p:spPr bwMode="auto">
          <a:xfrm>
            <a:off x="7818561" y="3206524"/>
            <a:ext cx="3128768" cy="824838"/>
          </a:xfrm>
          <a:prstGeom prst="roundRect">
            <a:avLst>
              <a:gd name="adj" fmla="val 50000"/>
            </a:avLst>
          </a:prstGeom>
          <a:solidFill>
            <a:srgbClr val="1A1446"/>
          </a:solidFill>
          <a:ln>
            <a:noFill/>
          </a:ln>
        </p:spPr>
        <p:txBody>
          <a:bodyPr vert="horz" wrap="square" lIns="97971" tIns="48986" rIns="97971" bIns="4898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7DC836C-A95A-4D6A-98E2-4D23ADD06C2B}"/>
              </a:ext>
            </a:extLst>
          </p:cNvPr>
          <p:cNvSpPr/>
          <p:nvPr/>
        </p:nvSpPr>
        <p:spPr bwMode="auto">
          <a:xfrm>
            <a:off x="7849886" y="4343238"/>
            <a:ext cx="3066116" cy="824839"/>
          </a:xfrm>
          <a:prstGeom prst="roundRect">
            <a:avLst>
              <a:gd name="adj" fmla="val 50000"/>
            </a:avLst>
          </a:prstGeom>
          <a:solidFill>
            <a:srgbClr val="1A1446"/>
          </a:solidFill>
          <a:ln>
            <a:noFill/>
          </a:ln>
        </p:spPr>
        <p:txBody>
          <a:bodyPr vert="horz" wrap="square" lIns="97971" tIns="48986" rIns="97971" bIns="4898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14" b="1" dirty="0">
                <a:solidFill>
                  <a:schemeClr val="bg1"/>
                </a:solidFill>
                <a:latin typeface="Roboto"/>
              </a:rPr>
              <a:t>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Covid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Vaccination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1686285-E776-4743-AB5C-1571D58C95AB}"/>
              </a:ext>
            </a:extLst>
          </p:cNvPr>
          <p:cNvSpPr/>
          <p:nvPr/>
        </p:nvSpPr>
        <p:spPr bwMode="auto">
          <a:xfrm>
            <a:off x="1155673" y="4368742"/>
            <a:ext cx="3311530" cy="773831"/>
          </a:xfrm>
          <a:prstGeom prst="roundRect">
            <a:avLst>
              <a:gd name="adj" fmla="val 50000"/>
            </a:avLst>
          </a:prstGeom>
          <a:solidFill>
            <a:srgbClr val="1A1446"/>
          </a:solidFill>
          <a:ln>
            <a:noFill/>
          </a:ln>
        </p:spPr>
        <p:txBody>
          <a:bodyPr vert="horz" wrap="square" lIns="97971" tIns="48986" rIns="97971" bIns="4898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 letters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3523B6-5D78-4ED8-BFFB-A77B313F46A5}"/>
              </a:ext>
            </a:extLst>
          </p:cNvPr>
          <p:cNvSpPr txBox="1"/>
          <p:nvPr/>
        </p:nvSpPr>
        <p:spPr>
          <a:xfrm>
            <a:off x="4096842" y="185713"/>
            <a:ext cx="391339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Wellness Services</a:t>
            </a:r>
            <a:endParaRPr lang="en-IN" sz="214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098083-4275-4CFA-8B3A-6F6B5C695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479580" y="1133669"/>
            <a:ext cx="385570" cy="366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1DF7E9-CA44-4095-91DD-3A8FBD776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291" y="1133670"/>
            <a:ext cx="402015" cy="3498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8FCDFE-A818-49C9-B8A7-C83CC9A69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71" y="2433927"/>
            <a:ext cx="472958" cy="362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74064B3-1F8A-4AD2-91A1-B9891F2F7F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291" y="2433927"/>
            <a:ext cx="402015" cy="3627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9A05EA9-24D8-4898-ACD5-1E674A19EF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10" y="3370688"/>
            <a:ext cx="400640" cy="3262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F7386F-CD4D-49EA-9CC4-7E4D376FA0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95" y="3352608"/>
            <a:ext cx="376611" cy="37794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668763-5D81-4389-9A75-A420E5A374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02" y="4567418"/>
            <a:ext cx="484448" cy="2688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0265BE-1B50-41BF-8F9F-A54CBDB9CFE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95" y="4549991"/>
            <a:ext cx="376611" cy="2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0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E9DBA-1087-43FA-BAE8-91E2621FCC45}"/>
              </a:ext>
            </a:extLst>
          </p:cNvPr>
          <p:cNvSpPr txBox="1"/>
          <p:nvPr/>
        </p:nvSpPr>
        <p:spPr>
          <a:xfrm>
            <a:off x="4439958" y="214410"/>
            <a:ext cx="333102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Wellness Packages</a:t>
            </a:r>
            <a:endParaRPr lang="en-IN" sz="214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4A3965-D1FF-487F-8B4F-303C5B49D3AA}"/>
              </a:ext>
            </a:extLst>
          </p:cNvPr>
          <p:cNvSpPr/>
          <p:nvPr/>
        </p:nvSpPr>
        <p:spPr>
          <a:xfrm>
            <a:off x="906354" y="915820"/>
            <a:ext cx="5054759" cy="5409726"/>
          </a:xfrm>
          <a:prstGeom prst="roundRect">
            <a:avLst/>
          </a:prstGeom>
          <a:noFill/>
          <a:ln>
            <a:solidFill>
              <a:srgbClr val="1A1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143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Complimentary Plan</a:t>
            </a:r>
          </a:p>
          <a:p>
            <a:pPr lvl="0"/>
            <a:endParaRPr lang="en-US" sz="1821" dirty="0">
              <a:solidFill>
                <a:schemeClr val="tx1"/>
              </a:solidFill>
            </a:endParaRP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health checkups-Height,weight,BMI,Blood pressure,Eye checkup.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Webinars-3 Webinars per year per corporate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consultation-50 consultations per year per corporate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for covid vaccination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for surgery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45A83-7B78-490A-90D4-7A3DB609EA7C}"/>
              </a:ext>
            </a:extLst>
          </p:cNvPr>
          <p:cNvSpPr/>
          <p:nvPr/>
        </p:nvSpPr>
        <p:spPr>
          <a:xfrm>
            <a:off x="6230889" y="915820"/>
            <a:ext cx="5054758" cy="5409726"/>
          </a:xfrm>
          <a:prstGeom prst="roundRect">
            <a:avLst/>
          </a:prstGeom>
          <a:noFill/>
          <a:ln>
            <a:solidFill>
              <a:srgbClr val="1A1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21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Plan</a:t>
            </a:r>
          </a:p>
          <a:p>
            <a:pPr lvl="0"/>
            <a:endParaRPr lang="en-US" sz="1821" dirty="0">
              <a:solidFill>
                <a:schemeClr val="tx1"/>
              </a:solidFill>
            </a:endParaRP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checkup-7 tests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Webinars-6 webinars per year per corporate 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consultation-unlimited online consultation for a year for each employee and dependents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News letters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for covid vaccination</a:t>
            </a:r>
          </a:p>
          <a:p>
            <a:pPr marL="306153" indent="-30615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Assistance for surgery</a:t>
            </a:r>
          </a:p>
          <a:p>
            <a:pPr lvl="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 cost:-950</a:t>
            </a:r>
          </a:p>
          <a:p>
            <a:pPr lvl="0"/>
            <a:endParaRPr lang="en-US" sz="1821" dirty="0">
              <a:solidFill>
                <a:schemeClr val="tx1"/>
              </a:solidFill>
            </a:endParaRPr>
          </a:p>
          <a:p>
            <a:pPr lvl="0"/>
            <a:r>
              <a:rPr lang="en-US" sz="1286" dirty="0">
                <a:solidFill>
                  <a:schemeClr val="tx1"/>
                </a:solidFill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check up packages are different for different providers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*Per head cost will vary according to the number of beneficiaries</a:t>
            </a:r>
          </a:p>
          <a:p>
            <a:pPr lvl="0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*Few more packages and services are under discussion with certain providers and those will be updated here soon</a:t>
            </a:r>
          </a:p>
        </p:txBody>
      </p:sp>
    </p:spTree>
    <p:extLst>
      <p:ext uri="{BB962C8B-B14F-4D97-AF65-F5344CB8AC3E}">
        <p14:creationId xmlns:p14="http://schemas.microsoft.com/office/powerpoint/2010/main" val="333348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915C9D8-84BB-4FA8-801B-DB84450D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65" y="772657"/>
            <a:ext cx="2468571" cy="726058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Up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CE710F-21AB-4A0F-B8E3-7E68268A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921" y="786349"/>
            <a:ext cx="2468571" cy="726058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Consultation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B2143-C5A6-4CF2-BE32-50572D71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677" y="801454"/>
            <a:ext cx="2468571" cy="726058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EAP 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Online 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onsultation</a:t>
            </a:r>
            <a:r>
              <a:rPr lang="en-US" sz="1500" dirty="0">
                <a:solidFill>
                  <a:schemeClr val="bg1"/>
                </a:solidFill>
                <a:latin typeface="Roboto" panose="02000000000000000000"/>
              </a:rPr>
              <a:t> </a:t>
            </a:r>
            <a:endParaRPr lang="en-US" sz="1500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09A70-1117-4966-A00A-A96250285CD9}"/>
              </a:ext>
            </a:extLst>
          </p:cNvPr>
          <p:cNvSpPr txBox="1"/>
          <p:nvPr/>
        </p:nvSpPr>
        <p:spPr>
          <a:xfrm>
            <a:off x="930165" y="1498715"/>
            <a:ext cx="2468571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Basic health check up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      :7 tests-Rs:600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Executive health check up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      :9 tests-Rs:1400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Master health check up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       :12 </a:t>
            </a:r>
            <a:r>
              <a:rPr lang="en-US" sz="1714" dirty="0" smtClean="0">
                <a:latin typeface="Calibri" panose="020F0502020204030204" pitchFamily="34" charset="0"/>
                <a:cs typeface="Calibri" panose="020F0502020204030204" pitchFamily="34" charset="0"/>
              </a:rPr>
              <a:t>tests-Rs:4500</a:t>
            </a:r>
          </a:p>
          <a:p>
            <a:pPr lvl="0"/>
            <a:endParaRPr lang="en-US" sz="171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0458F-46CF-4E93-9DEE-503F65BB1DD4}"/>
              </a:ext>
            </a:extLst>
          </p:cNvPr>
          <p:cNvSpPr txBox="1"/>
          <p:nvPr/>
        </p:nvSpPr>
        <p:spPr>
          <a:xfrm>
            <a:off x="3554920" y="1496345"/>
            <a:ext cx="2468571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350 per head per annum (average cost)</a:t>
            </a:r>
          </a:p>
          <a:p>
            <a:pPr lvl="0"/>
            <a:endParaRPr lang="en-US" sz="1714" dirty="0">
              <a:latin typeface="Roboto" panose="02000000000000000000"/>
            </a:endParaRPr>
          </a:p>
          <a:p>
            <a:pPr lvl="0"/>
            <a:endParaRPr lang="en-US" sz="1714" dirty="0">
              <a:latin typeface="Roboto" panose="02000000000000000000"/>
            </a:endParaRPr>
          </a:p>
          <a:p>
            <a:pPr marL="306153" indent="-306153">
              <a:buFont typeface="Wingdings" panose="05000000000000000000" pitchFamily="2" charset="2"/>
              <a:buChar char="§"/>
            </a:pPr>
            <a:endParaRPr lang="en-US" sz="1714" dirty="0">
              <a:latin typeface="Roboto" panose="02000000000000000000"/>
            </a:endParaRPr>
          </a:p>
          <a:p>
            <a:pPr marL="306153" indent="-306153">
              <a:buFont typeface="Wingdings" panose="05000000000000000000" pitchFamily="2" charset="2"/>
              <a:buChar char="§"/>
            </a:pPr>
            <a:endParaRPr lang="en-IN" sz="1714" dirty="0">
              <a:latin typeface="Roboto" panose="02000000000000000000"/>
            </a:endParaRPr>
          </a:p>
          <a:p>
            <a:pPr lvl="0"/>
            <a:endParaRPr lang="en-IN" sz="1714" dirty="0">
              <a:latin typeface="Roboto" panose="02000000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3C9E8-6090-4E39-ADFE-8A8674B7D2F9}"/>
              </a:ext>
            </a:extLst>
          </p:cNvPr>
          <p:cNvSpPr txBox="1"/>
          <p:nvPr/>
        </p:nvSpPr>
        <p:spPr>
          <a:xfrm>
            <a:off x="6179677" y="1521858"/>
            <a:ext cx="2468571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650 per head per annum (average cost)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This service has byproducts of Meditation,mindfullness, Yoga, Zumba</a:t>
            </a:r>
          </a:p>
          <a:p>
            <a:pPr lvl="0"/>
            <a:endParaRPr lang="en-US" sz="171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EF8DB-6D5C-4CD5-8C15-C3EAC0C4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433" y="801454"/>
            <a:ext cx="2468571" cy="726058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C2CB5-56F5-4B1F-980E-5623C07DF123}"/>
              </a:ext>
            </a:extLst>
          </p:cNvPr>
          <p:cNvSpPr txBox="1"/>
          <p:nvPr/>
        </p:nvSpPr>
        <p:spPr>
          <a:xfrm>
            <a:off x="8804433" y="1521858"/>
            <a:ext cx="2468571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160 -480 Per consultation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Specialist consultant is having higher cost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Second opinion facility is available under this product </a:t>
            </a:r>
            <a:endParaRPr lang="en-US" sz="1714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71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24EDD-807F-4535-8D6D-56BC30D672A6}"/>
              </a:ext>
            </a:extLst>
          </p:cNvPr>
          <p:cNvSpPr txBox="1"/>
          <p:nvPr/>
        </p:nvSpPr>
        <p:spPr>
          <a:xfrm>
            <a:off x="3398737" y="125207"/>
            <a:ext cx="460465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Stand </a:t>
            </a:r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Alone </a:t>
            </a:r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ellness Products</a:t>
            </a:r>
            <a:endParaRPr lang="en-IN" sz="214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8FE7E51-5160-4E7A-9494-396E80EE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65" y="3695787"/>
            <a:ext cx="2468571" cy="588376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Fitness service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3ED44-58F7-4D21-89A7-C8ABCEDB6BA2}"/>
              </a:ext>
            </a:extLst>
          </p:cNvPr>
          <p:cNvSpPr txBox="1"/>
          <p:nvPr/>
        </p:nvSpPr>
        <p:spPr>
          <a:xfrm>
            <a:off x="930165" y="4262371"/>
            <a:ext cx="2468571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Cultpass live subscription-1400 per annum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Fitternity  pass-2000</a:t>
            </a:r>
          </a:p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   -12 sessions in each month across all gyms</a:t>
            </a:r>
          </a:p>
          <a:p>
            <a:pPr lvl="0"/>
            <a:endParaRPr lang="en-IN" sz="1714" dirty="0">
              <a:latin typeface="Roboto" panose="0200000000000000000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6F8A4F6-95E2-4DA8-8205-4CA74E8F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920" y="3721392"/>
            <a:ext cx="2468571" cy="562771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Homecare</a:t>
            </a:r>
            <a:r>
              <a:rPr lang="en-US" sz="1500" b="1" dirty="0">
                <a:solidFill>
                  <a:schemeClr val="bg1"/>
                </a:solidFill>
                <a:latin typeface="Roboto" panose="02000000000000000000"/>
              </a:rPr>
              <a:t> 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6898552-A5DF-4AA6-A0BB-60B398AE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675" y="3721394"/>
            <a:ext cx="2468571" cy="562769"/>
          </a:xfrm>
          <a:prstGeom prst="rect">
            <a:avLst/>
          </a:prstGeom>
          <a:solidFill>
            <a:srgbClr val="1A144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Deaddiction</a:t>
            </a:r>
            <a:r>
              <a:rPr lang="en-US" sz="1500" b="1" dirty="0">
                <a:solidFill>
                  <a:schemeClr val="bg1"/>
                </a:solidFill>
                <a:latin typeface="Roboto" panose="0200000000000000000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0C29-6B01-4558-AF5A-32622D213E37}"/>
              </a:ext>
            </a:extLst>
          </p:cNvPr>
          <p:cNvSpPr txBox="1"/>
          <p:nvPr/>
        </p:nvSpPr>
        <p:spPr>
          <a:xfrm>
            <a:off x="6179675" y="4262371"/>
            <a:ext cx="2344428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As per </a:t>
            </a:r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</a:p>
          <a:p>
            <a:pPr lvl="0"/>
            <a:endParaRPr lang="en-US" sz="1714" dirty="0">
              <a:latin typeface="Roboto" panose="02000000000000000000"/>
            </a:endParaRPr>
          </a:p>
          <a:p>
            <a:pPr lvl="0"/>
            <a:endParaRPr lang="en-US" sz="1714" dirty="0">
              <a:latin typeface="Roboto" panose="02000000000000000000"/>
            </a:endParaRPr>
          </a:p>
          <a:p>
            <a:pPr marL="306153" indent="-306153">
              <a:buFont typeface="Wingdings" panose="05000000000000000000" pitchFamily="2" charset="2"/>
              <a:buChar char="§"/>
            </a:pPr>
            <a:endParaRPr lang="en-US" sz="1714" dirty="0">
              <a:latin typeface="Roboto" panose="02000000000000000000"/>
            </a:endParaRPr>
          </a:p>
          <a:p>
            <a:pPr lvl="0"/>
            <a:endParaRPr lang="en-IN" sz="1714" dirty="0">
              <a:latin typeface="Roboto" panose="02000000000000000000"/>
            </a:endParaRPr>
          </a:p>
          <a:p>
            <a:pPr lvl="0"/>
            <a:endParaRPr lang="en-IN" sz="1714" dirty="0">
              <a:latin typeface="Roboto" panose="02000000000000000000"/>
            </a:endParaRPr>
          </a:p>
          <a:p>
            <a:pPr lvl="0"/>
            <a:endParaRPr lang="en-IN" sz="1714" dirty="0">
              <a:latin typeface="Roboto" panose="020000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4AA00-CDE2-4B2A-8B8B-640568E532CD}"/>
              </a:ext>
            </a:extLst>
          </p:cNvPr>
          <p:cNvSpPr txBox="1"/>
          <p:nvPr/>
        </p:nvSpPr>
        <p:spPr>
          <a:xfrm>
            <a:off x="8804430" y="3721392"/>
            <a:ext cx="2468571" cy="28293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500" dirty="0"/>
              <a:t>*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Health check up packages are different for different providers</a:t>
            </a:r>
          </a:p>
          <a:p>
            <a:pPr lvl="0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*Per head cost for all services will vary according to the number of beneficiaries</a:t>
            </a:r>
          </a:p>
          <a:p>
            <a:pPr lvl="0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*Few more packages and services are under discussion with certain providers and those will be updated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soon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sz="1286" dirty="0">
              <a:latin typeface="Roboto" panose="020000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80458F-46CF-4E93-9DEE-503F65BB1DD4}"/>
              </a:ext>
            </a:extLst>
          </p:cNvPr>
          <p:cNvSpPr txBox="1"/>
          <p:nvPr/>
        </p:nvSpPr>
        <p:spPr>
          <a:xfrm>
            <a:off x="3554920" y="4265398"/>
            <a:ext cx="2468571" cy="1938864"/>
          </a:xfrm>
          <a:prstGeom prst="rect">
            <a:avLst/>
          </a:prstGeom>
          <a:noFill/>
          <a:ln>
            <a:solidFill>
              <a:srgbClr val="1A1446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714" dirty="0" smtClean="0">
                <a:latin typeface="Calibri" panose="020F0502020204030204" pitchFamily="34" charset="0"/>
                <a:cs typeface="Calibri" panose="020F0502020204030204" pitchFamily="34" charset="0"/>
              </a:rPr>
              <a:t>Nursing-1800-3200</a:t>
            </a:r>
          </a:p>
          <a:p>
            <a:pPr lvl="0"/>
            <a:endParaRPr lang="en-US" sz="17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714" dirty="0" smtClean="0">
                <a:latin typeface="Calibri" panose="020F0502020204030204" pitchFamily="34" charset="0"/>
                <a:cs typeface="Calibri" panose="020F0502020204030204" pitchFamily="34" charset="0"/>
              </a:rPr>
              <a:t>Physiotherapy-600-1200</a:t>
            </a:r>
          </a:p>
          <a:p>
            <a:pPr lvl="0"/>
            <a:endParaRPr lang="en-US" sz="17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714" dirty="0" smtClean="0">
                <a:latin typeface="Calibri" panose="020F0502020204030204" pitchFamily="34" charset="0"/>
                <a:cs typeface="Calibri" panose="020F0502020204030204" pitchFamily="34" charset="0"/>
              </a:rPr>
              <a:t>Health </a:t>
            </a:r>
            <a:r>
              <a:rPr lang="en-US" sz="1714" dirty="0">
                <a:latin typeface="Calibri" panose="020F0502020204030204" pitchFamily="34" charset="0"/>
                <a:cs typeface="Calibri" panose="020F0502020204030204" pitchFamily="34" charset="0"/>
              </a:rPr>
              <a:t>prime (eldercare)-</a:t>
            </a:r>
            <a:r>
              <a:rPr lang="en-US" sz="1714" dirty="0" smtClean="0">
                <a:latin typeface="Calibri" panose="020F0502020204030204" pitchFamily="34" charset="0"/>
                <a:cs typeface="Calibri" panose="020F0502020204030204" pitchFamily="34" charset="0"/>
              </a:rPr>
              <a:t>2999</a:t>
            </a:r>
          </a:p>
          <a:p>
            <a:pPr lvl="0"/>
            <a:endParaRPr lang="en-US" sz="1714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ACCF80-E908-41D1-B3CF-E438996E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143" dirty="0">
                <a:solidFill>
                  <a:schemeClr val="tx1">
                    <a:alpha val="9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Wellness </a:t>
            </a:r>
            <a:r>
              <a:rPr lang="en-US" sz="2143" dirty="0">
                <a:solidFill>
                  <a:schemeClr val="tx1">
                    <a:alpha val="99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Providers</a:t>
            </a:r>
            <a:endParaRPr lang="en-US" sz="2143" dirty="0">
              <a:solidFill>
                <a:schemeClr val="tx1">
                  <a:alpha val="99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E8E165-E293-4462-8473-66A06AE7FB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8901" y="990599"/>
            <a:ext cx="11083499" cy="5382491"/>
          </a:xfrm>
        </p:spPr>
        <p:txBody>
          <a:bodyPr/>
          <a:lstStyle/>
          <a:p>
            <a:r>
              <a:rPr lang="en-US" sz="1714" b="1" dirty="0">
                <a:latin typeface="Calibri" panose="020F0502020204030204" pitchFamily="34" charset="0"/>
                <a:cs typeface="Calibri" panose="020F0502020204030204" pitchFamily="34" charset="0"/>
              </a:rPr>
              <a:t>Health </a:t>
            </a:r>
            <a:r>
              <a:rPr lang="en-US" sz="1714" b="1" dirty="0">
                <a:latin typeface="Calibri" panose="020F0502020204030204" pitchFamily="34" charset="0"/>
                <a:cs typeface="Calibri" panose="020F0502020204030204" pitchFamily="34" charset="0"/>
              </a:rPr>
              <a:t>Check Up</a:t>
            </a:r>
            <a:r>
              <a:rPr lang="en-US" sz="1714" b="1" dirty="0">
                <a:latin typeface="+mn-lt"/>
              </a:rPr>
              <a:t> </a:t>
            </a:r>
            <a:endParaRPr lang="en-US" sz="1714" b="1" dirty="0">
              <a:latin typeface="+mn-lt"/>
            </a:endParaRPr>
          </a:p>
          <a:p>
            <a:endParaRPr lang="en-US" sz="1500" b="1" dirty="0">
              <a:latin typeface="+mn-lt"/>
            </a:endParaRPr>
          </a:p>
          <a:p>
            <a:endParaRPr lang="en-US" sz="1500" b="1" dirty="0">
              <a:latin typeface="+mn-lt"/>
            </a:endParaRPr>
          </a:p>
          <a:p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Webinars and Vaccinations</a:t>
            </a:r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  <a:p>
            <a:r>
              <a:rPr lang="en-US" sz="1500" b="1" dirty="0">
                <a:latin typeface="+mn-lt"/>
              </a:rPr>
              <a:t>Online consultation and EAP</a:t>
            </a:r>
          </a:p>
          <a:p>
            <a:endParaRPr lang="en-US" sz="1500" b="1" dirty="0"/>
          </a:p>
          <a:p>
            <a:endParaRPr lang="en-US" sz="1500" b="1" dirty="0">
              <a:latin typeface="+mn-lt"/>
            </a:endParaRPr>
          </a:p>
          <a:p>
            <a:r>
              <a:rPr lang="en-US" sz="1500" b="1" dirty="0">
                <a:latin typeface="+mn-lt"/>
              </a:rPr>
              <a:t>OPD   </a:t>
            </a:r>
            <a:r>
              <a:rPr lang="en-US" sz="1500" b="1" dirty="0"/>
              <a:t>                                                    </a:t>
            </a:r>
            <a:r>
              <a:rPr lang="en-US" sz="1500" b="1" dirty="0">
                <a:latin typeface="+mn-lt"/>
              </a:rPr>
              <a:t>Fitness</a:t>
            </a:r>
            <a:r>
              <a:rPr lang="en-US" sz="1500" b="1" dirty="0"/>
              <a:t>                                                </a:t>
            </a:r>
            <a:r>
              <a:rPr lang="en-US" sz="1500" b="1" dirty="0"/>
              <a:t>      </a:t>
            </a:r>
            <a:r>
              <a:rPr lang="en-US" sz="1500" b="1" dirty="0" smtClean="0">
                <a:latin typeface="+mn-lt"/>
              </a:rPr>
              <a:t>Home </a:t>
            </a:r>
            <a:r>
              <a:rPr lang="en-US" sz="1500" b="1" dirty="0">
                <a:latin typeface="+mn-lt"/>
              </a:rPr>
              <a:t>Care</a:t>
            </a:r>
            <a:endParaRPr lang="en-US" sz="1500" b="1" dirty="0">
              <a:latin typeface="+mn-lt"/>
            </a:endParaRPr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F095C-D646-4332-98F5-1D1FCCD88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287625"/>
            <a:ext cx="2709283" cy="734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05871D-F54D-4693-A3AD-46925E591D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74" y="1287625"/>
            <a:ext cx="2334545" cy="734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CB3A7-E87A-42F6-B1B3-ED6E63649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20" y="1287626"/>
            <a:ext cx="2709282" cy="775994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00AA35-2059-459A-9733-DD67C9826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32" y="1136074"/>
            <a:ext cx="3040932" cy="927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D9C04-4F35-47A6-8C69-6BC870365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8" y="2639010"/>
            <a:ext cx="2907726" cy="789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BEBC74-551F-4B22-BB2E-FD26540CFF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2639010"/>
            <a:ext cx="2449286" cy="775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C3258-2D96-4D23-B00D-DA3FC97817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64" y="2639010"/>
            <a:ext cx="2120504" cy="77599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C92B700-769F-4817-B909-787D8E0466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32" y="2639010"/>
            <a:ext cx="2120505" cy="789990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6E6D804E-A0C4-495E-91AF-844D7D7F8B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9" y="3415004"/>
            <a:ext cx="2382017" cy="965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ACA65-E2A3-4184-A55E-4CE8C7AB603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68" y="3442997"/>
            <a:ext cx="1707035" cy="937726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E35BC5B7-20BC-415B-BFA6-3395B01DC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3" y="4688634"/>
            <a:ext cx="2743951" cy="727789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A901A6F-FDF1-434E-A74E-5FAFD71633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33" y="4604658"/>
            <a:ext cx="3127767" cy="713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3E1817-EBF4-4904-A117-9641F0CB4CA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5" y="5682341"/>
            <a:ext cx="2298571" cy="9010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A6AEA1-3AA8-4CD6-9FA5-E630F5B39A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24" y="5682341"/>
            <a:ext cx="2120504" cy="9010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29D75F-82C6-40DD-9CB6-15F9EE5E6C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991" y="5682341"/>
            <a:ext cx="2497576" cy="9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F6F9C-C112-4A39-8322-16391111326C}"/>
              </a:ext>
            </a:extLst>
          </p:cNvPr>
          <p:cNvSpPr txBox="1"/>
          <p:nvPr/>
        </p:nvSpPr>
        <p:spPr>
          <a:xfrm>
            <a:off x="3688702" y="283683"/>
            <a:ext cx="481459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43" dirty="0">
                <a:latin typeface="Calibri" panose="020F0502020204030204" pitchFamily="34" charset="0"/>
                <a:cs typeface="Calibri" panose="020F0502020204030204" pitchFamily="34" charset="0"/>
              </a:rPr>
              <a:t>Service Parameters </a:t>
            </a:r>
            <a:endParaRPr lang="en-IN" sz="214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DD213-CC5F-45AA-BBB7-5F75809C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8" y="1085361"/>
            <a:ext cx="9657184" cy="51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16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jg2Fvi8RABJsXQ46ei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jg2Fvi8RABJsXQ46eiF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l_reph_4lARbLCAKJbH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JUzU_vSkOGIhV137WJ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JUzU_vSkOGIhV137WJS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l_reph_4lARbLCAKJbH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6_2018 April Corporate Template">
  <a:themeElements>
    <a:clrScheme name="2018 Liberty Mutual Brand Colors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78E1E1"/>
      </a:accent2>
      <a:accent3>
        <a:srgbClr val="B0B0B0"/>
      </a:accent3>
      <a:accent4>
        <a:srgbClr val="1A1446"/>
      </a:accent4>
      <a:accent5>
        <a:srgbClr val="06748C"/>
      </a:accent5>
      <a:accent6>
        <a:srgbClr val="343741"/>
      </a:accent6>
      <a:hlink>
        <a:srgbClr val="06748C"/>
      </a:hlink>
      <a:folHlink>
        <a:srgbClr val="00000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wrap="none" rtlCol="0" anchor="ctr">
        <a:noAutofit/>
      </a:bodyPr>
      <a:lstStyle>
        <a:defPPr algn="ctr">
          <a:defRPr sz="1400" dirty="0" smtClean="0">
            <a:solidFill>
              <a:schemeClr val="tx2"/>
            </a:solidFill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BA5246E-431F-48AF-AE4F-6BC63EAD8927}" vid="{714432E4-A8C8-4812-AA51-D9357D96322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2018 April Corporate Template">
  <a:themeElements>
    <a:clrScheme name="2018 Liberty Mutual Brand Colors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78E1E1"/>
      </a:accent2>
      <a:accent3>
        <a:srgbClr val="B0B0B0"/>
      </a:accent3>
      <a:accent4>
        <a:srgbClr val="1A1446"/>
      </a:accent4>
      <a:accent5>
        <a:srgbClr val="06748C"/>
      </a:accent5>
      <a:accent6>
        <a:srgbClr val="343741"/>
      </a:accent6>
      <a:hlink>
        <a:srgbClr val="06748C"/>
      </a:hlink>
      <a:folHlink>
        <a:srgbClr val="00000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wrap="none" rtlCol="0" anchor="ctr">
        <a:noAutofit/>
      </a:bodyPr>
      <a:lstStyle>
        <a:defPPr algn="ctr">
          <a:defRPr sz="1400" dirty="0" smtClean="0">
            <a:solidFill>
              <a:schemeClr val="tx2"/>
            </a:solidFill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BA5246E-431F-48AF-AE4F-6BC63EAD8927}" vid="{714432E4-A8C8-4812-AA51-D9357D96322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595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Roboto</vt:lpstr>
      <vt:lpstr>Wingdings</vt:lpstr>
      <vt:lpstr>Wingdings 2</vt:lpstr>
      <vt:lpstr>6_2018 April Corporate Template</vt:lpstr>
      <vt:lpstr>Custom Design</vt:lpstr>
      <vt:lpstr>1_Custom Design</vt:lpstr>
      <vt:lpstr>7_2018 April Corporate Template</vt:lpstr>
      <vt:lpstr>think-cell Slide</vt:lpstr>
      <vt:lpstr>PowerPoint Presentation</vt:lpstr>
      <vt:lpstr>Proposed Value Proposition for &lt;500 Lives Marsh Facility</vt:lpstr>
      <vt:lpstr>Proposed Value Proposition for &gt;500 Lives Marsh Facility</vt:lpstr>
      <vt:lpstr>Wellness</vt:lpstr>
      <vt:lpstr>PowerPoint Presentation</vt:lpstr>
      <vt:lpstr>PowerPoint Presentation</vt:lpstr>
      <vt:lpstr>PowerPoint Presentation</vt:lpstr>
      <vt:lpstr>Wellness Providers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Preparedness post 2nd wave of COVID</dc:title>
  <dc:creator>Balaji Cuddapah</dc:creator>
  <cp:lastModifiedBy>Gaurav Kelkar</cp:lastModifiedBy>
  <cp:revision>121</cp:revision>
  <dcterms:created xsi:type="dcterms:W3CDTF">2021-05-27T05:58:26Z</dcterms:created>
  <dcterms:modified xsi:type="dcterms:W3CDTF">2021-08-11T08:41:00Z</dcterms:modified>
</cp:coreProperties>
</file>