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</p:sldIdLst>
  <p:sldSz cy="5143500" cx="9144000"/>
  <p:notesSz cx="6858000" cy="9144000"/>
  <p:embeddedFontLst>
    <p:embeddedFont>
      <p:font typeface="Roboto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9648BEF-3F5D-4AC0-9583-DE3404C4E6FF}">
  <a:tblStyle styleId="{A9648BEF-3F5D-4AC0-9583-DE3404C4E6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Roboto-italic.fntdata"/><Relationship Id="rId61" Type="http://schemas.openxmlformats.org/officeDocument/2006/relationships/font" Target="fonts/Roboto-bold.fntdata"/><Relationship Id="rId20" Type="http://schemas.openxmlformats.org/officeDocument/2006/relationships/slide" Target="slides/slide13.xml"/><Relationship Id="rId63" Type="http://schemas.openxmlformats.org/officeDocument/2006/relationships/font" Target="fonts/Roboto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Roboto-regular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oedict.tw/#%E6%AF%94%E5%96%BB" TargetMode="External"/><Relationship Id="rId3" Type="http://schemas.openxmlformats.org/officeDocument/2006/relationships/hyperlink" Target="https://www.moedict.tw/#%E5%AE%B9%E6%98%93" TargetMode="External"/><Relationship Id="rId4" Type="http://schemas.openxmlformats.org/officeDocument/2006/relationships/hyperlink" Target="https://www.moedict.tw/#%E5%BC%95%E8%B5%B7" TargetMode="External"/><Relationship Id="rId5" Type="http://schemas.openxmlformats.org/officeDocument/2006/relationships/hyperlink" Target="https://www.moedict.tw/#%E6%87%B7%E7%96%91" TargetMode="External"/><Relationship Id="rId6" Type="http://schemas.openxmlformats.org/officeDocument/2006/relationships/hyperlink" Target="https://www.moedict.tw/#%E7%9A%84" TargetMode="External"/><Relationship Id="rId7" Type="http://schemas.openxmlformats.org/officeDocument/2006/relationships/hyperlink" Target="https://www.moedict.tw/#%E5%A0%B4%E5%90%88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f7f5fe04c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f7f5fe04c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is-a, iis-part-of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8ddc66f9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8ddc66f9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f7f5fe0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f7f5fe0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e306d80a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e306d80a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f7f5fe04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f7f5fe04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8ddc66f9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8ddc66f9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e3bcac6b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e3bcac6b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8ddc66f9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8ddc66f9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f7f5fe04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f7f5fe04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f7f5fe04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f7f5fe04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f85a57a36_1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f85a57a36_1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f7f5fe04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f7f5fe04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e3b8c207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e3b8c207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e3b8c207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e3b8c207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e3bcac6b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e3bcac6b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50">
                <a:solidFill>
                  <a:srgbClr val="242729"/>
                </a:solidFill>
              </a:rPr>
              <a:t>Skip-gram:</a:t>
            </a:r>
            <a:r>
              <a:rPr lang="zh-TW" sz="1150">
                <a:solidFill>
                  <a:srgbClr val="242729"/>
                </a:solidFill>
              </a:rPr>
              <a:t> works well with small amount of the training data, represents well even rare words or phrases.</a:t>
            </a:r>
            <a:endParaRPr sz="1150">
              <a:solidFill>
                <a:srgbClr val="2427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zh-TW" sz="1150">
                <a:solidFill>
                  <a:srgbClr val="242729"/>
                </a:solidFill>
              </a:rPr>
              <a:t>CBOW:</a:t>
            </a:r>
            <a:r>
              <a:rPr lang="zh-TW" sz="1150">
                <a:solidFill>
                  <a:srgbClr val="242729"/>
                </a:solidFill>
              </a:rPr>
              <a:t> several times faster to train than the skip-gram, slightly better accuracy for the frequent words</a:t>
            </a:r>
            <a:endParaRPr sz="1150">
              <a:solidFill>
                <a:srgbClr val="2427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e3b8c207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e3b8c207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把SKip-Gram</a:t>
            </a:r>
            <a:r>
              <a:rPr lang="zh-TW"/>
              <a:t>放到第七頁，加入五月天蘇打綠到圖裡面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8ddc66f9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8ddc66f9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8ddc66f9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8ddc66f9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e3792da0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e3792da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8ddc66f9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8ddc66f9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f7f5fe04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f7f5fe04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8ddc66f9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8ddc66f9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f6799f0d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f6799f0d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e3792da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e3792da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XLNET Roberta ERNIE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8ddc66f9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8ddc66f9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8ddc66f9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78ddc66f9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e3e5e24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e3e5e24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e3e5e241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e3e5e241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f7f5fe04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f7f5fe04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e3f1cdf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e3f1cdf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5e3f1cdf0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5e3f1cdf0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換個例子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5f7f5fe04c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g5f7f5fe04c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g5f7f5fe04c_2_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e38b3c0f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e38b3c0f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222222"/>
                </a:solidFill>
                <a:highlight>
                  <a:srgbClr val="FFFFFF"/>
                </a:highlight>
              </a:rPr>
              <a:t>衍聲複詞 </a:t>
            </a:r>
            <a:r>
              <a:rPr lang="zh-TW" sz="1050">
                <a:solidFill>
                  <a:srgbClr val="545454"/>
                </a:solidFill>
                <a:highlight>
                  <a:srgbClr val="FFFFFF"/>
                </a:highlight>
              </a:rPr>
              <a:t>琵琶、枇杷、蟑螂、葡萄、</a:t>
            </a:r>
            <a:r>
              <a:rPr lang="zh-TW" sz="1050">
                <a:solidFill>
                  <a:srgbClr val="DD4B39"/>
                </a:solidFill>
                <a:highlight>
                  <a:srgbClr val="FFFFFF"/>
                </a:highlight>
              </a:rPr>
              <a:t>蝴蝶</a:t>
            </a:r>
            <a:endParaRPr sz="1050">
              <a:solidFill>
                <a:srgbClr val="DD4B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DD4B39"/>
                </a:solidFill>
                <a:highlight>
                  <a:srgbClr val="FFFFFF"/>
                </a:highlight>
              </a:rPr>
              <a:t>瓜田李下</a:t>
            </a:r>
            <a:endParaRPr sz="1050">
              <a:solidFill>
                <a:srgbClr val="DD4B3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5f7f5fe04c_2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9" name="Google Shape;689;g5f7f5fe04c_2_1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g5f7f5fe04c_2_15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5f7f5fe04c_2_2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1" name="Google Shape;791;g5f7f5fe04c_2_2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g5f7f5fe04c_2_25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5f7f5fe04c_2_3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5" name="Google Shape;895;g5f7f5fe04c_2_3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Relation between attention and CNN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Global receptive field (compared to convolutional architectures)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g5f7f5fe04c_2_3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f7f5fe04c_2_4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8" name="Google Shape;1028;g5f7f5fe04c_2_4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Relation between attention and CNN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Global receptive field (compared to convolutional architectures)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g5f7f5fe04c_2_48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5f7f5fe04c_2_6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2" name="Google Shape;1162;g5f7f5fe04c_2_6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Relation between attention and CNN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Global receptive field (compared to convolutional architectures)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g5f7f5fe04c_2_6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5f7f5fe04c_0_2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8" name="Google Shape;1218;g5f7f5fe04c_0_2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Relation between attention and CNN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Global receptive field (compared to convolutional architectures)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g5f7f5fe04c_0_2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5f7f5fe04c_0_5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5" name="Google Shape;1255;g5f7f5fe04c_0_5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g5f7f5fe04c_0_5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5f7f5fe04c_0_6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1" name="Google Shape;1331;g5f7f5fe04c_0_6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g5f7f5fe04c_0_6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5f7f5fe04c_0_3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6" name="Google Shape;1356;g5f7f5fe04c_0_3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Relation between attention and CNN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Global receptive field (compared to convolutional architectures)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g5f7f5fe04c_0_3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5f6799f0d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5f6799f0d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8ddc66f9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8ddc66f9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5f7f5fe04c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5f7f5fe04c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6b42a7aa09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6b42a7aa09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6b42a7aa0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6b42a7aa0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0cd96ad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0cd96ad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瓜田不納履 李下不整冠：</a:t>
            </a:r>
            <a:r>
              <a:rPr lang="zh-TW" sz="1400">
                <a:highlight>
                  <a:srgbClr val="FFFFFF"/>
                </a:highlight>
                <a:uFill>
                  <a:noFill/>
                </a:uFill>
                <a:hlinkClick r:id="rId2"/>
              </a:rPr>
              <a:t>比喻</a:t>
            </a:r>
            <a:r>
              <a:rPr lang="zh-TW" sz="1400">
                <a:highlight>
                  <a:srgbClr val="FFFFFF"/>
                </a:highlight>
                <a:uFill>
                  <a:noFill/>
                </a:uFill>
                <a:hlinkClick r:id="rId3"/>
              </a:rPr>
              <a:t>容易</a:t>
            </a:r>
            <a:r>
              <a:rPr lang="zh-TW" sz="1400">
                <a:highlight>
                  <a:srgbClr val="FFFFFF"/>
                </a:highlight>
                <a:uFill>
                  <a:noFill/>
                </a:uFill>
                <a:hlinkClick r:id="rId4"/>
              </a:rPr>
              <a:t>引起</a:t>
            </a:r>
            <a:r>
              <a:rPr lang="zh-TW" sz="1400">
                <a:highlight>
                  <a:srgbClr val="FFFFFF"/>
                </a:highlight>
                <a:uFill>
                  <a:noFill/>
                </a:uFill>
                <a:hlinkClick r:id="rId5"/>
              </a:rPr>
              <a:t>懷疑</a:t>
            </a:r>
            <a:r>
              <a:rPr lang="zh-TW" sz="1400">
                <a:highlight>
                  <a:srgbClr val="FFFFFF"/>
                </a:highlight>
                <a:uFill>
                  <a:noFill/>
                </a:uFill>
                <a:hlinkClick r:id="rId6"/>
              </a:rPr>
              <a:t>的</a:t>
            </a:r>
            <a:r>
              <a:rPr lang="zh-TW" sz="1400">
                <a:solidFill>
                  <a:srgbClr val="0070A3"/>
                </a:solidFill>
                <a:highlight>
                  <a:srgbClr val="DDDDDD"/>
                </a:highlight>
                <a:uFill>
                  <a:noFill/>
                </a:uFill>
                <a:hlinkClick r:id="rId7"/>
              </a:rPr>
              <a:t>場合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8ddc66f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8ddc66f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ddc66f9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8ddc66f9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8ddc66f9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8ddc66f9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 type="obj">
  <p:cSld name="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個內容" type="twoObj">
  <p:cSld name="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輔助字幕的內容" type="objTx">
  <p:cSld name="OBJECT_WITH_CAPTIO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3" name="Google Shape;133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4" name="Google Shape;134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輔助字幕的圖片" type="picTx">
  <p:cSld name="PICTURE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1" name="Google Shape;141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 rot="5400000">
            <a:off x="2940248" y="-942380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5.png"/><Relationship Id="rId4" Type="http://schemas.openxmlformats.org/officeDocument/2006/relationships/hyperlink" Target="http://wordnetcode.princeton.edu/5papers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2.png"/><Relationship Id="rId4" Type="http://schemas.openxmlformats.org/officeDocument/2006/relationships/image" Target="../media/image4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ailyview.tw/popular/detail/3820" TargetMode="External"/><Relationship Id="rId4" Type="http://schemas.openxmlformats.org/officeDocument/2006/relationships/image" Target="../media/image31.png"/><Relationship Id="rId5" Type="http://schemas.openxmlformats.org/officeDocument/2006/relationships/image" Target="../media/image61.png"/><Relationship Id="rId6" Type="http://schemas.openxmlformats.org/officeDocument/2006/relationships/image" Target="../media/image2.gif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67.png"/><Relationship Id="rId5" Type="http://schemas.openxmlformats.org/officeDocument/2006/relationships/image" Target="../media/image7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20" Type="http://schemas.openxmlformats.org/officeDocument/2006/relationships/image" Target="../media/image20.png"/><Relationship Id="rId22" Type="http://schemas.openxmlformats.org/officeDocument/2006/relationships/image" Target="../media/image21.png"/><Relationship Id="rId21" Type="http://schemas.openxmlformats.org/officeDocument/2006/relationships/image" Target="../media/image24.png"/><Relationship Id="rId24" Type="http://schemas.openxmlformats.org/officeDocument/2006/relationships/image" Target="../media/image23.png"/><Relationship Id="rId23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26" Type="http://schemas.openxmlformats.org/officeDocument/2006/relationships/image" Target="../media/image65.png"/><Relationship Id="rId25" Type="http://schemas.openxmlformats.org/officeDocument/2006/relationships/image" Target="../media/image27.png"/><Relationship Id="rId28" Type="http://schemas.openxmlformats.org/officeDocument/2006/relationships/image" Target="../media/image26.png"/><Relationship Id="rId27" Type="http://schemas.openxmlformats.org/officeDocument/2006/relationships/image" Target="../media/image2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29" Type="http://schemas.openxmlformats.org/officeDocument/2006/relationships/image" Target="../media/image28.png"/><Relationship Id="rId7" Type="http://schemas.openxmlformats.org/officeDocument/2006/relationships/image" Target="../media/image64.png"/><Relationship Id="rId8" Type="http://schemas.openxmlformats.org/officeDocument/2006/relationships/image" Target="../media/image11.png"/><Relationship Id="rId30" Type="http://schemas.openxmlformats.org/officeDocument/2006/relationships/image" Target="../media/image41.png"/><Relationship Id="rId11" Type="http://schemas.openxmlformats.org/officeDocument/2006/relationships/image" Target="../media/image12.png"/><Relationship Id="rId10" Type="http://schemas.openxmlformats.org/officeDocument/2006/relationships/image" Target="../media/image9.png"/><Relationship Id="rId13" Type="http://schemas.openxmlformats.org/officeDocument/2006/relationships/image" Target="../media/image13.png"/><Relationship Id="rId12" Type="http://schemas.openxmlformats.org/officeDocument/2006/relationships/image" Target="../media/image10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20" Type="http://schemas.openxmlformats.org/officeDocument/2006/relationships/image" Target="../media/image30.png"/><Relationship Id="rId22" Type="http://schemas.openxmlformats.org/officeDocument/2006/relationships/image" Target="../media/image32.png"/><Relationship Id="rId21" Type="http://schemas.openxmlformats.org/officeDocument/2006/relationships/image" Target="../media/image34.png"/><Relationship Id="rId24" Type="http://schemas.openxmlformats.org/officeDocument/2006/relationships/image" Target="../media/image35.png"/><Relationship Id="rId23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26" Type="http://schemas.openxmlformats.org/officeDocument/2006/relationships/image" Target="../media/image20.png"/><Relationship Id="rId25" Type="http://schemas.openxmlformats.org/officeDocument/2006/relationships/image" Target="../media/image19.png"/><Relationship Id="rId28" Type="http://schemas.openxmlformats.org/officeDocument/2006/relationships/image" Target="../media/image21.png"/><Relationship Id="rId27" Type="http://schemas.openxmlformats.org/officeDocument/2006/relationships/image" Target="../media/image2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64.png"/><Relationship Id="rId8" Type="http://schemas.openxmlformats.org/officeDocument/2006/relationships/image" Target="../media/image11.png"/><Relationship Id="rId11" Type="http://schemas.openxmlformats.org/officeDocument/2006/relationships/image" Target="../media/image12.png"/><Relationship Id="rId10" Type="http://schemas.openxmlformats.org/officeDocument/2006/relationships/image" Target="../media/image9.png"/><Relationship Id="rId13" Type="http://schemas.openxmlformats.org/officeDocument/2006/relationships/image" Target="../media/image13.png"/><Relationship Id="rId12" Type="http://schemas.openxmlformats.org/officeDocument/2006/relationships/image" Target="../media/image10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9" Type="http://schemas.openxmlformats.org/officeDocument/2006/relationships/image" Target="../media/image29.png"/><Relationship Id="rId18" Type="http://schemas.openxmlformats.org/officeDocument/2006/relationships/image" Target="../media/image18.png"/></Relationships>
</file>

<file path=ppt/slides/_rels/slide41.xml.rels><?xml version="1.0" encoding="UTF-8" standalone="yes"?><Relationships xmlns="http://schemas.openxmlformats.org/package/2006/relationships"><Relationship Id="rId20" Type="http://schemas.openxmlformats.org/officeDocument/2006/relationships/image" Target="../media/image30.png"/><Relationship Id="rId22" Type="http://schemas.openxmlformats.org/officeDocument/2006/relationships/image" Target="../media/image33.png"/><Relationship Id="rId21" Type="http://schemas.openxmlformats.org/officeDocument/2006/relationships/image" Target="../media/image32.png"/><Relationship Id="rId24" Type="http://schemas.openxmlformats.org/officeDocument/2006/relationships/image" Target="../media/image39.png"/><Relationship Id="rId23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26" Type="http://schemas.openxmlformats.org/officeDocument/2006/relationships/image" Target="../media/image37.png"/><Relationship Id="rId25" Type="http://schemas.openxmlformats.org/officeDocument/2006/relationships/image" Target="../media/image36.png"/><Relationship Id="rId28" Type="http://schemas.openxmlformats.org/officeDocument/2006/relationships/image" Target="../media/image19.png"/><Relationship Id="rId27" Type="http://schemas.openxmlformats.org/officeDocument/2006/relationships/image" Target="../media/image42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29" Type="http://schemas.openxmlformats.org/officeDocument/2006/relationships/image" Target="../media/image20.png"/><Relationship Id="rId7" Type="http://schemas.openxmlformats.org/officeDocument/2006/relationships/image" Target="../media/image64.png"/><Relationship Id="rId8" Type="http://schemas.openxmlformats.org/officeDocument/2006/relationships/image" Target="../media/image11.png"/><Relationship Id="rId31" Type="http://schemas.openxmlformats.org/officeDocument/2006/relationships/image" Target="../media/image21.png"/><Relationship Id="rId30" Type="http://schemas.openxmlformats.org/officeDocument/2006/relationships/image" Target="../media/image24.png"/><Relationship Id="rId11" Type="http://schemas.openxmlformats.org/officeDocument/2006/relationships/image" Target="../media/image12.png"/><Relationship Id="rId10" Type="http://schemas.openxmlformats.org/officeDocument/2006/relationships/image" Target="../media/image9.png"/><Relationship Id="rId13" Type="http://schemas.openxmlformats.org/officeDocument/2006/relationships/image" Target="../media/image13.png"/><Relationship Id="rId12" Type="http://schemas.openxmlformats.org/officeDocument/2006/relationships/image" Target="../media/image10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9" Type="http://schemas.openxmlformats.org/officeDocument/2006/relationships/image" Target="../media/image29.png"/><Relationship Id="rId18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20" Type="http://schemas.openxmlformats.org/officeDocument/2006/relationships/image" Target="../media/image44.png"/><Relationship Id="rId22" Type="http://schemas.openxmlformats.org/officeDocument/2006/relationships/image" Target="../media/image47.png"/><Relationship Id="rId21" Type="http://schemas.openxmlformats.org/officeDocument/2006/relationships/image" Target="../media/image46.png"/><Relationship Id="rId24" Type="http://schemas.openxmlformats.org/officeDocument/2006/relationships/image" Target="../media/image20.png"/><Relationship Id="rId23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26" Type="http://schemas.openxmlformats.org/officeDocument/2006/relationships/image" Target="../media/image21.png"/><Relationship Id="rId25" Type="http://schemas.openxmlformats.org/officeDocument/2006/relationships/image" Target="../media/image24.png"/><Relationship Id="rId28" Type="http://schemas.openxmlformats.org/officeDocument/2006/relationships/image" Target="../media/image48.png"/><Relationship Id="rId27" Type="http://schemas.openxmlformats.org/officeDocument/2006/relationships/image" Target="../media/image66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64.png"/><Relationship Id="rId8" Type="http://schemas.openxmlformats.org/officeDocument/2006/relationships/image" Target="../media/image11.png"/><Relationship Id="rId11" Type="http://schemas.openxmlformats.org/officeDocument/2006/relationships/image" Target="../media/image12.png"/><Relationship Id="rId10" Type="http://schemas.openxmlformats.org/officeDocument/2006/relationships/image" Target="../media/image9.png"/><Relationship Id="rId13" Type="http://schemas.openxmlformats.org/officeDocument/2006/relationships/image" Target="../media/image13.png"/><Relationship Id="rId12" Type="http://schemas.openxmlformats.org/officeDocument/2006/relationships/image" Target="../media/image10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9" Type="http://schemas.openxmlformats.org/officeDocument/2006/relationships/image" Target="../media/image45.png"/><Relationship Id="rId18" Type="http://schemas.openxmlformats.org/officeDocument/2006/relationships/image" Target="../media/image18.png"/></Relationships>
</file>

<file path=ppt/slides/_rels/slide43.xml.rels><?xml version="1.0" encoding="UTF-8" standalone="yes"?><Relationships xmlns="http://schemas.openxmlformats.org/package/2006/relationships"><Relationship Id="rId20" Type="http://schemas.openxmlformats.org/officeDocument/2006/relationships/image" Target="../media/image51.png"/><Relationship Id="rId22" Type="http://schemas.openxmlformats.org/officeDocument/2006/relationships/image" Target="../media/image59.png"/><Relationship Id="rId21" Type="http://schemas.openxmlformats.org/officeDocument/2006/relationships/image" Target="../media/image52.png"/><Relationship Id="rId24" Type="http://schemas.openxmlformats.org/officeDocument/2006/relationships/image" Target="../media/image20.png"/><Relationship Id="rId23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26" Type="http://schemas.openxmlformats.org/officeDocument/2006/relationships/image" Target="../media/image21.png"/><Relationship Id="rId25" Type="http://schemas.openxmlformats.org/officeDocument/2006/relationships/image" Target="../media/image24.png"/><Relationship Id="rId28" Type="http://schemas.openxmlformats.org/officeDocument/2006/relationships/image" Target="../media/image53.png"/><Relationship Id="rId27" Type="http://schemas.openxmlformats.org/officeDocument/2006/relationships/image" Target="../media/image49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64.png"/><Relationship Id="rId8" Type="http://schemas.openxmlformats.org/officeDocument/2006/relationships/image" Target="../media/image11.png"/><Relationship Id="rId11" Type="http://schemas.openxmlformats.org/officeDocument/2006/relationships/image" Target="../media/image12.png"/><Relationship Id="rId10" Type="http://schemas.openxmlformats.org/officeDocument/2006/relationships/image" Target="../media/image9.png"/><Relationship Id="rId13" Type="http://schemas.openxmlformats.org/officeDocument/2006/relationships/image" Target="../media/image13.png"/><Relationship Id="rId12" Type="http://schemas.openxmlformats.org/officeDocument/2006/relationships/image" Target="../media/image10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9" Type="http://schemas.openxmlformats.org/officeDocument/2006/relationships/image" Target="../media/image50.png"/><Relationship Id="rId18" Type="http://schemas.openxmlformats.org/officeDocument/2006/relationships/image" Target="../media/image1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2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11" Type="http://schemas.openxmlformats.org/officeDocument/2006/relationships/image" Target="../media/image54.png"/><Relationship Id="rId10" Type="http://schemas.openxmlformats.org/officeDocument/2006/relationships/image" Target="../media/image21.png"/><Relationship Id="rId13" Type="http://schemas.openxmlformats.org/officeDocument/2006/relationships/image" Target="../media/image55.png"/><Relationship Id="rId12" Type="http://schemas.openxmlformats.org/officeDocument/2006/relationships/image" Target="../media/image57.png"/><Relationship Id="rId15" Type="http://schemas.openxmlformats.org/officeDocument/2006/relationships/image" Target="../media/image58.jpg"/><Relationship Id="rId14" Type="http://schemas.openxmlformats.org/officeDocument/2006/relationships/image" Target="../media/image56.png"/><Relationship Id="rId16" Type="http://schemas.openxmlformats.org/officeDocument/2006/relationships/image" Target="../media/image6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Relationship Id="rId4" Type="http://schemas.openxmlformats.org/officeDocument/2006/relationships/image" Target="../media/image64.png"/><Relationship Id="rId9" Type="http://schemas.openxmlformats.org/officeDocument/2006/relationships/image" Target="../media/image68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21.png"/><Relationship Id="rId8" Type="http://schemas.openxmlformats.org/officeDocument/2006/relationships/image" Target="../media/image73.png"/></Relationships>
</file>

<file path=ppt/slides/_rels/slide46.xml.rels><?xml version="1.0" encoding="UTF-8" standalone="yes"?><Relationships xmlns="http://schemas.openxmlformats.org/package/2006/relationships"><Relationship Id="rId20" Type="http://schemas.openxmlformats.org/officeDocument/2006/relationships/image" Target="../media/image35.png"/><Relationship Id="rId21" Type="http://schemas.openxmlformats.org/officeDocument/2006/relationships/image" Target="../media/image7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4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5" Type="http://schemas.openxmlformats.org/officeDocument/2006/relationships/image" Target="../media/image29.png"/><Relationship Id="rId14" Type="http://schemas.openxmlformats.org/officeDocument/2006/relationships/image" Target="../media/image18.png"/><Relationship Id="rId17" Type="http://schemas.openxmlformats.org/officeDocument/2006/relationships/image" Target="../media/image34.png"/><Relationship Id="rId16" Type="http://schemas.openxmlformats.org/officeDocument/2006/relationships/image" Target="../media/image30.png"/><Relationship Id="rId19" Type="http://schemas.openxmlformats.org/officeDocument/2006/relationships/image" Target="../media/image33.png"/><Relationship Id="rId18" Type="http://schemas.openxmlformats.org/officeDocument/2006/relationships/image" Target="../media/image3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40.png"/><Relationship Id="rId8" Type="http://schemas.openxmlformats.org/officeDocument/2006/relationships/image" Target="../media/image39.png"/><Relationship Id="rId11" Type="http://schemas.openxmlformats.org/officeDocument/2006/relationships/image" Target="../media/image42.png"/><Relationship Id="rId10" Type="http://schemas.openxmlformats.org/officeDocument/2006/relationships/image" Target="../media/image37.png"/><Relationship Id="rId12" Type="http://schemas.openxmlformats.org/officeDocument/2006/relationships/image" Target="../media/image63.png"/></Relationships>
</file>

<file path=ppt/slides/_rels/slide48.xml.rels><?xml version="1.0" encoding="UTF-8" standalone="yes"?><Relationships xmlns="http://schemas.openxmlformats.org/package/2006/relationships"><Relationship Id="rId20" Type="http://schemas.openxmlformats.org/officeDocument/2006/relationships/image" Target="../media/image53.png"/><Relationship Id="rId21" Type="http://schemas.openxmlformats.org/officeDocument/2006/relationships/image" Target="../media/image7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4.png"/><Relationship Id="rId4" Type="http://schemas.openxmlformats.org/officeDocument/2006/relationships/image" Target="../media/image11.png"/><Relationship Id="rId9" Type="http://schemas.openxmlformats.org/officeDocument/2006/relationships/image" Target="../media/image50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3" Type="http://schemas.openxmlformats.org/officeDocument/2006/relationships/image" Target="../media/image13.png"/><Relationship Id="rId12" Type="http://schemas.openxmlformats.org/officeDocument/2006/relationships/image" Target="../media/image18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7" Type="http://schemas.openxmlformats.org/officeDocument/2006/relationships/image" Target="../media/image52.png"/><Relationship Id="rId16" Type="http://schemas.openxmlformats.org/officeDocument/2006/relationships/image" Target="../media/image51.png"/><Relationship Id="rId19" Type="http://schemas.openxmlformats.org/officeDocument/2006/relationships/image" Target="../media/image49.png"/><Relationship Id="rId18" Type="http://schemas.openxmlformats.org/officeDocument/2006/relationships/image" Target="../media/image5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papers.nips.cc/paper/5021-distributed-representations-of-words-and-phrases-and-their-compositionality.pdf" TargetMode="External"/><Relationship Id="rId4" Type="http://schemas.openxmlformats.org/officeDocument/2006/relationships/hyperlink" Target="https://www.youtube.com/watch?v=UYPa347-DdE" TargetMode="External"/><Relationship Id="rId5" Type="http://schemas.openxmlformats.org/officeDocument/2006/relationships/hyperlink" Target="https://arxiv.org/pdf/1706.03762" TargetMode="External"/><Relationship Id="rId6" Type="http://schemas.openxmlformats.org/officeDocument/2006/relationships/hyperlink" Target="https://arxiv.org/abs/1810.04805" TargetMode="External"/><Relationship Id="rId7" Type="http://schemas.openxmlformats.org/officeDocument/2006/relationships/hyperlink" Target="http://wordnetcode.princeton.edu/5papers.pdf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Natural_semantic_metalanguage" TargetMode="External"/><Relationship Id="rId4" Type="http://schemas.openxmlformats.org/officeDocument/2006/relationships/hyperlink" Target="https://en.wikipedia.org/wiki/Lexical_fun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NLP Feature Extraction</a:t>
            </a:r>
            <a:endParaRPr/>
          </a:p>
        </p:txBody>
      </p:sp>
      <p:sp>
        <p:nvSpPr>
          <p:cNvPr id="161" name="Google Shape;161;p2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idx="4294967295" type="title"/>
          </p:nvPr>
        </p:nvSpPr>
        <p:spPr>
          <a:xfrm>
            <a:off x="311700" y="1869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WordNet</a:t>
            </a:r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25" y="878150"/>
            <a:ext cx="7733444" cy="382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>
            <a:off x="306650" y="4677625"/>
            <a:ext cx="32199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source: original WordNet </a:t>
            </a:r>
            <a:r>
              <a:rPr lang="zh-TW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paper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從大量語料中統計出詞義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1309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從大量語料中統計出詞義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Word Vectors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GloVe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Word2Vec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Contextualized Word Vectors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ELMo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BERT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...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分佈假說(</a:t>
            </a:r>
            <a:r>
              <a:rPr lang="zh-TW"/>
              <a:t>D</a:t>
            </a:r>
            <a:r>
              <a:rPr lang="zh-TW"/>
              <a:t>istributional Hypothesis)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</a:rPr>
              <a:t>A word is characterized by the company it keeps. (Firth, 1957)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</a:rPr>
              <a:t>「</a:t>
            </a:r>
            <a:r>
              <a:rPr b="1" lang="zh-TW" sz="2400">
                <a:solidFill>
                  <a:srgbClr val="000000"/>
                </a:solidFill>
              </a:rPr>
              <a:t>馬英九</a:t>
            </a:r>
            <a:r>
              <a:rPr lang="zh-TW" sz="2400">
                <a:solidFill>
                  <a:srgbClr val="000000"/>
                </a:solidFill>
              </a:rPr>
              <a:t> 520 宣誓 就職」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</a:rPr>
              <a:t>「</a:t>
            </a:r>
            <a:r>
              <a:rPr b="1" lang="zh-TW" sz="2400">
                <a:solidFill>
                  <a:srgbClr val="000000"/>
                </a:solidFill>
              </a:rPr>
              <a:t>蔡英文 </a:t>
            </a:r>
            <a:r>
              <a:rPr lang="zh-TW" sz="2400">
                <a:solidFill>
                  <a:srgbClr val="000000"/>
                </a:solidFill>
              </a:rPr>
              <a:t>520 宣誓 就職」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>
                <a:solidFill>
                  <a:srgbClr val="000000"/>
                </a:solidFill>
              </a:rPr>
              <a:t>「</a:t>
            </a:r>
            <a:r>
              <a:rPr b="1" lang="zh-TW" sz="2400">
                <a:solidFill>
                  <a:srgbClr val="000000"/>
                </a:solidFill>
              </a:rPr>
              <a:t>川普</a:t>
            </a:r>
            <a:r>
              <a:rPr lang="zh-TW" sz="2400">
                <a:solidFill>
                  <a:srgbClr val="000000"/>
                </a:solidFill>
              </a:rPr>
              <a:t> 120 宣誓 就職」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32" name="Google Shape;232;p37"/>
          <p:cNvSpPr/>
          <p:nvPr/>
        </p:nvSpPr>
        <p:spPr>
          <a:xfrm>
            <a:off x="5116075" y="1879100"/>
            <a:ext cx="3237000" cy="1577400"/>
          </a:xfrm>
          <a:prstGeom prst="wedgeRectCallout">
            <a:avLst>
              <a:gd fmla="val -100000" name="adj1"/>
              <a:gd fmla="val 34344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蔡英文、馬英九、川普都出現在相似的上下文中 ➡ 可能有類似意思</a:t>
            </a:r>
            <a:endParaRPr sz="2400"/>
          </a:p>
        </p:txBody>
      </p:sp>
      <p:sp>
        <p:nvSpPr>
          <p:cNvPr id="233" name="Google Shape;233;p37"/>
          <p:cNvSpPr/>
          <p:nvPr/>
        </p:nvSpPr>
        <p:spPr>
          <a:xfrm>
            <a:off x="351200" y="3980175"/>
            <a:ext cx="600000" cy="41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7"/>
          <p:cNvSpPr txBox="1"/>
          <p:nvPr/>
        </p:nvSpPr>
        <p:spPr>
          <a:xfrm>
            <a:off x="1177950" y="3916125"/>
            <a:ext cx="5414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直接用詞所處的上下文來定義它吧！</a:t>
            </a:r>
            <a:endParaRPr sz="2400">
              <a:solidFill>
                <a:srgbClr val="99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Co-occurrence Matrix</a:t>
            </a:r>
            <a:endParaRPr/>
          </a:p>
        </p:txBody>
      </p:sp>
      <p:graphicFrame>
        <p:nvGraphicFramePr>
          <p:cNvPr id="240" name="Google Shape;240;p38"/>
          <p:cNvGraphicFramePr/>
          <p:nvPr/>
        </p:nvGraphicFramePr>
        <p:xfrm>
          <a:off x="311700" y="149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{A9648BEF-3F5D-4AC0-9583-DE3404C4E6FF}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蔡英文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馬英九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川普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宣誓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就職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蔡英文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馬英九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川普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宣誓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就職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/>
        </p:nvSpPr>
        <p:spPr>
          <a:xfrm>
            <a:off x="1053575" y="1810050"/>
            <a:ext cx="7192200" cy="18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Warning: Advanced Material</a:t>
            </a:r>
            <a:endParaRPr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158500" y="333800"/>
            <a:ext cx="8819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方法</a:t>
            </a:r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Count-based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GloVe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Prediction-based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Word2Vec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Count-based Method</a:t>
            </a:r>
            <a:endParaRPr/>
          </a:p>
        </p:txBody>
      </p:sp>
      <p:graphicFrame>
        <p:nvGraphicFramePr>
          <p:cNvPr id="257" name="Google Shape;257;p41"/>
          <p:cNvGraphicFramePr/>
          <p:nvPr/>
        </p:nvGraphicFramePr>
        <p:xfrm>
          <a:off x="311700" y="149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{A9648BEF-3F5D-4AC0-9583-DE3404C4E6FF}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蔡英文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馬英九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川普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宣誓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就職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蔡英文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馬英九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川普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宣誓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就職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8" name="Google Shape;258;p41"/>
          <p:cNvSpPr txBox="1"/>
          <p:nvPr/>
        </p:nvSpPr>
        <p:spPr>
          <a:xfrm>
            <a:off x="4512575" y="205750"/>
            <a:ext cx="38817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這個矩陣太大了！可以小一點嗎？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9" name="Google Shape;25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5313" y="-112050"/>
            <a:ext cx="24669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Count-based Method</a:t>
            </a:r>
            <a:endParaRPr/>
          </a:p>
        </p:txBody>
      </p:sp>
      <p:graphicFrame>
        <p:nvGraphicFramePr>
          <p:cNvPr id="265" name="Google Shape;265;p42"/>
          <p:cNvGraphicFramePr/>
          <p:nvPr/>
        </p:nvGraphicFramePr>
        <p:xfrm>
          <a:off x="561600" y="146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{A9648BEF-3F5D-4AC0-9583-DE3404C4E6FF}</a:tableStyleId>
              </a:tblPr>
              <a:tblGrid>
                <a:gridCol w="526100"/>
                <a:gridCol w="526100"/>
                <a:gridCol w="526100"/>
                <a:gridCol w="526100"/>
                <a:gridCol w="526100"/>
              </a:tblGrid>
              <a:tr h="57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馬..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蔡..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宣..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職..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馬..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蔡..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宣..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職..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6" name="Google Shape;266;p42"/>
          <p:cNvGraphicFramePr/>
          <p:nvPr/>
        </p:nvGraphicFramePr>
        <p:xfrm>
          <a:off x="4215350" y="124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{A9648BEF-3F5D-4AC0-9583-DE3404C4E6FF}</a:tableStyleId>
              </a:tblPr>
              <a:tblGrid>
                <a:gridCol w="547125"/>
                <a:gridCol w="547125"/>
                <a:gridCol w="5471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馬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蔡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宣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職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7" name="Google Shape;267;p42"/>
          <p:cNvSpPr/>
          <p:nvPr/>
        </p:nvSpPr>
        <p:spPr>
          <a:xfrm>
            <a:off x="3415275" y="2386575"/>
            <a:ext cx="800100" cy="6078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8" name="Google Shape;268;p42"/>
          <p:cNvGraphicFramePr/>
          <p:nvPr/>
        </p:nvGraphicFramePr>
        <p:xfrm>
          <a:off x="6829800" y="124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{A9648BEF-3F5D-4AC0-9583-DE3404C4E6FF}</a:tableStyleId>
              </a:tblPr>
              <a:tblGrid>
                <a:gridCol w="534175"/>
                <a:gridCol w="534175"/>
                <a:gridCol w="534175"/>
                <a:gridCol w="534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馬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蔡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宣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職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9" name="Google Shape;269;p42"/>
          <p:cNvSpPr/>
          <p:nvPr/>
        </p:nvSpPr>
        <p:spPr>
          <a:xfrm>
            <a:off x="6009125" y="1714500"/>
            <a:ext cx="643800" cy="607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Count-based Method </a:t>
            </a:r>
            <a:r>
              <a:rPr lang="zh-TW"/>
              <a:t>不方便的地方</a:t>
            </a:r>
            <a:endParaRPr/>
          </a:p>
        </p:txBody>
      </p:sp>
      <p:sp>
        <p:nvSpPr>
          <p:cNvPr id="275" name="Google Shape;275;p43"/>
          <p:cNvSpPr txBox="1"/>
          <p:nvPr>
            <p:ph idx="4294967295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要先計算一個N x N 的矩陣，N ≈ 100000 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➡ 有辦法直接得到最終低維的向量，而不儲存如此龐大的矩陣嗎？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加入新的資料就要重新訓練（萬一原本的資料不見了怎麼辦？）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➡ 有辦法直接更新詞向量而不需用到以前的資料嗎？</a:t>
            </a:r>
            <a:endParaRPr sz="2400"/>
          </a:p>
        </p:txBody>
      </p:sp>
      <p:pic>
        <p:nvPicPr>
          <p:cNvPr id="276" name="Google Shape;27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4900" y="146300"/>
            <a:ext cx="1727400" cy="17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Slido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https://app.sli.do/event/q8fu9tlt/live/questions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Prediction-Based: Word2vec</a:t>
            </a:r>
            <a:endParaRPr/>
          </a:p>
        </p:txBody>
      </p:sp>
      <p:graphicFrame>
        <p:nvGraphicFramePr>
          <p:cNvPr id="282" name="Google Shape;282;p44"/>
          <p:cNvGraphicFramePr/>
          <p:nvPr/>
        </p:nvGraphicFramePr>
        <p:xfrm>
          <a:off x="311700" y="15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{A9648BEF-3F5D-4AC0-9583-DE3404C4E6FF}</a:tableStyleId>
              </a:tblPr>
              <a:tblGrid>
                <a:gridCol w="504175"/>
                <a:gridCol w="504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蔡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3" name="Google Shape;283;p44"/>
          <p:cNvSpPr/>
          <p:nvPr/>
        </p:nvSpPr>
        <p:spPr>
          <a:xfrm>
            <a:off x="4042176" y="2118900"/>
            <a:ext cx="669000" cy="48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4"/>
          <p:cNvSpPr/>
          <p:nvPr/>
        </p:nvSpPr>
        <p:spPr>
          <a:xfrm>
            <a:off x="4812686" y="1109225"/>
            <a:ext cx="1766400" cy="2793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Neural Network</a:t>
            </a:r>
            <a:endParaRPr sz="2400"/>
          </a:p>
        </p:txBody>
      </p:sp>
      <p:graphicFrame>
        <p:nvGraphicFramePr>
          <p:cNvPr id="285" name="Google Shape;285;p44"/>
          <p:cNvGraphicFramePr/>
          <p:nvPr/>
        </p:nvGraphicFramePr>
        <p:xfrm>
          <a:off x="7349600" y="12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{A9648BEF-3F5D-4AC0-9583-DE3404C4E6FF}</a:tableStyleId>
              </a:tblPr>
              <a:tblGrid>
                <a:gridCol w="504175"/>
                <a:gridCol w="504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職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6" name="Google Shape;286;p44"/>
          <p:cNvSpPr/>
          <p:nvPr/>
        </p:nvSpPr>
        <p:spPr>
          <a:xfrm>
            <a:off x="6680600" y="2083950"/>
            <a:ext cx="669000" cy="48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7" name="Google Shape;287;p44"/>
          <p:cNvGraphicFramePr/>
          <p:nvPr/>
        </p:nvGraphicFramePr>
        <p:xfrm>
          <a:off x="1669400" y="15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{A9648BEF-3F5D-4AC0-9583-DE3404C4E6FF}</a:tableStyleId>
              </a:tblPr>
              <a:tblGrid>
                <a:gridCol w="622775"/>
                <a:gridCol w="553050"/>
                <a:gridCol w="567000"/>
                <a:gridCol w="5462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-0.1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-1.3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-0.8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8" name="Google Shape;288;p44"/>
          <p:cNvCxnSpPr/>
          <p:nvPr/>
        </p:nvCxnSpPr>
        <p:spPr>
          <a:xfrm>
            <a:off x="1310275" y="2160550"/>
            <a:ext cx="36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44"/>
          <p:cNvSpPr txBox="1"/>
          <p:nvPr/>
        </p:nvSpPr>
        <p:spPr>
          <a:xfrm>
            <a:off x="1669400" y="1993275"/>
            <a:ext cx="2320200" cy="38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44"/>
          <p:cNvSpPr txBox="1"/>
          <p:nvPr/>
        </p:nvSpPr>
        <p:spPr>
          <a:xfrm>
            <a:off x="7861600" y="2397500"/>
            <a:ext cx="496500" cy="38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44"/>
          <p:cNvSpPr txBox="1"/>
          <p:nvPr/>
        </p:nvSpPr>
        <p:spPr>
          <a:xfrm>
            <a:off x="4842600" y="1087250"/>
            <a:ext cx="1766400" cy="282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Word2Vec --- Skip-Gram</a:t>
            </a:r>
            <a:endParaRPr/>
          </a:p>
        </p:txBody>
      </p:sp>
      <p:graphicFrame>
        <p:nvGraphicFramePr>
          <p:cNvPr id="297" name="Google Shape;297;p45"/>
          <p:cNvGraphicFramePr/>
          <p:nvPr/>
        </p:nvGraphicFramePr>
        <p:xfrm>
          <a:off x="201150" y="131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{A9648BEF-3F5D-4AC0-9583-DE3404C4E6FF}</a:tableStyleId>
              </a:tblPr>
              <a:tblGrid>
                <a:gridCol w="1223650"/>
                <a:gridCol w="737200"/>
                <a:gridCol w="887500"/>
                <a:gridCol w="89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蔡英文 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520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宣誓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就職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8" name="Google Shape;298;p45"/>
          <p:cNvSpPr txBox="1"/>
          <p:nvPr/>
        </p:nvSpPr>
        <p:spPr>
          <a:xfrm>
            <a:off x="5581875" y="565550"/>
            <a:ext cx="19287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(蔡英文 -&gt; 520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(蔡英文 -&gt; 宣誓)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(蔡英文 -&gt; 就職)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45"/>
          <p:cNvSpPr txBox="1"/>
          <p:nvPr/>
        </p:nvSpPr>
        <p:spPr>
          <a:xfrm>
            <a:off x="350700" y="3383875"/>
            <a:ext cx="4997400" cy="1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模型雖然不認得「蔡英文」和「馬英九」，但他們都是總統，都可能出現在相似的上下文中，因此模型需要輸出的預測相似，兩個詞在向量空間中的距離也因此被拉近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00" name="Google Shape;300;p45"/>
          <p:cNvGraphicFramePr/>
          <p:nvPr/>
        </p:nvGraphicFramePr>
        <p:xfrm>
          <a:off x="201150" y="2349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{A9648BEF-3F5D-4AC0-9583-DE3404C4E6FF}</a:tableStyleId>
              </a:tblPr>
              <a:tblGrid>
                <a:gridCol w="1223650"/>
                <a:gridCol w="737200"/>
                <a:gridCol w="887500"/>
                <a:gridCol w="89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馬英九</a:t>
                      </a:r>
                      <a:r>
                        <a:rPr lang="zh-TW" sz="2400"/>
                        <a:t> 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520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宣誓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就職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301;p45"/>
          <p:cNvSpPr txBox="1"/>
          <p:nvPr/>
        </p:nvSpPr>
        <p:spPr>
          <a:xfrm>
            <a:off x="5581875" y="2248975"/>
            <a:ext cx="19287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(馬英九 -&gt; 520)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(馬英九 -&gt; 宣誓)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(馬英九 -&gt; 就職)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45"/>
          <p:cNvSpPr txBox="1"/>
          <p:nvPr/>
        </p:nvSpPr>
        <p:spPr>
          <a:xfrm>
            <a:off x="223025" y="1310275"/>
            <a:ext cx="1198800" cy="557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5"/>
          <p:cNvSpPr txBox="1"/>
          <p:nvPr/>
        </p:nvSpPr>
        <p:spPr>
          <a:xfrm>
            <a:off x="3080525" y="1324200"/>
            <a:ext cx="860100" cy="544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4" name="Google Shape;304;p45"/>
          <p:cNvCxnSpPr>
            <a:stCxn id="302" idx="0"/>
            <a:endCxn id="303" idx="0"/>
          </p:cNvCxnSpPr>
          <p:nvPr/>
        </p:nvCxnSpPr>
        <p:spPr>
          <a:xfrm flipH="1" rot="-5400000">
            <a:off x="2159675" y="-26975"/>
            <a:ext cx="13800" cy="2688300"/>
          </a:xfrm>
          <a:prstGeom prst="curvedConnector3">
            <a:avLst>
              <a:gd fmla="val -1725543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type="title"/>
          </p:nvPr>
        </p:nvSpPr>
        <p:spPr>
          <a:xfrm>
            <a:off x="311700" y="176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Word2vec原理 --- Skip-Gram</a:t>
            </a:r>
            <a:endParaRPr/>
          </a:p>
        </p:txBody>
      </p:sp>
      <p:sp>
        <p:nvSpPr>
          <p:cNvPr id="310" name="Google Shape;310;p46"/>
          <p:cNvSpPr/>
          <p:nvPr/>
        </p:nvSpPr>
        <p:spPr>
          <a:xfrm>
            <a:off x="1373550" y="1081300"/>
            <a:ext cx="2103900" cy="308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6"/>
          <p:cNvSpPr/>
          <p:nvPr/>
        </p:nvSpPr>
        <p:spPr>
          <a:xfrm>
            <a:off x="1373550" y="1695025"/>
            <a:ext cx="21039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-0.3 0.2 0.1 … 0 0.5 0.9 </a:t>
            </a:r>
            <a:endParaRPr/>
          </a:p>
        </p:txBody>
      </p:sp>
      <p:sp>
        <p:nvSpPr>
          <p:cNvPr id="312" name="Google Shape;312;p46"/>
          <p:cNvSpPr txBox="1"/>
          <p:nvPr/>
        </p:nvSpPr>
        <p:spPr>
          <a:xfrm>
            <a:off x="245950" y="2148000"/>
            <a:ext cx="9450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馬英九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46"/>
          <p:cNvSpPr/>
          <p:nvPr/>
        </p:nvSpPr>
        <p:spPr>
          <a:xfrm>
            <a:off x="4283150" y="1081300"/>
            <a:ext cx="2103900" cy="308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6"/>
          <p:cNvSpPr txBox="1"/>
          <p:nvPr/>
        </p:nvSpPr>
        <p:spPr>
          <a:xfrm>
            <a:off x="311700" y="1563325"/>
            <a:ext cx="9450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蔡英文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46"/>
          <p:cNvSpPr/>
          <p:nvPr/>
        </p:nvSpPr>
        <p:spPr>
          <a:xfrm>
            <a:off x="1373550" y="2191800"/>
            <a:ext cx="21039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-0.4 0.3 0.2 … 0 0.4 0.8 </a:t>
            </a:r>
            <a:endParaRPr/>
          </a:p>
        </p:txBody>
      </p:sp>
      <p:sp>
        <p:nvSpPr>
          <p:cNvPr id="316" name="Google Shape;316;p46"/>
          <p:cNvSpPr/>
          <p:nvPr/>
        </p:nvSpPr>
        <p:spPr>
          <a:xfrm>
            <a:off x="4283150" y="3234925"/>
            <a:ext cx="21039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-0.3 0.2 0.1 … 0 0.5 0.9 </a:t>
            </a:r>
            <a:endParaRPr/>
          </a:p>
        </p:txBody>
      </p:sp>
      <p:sp>
        <p:nvSpPr>
          <p:cNvPr id="317" name="Google Shape;317;p46"/>
          <p:cNvSpPr/>
          <p:nvPr/>
        </p:nvSpPr>
        <p:spPr>
          <a:xfrm>
            <a:off x="4283150" y="2775675"/>
            <a:ext cx="21039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-0.3 0.2 0.1 … 0 0.5 0.9 </a:t>
            </a:r>
            <a:endParaRPr/>
          </a:p>
        </p:txBody>
      </p:sp>
      <p:sp>
        <p:nvSpPr>
          <p:cNvPr id="318" name="Google Shape;318;p46"/>
          <p:cNvSpPr txBox="1"/>
          <p:nvPr/>
        </p:nvSpPr>
        <p:spPr>
          <a:xfrm>
            <a:off x="3572150" y="3232125"/>
            <a:ext cx="7110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就職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46"/>
          <p:cNvSpPr txBox="1"/>
          <p:nvPr/>
        </p:nvSpPr>
        <p:spPr>
          <a:xfrm>
            <a:off x="3592200" y="2687925"/>
            <a:ext cx="7110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宣誓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46"/>
          <p:cNvSpPr/>
          <p:nvPr/>
        </p:nvSpPr>
        <p:spPr>
          <a:xfrm>
            <a:off x="6677800" y="1081300"/>
            <a:ext cx="379800" cy="308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0……</a:t>
            </a:r>
            <a:r>
              <a:rPr lang="zh-TW" sz="1600"/>
              <a:t> 0001010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0</a:t>
            </a:r>
            <a:endParaRPr sz="1600"/>
          </a:p>
        </p:txBody>
      </p:sp>
      <p:sp>
        <p:nvSpPr>
          <p:cNvPr id="321" name="Google Shape;321;p46"/>
          <p:cNvSpPr txBox="1"/>
          <p:nvPr/>
        </p:nvSpPr>
        <p:spPr>
          <a:xfrm>
            <a:off x="1373400" y="4339825"/>
            <a:ext cx="21042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Word Vector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46"/>
          <p:cNvSpPr txBox="1"/>
          <p:nvPr/>
        </p:nvSpPr>
        <p:spPr>
          <a:xfrm>
            <a:off x="4310600" y="4339825"/>
            <a:ext cx="23673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Context Vector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Prediction-Based: Word2vec</a:t>
            </a:r>
            <a:endParaRPr/>
          </a:p>
        </p:txBody>
      </p:sp>
      <p:sp>
        <p:nvSpPr>
          <p:cNvPr id="328" name="Google Shape;328;p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兩種訓練方式：</a:t>
            </a:r>
            <a:endParaRPr sz="24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 sz="1800">
                <a:solidFill>
                  <a:srgbClr val="000000"/>
                </a:solidFill>
              </a:rPr>
              <a:t>Skip-Gram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 sz="1800">
                <a:solidFill>
                  <a:srgbClr val="000000"/>
                </a:solidFill>
              </a:rPr>
              <a:t>CBOW(Continuous Bag-of-Words)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>
            <p:ph idx="4294967295" type="title"/>
          </p:nvPr>
        </p:nvSpPr>
        <p:spPr>
          <a:xfrm>
            <a:off x="311700" y="26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Skip-Gram v.s. CBOW</a:t>
            </a:r>
            <a:endParaRPr/>
          </a:p>
        </p:txBody>
      </p:sp>
      <p:pic>
        <p:nvPicPr>
          <p:cNvPr id="334" name="Google Shape;33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435" y="626550"/>
            <a:ext cx="2705041" cy="385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8"/>
          <p:cNvPicPr preferRelativeResize="0"/>
          <p:nvPr/>
        </p:nvPicPr>
        <p:blipFill rotWithShape="1">
          <a:blip r:embed="rId4">
            <a:alphaModFix/>
          </a:blip>
          <a:srcRect b="9107" l="0" r="0" t="0"/>
          <a:stretch/>
        </p:blipFill>
        <p:spPr>
          <a:xfrm>
            <a:off x="4330800" y="855150"/>
            <a:ext cx="3308050" cy="39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8"/>
          <p:cNvSpPr txBox="1"/>
          <p:nvPr/>
        </p:nvSpPr>
        <p:spPr>
          <a:xfrm>
            <a:off x="814800" y="3972200"/>
            <a:ext cx="1341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Skip-Gram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8"/>
          <p:cNvSpPr txBox="1"/>
          <p:nvPr/>
        </p:nvSpPr>
        <p:spPr>
          <a:xfrm>
            <a:off x="5958300" y="3632700"/>
            <a:ext cx="1018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CBOW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48"/>
          <p:cNvSpPr txBox="1"/>
          <p:nvPr/>
        </p:nvSpPr>
        <p:spPr>
          <a:xfrm>
            <a:off x="432125" y="4418775"/>
            <a:ext cx="2620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根據單詞，推測上下文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48"/>
          <p:cNvSpPr txBox="1"/>
          <p:nvPr/>
        </p:nvSpPr>
        <p:spPr>
          <a:xfrm>
            <a:off x="5491975" y="4124000"/>
            <a:ext cx="3018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根據上下文，推測挖空的單詞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48"/>
          <p:cNvSpPr txBox="1"/>
          <p:nvPr/>
        </p:nvSpPr>
        <p:spPr>
          <a:xfrm>
            <a:off x="1031500" y="2196475"/>
            <a:ext cx="4182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蔡英文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48"/>
          <p:cNvSpPr txBox="1"/>
          <p:nvPr/>
        </p:nvSpPr>
        <p:spPr>
          <a:xfrm>
            <a:off x="2522050" y="1050300"/>
            <a:ext cx="6003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520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48"/>
          <p:cNvSpPr txBox="1"/>
          <p:nvPr/>
        </p:nvSpPr>
        <p:spPr>
          <a:xfrm>
            <a:off x="2522050" y="1678875"/>
            <a:ext cx="4182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宣誓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48"/>
          <p:cNvSpPr txBox="1"/>
          <p:nvPr/>
        </p:nvSpPr>
        <p:spPr>
          <a:xfrm>
            <a:off x="2522050" y="2935250"/>
            <a:ext cx="4182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就職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48"/>
          <p:cNvSpPr txBox="1"/>
          <p:nvPr/>
        </p:nvSpPr>
        <p:spPr>
          <a:xfrm>
            <a:off x="6912850" y="2571750"/>
            <a:ext cx="4182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蔡英文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48"/>
          <p:cNvSpPr txBox="1"/>
          <p:nvPr/>
        </p:nvSpPr>
        <p:spPr>
          <a:xfrm>
            <a:off x="4709550" y="1346325"/>
            <a:ext cx="600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520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48"/>
          <p:cNvSpPr txBox="1"/>
          <p:nvPr/>
        </p:nvSpPr>
        <p:spPr>
          <a:xfrm>
            <a:off x="4800600" y="1954125"/>
            <a:ext cx="4182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宣誓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48"/>
          <p:cNvSpPr txBox="1"/>
          <p:nvPr/>
        </p:nvSpPr>
        <p:spPr>
          <a:xfrm>
            <a:off x="4800600" y="3241900"/>
            <a:ext cx="418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就職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/>
          <p:nvPr/>
        </p:nvSpPr>
        <p:spPr>
          <a:xfrm>
            <a:off x="1053575" y="1810050"/>
            <a:ext cx="7192200" cy="18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End of Warning</a:t>
            </a:r>
            <a:endParaRPr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0"/>
          <p:cNvSpPr txBox="1"/>
          <p:nvPr>
            <p:ph type="title"/>
          </p:nvPr>
        </p:nvSpPr>
        <p:spPr>
          <a:xfrm>
            <a:off x="311700" y="1476800"/>
            <a:ext cx="85206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一個詞只用一個向量表示，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夠嗎？</a:t>
            </a:r>
            <a:endParaRPr sz="4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詞向量的限制：多義詞</a:t>
            </a:r>
            <a:endParaRPr/>
          </a:p>
        </p:txBody>
      </p:sp>
      <p:sp>
        <p:nvSpPr>
          <p:cNvPr id="363" name="Google Shape;363;p51"/>
          <p:cNvSpPr txBox="1"/>
          <p:nvPr>
            <p:ph idx="1" type="body"/>
          </p:nvPr>
        </p:nvSpPr>
        <p:spPr>
          <a:xfrm>
            <a:off x="311700" y="1229875"/>
            <a:ext cx="4934100" cy="25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</a:rPr>
              <a:t>這 顆 </a:t>
            </a:r>
            <a:r>
              <a:rPr b="1" lang="zh-TW" sz="2400">
                <a:solidFill>
                  <a:srgbClr val="000000"/>
                </a:solidFill>
              </a:rPr>
              <a:t>蘋果</a:t>
            </a:r>
            <a:r>
              <a:rPr lang="zh-TW" sz="2400">
                <a:solidFill>
                  <a:srgbClr val="000000"/>
                </a:solidFill>
              </a:rPr>
              <a:t> 很 好吃 。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</a:rPr>
              <a:t>我們 家 在 山 上 種 了 些 </a:t>
            </a:r>
            <a:r>
              <a:rPr b="1" lang="zh-TW" sz="2400">
                <a:solidFill>
                  <a:srgbClr val="000000"/>
                </a:solidFill>
              </a:rPr>
              <a:t>蘋果</a:t>
            </a:r>
            <a:r>
              <a:rPr lang="zh-TW" sz="2400">
                <a:solidFill>
                  <a:srgbClr val="000000"/>
                </a:solidFill>
              </a:rPr>
              <a:t> 。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000000"/>
                </a:solidFill>
              </a:rPr>
              <a:t>蘋果 </a:t>
            </a:r>
            <a:r>
              <a:rPr lang="zh-TW" sz="2400">
                <a:solidFill>
                  <a:srgbClr val="000000"/>
                </a:solidFill>
              </a:rPr>
              <a:t>公司 今天 舉辦 開發者 大會 。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zh-TW" sz="2400">
                <a:solidFill>
                  <a:srgbClr val="000000"/>
                </a:solidFill>
              </a:rPr>
              <a:t>蘋果 </a:t>
            </a:r>
            <a:r>
              <a:rPr lang="zh-TW" sz="2400">
                <a:solidFill>
                  <a:srgbClr val="000000"/>
                </a:solidFill>
              </a:rPr>
              <a:t>的 股價 最近 節節 下跌 。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4" name="Google Shape;364;p51"/>
          <p:cNvSpPr txBox="1"/>
          <p:nvPr/>
        </p:nvSpPr>
        <p:spPr>
          <a:xfrm>
            <a:off x="5143500" y="1212825"/>
            <a:ext cx="3901500" cy="28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➡</a:t>
            </a: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 蘋果可能需要兩個向量：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蘋果</a:t>
            </a: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 = 蘋果（水果）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蘋果</a:t>
            </a: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 = 蘋果（公司）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詞向量的限制：細微的語義差別</a:t>
            </a:r>
            <a:endParaRPr/>
          </a:p>
        </p:txBody>
      </p:sp>
      <p:sp>
        <p:nvSpPr>
          <p:cNvPr id="370" name="Google Shape;370;p52"/>
          <p:cNvSpPr txBox="1"/>
          <p:nvPr/>
        </p:nvSpPr>
        <p:spPr>
          <a:xfrm>
            <a:off x="311700" y="1221850"/>
            <a:ext cx="5406900" cy="15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這 本 </a:t>
            </a:r>
            <a:r>
              <a:rPr b="1" lang="zh-TW" sz="2400">
                <a:latin typeface="Roboto"/>
                <a:ea typeface="Roboto"/>
                <a:cs typeface="Roboto"/>
                <a:sym typeface="Roboto"/>
              </a:rPr>
              <a:t>書</a:t>
            </a: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 很 </a:t>
            </a: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好看 。 ➡  </a:t>
            </a:r>
            <a:r>
              <a:rPr b="1" lang="zh-TW" sz="2400">
                <a:latin typeface="Roboto"/>
                <a:ea typeface="Roboto"/>
                <a:cs typeface="Roboto"/>
                <a:sym typeface="Roboto"/>
              </a:rPr>
              <a:t>書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內容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這 本 </a:t>
            </a:r>
            <a:r>
              <a:rPr b="1" lang="zh-TW" sz="2400">
                <a:latin typeface="Roboto"/>
                <a:ea typeface="Roboto"/>
                <a:cs typeface="Roboto"/>
                <a:sym typeface="Roboto"/>
              </a:rPr>
              <a:t>書</a:t>
            </a: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 很 重  。    ➡  </a:t>
            </a:r>
            <a:r>
              <a:rPr b="1" lang="zh-TW" sz="2400">
                <a:latin typeface="Roboto"/>
                <a:ea typeface="Roboto"/>
                <a:cs typeface="Roboto"/>
                <a:sym typeface="Roboto"/>
              </a:rPr>
              <a:t>書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物體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3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詞向量</a:t>
            </a:r>
            <a:r>
              <a:rPr lang="zh-TW"/>
              <a:t>的限制：代名詞指涉對象(Coreference Resolution)</a:t>
            </a:r>
            <a:endParaRPr/>
          </a:p>
        </p:txBody>
      </p:sp>
      <p:sp>
        <p:nvSpPr>
          <p:cNvPr id="376" name="Google Shape;376;p53"/>
          <p:cNvSpPr txBox="1"/>
          <p:nvPr>
            <p:ph idx="4294967295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2400"/>
              <a:t>市府</a:t>
            </a:r>
            <a:r>
              <a:rPr lang="zh-TW" sz="2400"/>
              <a:t>否決示威者的遊行，因為</a:t>
            </a:r>
            <a:r>
              <a:rPr b="1" lang="zh-TW" sz="2400"/>
              <a:t>他們</a:t>
            </a:r>
            <a:r>
              <a:rPr b="1" lang="zh-TW" sz="2400">
                <a:solidFill>
                  <a:srgbClr val="FF0000"/>
                </a:solidFill>
              </a:rPr>
              <a:t>害怕</a:t>
            </a:r>
            <a:r>
              <a:rPr lang="zh-TW" sz="2400"/>
              <a:t>暴力。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市府否決</a:t>
            </a:r>
            <a:r>
              <a:rPr b="1" lang="zh-TW" sz="2400"/>
              <a:t>示威者</a:t>
            </a:r>
            <a:r>
              <a:rPr lang="zh-TW" sz="2400"/>
              <a:t>的遊行，因為</a:t>
            </a:r>
            <a:r>
              <a:rPr b="1" lang="zh-TW" sz="2400"/>
              <a:t>他們</a:t>
            </a:r>
            <a:r>
              <a:rPr b="1" lang="zh-TW" sz="2400">
                <a:solidFill>
                  <a:srgbClr val="FF0000"/>
                </a:solidFill>
              </a:rPr>
              <a:t>提倡</a:t>
            </a:r>
            <a:r>
              <a:rPr lang="zh-TW" sz="2400"/>
              <a:t>暴力。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400"/>
              <a:t>source: https://en.wikipedia.org/wiki/Winograd_Schema_Challenge</a:t>
            </a:r>
            <a:endParaRPr sz="1400"/>
          </a:p>
        </p:txBody>
      </p:sp>
      <p:sp>
        <p:nvSpPr>
          <p:cNvPr id="377" name="Google Shape;377;p53"/>
          <p:cNvSpPr txBox="1"/>
          <p:nvPr/>
        </p:nvSpPr>
        <p:spPr>
          <a:xfrm>
            <a:off x="6855550" y="1682800"/>
            <a:ext cx="1880400" cy="22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➡ 「我們」在每個句子都需要不同的向量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102425" y="1229875"/>
            <a:ext cx="8904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zh-TW" sz="2800"/>
              <a:t>如何讓電腦瞭解語言？</a:t>
            </a:r>
            <a:endParaRPr sz="2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人爲定義詞意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從大量語料中統計出詞義</a:t>
            </a:r>
            <a:endParaRPr sz="22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分布假說（Distributional Hypothesis）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詞向量（Word Vectors）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考慮上下文的詞向量（Contextualized Word Vectors）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我們如何表示同個字的不同意思？</a:t>
            </a:r>
            <a:endParaRPr/>
          </a:p>
        </p:txBody>
      </p:sp>
      <p:sp>
        <p:nvSpPr>
          <p:cNvPr id="383" name="Google Shape;383;p5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根據字典，給每個字不同數量的向量？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但字典的編纂常常趕不上舊詞新用的速度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歧義無所不在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多義詞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代名詞指涉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衍伸義 (e.g. 你不要</a:t>
            </a:r>
            <a:r>
              <a:rPr lang="zh-TW" sz="2400" u="sng">
                <a:solidFill>
                  <a:schemeClr val="hlink"/>
                </a:solidFill>
                <a:hlinkClick r:id="rId3"/>
              </a:rPr>
              <a:t>旋轉</a:t>
            </a:r>
            <a:r>
              <a:rPr lang="zh-TW" sz="2400">
                <a:solidFill>
                  <a:srgbClr val="000000"/>
                </a:solidFill>
              </a:rPr>
              <a:t>我）</a:t>
            </a:r>
            <a:endParaRPr sz="24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384" name="Google Shape;38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5325" y="0"/>
            <a:ext cx="246697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7500" y="2234714"/>
            <a:ext cx="2586025" cy="2403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0250" y="2007925"/>
            <a:ext cx="33337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5"/>
          <p:cNvSpPr txBox="1"/>
          <p:nvPr>
            <p:ph idx="4294967295" type="title"/>
          </p:nvPr>
        </p:nvSpPr>
        <p:spPr>
          <a:xfrm>
            <a:off x="311700" y="162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考慮上下文的詞向量(</a:t>
            </a:r>
            <a:r>
              <a:rPr lang="zh-TW"/>
              <a:t>Contextualized Word Representations</a:t>
            </a:r>
            <a:r>
              <a:rPr lang="zh-TW"/>
              <a:t>)</a:t>
            </a:r>
            <a:endParaRPr/>
          </a:p>
        </p:txBody>
      </p:sp>
      <p:pic>
        <p:nvPicPr>
          <p:cNvPr id="392" name="Google Shape;39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9155"/>
            <a:ext cx="9144000" cy="2118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500" y="1751275"/>
            <a:ext cx="3001950" cy="300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4400" y="1569225"/>
            <a:ext cx="3574275" cy="35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6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根據不同的上下文，給每個字不同的向量</a:t>
            </a:r>
            <a:endParaRPr/>
          </a:p>
        </p:txBody>
      </p:sp>
      <p:sp>
        <p:nvSpPr>
          <p:cNvPr id="400" name="Google Shape;400;p5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2400"/>
              <a:t>市府</a:t>
            </a:r>
            <a:r>
              <a:rPr lang="zh-TW" sz="2400"/>
              <a:t>否決示威者的遊行，因為</a:t>
            </a:r>
            <a:r>
              <a:rPr b="1" lang="zh-TW" sz="2400"/>
              <a:t>他們</a:t>
            </a:r>
            <a:r>
              <a:rPr b="1" lang="zh-TW" sz="2400">
                <a:solidFill>
                  <a:srgbClr val="FF0000"/>
                </a:solidFill>
              </a:rPr>
              <a:t>害怕</a:t>
            </a:r>
            <a:r>
              <a:rPr lang="zh-TW" sz="2400"/>
              <a:t>暴力。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市府否決</a:t>
            </a:r>
            <a:r>
              <a:rPr b="1" lang="zh-TW" sz="2400"/>
              <a:t>示威者</a:t>
            </a:r>
            <a:r>
              <a:rPr lang="zh-TW" sz="2400"/>
              <a:t>的遊行，因為</a:t>
            </a:r>
            <a:r>
              <a:rPr b="1" lang="zh-TW" sz="2400"/>
              <a:t>他們</a:t>
            </a:r>
            <a:r>
              <a:rPr b="1" lang="zh-TW" sz="2400">
                <a:solidFill>
                  <a:srgbClr val="FF0000"/>
                </a:solidFill>
              </a:rPr>
              <a:t>提倡</a:t>
            </a:r>
            <a:r>
              <a:rPr lang="zh-TW" sz="2400"/>
              <a:t>暴力。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400"/>
              <a:t>source: https://en.wikipedia.org/wiki/Winograd_Schema_Challenge</a:t>
            </a:r>
            <a:endParaRPr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7"/>
          <p:cNvSpPr txBox="1"/>
          <p:nvPr/>
        </p:nvSpPr>
        <p:spPr>
          <a:xfrm>
            <a:off x="1053575" y="1810050"/>
            <a:ext cx="7192200" cy="18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Warning: Advanced Material</a:t>
            </a:r>
            <a:endParaRPr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8"/>
          <p:cNvSpPr txBox="1"/>
          <p:nvPr>
            <p:ph idx="4294967295"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BERT (</a:t>
            </a:r>
            <a:r>
              <a:rPr b="1" lang="zh-TW"/>
              <a:t>B</a:t>
            </a:r>
            <a:r>
              <a:rPr lang="zh-TW"/>
              <a:t>idirectional </a:t>
            </a:r>
            <a:r>
              <a:rPr b="1" lang="zh-TW"/>
              <a:t>E</a:t>
            </a:r>
            <a:r>
              <a:rPr lang="zh-TW"/>
              <a:t>ncoder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R</a:t>
            </a:r>
            <a:r>
              <a:rPr lang="zh-TW"/>
              <a:t>epresentations from </a:t>
            </a:r>
            <a:r>
              <a:rPr b="1" lang="zh-TW"/>
              <a:t>T</a:t>
            </a:r>
            <a:r>
              <a:rPr lang="zh-TW"/>
              <a:t>ransformers)</a:t>
            </a:r>
            <a:endParaRPr/>
          </a:p>
        </p:txBody>
      </p:sp>
      <p:pic>
        <p:nvPicPr>
          <p:cNvPr id="411" name="Google Shape;41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300" y="-77031"/>
            <a:ext cx="4038725" cy="5073607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8"/>
          <p:cNvSpPr txBox="1"/>
          <p:nvPr/>
        </p:nvSpPr>
        <p:spPr>
          <a:xfrm>
            <a:off x="5391738" y="1822379"/>
            <a:ext cx="1749300" cy="304050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58"/>
          <p:cNvSpPr txBox="1"/>
          <p:nvPr/>
        </p:nvSpPr>
        <p:spPr>
          <a:xfrm>
            <a:off x="5381492" y="1294374"/>
            <a:ext cx="17700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Encoder</a:t>
            </a:r>
            <a:endParaRPr sz="18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58"/>
          <p:cNvSpPr/>
          <p:nvPr/>
        </p:nvSpPr>
        <p:spPr>
          <a:xfrm>
            <a:off x="1084450" y="2849124"/>
            <a:ext cx="3302400" cy="939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BERT</a:t>
            </a:r>
            <a:endParaRPr sz="2400"/>
          </a:p>
        </p:txBody>
      </p:sp>
      <p:cxnSp>
        <p:nvCxnSpPr>
          <p:cNvPr id="415" name="Google Shape;415;p58"/>
          <p:cNvCxnSpPr/>
          <p:nvPr/>
        </p:nvCxnSpPr>
        <p:spPr>
          <a:xfrm rot="10800000">
            <a:off x="1435075" y="3788025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58"/>
          <p:cNvCxnSpPr/>
          <p:nvPr/>
        </p:nvCxnSpPr>
        <p:spPr>
          <a:xfrm rot="10800000">
            <a:off x="2300617" y="3788025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58"/>
          <p:cNvCxnSpPr/>
          <p:nvPr/>
        </p:nvCxnSpPr>
        <p:spPr>
          <a:xfrm rot="10800000">
            <a:off x="3166143" y="3788025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58"/>
          <p:cNvCxnSpPr/>
          <p:nvPr/>
        </p:nvCxnSpPr>
        <p:spPr>
          <a:xfrm rot="10800000">
            <a:off x="4031700" y="3788025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58"/>
          <p:cNvSpPr txBox="1"/>
          <p:nvPr/>
        </p:nvSpPr>
        <p:spPr>
          <a:xfrm>
            <a:off x="989450" y="4278625"/>
            <a:ext cx="34662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 政府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  … 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示威者 …   害怕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      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暴力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0" name="Google Shape;420;p58"/>
          <p:cNvCxnSpPr/>
          <p:nvPr/>
        </p:nvCxnSpPr>
        <p:spPr>
          <a:xfrm rot="10800000">
            <a:off x="1464375" y="2554525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58"/>
          <p:cNvCxnSpPr/>
          <p:nvPr/>
        </p:nvCxnSpPr>
        <p:spPr>
          <a:xfrm rot="10800000">
            <a:off x="2329925" y="2554525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58"/>
          <p:cNvCxnSpPr/>
          <p:nvPr/>
        </p:nvCxnSpPr>
        <p:spPr>
          <a:xfrm rot="10800000">
            <a:off x="3195459" y="2554525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58"/>
          <p:cNvCxnSpPr/>
          <p:nvPr/>
        </p:nvCxnSpPr>
        <p:spPr>
          <a:xfrm rot="10800000">
            <a:off x="4061025" y="2554525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58"/>
          <p:cNvSpPr/>
          <p:nvPr/>
        </p:nvSpPr>
        <p:spPr>
          <a:xfrm>
            <a:off x="1349575" y="2037036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8"/>
          <p:cNvSpPr/>
          <p:nvPr/>
        </p:nvSpPr>
        <p:spPr>
          <a:xfrm>
            <a:off x="2240741" y="2037025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8"/>
          <p:cNvSpPr/>
          <p:nvPr/>
        </p:nvSpPr>
        <p:spPr>
          <a:xfrm>
            <a:off x="3080645" y="2037036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8"/>
          <p:cNvSpPr/>
          <p:nvPr/>
        </p:nvSpPr>
        <p:spPr>
          <a:xfrm>
            <a:off x="4002374" y="2037025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8"/>
          <p:cNvSpPr txBox="1"/>
          <p:nvPr/>
        </p:nvSpPr>
        <p:spPr>
          <a:xfrm>
            <a:off x="862125" y="1139750"/>
            <a:ext cx="378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Roboto"/>
                <a:ea typeface="Roboto"/>
                <a:cs typeface="Roboto"/>
                <a:sym typeface="Roboto"/>
              </a:rPr>
              <a:t>BERT = Encoder of Transformer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Roboto"/>
                <a:ea typeface="Roboto"/>
                <a:cs typeface="Roboto"/>
                <a:sym typeface="Roboto"/>
              </a:rPr>
              <a:t>不需要任何人工標註的資料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58"/>
          <p:cNvSpPr txBox="1"/>
          <p:nvPr/>
        </p:nvSpPr>
        <p:spPr>
          <a:xfrm>
            <a:off x="5896200" y="2941125"/>
            <a:ext cx="864300" cy="359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9"/>
          <p:cNvSpPr txBox="1"/>
          <p:nvPr>
            <p:ph idx="4294967295" type="title"/>
          </p:nvPr>
        </p:nvSpPr>
        <p:spPr>
          <a:xfrm>
            <a:off x="311700" y="23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of BERT</a:t>
            </a:r>
            <a:endParaRPr/>
          </a:p>
        </p:txBody>
      </p:sp>
      <p:sp>
        <p:nvSpPr>
          <p:cNvPr id="435" name="Google Shape;435;p59"/>
          <p:cNvSpPr/>
          <p:nvPr/>
        </p:nvSpPr>
        <p:spPr>
          <a:xfrm>
            <a:off x="4532925" y="3028300"/>
            <a:ext cx="4028400" cy="939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BERT</a:t>
            </a:r>
            <a:endParaRPr sz="2400"/>
          </a:p>
        </p:txBody>
      </p:sp>
      <p:cxnSp>
        <p:nvCxnSpPr>
          <p:cNvPr id="436" name="Google Shape;436;p59"/>
          <p:cNvCxnSpPr/>
          <p:nvPr/>
        </p:nvCxnSpPr>
        <p:spPr>
          <a:xfrm rot="10800000">
            <a:off x="4883550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59"/>
          <p:cNvCxnSpPr/>
          <p:nvPr/>
        </p:nvCxnSpPr>
        <p:spPr>
          <a:xfrm rot="10800000">
            <a:off x="5596692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59"/>
          <p:cNvCxnSpPr/>
          <p:nvPr/>
        </p:nvCxnSpPr>
        <p:spPr>
          <a:xfrm rot="10800000">
            <a:off x="6919418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59"/>
          <p:cNvCxnSpPr/>
          <p:nvPr/>
        </p:nvCxnSpPr>
        <p:spPr>
          <a:xfrm rot="10800000">
            <a:off x="7556375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" name="Google Shape;440;p59"/>
          <p:cNvSpPr txBox="1"/>
          <p:nvPr/>
        </p:nvSpPr>
        <p:spPr>
          <a:xfrm>
            <a:off x="4572000" y="4457800"/>
            <a:ext cx="40284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市府  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否決   [MASK] …他們  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提倡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   暴力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1" name="Google Shape;441;p59"/>
          <p:cNvCxnSpPr/>
          <p:nvPr/>
        </p:nvCxnSpPr>
        <p:spPr>
          <a:xfrm rot="10800000">
            <a:off x="4912850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59"/>
          <p:cNvCxnSpPr/>
          <p:nvPr/>
        </p:nvCxnSpPr>
        <p:spPr>
          <a:xfrm rot="10800000">
            <a:off x="6159400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59"/>
          <p:cNvCxnSpPr/>
          <p:nvPr/>
        </p:nvCxnSpPr>
        <p:spPr>
          <a:xfrm rot="10800000">
            <a:off x="6796334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59"/>
          <p:cNvCxnSpPr/>
          <p:nvPr/>
        </p:nvCxnSpPr>
        <p:spPr>
          <a:xfrm rot="10800000">
            <a:off x="7509500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59"/>
          <p:cNvSpPr/>
          <p:nvPr/>
        </p:nvSpPr>
        <p:spPr>
          <a:xfrm>
            <a:off x="4798050" y="2216211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9"/>
          <p:cNvSpPr/>
          <p:nvPr/>
        </p:nvSpPr>
        <p:spPr>
          <a:xfrm>
            <a:off x="6070216" y="2216200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9"/>
          <p:cNvSpPr/>
          <p:nvPr/>
        </p:nvSpPr>
        <p:spPr>
          <a:xfrm>
            <a:off x="6681520" y="2216211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9"/>
          <p:cNvSpPr/>
          <p:nvPr/>
        </p:nvSpPr>
        <p:spPr>
          <a:xfrm>
            <a:off x="7450849" y="2216200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9" name="Google Shape;449;p59"/>
          <p:cNvCxnSpPr/>
          <p:nvPr/>
        </p:nvCxnSpPr>
        <p:spPr>
          <a:xfrm rot="10800000">
            <a:off x="6161366" y="1900650"/>
            <a:ext cx="9300" cy="31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0" name="Google Shape;450;p59"/>
          <p:cNvSpPr/>
          <p:nvPr/>
        </p:nvSpPr>
        <p:spPr>
          <a:xfrm>
            <a:off x="5179050" y="1313750"/>
            <a:ext cx="1920900" cy="607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Linear Multi-Class Classifier</a:t>
            </a:r>
            <a:endParaRPr sz="1600"/>
          </a:p>
        </p:txBody>
      </p:sp>
      <p:cxnSp>
        <p:nvCxnSpPr>
          <p:cNvPr id="451" name="Google Shape;451;p59"/>
          <p:cNvCxnSpPr/>
          <p:nvPr/>
        </p:nvCxnSpPr>
        <p:spPr>
          <a:xfrm rot="10800000">
            <a:off x="52907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59"/>
          <p:cNvCxnSpPr/>
          <p:nvPr/>
        </p:nvCxnSpPr>
        <p:spPr>
          <a:xfrm rot="10800000">
            <a:off x="54431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59"/>
          <p:cNvCxnSpPr/>
          <p:nvPr/>
        </p:nvCxnSpPr>
        <p:spPr>
          <a:xfrm rot="10800000">
            <a:off x="55955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59"/>
          <p:cNvCxnSpPr/>
          <p:nvPr/>
        </p:nvCxnSpPr>
        <p:spPr>
          <a:xfrm rot="10800000">
            <a:off x="57479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59"/>
          <p:cNvCxnSpPr/>
          <p:nvPr/>
        </p:nvCxnSpPr>
        <p:spPr>
          <a:xfrm rot="10800000">
            <a:off x="59003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59"/>
          <p:cNvCxnSpPr/>
          <p:nvPr/>
        </p:nvCxnSpPr>
        <p:spPr>
          <a:xfrm rot="10800000">
            <a:off x="60527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59"/>
          <p:cNvCxnSpPr/>
          <p:nvPr/>
        </p:nvCxnSpPr>
        <p:spPr>
          <a:xfrm rot="10800000">
            <a:off x="62051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59"/>
          <p:cNvCxnSpPr/>
          <p:nvPr/>
        </p:nvCxnSpPr>
        <p:spPr>
          <a:xfrm rot="10800000">
            <a:off x="63575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59"/>
          <p:cNvCxnSpPr/>
          <p:nvPr/>
        </p:nvCxnSpPr>
        <p:spPr>
          <a:xfrm rot="10800000">
            <a:off x="65099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59"/>
          <p:cNvCxnSpPr/>
          <p:nvPr/>
        </p:nvCxnSpPr>
        <p:spPr>
          <a:xfrm rot="10800000">
            <a:off x="66623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59"/>
          <p:cNvCxnSpPr/>
          <p:nvPr/>
        </p:nvCxnSpPr>
        <p:spPr>
          <a:xfrm rot="10800000">
            <a:off x="68147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59"/>
          <p:cNvCxnSpPr/>
          <p:nvPr/>
        </p:nvCxnSpPr>
        <p:spPr>
          <a:xfrm rot="10800000">
            <a:off x="58241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59"/>
          <p:cNvSpPr txBox="1"/>
          <p:nvPr/>
        </p:nvSpPr>
        <p:spPr>
          <a:xfrm>
            <a:off x="5144575" y="686775"/>
            <a:ext cx="195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vocabulary size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59"/>
          <p:cNvSpPr txBox="1"/>
          <p:nvPr/>
        </p:nvSpPr>
        <p:spPr>
          <a:xfrm>
            <a:off x="158350" y="2879275"/>
            <a:ext cx="3725100" cy="1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如果兩個字填在同一個地方沒有違和感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那他們就有類似的詞向量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59"/>
          <p:cNvSpPr txBox="1"/>
          <p:nvPr/>
        </p:nvSpPr>
        <p:spPr>
          <a:xfrm>
            <a:off x="336075" y="1089750"/>
            <a:ext cx="31374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方法一：Masked Language Model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6" name="Google Shape;466;p59"/>
          <p:cNvCxnSpPr/>
          <p:nvPr/>
        </p:nvCxnSpPr>
        <p:spPr>
          <a:xfrm rot="10800000">
            <a:off x="8271500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7" name="Google Shape;467;p59"/>
          <p:cNvSpPr/>
          <p:nvPr/>
        </p:nvSpPr>
        <p:spPr>
          <a:xfrm>
            <a:off x="8212849" y="2216200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8" name="Google Shape;468;p59"/>
          <p:cNvCxnSpPr/>
          <p:nvPr/>
        </p:nvCxnSpPr>
        <p:spPr>
          <a:xfrm rot="10800000">
            <a:off x="8242175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Google Shape;469;p59"/>
          <p:cNvCxnSpPr/>
          <p:nvPr/>
        </p:nvCxnSpPr>
        <p:spPr>
          <a:xfrm rot="10800000">
            <a:off x="6282492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59"/>
          <p:cNvCxnSpPr/>
          <p:nvPr/>
        </p:nvCxnSpPr>
        <p:spPr>
          <a:xfrm rot="10800000">
            <a:off x="5549800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Google Shape;471;p59"/>
          <p:cNvSpPr/>
          <p:nvPr/>
        </p:nvSpPr>
        <p:spPr>
          <a:xfrm>
            <a:off x="5460616" y="2216200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9"/>
          <p:cNvSpPr txBox="1"/>
          <p:nvPr/>
        </p:nvSpPr>
        <p:spPr>
          <a:xfrm>
            <a:off x="5443100" y="327675"/>
            <a:ext cx="1238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   示威者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0"/>
          <p:cNvSpPr txBox="1"/>
          <p:nvPr>
            <p:ph idx="4294967295" type="title"/>
          </p:nvPr>
        </p:nvSpPr>
        <p:spPr>
          <a:xfrm>
            <a:off x="235500" y="23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of BERT</a:t>
            </a:r>
            <a:endParaRPr/>
          </a:p>
        </p:txBody>
      </p:sp>
      <p:sp>
        <p:nvSpPr>
          <p:cNvPr id="478" name="Google Shape;478;p60"/>
          <p:cNvSpPr/>
          <p:nvPr/>
        </p:nvSpPr>
        <p:spPr>
          <a:xfrm>
            <a:off x="4532925" y="3028300"/>
            <a:ext cx="4028400" cy="939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BERT</a:t>
            </a:r>
            <a:endParaRPr sz="2400"/>
          </a:p>
        </p:txBody>
      </p:sp>
      <p:cxnSp>
        <p:nvCxnSpPr>
          <p:cNvPr id="479" name="Google Shape;479;p60"/>
          <p:cNvCxnSpPr/>
          <p:nvPr/>
        </p:nvCxnSpPr>
        <p:spPr>
          <a:xfrm rot="10800000">
            <a:off x="4883550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60"/>
          <p:cNvCxnSpPr/>
          <p:nvPr/>
        </p:nvCxnSpPr>
        <p:spPr>
          <a:xfrm rot="10800000">
            <a:off x="5596692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60"/>
          <p:cNvCxnSpPr/>
          <p:nvPr/>
        </p:nvCxnSpPr>
        <p:spPr>
          <a:xfrm rot="10800000">
            <a:off x="6919418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60"/>
          <p:cNvCxnSpPr/>
          <p:nvPr/>
        </p:nvCxnSpPr>
        <p:spPr>
          <a:xfrm rot="10800000">
            <a:off x="7556375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3" name="Google Shape;483;p60"/>
          <p:cNvSpPr txBox="1"/>
          <p:nvPr/>
        </p:nvSpPr>
        <p:spPr>
          <a:xfrm>
            <a:off x="4495800" y="4457800"/>
            <a:ext cx="40284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[MASK]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否決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示威者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…他們  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害怕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   暴力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4" name="Google Shape;484;p60"/>
          <p:cNvCxnSpPr/>
          <p:nvPr/>
        </p:nvCxnSpPr>
        <p:spPr>
          <a:xfrm rot="10800000">
            <a:off x="4912850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60"/>
          <p:cNvCxnSpPr/>
          <p:nvPr/>
        </p:nvCxnSpPr>
        <p:spPr>
          <a:xfrm rot="10800000">
            <a:off x="6159400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60"/>
          <p:cNvCxnSpPr/>
          <p:nvPr/>
        </p:nvCxnSpPr>
        <p:spPr>
          <a:xfrm rot="10800000">
            <a:off x="6796334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60"/>
          <p:cNvCxnSpPr/>
          <p:nvPr/>
        </p:nvCxnSpPr>
        <p:spPr>
          <a:xfrm rot="10800000">
            <a:off x="7509500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60"/>
          <p:cNvSpPr/>
          <p:nvPr/>
        </p:nvSpPr>
        <p:spPr>
          <a:xfrm>
            <a:off x="4798050" y="2216211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60"/>
          <p:cNvSpPr/>
          <p:nvPr/>
        </p:nvSpPr>
        <p:spPr>
          <a:xfrm>
            <a:off x="6070216" y="2216200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60"/>
          <p:cNvSpPr/>
          <p:nvPr/>
        </p:nvSpPr>
        <p:spPr>
          <a:xfrm>
            <a:off x="6681520" y="2216211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60"/>
          <p:cNvSpPr/>
          <p:nvPr/>
        </p:nvSpPr>
        <p:spPr>
          <a:xfrm>
            <a:off x="7450849" y="2216200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2" name="Google Shape;492;p60"/>
          <p:cNvCxnSpPr/>
          <p:nvPr/>
        </p:nvCxnSpPr>
        <p:spPr>
          <a:xfrm rot="10800000">
            <a:off x="4870191" y="1921550"/>
            <a:ext cx="9300" cy="31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60"/>
          <p:cNvSpPr/>
          <p:nvPr/>
        </p:nvSpPr>
        <p:spPr>
          <a:xfrm>
            <a:off x="3959850" y="1313750"/>
            <a:ext cx="1920900" cy="607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Linear Multi-Class Classifier</a:t>
            </a:r>
            <a:endParaRPr sz="1600"/>
          </a:p>
        </p:txBody>
      </p:sp>
      <p:cxnSp>
        <p:nvCxnSpPr>
          <p:cNvPr id="494" name="Google Shape;494;p60"/>
          <p:cNvCxnSpPr/>
          <p:nvPr/>
        </p:nvCxnSpPr>
        <p:spPr>
          <a:xfrm rot="10800000">
            <a:off x="40715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60"/>
          <p:cNvCxnSpPr/>
          <p:nvPr/>
        </p:nvCxnSpPr>
        <p:spPr>
          <a:xfrm rot="10800000">
            <a:off x="42239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60"/>
          <p:cNvCxnSpPr/>
          <p:nvPr/>
        </p:nvCxnSpPr>
        <p:spPr>
          <a:xfrm rot="10800000">
            <a:off x="43763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60"/>
          <p:cNvCxnSpPr/>
          <p:nvPr/>
        </p:nvCxnSpPr>
        <p:spPr>
          <a:xfrm rot="10800000">
            <a:off x="45287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60"/>
          <p:cNvCxnSpPr/>
          <p:nvPr/>
        </p:nvCxnSpPr>
        <p:spPr>
          <a:xfrm rot="10800000">
            <a:off x="46811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60"/>
          <p:cNvCxnSpPr/>
          <p:nvPr/>
        </p:nvCxnSpPr>
        <p:spPr>
          <a:xfrm rot="10800000">
            <a:off x="48335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0" name="Google Shape;500;p60"/>
          <p:cNvCxnSpPr/>
          <p:nvPr/>
        </p:nvCxnSpPr>
        <p:spPr>
          <a:xfrm rot="10800000">
            <a:off x="49859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1" name="Google Shape;501;p60"/>
          <p:cNvCxnSpPr/>
          <p:nvPr/>
        </p:nvCxnSpPr>
        <p:spPr>
          <a:xfrm rot="10800000">
            <a:off x="51383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" name="Google Shape;502;p60"/>
          <p:cNvCxnSpPr/>
          <p:nvPr/>
        </p:nvCxnSpPr>
        <p:spPr>
          <a:xfrm rot="10800000">
            <a:off x="52907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60"/>
          <p:cNvCxnSpPr/>
          <p:nvPr/>
        </p:nvCxnSpPr>
        <p:spPr>
          <a:xfrm rot="10800000">
            <a:off x="54431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60"/>
          <p:cNvCxnSpPr/>
          <p:nvPr/>
        </p:nvCxnSpPr>
        <p:spPr>
          <a:xfrm rot="10800000">
            <a:off x="4604900" y="10237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60"/>
          <p:cNvSpPr txBox="1"/>
          <p:nvPr/>
        </p:nvSpPr>
        <p:spPr>
          <a:xfrm>
            <a:off x="3925375" y="686775"/>
            <a:ext cx="195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vocabulary size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60"/>
          <p:cNvSpPr txBox="1"/>
          <p:nvPr/>
        </p:nvSpPr>
        <p:spPr>
          <a:xfrm>
            <a:off x="158350" y="2879275"/>
            <a:ext cx="3725100" cy="1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如果兩個字填在同一個地方沒有違和感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那他們就有類似的詞向量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60"/>
          <p:cNvSpPr txBox="1"/>
          <p:nvPr/>
        </p:nvSpPr>
        <p:spPr>
          <a:xfrm>
            <a:off x="336075" y="1089750"/>
            <a:ext cx="31374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方法一：Masked Language Model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8" name="Google Shape;508;p60"/>
          <p:cNvCxnSpPr/>
          <p:nvPr/>
        </p:nvCxnSpPr>
        <p:spPr>
          <a:xfrm rot="10800000">
            <a:off x="8271500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9" name="Google Shape;509;p60"/>
          <p:cNvSpPr/>
          <p:nvPr/>
        </p:nvSpPr>
        <p:spPr>
          <a:xfrm>
            <a:off x="8212849" y="2216200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0" name="Google Shape;510;p60"/>
          <p:cNvCxnSpPr/>
          <p:nvPr/>
        </p:nvCxnSpPr>
        <p:spPr>
          <a:xfrm rot="10800000">
            <a:off x="8242175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60"/>
          <p:cNvCxnSpPr/>
          <p:nvPr/>
        </p:nvCxnSpPr>
        <p:spPr>
          <a:xfrm rot="10800000">
            <a:off x="6282492" y="39672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60"/>
          <p:cNvCxnSpPr/>
          <p:nvPr/>
        </p:nvCxnSpPr>
        <p:spPr>
          <a:xfrm rot="10800000">
            <a:off x="5549800" y="2733700"/>
            <a:ext cx="1890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3" name="Google Shape;513;p60"/>
          <p:cNvSpPr/>
          <p:nvPr/>
        </p:nvSpPr>
        <p:spPr>
          <a:xfrm>
            <a:off x="5460616" y="2216200"/>
            <a:ext cx="189900" cy="517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60"/>
          <p:cNvSpPr txBox="1"/>
          <p:nvPr/>
        </p:nvSpPr>
        <p:spPr>
          <a:xfrm>
            <a:off x="4452500" y="327675"/>
            <a:ext cx="1238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市府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1"/>
          <p:cNvSpPr txBox="1"/>
          <p:nvPr>
            <p:ph idx="4294967295"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of BERT</a:t>
            </a:r>
            <a:endParaRPr/>
          </a:p>
        </p:txBody>
      </p:sp>
      <p:sp>
        <p:nvSpPr>
          <p:cNvPr id="520" name="Google Shape;520;p61"/>
          <p:cNvSpPr txBox="1"/>
          <p:nvPr/>
        </p:nvSpPr>
        <p:spPr>
          <a:xfrm>
            <a:off x="3550750" y="315400"/>
            <a:ext cx="5026500" cy="14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方法二：Next Sentence Prediction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[SEP]: 用以表示兩個句子的界限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[CLS]: 輸出分類結果的位置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61"/>
          <p:cNvSpPr/>
          <p:nvPr/>
        </p:nvSpPr>
        <p:spPr>
          <a:xfrm>
            <a:off x="2121900" y="2987381"/>
            <a:ext cx="5783400" cy="847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BERT</a:t>
            </a:r>
            <a:endParaRPr sz="2400"/>
          </a:p>
        </p:txBody>
      </p:sp>
      <p:cxnSp>
        <p:nvCxnSpPr>
          <p:cNvPr id="522" name="Google Shape;522;p61"/>
          <p:cNvCxnSpPr/>
          <p:nvPr/>
        </p:nvCxnSpPr>
        <p:spPr>
          <a:xfrm rot="10800000">
            <a:off x="3058100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61"/>
          <p:cNvCxnSpPr/>
          <p:nvPr/>
        </p:nvCxnSpPr>
        <p:spPr>
          <a:xfrm rot="10800000">
            <a:off x="3572942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61"/>
          <p:cNvCxnSpPr/>
          <p:nvPr/>
        </p:nvCxnSpPr>
        <p:spPr>
          <a:xfrm rot="10800000">
            <a:off x="4063768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Google Shape;525;p61"/>
          <p:cNvCxnSpPr/>
          <p:nvPr/>
        </p:nvCxnSpPr>
        <p:spPr>
          <a:xfrm rot="10800000">
            <a:off x="4630800" y="2632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6" name="Google Shape;526;p61"/>
          <p:cNvSpPr txBox="1"/>
          <p:nvPr/>
        </p:nvSpPr>
        <p:spPr>
          <a:xfrm>
            <a:off x="2121900" y="4325200"/>
            <a:ext cx="58710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[CLS]    醒      醒    吧    [SEP]    你   沒     有       妹     妹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Google Shape;527;p61"/>
          <p:cNvSpPr/>
          <p:nvPr/>
        </p:nvSpPr>
        <p:spPr>
          <a:xfrm>
            <a:off x="2340125" y="2221102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61"/>
          <p:cNvSpPr/>
          <p:nvPr/>
        </p:nvSpPr>
        <p:spPr>
          <a:xfrm>
            <a:off x="2962417" y="2221088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61"/>
          <p:cNvSpPr/>
          <p:nvPr/>
        </p:nvSpPr>
        <p:spPr>
          <a:xfrm>
            <a:off x="3475433" y="2235997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61"/>
          <p:cNvSpPr/>
          <p:nvPr/>
        </p:nvSpPr>
        <p:spPr>
          <a:xfrm>
            <a:off x="3979962" y="221560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1" name="Google Shape;531;p61"/>
          <p:cNvCxnSpPr/>
          <p:nvPr/>
        </p:nvCxnSpPr>
        <p:spPr>
          <a:xfrm rot="10800000">
            <a:off x="2430417" y="1963712"/>
            <a:ext cx="9300" cy="25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p61"/>
          <p:cNvSpPr/>
          <p:nvPr/>
        </p:nvSpPr>
        <p:spPr>
          <a:xfrm>
            <a:off x="1474625" y="1517901"/>
            <a:ext cx="1920900" cy="495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Linear Binary Classifier</a:t>
            </a:r>
            <a:endParaRPr sz="1600"/>
          </a:p>
        </p:txBody>
      </p:sp>
      <p:cxnSp>
        <p:nvCxnSpPr>
          <p:cNvPr id="533" name="Google Shape;533;p61"/>
          <p:cNvCxnSpPr/>
          <p:nvPr/>
        </p:nvCxnSpPr>
        <p:spPr>
          <a:xfrm rot="10800000">
            <a:off x="5720413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p61"/>
          <p:cNvCxnSpPr/>
          <p:nvPr/>
        </p:nvCxnSpPr>
        <p:spPr>
          <a:xfrm rot="10800000">
            <a:off x="6196175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p61"/>
          <p:cNvCxnSpPr/>
          <p:nvPr/>
        </p:nvCxnSpPr>
        <p:spPr>
          <a:xfrm rot="10800000">
            <a:off x="7300100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61"/>
          <p:cNvCxnSpPr/>
          <p:nvPr/>
        </p:nvCxnSpPr>
        <p:spPr>
          <a:xfrm rot="10800000">
            <a:off x="2425625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61"/>
          <p:cNvCxnSpPr/>
          <p:nvPr/>
        </p:nvCxnSpPr>
        <p:spPr>
          <a:xfrm rot="10800000">
            <a:off x="5244638" y="2632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61"/>
          <p:cNvCxnSpPr/>
          <p:nvPr/>
        </p:nvCxnSpPr>
        <p:spPr>
          <a:xfrm rot="10800000">
            <a:off x="6762438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61"/>
          <p:cNvCxnSpPr/>
          <p:nvPr/>
        </p:nvCxnSpPr>
        <p:spPr>
          <a:xfrm rot="10800000">
            <a:off x="2408441" y="1233211"/>
            <a:ext cx="9300" cy="28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61"/>
          <p:cNvSpPr txBox="1"/>
          <p:nvPr/>
        </p:nvSpPr>
        <p:spPr>
          <a:xfrm>
            <a:off x="1816025" y="844400"/>
            <a:ext cx="11250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Yes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61"/>
          <p:cNvSpPr/>
          <p:nvPr/>
        </p:nvSpPr>
        <p:spPr>
          <a:xfrm>
            <a:off x="4555325" y="221560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61"/>
          <p:cNvSpPr/>
          <p:nvPr/>
        </p:nvSpPr>
        <p:spPr>
          <a:xfrm>
            <a:off x="5137887" y="219375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61"/>
          <p:cNvSpPr/>
          <p:nvPr/>
        </p:nvSpPr>
        <p:spPr>
          <a:xfrm>
            <a:off x="5656487" y="219375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61"/>
          <p:cNvSpPr/>
          <p:nvPr/>
        </p:nvSpPr>
        <p:spPr>
          <a:xfrm>
            <a:off x="6123937" y="219375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61"/>
          <p:cNvSpPr/>
          <p:nvPr/>
        </p:nvSpPr>
        <p:spPr>
          <a:xfrm>
            <a:off x="6657987" y="219375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61"/>
          <p:cNvSpPr/>
          <p:nvPr/>
        </p:nvSpPr>
        <p:spPr>
          <a:xfrm>
            <a:off x="7192025" y="2180426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7" name="Google Shape;547;p61"/>
          <p:cNvCxnSpPr/>
          <p:nvPr/>
        </p:nvCxnSpPr>
        <p:spPr>
          <a:xfrm rot="10800000">
            <a:off x="3058100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61"/>
          <p:cNvCxnSpPr/>
          <p:nvPr/>
        </p:nvCxnSpPr>
        <p:spPr>
          <a:xfrm rot="10800000">
            <a:off x="3572942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61"/>
          <p:cNvCxnSpPr/>
          <p:nvPr/>
        </p:nvCxnSpPr>
        <p:spPr>
          <a:xfrm rot="10800000">
            <a:off x="4063768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61"/>
          <p:cNvCxnSpPr/>
          <p:nvPr/>
        </p:nvCxnSpPr>
        <p:spPr>
          <a:xfrm rot="10800000">
            <a:off x="4630800" y="38518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61"/>
          <p:cNvCxnSpPr/>
          <p:nvPr/>
        </p:nvCxnSpPr>
        <p:spPr>
          <a:xfrm rot="10800000">
            <a:off x="5720413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61"/>
          <p:cNvCxnSpPr/>
          <p:nvPr/>
        </p:nvCxnSpPr>
        <p:spPr>
          <a:xfrm rot="10800000">
            <a:off x="6196175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61"/>
          <p:cNvCxnSpPr/>
          <p:nvPr/>
        </p:nvCxnSpPr>
        <p:spPr>
          <a:xfrm rot="10800000">
            <a:off x="7300100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61"/>
          <p:cNvCxnSpPr/>
          <p:nvPr/>
        </p:nvCxnSpPr>
        <p:spPr>
          <a:xfrm rot="10800000">
            <a:off x="2425625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61"/>
          <p:cNvCxnSpPr/>
          <p:nvPr/>
        </p:nvCxnSpPr>
        <p:spPr>
          <a:xfrm rot="10800000">
            <a:off x="5244638" y="38518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6" name="Google Shape;556;p61"/>
          <p:cNvCxnSpPr/>
          <p:nvPr/>
        </p:nvCxnSpPr>
        <p:spPr>
          <a:xfrm rot="10800000">
            <a:off x="6762438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2"/>
          <p:cNvSpPr txBox="1"/>
          <p:nvPr>
            <p:ph idx="4294967295"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of BERT</a:t>
            </a:r>
            <a:endParaRPr/>
          </a:p>
        </p:txBody>
      </p:sp>
      <p:sp>
        <p:nvSpPr>
          <p:cNvPr id="562" name="Google Shape;562;p62"/>
          <p:cNvSpPr txBox="1"/>
          <p:nvPr/>
        </p:nvSpPr>
        <p:spPr>
          <a:xfrm>
            <a:off x="3550750" y="315400"/>
            <a:ext cx="5026500" cy="14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方法二：Next Sentence Prediction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[SEP]: 用以表示兩個句子的界限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[CLS]: 輸出分類結果的位置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62"/>
          <p:cNvSpPr/>
          <p:nvPr/>
        </p:nvSpPr>
        <p:spPr>
          <a:xfrm>
            <a:off x="2121900" y="2987381"/>
            <a:ext cx="5783400" cy="847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BERT</a:t>
            </a:r>
            <a:endParaRPr sz="2400"/>
          </a:p>
        </p:txBody>
      </p:sp>
      <p:cxnSp>
        <p:nvCxnSpPr>
          <p:cNvPr id="564" name="Google Shape;564;p62"/>
          <p:cNvCxnSpPr/>
          <p:nvPr/>
        </p:nvCxnSpPr>
        <p:spPr>
          <a:xfrm rot="10800000">
            <a:off x="3058100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62"/>
          <p:cNvCxnSpPr/>
          <p:nvPr/>
        </p:nvCxnSpPr>
        <p:spPr>
          <a:xfrm rot="10800000">
            <a:off x="3572942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62"/>
          <p:cNvCxnSpPr/>
          <p:nvPr/>
        </p:nvCxnSpPr>
        <p:spPr>
          <a:xfrm rot="10800000">
            <a:off x="4063768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62"/>
          <p:cNvCxnSpPr/>
          <p:nvPr/>
        </p:nvCxnSpPr>
        <p:spPr>
          <a:xfrm rot="10800000">
            <a:off x="4630800" y="2632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8" name="Google Shape;568;p62"/>
          <p:cNvSpPr txBox="1"/>
          <p:nvPr/>
        </p:nvSpPr>
        <p:spPr>
          <a:xfrm>
            <a:off x="2121900" y="4325200"/>
            <a:ext cx="58710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[CLS]    醒      醒    吧    [SEP]   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眼    睛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     業      障     重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p62"/>
          <p:cNvSpPr/>
          <p:nvPr/>
        </p:nvSpPr>
        <p:spPr>
          <a:xfrm>
            <a:off x="2340125" y="2221102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62"/>
          <p:cNvSpPr/>
          <p:nvPr/>
        </p:nvSpPr>
        <p:spPr>
          <a:xfrm>
            <a:off x="2962417" y="2221088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62"/>
          <p:cNvSpPr/>
          <p:nvPr/>
        </p:nvSpPr>
        <p:spPr>
          <a:xfrm>
            <a:off x="3475433" y="2235997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62"/>
          <p:cNvSpPr/>
          <p:nvPr/>
        </p:nvSpPr>
        <p:spPr>
          <a:xfrm>
            <a:off x="3979962" y="221560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3" name="Google Shape;573;p62"/>
          <p:cNvCxnSpPr/>
          <p:nvPr/>
        </p:nvCxnSpPr>
        <p:spPr>
          <a:xfrm rot="10800000">
            <a:off x="2430417" y="1963712"/>
            <a:ext cx="9300" cy="25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4" name="Google Shape;574;p62"/>
          <p:cNvSpPr/>
          <p:nvPr/>
        </p:nvSpPr>
        <p:spPr>
          <a:xfrm>
            <a:off x="1474625" y="1517901"/>
            <a:ext cx="1920900" cy="495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Linear Binary Classifier</a:t>
            </a:r>
            <a:endParaRPr sz="1600"/>
          </a:p>
        </p:txBody>
      </p:sp>
      <p:cxnSp>
        <p:nvCxnSpPr>
          <p:cNvPr id="575" name="Google Shape;575;p62"/>
          <p:cNvCxnSpPr/>
          <p:nvPr/>
        </p:nvCxnSpPr>
        <p:spPr>
          <a:xfrm rot="10800000">
            <a:off x="5720413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6" name="Google Shape;576;p62"/>
          <p:cNvCxnSpPr/>
          <p:nvPr/>
        </p:nvCxnSpPr>
        <p:spPr>
          <a:xfrm rot="10800000">
            <a:off x="6196175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7" name="Google Shape;577;p62"/>
          <p:cNvCxnSpPr/>
          <p:nvPr/>
        </p:nvCxnSpPr>
        <p:spPr>
          <a:xfrm rot="10800000">
            <a:off x="7300100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8" name="Google Shape;578;p62"/>
          <p:cNvCxnSpPr/>
          <p:nvPr/>
        </p:nvCxnSpPr>
        <p:spPr>
          <a:xfrm rot="10800000">
            <a:off x="2425625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p62"/>
          <p:cNvCxnSpPr/>
          <p:nvPr/>
        </p:nvCxnSpPr>
        <p:spPr>
          <a:xfrm rot="10800000">
            <a:off x="5244638" y="2632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p62"/>
          <p:cNvCxnSpPr/>
          <p:nvPr/>
        </p:nvCxnSpPr>
        <p:spPr>
          <a:xfrm rot="10800000">
            <a:off x="6762438" y="26154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1" name="Google Shape;581;p62"/>
          <p:cNvCxnSpPr/>
          <p:nvPr/>
        </p:nvCxnSpPr>
        <p:spPr>
          <a:xfrm rot="10800000">
            <a:off x="2408441" y="1233211"/>
            <a:ext cx="9300" cy="28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2" name="Google Shape;582;p62"/>
          <p:cNvSpPr txBox="1"/>
          <p:nvPr/>
        </p:nvSpPr>
        <p:spPr>
          <a:xfrm>
            <a:off x="1816025" y="844400"/>
            <a:ext cx="11250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No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62"/>
          <p:cNvSpPr/>
          <p:nvPr/>
        </p:nvSpPr>
        <p:spPr>
          <a:xfrm>
            <a:off x="4555325" y="221560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2"/>
          <p:cNvSpPr/>
          <p:nvPr/>
        </p:nvSpPr>
        <p:spPr>
          <a:xfrm>
            <a:off x="5137887" y="219375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62"/>
          <p:cNvSpPr/>
          <p:nvPr/>
        </p:nvSpPr>
        <p:spPr>
          <a:xfrm>
            <a:off x="5656487" y="219375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62"/>
          <p:cNvSpPr/>
          <p:nvPr/>
        </p:nvSpPr>
        <p:spPr>
          <a:xfrm>
            <a:off x="6123937" y="219375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62"/>
          <p:cNvSpPr/>
          <p:nvPr/>
        </p:nvSpPr>
        <p:spPr>
          <a:xfrm>
            <a:off x="6657987" y="2193751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62"/>
          <p:cNvSpPr/>
          <p:nvPr/>
        </p:nvSpPr>
        <p:spPr>
          <a:xfrm>
            <a:off x="7192025" y="2180426"/>
            <a:ext cx="189900" cy="4221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9" name="Google Shape;589;p62"/>
          <p:cNvCxnSpPr/>
          <p:nvPr/>
        </p:nvCxnSpPr>
        <p:spPr>
          <a:xfrm rot="10800000">
            <a:off x="3058100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p62"/>
          <p:cNvCxnSpPr/>
          <p:nvPr/>
        </p:nvCxnSpPr>
        <p:spPr>
          <a:xfrm rot="10800000">
            <a:off x="3572942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62"/>
          <p:cNvCxnSpPr/>
          <p:nvPr/>
        </p:nvCxnSpPr>
        <p:spPr>
          <a:xfrm rot="10800000">
            <a:off x="4063768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62"/>
          <p:cNvCxnSpPr/>
          <p:nvPr/>
        </p:nvCxnSpPr>
        <p:spPr>
          <a:xfrm rot="10800000">
            <a:off x="4630800" y="38518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62"/>
          <p:cNvCxnSpPr/>
          <p:nvPr/>
        </p:nvCxnSpPr>
        <p:spPr>
          <a:xfrm rot="10800000">
            <a:off x="5720413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4" name="Google Shape;594;p62"/>
          <p:cNvCxnSpPr/>
          <p:nvPr/>
        </p:nvCxnSpPr>
        <p:spPr>
          <a:xfrm rot="10800000">
            <a:off x="6196175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5" name="Google Shape;595;p62"/>
          <p:cNvCxnSpPr/>
          <p:nvPr/>
        </p:nvCxnSpPr>
        <p:spPr>
          <a:xfrm rot="10800000">
            <a:off x="7300100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6" name="Google Shape;596;p62"/>
          <p:cNvCxnSpPr/>
          <p:nvPr/>
        </p:nvCxnSpPr>
        <p:spPr>
          <a:xfrm rot="10800000">
            <a:off x="2425625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p62"/>
          <p:cNvCxnSpPr/>
          <p:nvPr/>
        </p:nvCxnSpPr>
        <p:spPr>
          <a:xfrm rot="10800000">
            <a:off x="5244638" y="38518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62"/>
          <p:cNvCxnSpPr/>
          <p:nvPr/>
        </p:nvCxnSpPr>
        <p:spPr>
          <a:xfrm rot="10800000">
            <a:off x="6762438" y="3834600"/>
            <a:ext cx="1890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63"/>
          <p:cNvGrpSpPr/>
          <p:nvPr/>
        </p:nvGrpSpPr>
        <p:grpSpPr>
          <a:xfrm>
            <a:off x="988440" y="3655520"/>
            <a:ext cx="715161" cy="1251906"/>
            <a:chOff x="988440" y="4874027"/>
            <a:chExt cx="715161" cy="1669208"/>
          </a:xfrm>
        </p:grpSpPr>
        <p:sp>
          <p:nvSpPr>
            <p:cNvPr id="605" name="Google Shape;605;p63"/>
            <p:cNvSpPr/>
            <p:nvPr/>
          </p:nvSpPr>
          <p:spPr>
            <a:xfrm>
              <a:off x="1066278" y="4874027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63"/>
            <p:cNvSpPr/>
            <p:nvPr/>
          </p:nvSpPr>
          <p:spPr>
            <a:xfrm>
              <a:off x="1095305" y="5877761"/>
              <a:ext cx="465153" cy="665474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7" name="Google Shape;607;p63"/>
            <p:cNvCxnSpPr/>
            <p:nvPr/>
          </p:nvCxnSpPr>
          <p:spPr>
            <a:xfrm rot="10800000">
              <a:off x="1315029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08" name="Google Shape;608;p63"/>
            <p:cNvSpPr txBox="1"/>
            <p:nvPr/>
          </p:nvSpPr>
          <p:spPr>
            <a:xfrm>
              <a:off x="988440" y="5948183"/>
              <a:ext cx="715161" cy="46166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609" name="Google Shape;609;p63"/>
          <p:cNvGrpSpPr/>
          <p:nvPr/>
        </p:nvGrpSpPr>
        <p:grpSpPr>
          <a:xfrm>
            <a:off x="3225911" y="3655520"/>
            <a:ext cx="715161" cy="1251907"/>
            <a:chOff x="3049476" y="4874026"/>
            <a:chExt cx="715161" cy="1669209"/>
          </a:xfrm>
        </p:grpSpPr>
        <p:sp>
          <p:nvSpPr>
            <p:cNvPr id="610" name="Google Shape;610;p63"/>
            <p:cNvSpPr/>
            <p:nvPr/>
          </p:nvSpPr>
          <p:spPr>
            <a:xfrm>
              <a:off x="3165634" y="487402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63"/>
            <p:cNvSpPr/>
            <p:nvPr/>
          </p:nvSpPr>
          <p:spPr>
            <a:xfrm>
              <a:off x="3164339" y="586564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2" name="Google Shape;612;p63"/>
            <p:cNvCxnSpPr/>
            <p:nvPr/>
          </p:nvCxnSpPr>
          <p:spPr>
            <a:xfrm rot="10800000">
              <a:off x="3396916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13" name="Google Shape;613;p63"/>
            <p:cNvSpPr txBox="1"/>
            <p:nvPr/>
          </p:nvSpPr>
          <p:spPr>
            <a:xfrm>
              <a:off x="3049476" y="5949769"/>
              <a:ext cx="715161" cy="46166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614" name="Google Shape;614;p63"/>
          <p:cNvGrpSpPr/>
          <p:nvPr/>
        </p:nvGrpSpPr>
        <p:grpSpPr>
          <a:xfrm>
            <a:off x="5463382" y="3666672"/>
            <a:ext cx="715161" cy="1251907"/>
            <a:chOff x="5344903" y="4888896"/>
            <a:chExt cx="715161" cy="1669209"/>
          </a:xfrm>
        </p:grpSpPr>
        <p:sp>
          <p:nvSpPr>
            <p:cNvPr id="615" name="Google Shape;615;p63"/>
            <p:cNvSpPr/>
            <p:nvPr/>
          </p:nvSpPr>
          <p:spPr>
            <a:xfrm>
              <a:off x="5454456" y="588051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6" name="Google Shape;616;p63"/>
            <p:cNvCxnSpPr/>
            <p:nvPr/>
          </p:nvCxnSpPr>
          <p:spPr>
            <a:xfrm rot="10800000">
              <a:off x="5700935" y="552707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17" name="Google Shape;617;p63"/>
            <p:cNvSpPr/>
            <p:nvPr/>
          </p:nvSpPr>
          <p:spPr>
            <a:xfrm>
              <a:off x="5455915" y="488889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63"/>
            <p:cNvSpPr txBox="1"/>
            <p:nvPr/>
          </p:nvSpPr>
          <p:spPr>
            <a:xfrm>
              <a:off x="5344903" y="5973607"/>
              <a:ext cx="715161" cy="46166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619" name="Google Shape;619;p63"/>
          <p:cNvGrpSpPr/>
          <p:nvPr/>
        </p:nvGrpSpPr>
        <p:grpSpPr>
          <a:xfrm>
            <a:off x="7700853" y="3679273"/>
            <a:ext cx="715161" cy="1251907"/>
            <a:chOff x="7700853" y="4905697"/>
            <a:chExt cx="715161" cy="1669209"/>
          </a:xfrm>
        </p:grpSpPr>
        <p:sp>
          <p:nvSpPr>
            <p:cNvPr id="620" name="Google Shape;620;p63"/>
            <p:cNvSpPr/>
            <p:nvPr/>
          </p:nvSpPr>
          <p:spPr>
            <a:xfrm>
              <a:off x="7816425" y="5897316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1" name="Google Shape;621;p63"/>
            <p:cNvCxnSpPr/>
            <p:nvPr/>
          </p:nvCxnSpPr>
          <p:spPr>
            <a:xfrm rot="10800000">
              <a:off x="8069550" y="5543878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22" name="Google Shape;622;p63"/>
            <p:cNvSpPr/>
            <p:nvPr/>
          </p:nvSpPr>
          <p:spPr>
            <a:xfrm>
              <a:off x="7825858" y="4905697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63"/>
            <p:cNvSpPr txBox="1"/>
            <p:nvPr/>
          </p:nvSpPr>
          <p:spPr>
            <a:xfrm>
              <a:off x="7700853" y="5979665"/>
              <a:ext cx="715161" cy="46166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624" name="Google Shape;624;p63"/>
          <p:cNvGrpSpPr/>
          <p:nvPr/>
        </p:nvGrpSpPr>
        <p:grpSpPr>
          <a:xfrm>
            <a:off x="401919" y="2846897"/>
            <a:ext cx="1839368" cy="789617"/>
            <a:chOff x="401919" y="3795863"/>
            <a:chExt cx="1839368" cy="1052823"/>
          </a:xfrm>
        </p:grpSpPr>
        <p:sp>
          <p:nvSpPr>
            <p:cNvPr id="625" name="Google Shape;625;p63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63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27" name="Google Shape;627;p63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63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29" name="Google Shape;629;p63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63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631" name="Google Shape;631;p63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32" name="Google Shape;632;p63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3" name="Google Shape;633;p63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34" name="Google Shape;634;p63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635" name="Google Shape;635;p63"/>
          <p:cNvGrpSpPr/>
          <p:nvPr/>
        </p:nvGrpSpPr>
        <p:grpSpPr>
          <a:xfrm>
            <a:off x="2678131" y="2834200"/>
            <a:ext cx="1839368" cy="789617"/>
            <a:chOff x="401919" y="3795863"/>
            <a:chExt cx="1839368" cy="1052823"/>
          </a:xfrm>
        </p:grpSpPr>
        <p:sp>
          <p:nvSpPr>
            <p:cNvPr id="636" name="Google Shape;636;p63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63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38" name="Google Shape;638;p63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63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40" name="Google Shape;640;p63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63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642" name="Google Shape;642;p63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43" name="Google Shape;643;p63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4" name="Google Shape;644;p63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45" name="Google Shape;645;p63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646" name="Google Shape;646;p63"/>
          <p:cNvGrpSpPr/>
          <p:nvPr/>
        </p:nvGrpSpPr>
        <p:grpSpPr>
          <a:xfrm>
            <a:off x="4922247" y="2842145"/>
            <a:ext cx="1839368" cy="789617"/>
            <a:chOff x="401919" y="3795863"/>
            <a:chExt cx="1839368" cy="1052823"/>
          </a:xfrm>
        </p:grpSpPr>
        <p:sp>
          <p:nvSpPr>
            <p:cNvPr id="647" name="Google Shape;647;p63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63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49" name="Google Shape;649;p63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63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51" name="Google Shape;651;p63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63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-10524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653" name="Google Shape;653;p63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54" name="Google Shape;654;p63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5" name="Google Shape;655;p63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56" name="Google Shape;656;p63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657" name="Google Shape;657;p63"/>
          <p:cNvGrpSpPr/>
          <p:nvPr/>
        </p:nvGrpSpPr>
        <p:grpSpPr>
          <a:xfrm>
            <a:off x="7174951" y="2852336"/>
            <a:ext cx="1839368" cy="789617"/>
            <a:chOff x="401919" y="3795863"/>
            <a:chExt cx="1839368" cy="1052823"/>
          </a:xfrm>
        </p:grpSpPr>
        <p:sp>
          <p:nvSpPr>
            <p:cNvPr id="658" name="Google Shape;658;p63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63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60" name="Google Shape;660;p63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63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62" name="Google Shape;662;p63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63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664" name="Google Shape;664;p63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65" name="Google Shape;665;p63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6" name="Google Shape;666;p63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67" name="Google Shape;667;p63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668" name="Google Shape;668;p63"/>
          <p:cNvSpPr txBox="1"/>
          <p:nvPr/>
        </p:nvSpPr>
        <p:spPr>
          <a:xfrm>
            <a:off x="7726840" y="3720727"/>
            <a:ext cx="715161" cy="346249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69" name="Google Shape;669;p63"/>
          <p:cNvSpPr txBox="1"/>
          <p:nvPr/>
        </p:nvSpPr>
        <p:spPr>
          <a:xfrm>
            <a:off x="5479166" y="3712423"/>
            <a:ext cx="715161" cy="346249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70" name="Google Shape;670;p63"/>
          <p:cNvSpPr txBox="1"/>
          <p:nvPr/>
        </p:nvSpPr>
        <p:spPr>
          <a:xfrm>
            <a:off x="3266911" y="3712423"/>
            <a:ext cx="715161" cy="346249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71" name="Google Shape;671;p63"/>
          <p:cNvSpPr txBox="1"/>
          <p:nvPr/>
        </p:nvSpPr>
        <p:spPr>
          <a:xfrm>
            <a:off x="973803" y="3706823"/>
            <a:ext cx="715161" cy="346249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72" name="Google Shape;672;p63"/>
          <p:cNvSpPr/>
          <p:nvPr/>
        </p:nvSpPr>
        <p:spPr>
          <a:xfrm>
            <a:off x="265075" y="56504"/>
            <a:ext cx="2522101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</a:t>
            </a:r>
            <a:endParaRPr b="1" i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63"/>
          <p:cNvSpPr txBox="1"/>
          <p:nvPr/>
        </p:nvSpPr>
        <p:spPr>
          <a:xfrm>
            <a:off x="4137653" y="230416"/>
            <a:ext cx="3600000" cy="623248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-506" r="0" t="-583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74" name="Google Shape;674;p63"/>
          <p:cNvSpPr txBox="1"/>
          <p:nvPr/>
        </p:nvSpPr>
        <p:spPr>
          <a:xfrm>
            <a:off x="4135310" y="1003608"/>
            <a:ext cx="3600000" cy="346249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-30664" l="-506" r="0" t="-106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75" name="Google Shape;675;p63"/>
          <p:cNvSpPr txBox="1"/>
          <p:nvPr/>
        </p:nvSpPr>
        <p:spPr>
          <a:xfrm>
            <a:off x="4116592" y="1702568"/>
            <a:ext cx="4480468" cy="346249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-28945" l="0" r="0" t="-105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76" name="Google Shape;676;p63"/>
          <p:cNvSpPr txBox="1"/>
          <p:nvPr/>
        </p:nvSpPr>
        <p:spPr>
          <a:xfrm>
            <a:off x="1697110" y="4107673"/>
            <a:ext cx="1330236" cy="285943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-6347" l="-2282" r="-136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77" name="Google Shape;677;p63"/>
          <p:cNvSpPr txBox="1"/>
          <p:nvPr/>
        </p:nvSpPr>
        <p:spPr>
          <a:xfrm>
            <a:off x="5711695" y="646484"/>
            <a:ext cx="1485791" cy="285943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 b="-23808" l="-4507" r="-12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78" name="Google Shape;678;p63"/>
          <p:cNvSpPr txBox="1"/>
          <p:nvPr/>
        </p:nvSpPr>
        <p:spPr>
          <a:xfrm>
            <a:off x="5717875" y="1382474"/>
            <a:ext cx="1497782" cy="285943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-6347" l="-4471" r="-121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79" name="Google Shape;679;p63"/>
          <p:cNvSpPr txBox="1"/>
          <p:nvPr/>
        </p:nvSpPr>
        <p:spPr>
          <a:xfrm>
            <a:off x="5711695" y="2162754"/>
            <a:ext cx="1487074" cy="285943"/>
          </a:xfrm>
          <a:prstGeom prst="rect">
            <a:avLst/>
          </a:prstGeom>
          <a:blipFill rotWithShape="1">
            <a:blip r:embed="rId29">
              <a:alphaModFix/>
            </a:blip>
            <a:stretch>
              <a:fillRect b="-6348" l="-2458" r="-1228" t="-158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80" name="Google Shape;680;p63"/>
          <p:cNvSpPr/>
          <p:nvPr/>
        </p:nvSpPr>
        <p:spPr>
          <a:xfrm>
            <a:off x="297663" y="441154"/>
            <a:ext cx="33127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https://arxiv.org/abs/1706.03762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ãTransformerãçåçæå°çµæ" id="681" name="Google Shape;681;p63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315289" y="719211"/>
            <a:ext cx="2329823" cy="2010152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63"/>
          <p:cNvSpPr/>
          <p:nvPr/>
        </p:nvSpPr>
        <p:spPr>
          <a:xfrm>
            <a:off x="1495397" y="1735402"/>
            <a:ext cx="2365468" cy="707617"/>
          </a:xfrm>
          <a:prstGeom prst="wedgeRoundRectCallout">
            <a:avLst>
              <a:gd fmla="val -49221" name="adj1"/>
              <a:gd fmla="val -92711" name="adj2"/>
              <a:gd fmla="val 16667" name="adj3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Attention is all you need.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63"/>
          <p:cNvSpPr txBox="1"/>
          <p:nvPr/>
        </p:nvSpPr>
        <p:spPr>
          <a:xfrm>
            <a:off x="788025" y="4362925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市府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63"/>
          <p:cNvSpPr txBox="1"/>
          <p:nvPr/>
        </p:nvSpPr>
        <p:spPr>
          <a:xfrm>
            <a:off x="2875203" y="4362925"/>
            <a:ext cx="11652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示威者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63"/>
          <p:cNvSpPr txBox="1"/>
          <p:nvPr/>
        </p:nvSpPr>
        <p:spPr>
          <a:xfrm>
            <a:off x="5263863" y="4425075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他們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63"/>
          <p:cNvSpPr txBox="1"/>
          <p:nvPr/>
        </p:nvSpPr>
        <p:spPr>
          <a:xfrm>
            <a:off x="7080700" y="4362925"/>
            <a:ext cx="1624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提倡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如何讓電腦瞭解語言？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772675"/>
            <a:ext cx="8520600" cy="3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先從語義組成的最小單位 ➡  詞開始吧！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要如何把詞表示成電腦看得懂的形式？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人爲定義詞義（電腦看得懂的詞典）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h-TW" sz="2400">
                <a:solidFill>
                  <a:srgbClr val="000000"/>
                </a:solidFill>
              </a:rPr>
              <a:t>從大量語料中統計出詞義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2" name="Google Shape;692;p64"/>
          <p:cNvCxnSpPr>
            <a:stCxn id="693" idx="0"/>
            <a:endCxn id="694" idx="4"/>
          </p:cNvCxnSpPr>
          <p:nvPr/>
        </p:nvCxnSpPr>
        <p:spPr>
          <a:xfrm rot="10800000">
            <a:off x="1032702" y="2090760"/>
            <a:ext cx="288900" cy="79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5" name="Google Shape;695;p64"/>
          <p:cNvCxnSpPr/>
          <p:nvPr/>
        </p:nvCxnSpPr>
        <p:spPr>
          <a:xfrm rot="10800000">
            <a:off x="3311336" y="2075114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6" name="Google Shape;696;p64"/>
          <p:cNvCxnSpPr/>
          <p:nvPr/>
        </p:nvCxnSpPr>
        <p:spPr>
          <a:xfrm rot="10800000">
            <a:off x="5534176" y="2074436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7" name="Google Shape;697;p64"/>
          <p:cNvCxnSpPr/>
          <p:nvPr/>
        </p:nvCxnSpPr>
        <p:spPr>
          <a:xfrm rot="10800000">
            <a:off x="7794534" y="2088013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698" name="Google Shape;698;p64"/>
          <p:cNvGrpSpPr/>
          <p:nvPr/>
        </p:nvGrpSpPr>
        <p:grpSpPr>
          <a:xfrm>
            <a:off x="988440" y="3655520"/>
            <a:ext cx="715161" cy="1251906"/>
            <a:chOff x="988440" y="4874027"/>
            <a:chExt cx="715161" cy="1669208"/>
          </a:xfrm>
        </p:grpSpPr>
        <p:sp>
          <p:nvSpPr>
            <p:cNvPr id="699" name="Google Shape;699;p64"/>
            <p:cNvSpPr/>
            <p:nvPr/>
          </p:nvSpPr>
          <p:spPr>
            <a:xfrm>
              <a:off x="1066278" y="4874027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64"/>
            <p:cNvSpPr/>
            <p:nvPr/>
          </p:nvSpPr>
          <p:spPr>
            <a:xfrm>
              <a:off x="1095305" y="5877761"/>
              <a:ext cx="465153" cy="665474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1" name="Google Shape;701;p64"/>
            <p:cNvCxnSpPr/>
            <p:nvPr/>
          </p:nvCxnSpPr>
          <p:spPr>
            <a:xfrm rot="10800000">
              <a:off x="1315029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02" name="Google Shape;702;p64"/>
            <p:cNvSpPr txBox="1"/>
            <p:nvPr/>
          </p:nvSpPr>
          <p:spPr>
            <a:xfrm>
              <a:off x="988440" y="5948183"/>
              <a:ext cx="715161" cy="46166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703" name="Google Shape;703;p64"/>
          <p:cNvGrpSpPr/>
          <p:nvPr/>
        </p:nvGrpSpPr>
        <p:grpSpPr>
          <a:xfrm>
            <a:off x="3225911" y="3655520"/>
            <a:ext cx="715161" cy="1251907"/>
            <a:chOff x="3049476" y="4874026"/>
            <a:chExt cx="715161" cy="1669209"/>
          </a:xfrm>
        </p:grpSpPr>
        <p:sp>
          <p:nvSpPr>
            <p:cNvPr id="704" name="Google Shape;704;p64"/>
            <p:cNvSpPr/>
            <p:nvPr/>
          </p:nvSpPr>
          <p:spPr>
            <a:xfrm>
              <a:off x="3165634" y="487402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64"/>
            <p:cNvSpPr/>
            <p:nvPr/>
          </p:nvSpPr>
          <p:spPr>
            <a:xfrm>
              <a:off x="3164339" y="586564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6" name="Google Shape;706;p64"/>
            <p:cNvCxnSpPr/>
            <p:nvPr/>
          </p:nvCxnSpPr>
          <p:spPr>
            <a:xfrm rot="10800000">
              <a:off x="3396916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07" name="Google Shape;707;p64"/>
            <p:cNvSpPr txBox="1"/>
            <p:nvPr/>
          </p:nvSpPr>
          <p:spPr>
            <a:xfrm>
              <a:off x="3049476" y="5949769"/>
              <a:ext cx="715161" cy="46166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708" name="Google Shape;708;p64"/>
          <p:cNvGrpSpPr/>
          <p:nvPr/>
        </p:nvGrpSpPr>
        <p:grpSpPr>
          <a:xfrm>
            <a:off x="5463382" y="3666672"/>
            <a:ext cx="715161" cy="1251907"/>
            <a:chOff x="5344903" y="4888896"/>
            <a:chExt cx="715161" cy="1669209"/>
          </a:xfrm>
        </p:grpSpPr>
        <p:sp>
          <p:nvSpPr>
            <p:cNvPr id="709" name="Google Shape;709;p64"/>
            <p:cNvSpPr/>
            <p:nvPr/>
          </p:nvSpPr>
          <p:spPr>
            <a:xfrm>
              <a:off x="5454456" y="588051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0" name="Google Shape;710;p64"/>
            <p:cNvCxnSpPr/>
            <p:nvPr/>
          </p:nvCxnSpPr>
          <p:spPr>
            <a:xfrm rot="10800000">
              <a:off x="5700935" y="552707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11" name="Google Shape;711;p64"/>
            <p:cNvSpPr/>
            <p:nvPr/>
          </p:nvSpPr>
          <p:spPr>
            <a:xfrm>
              <a:off x="5455915" y="488889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64"/>
            <p:cNvSpPr txBox="1"/>
            <p:nvPr/>
          </p:nvSpPr>
          <p:spPr>
            <a:xfrm>
              <a:off x="5344903" y="5973607"/>
              <a:ext cx="715161" cy="46166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713" name="Google Shape;713;p64"/>
          <p:cNvGrpSpPr/>
          <p:nvPr/>
        </p:nvGrpSpPr>
        <p:grpSpPr>
          <a:xfrm>
            <a:off x="7700853" y="3679273"/>
            <a:ext cx="715161" cy="1251907"/>
            <a:chOff x="7700853" y="4905697"/>
            <a:chExt cx="715161" cy="1669209"/>
          </a:xfrm>
        </p:grpSpPr>
        <p:sp>
          <p:nvSpPr>
            <p:cNvPr id="714" name="Google Shape;714;p64"/>
            <p:cNvSpPr/>
            <p:nvPr/>
          </p:nvSpPr>
          <p:spPr>
            <a:xfrm>
              <a:off x="7816425" y="5897316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5" name="Google Shape;715;p64"/>
            <p:cNvCxnSpPr/>
            <p:nvPr/>
          </p:nvCxnSpPr>
          <p:spPr>
            <a:xfrm rot="10800000">
              <a:off x="8069550" y="5543878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16" name="Google Shape;716;p64"/>
            <p:cNvSpPr/>
            <p:nvPr/>
          </p:nvSpPr>
          <p:spPr>
            <a:xfrm>
              <a:off x="7825858" y="4905697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64"/>
            <p:cNvSpPr txBox="1"/>
            <p:nvPr/>
          </p:nvSpPr>
          <p:spPr>
            <a:xfrm>
              <a:off x="7700853" y="5979665"/>
              <a:ext cx="715161" cy="46166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718" name="Google Shape;718;p64"/>
          <p:cNvGrpSpPr/>
          <p:nvPr/>
        </p:nvGrpSpPr>
        <p:grpSpPr>
          <a:xfrm>
            <a:off x="401919" y="2846897"/>
            <a:ext cx="1839368" cy="789617"/>
            <a:chOff x="401919" y="3795863"/>
            <a:chExt cx="1839368" cy="1052823"/>
          </a:xfrm>
        </p:grpSpPr>
        <p:sp>
          <p:nvSpPr>
            <p:cNvPr id="719" name="Google Shape;719;p64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64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21" name="Google Shape;721;p64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64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22" name="Google Shape;722;p64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64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724" name="Google Shape;724;p64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25" name="Google Shape;725;p64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6" name="Google Shape;726;p64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27" name="Google Shape;727;p64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728" name="Google Shape;728;p64"/>
          <p:cNvGrpSpPr/>
          <p:nvPr/>
        </p:nvGrpSpPr>
        <p:grpSpPr>
          <a:xfrm>
            <a:off x="2678131" y="2834200"/>
            <a:ext cx="1839368" cy="789617"/>
            <a:chOff x="401919" y="3795863"/>
            <a:chExt cx="1839368" cy="1052823"/>
          </a:xfrm>
        </p:grpSpPr>
        <p:sp>
          <p:nvSpPr>
            <p:cNvPr id="729" name="Google Shape;729;p64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64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31" name="Google Shape;731;p64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64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33" name="Google Shape;733;p64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64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735" name="Google Shape;735;p64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36" name="Google Shape;736;p64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7" name="Google Shape;737;p64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38" name="Google Shape;738;p64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739" name="Google Shape;739;p64"/>
          <p:cNvGrpSpPr/>
          <p:nvPr/>
        </p:nvGrpSpPr>
        <p:grpSpPr>
          <a:xfrm>
            <a:off x="4922247" y="2842145"/>
            <a:ext cx="1839368" cy="789617"/>
            <a:chOff x="401919" y="3795863"/>
            <a:chExt cx="1839368" cy="1052823"/>
          </a:xfrm>
        </p:grpSpPr>
        <p:sp>
          <p:nvSpPr>
            <p:cNvPr id="740" name="Google Shape;740;p64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64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42" name="Google Shape;742;p64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64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44" name="Google Shape;744;p64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64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-10524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746" name="Google Shape;746;p64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47" name="Google Shape;747;p64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8" name="Google Shape;748;p64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49" name="Google Shape;749;p64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750" name="Google Shape;750;p64"/>
          <p:cNvGrpSpPr/>
          <p:nvPr/>
        </p:nvGrpSpPr>
        <p:grpSpPr>
          <a:xfrm>
            <a:off x="7174951" y="2852336"/>
            <a:ext cx="1839368" cy="789617"/>
            <a:chOff x="401919" y="3795863"/>
            <a:chExt cx="1839368" cy="1052823"/>
          </a:xfrm>
        </p:grpSpPr>
        <p:sp>
          <p:nvSpPr>
            <p:cNvPr id="751" name="Google Shape;751;p64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64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53" name="Google Shape;753;p64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64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55" name="Google Shape;755;p64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64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757" name="Google Shape;757;p64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58" name="Google Shape;758;p64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9" name="Google Shape;759;p64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60" name="Google Shape;760;p64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761" name="Google Shape;761;p64"/>
          <p:cNvSpPr txBox="1"/>
          <p:nvPr/>
        </p:nvSpPr>
        <p:spPr>
          <a:xfrm>
            <a:off x="858986" y="1678679"/>
            <a:ext cx="565091" cy="289166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11109" l="-7524" r="-430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94" name="Google Shape;694;p64"/>
          <p:cNvSpPr/>
          <p:nvPr/>
        </p:nvSpPr>
        <p:spPr>
          <a:xfrm>
            <a:off x="942678" y="195577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64"/>
          <p:cNvSpPr txBox="1"/>
          <p:nvPr/>
        </p:nvSpPr>
        <p:spPr>
          <a:xfrm>
            <a:off x="3131584" y="1678679"/>
            <a:ext cx="565091" cy="289166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-11109" l="-7608" r="-543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63" name="Google Shape;763;p64"/>
          <p:cNvSpPr/>
          <p:nvPr/>
        </p:nvSpPr>
        <p:spPr>
          <a:xfrm>
            <a:off x="3240355" y="196212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64"/>
          <p:cNvSpPr/>
          <p:nvPr/>
        </p:nvSpPr>
        <p:spPr>
          <a:xfrm>
            <a:off x="5445764" y="1968765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64"/>
          <p:cNvSpPr/>
          <p:nvPr/>
        </p:nvSpPr>
        <p:spPr>
          <a:xfrm>
            <a:off x="7696724" y="1987816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6" name="Google Shape;766;p64"/>
          <p:cNvCxnSpPr>
            <a:stCxn id="722" idx="0"/>
            <a:endCxn id="765" idx="4"/>
          </p:cNvCxnSpPr>
          <p:nvPr/>
        </p:nvCxnSpPr>
        <p:spPr>
          <a:xfrm flipH="1" rot="10800000">
            <a:off x="727404" y="2122697"/>
            <a:ext cx="7059300" cy="72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7" name="Google Shape;767;p64"/>
          <p:cNvCxnSpPr>
            <a:stCxn id="722" idx="0"/>
            <a:endCxn id="764" idx="4"/>
          </p:cNvCxnSpPr>
          <p:nvPr/>
        </p:nvCxnSpPr>
        <p:spPr>
          <a:xfrm flipH="1" rot="10800000">
            <a:off x="727404" y="2103797"/>
            <a:ext cx="4808400" cy="743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8" name="Google Shape;768;p64"/>
          <p:cNvCxnSpPr>
            <a:stCxn id="722" idx="0"/>
            <a:endCxn id="763" idx="4"/>
          </p:cNvCxnSpPr>
          <p:nvPr/>
        </p:nvCxnSpPr>
        <p:spPr>
          <a:xfrm flipH="1" rot="10800000">
            <a:off x="727404" y="2097197"/>
            <a:ext cx="2603100" cy="749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69" name="Google Shape;769;p64"/>
          <p:cNvSpPr txBox="1"/>
          <p:nvPr/>
        </p:nvSpPr>
        <p:spPr>
          <a:xfrm>
            <a:off x="5086833" y="890306"/>
            <a:ext cx="2665730" cy="38929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0" name="Google Shape;770;p64"/>
          <p:cNvSpPr txBox="1"/>
          <p:nvPr/>
        </p:nvSpPr>
        <p:spPr>
          <a:xfrm>
            <a:off x="1145507" y="945796"/>
            <a:ext cx="4220618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Scaled Dot-Product Attention: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64"/>
          <p:cNvSpPr/>
          <p:nvPr/>
        </p:nvSpPr>
        <p:spPr>
          <a:xfrm>
            <a:off x="265075" y="56504"/>
            <a:ext cx="2522101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</a:t>
            </a:r>
            <a:endParaRPr b="1" i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2" name="Google Shape;772;p64"/>
          <p:cNvCxnSpPr>
            <a:stCxn id="722" idx="0"/>
            <a:endCxn id="694" idx="4"/>
          </p:cNvCxnSpPr>
          <p:nvPr/>
        </p:nvCxnSpPr>
        <p:spPr>
          <a:xfrm flipH="1" rot="10800000">
            <a:off x="727404" y="2090897"/>
            <a:ext cx="305400" cy="756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73" name="Google Shape;773;p64"/>
          <p:cNvSpPr txBox="1"/>
          <p:nvPr/>
        </p:nvSpPr>
        <p:spPr>
          <a:xfrm>
            <a:off x="5282782" y="1678679"/>
            <a:ext cx="565091" cy="289166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-11109" l="-7608" r="-543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4" name="Google Shape;774;p64"/>
          <p:cNvSpPr txBox="1"/>
          <p:nvPr/>
        </p:nvSpPr>
        <p:spPr>
          <a:xfrm>
            <a:off x="7638647" y="1690846"/>
            <a:ext cx="565091" cy="289166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-11109" l="-6450" r="-430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5" name="Google Shape;775;p64"/>
          <p:cNvSpPr txBox="1"/>
          <p:nvPr/>
        </p:nvSpPr>
        <p:spPr>
          <a:xfrm>
            <a:off x="5468265" y="1391449"/>
            <a:ext cx="2314832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 product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64"/>
          <p:cNvSpPr/>
          <p:nvPr/>
        </p:nvSpPr>
        <p:spPr>
          <a:xfrm rot="5400000">
            <a:off x="6451918" y="890901"/>
            <a:ext cx="178221" cy="869167"/>
          </a:xfrm>
          <a:prstGeom prst="rightBrace">
            <a:avLst>
              <a:gd fmla="val 43879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64"/>
          <p:cNvSpPr txBox="1"/>
          <p:nvPr/>
        </p:nvSpPr>
        <p:spPr>
          <a:xfrm>
            <a:off x="5619624" y="338424"/>
            <a:ext cx="4154200" cy="346249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-28945" l="0" r="0" t="-105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778" name="Google Shape;778;p64"/>
          <p:cNvCxnSpPr/>
          <p:nvPr/>
        </p:nvCxnSpPr>
        <p:spPr>
          <a:xfrm rot="10800000">
            <a:off x="7500436" y="689635"/>
            <a:ext cx="37486" cy="20067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79" name="Google Shape;779;p64"/>
          <p:cNvSpPr txBox="1"/>
          <p:nvPr/>
        </p:nvSpPr>
        <p:spPr>
          <a:xfrm>
            <a:off x="7726840" y="3720727"/>
            <a:ext cx="715161" cy="346249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0" name="Google Shape;780;p64"/>
          <p:cNvSpPr txBox="1"/>
          <p:nvPr/>
        </p:nvSpPr>
        <p:spPr>
          <a:xfrm>
            <a:off x="5479166" y="3712423"/>
            <a:ext cx="715161" cy="346249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1" name="Google Shape;781;p64"/>
          <p:cNvSpPr txBox="1"/>
          <p:nvPr/>
        </p:nvSpPr>
        <p:spPr>
          <a:xfrm>
            <a:off x="3266911" y="3712423"/>
            <a:ext cx="715161" cy="346249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2" name="Google Shape;782;p64"/>
          <p:cNvSpPr txBox="1"/>
          <p:nvPr/>
        </p:nvSpPr>
        <p:spPr>
          <a:xfrm>
            <a:off x="973803" y="3706823"/>
            <a:ext cx="715161" cy="346249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3" name="Google Shape;783;p64"/>
          <p:cNvSpPr txBox="1"/>
          <p:nvPr/>
        </p:nvSpPr>
        <p:spPr>
          <a:xfrm>
            <a:off x="154207" y="491222"/>
            <a:ext cx="6228006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拿每個 </a:t>
            </a:r>
            <a:r>
              <a:rPr lang="zh-TW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query q </a:t>
            </a: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去對每個  </a:t>
            </a:r>
            <a:r>
              <a:rPr lang="zh-TW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key k </a:t>
            </a: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做 </a:t>
            </a:r>
            <a:r>
              <a:rPr lang="zh-TW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attention</a:t>
            </a: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24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84" name="Google Shape;784;p64"/>
          <p:cNvSpPr/>
          <p:nvPr/>
        </p:nvSpPr>
        <p:spPr>
          <a:xfrm>
            <a:off x="473261" y="2772923"/>
            <a:ext cx="515179" cy="57865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64"/>
          <p:cNvSpPr txBox="1"/>
          <p:nvPr/>
        </p:nvSpPr>
        <p:spPr>
          <a:xfrm>
            <a:off x="988450" y="4371450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市府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64"/>
          <p:cNvSpPr txBox="1"/>
          <p:nvPr/>
        </p:nvSpPr>
        <p:spPr>
          <a:xfrm>
            <a:off x="3075628" y="4371450"/>
            <a:ext cx="11652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示威者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64"/>
          <p:cNvSpPr txBox="1"/>
          <p:nvPr/>
        </p:nvSpPr>
        <p:spPr>
          <a:xfrm>
            <a:off x="5464288" y="4433600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他們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64"/>
          <p:cNvSpPr txBox="1"/>
          <p:nvPr/>
        </p:nvSpPr>
        <p:spPr>
          <a:xfrm>
            <a:off x="7281125" y="4371450"/>
            <a:ext cx="1624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提倡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4" name="Google Shape;794;p65"/>
          <p:cNvCxnSpPr>
            <a:stCxn id="795" idx="0"/>
            <a:endCxn id="796" idx="4"/>
          </p:cNvCxnSpPr>
          <p:nvPr/>
        </p:nvCxnSpPr>
        <p:spPr>
          <a:xfrm rot="10800000">
            <a:off x="1032702" y="2090760"/>
            <a:ext cx="288900" cy="79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7" name="Google Shape;797;p65"/>
          <p:cNvCxnSpPr/>
          <p:nvPr/>
        </p:nvCxnSpPr>
        <p:spPr>
          <a:xfrm rot="10800000">
            <a:off x="3311336" y="2075114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8" name="Google Shape;798;p65"/>
          <p:cNvCxnSpPr/>
          <p:nvPr/>
        </p:nvCxnSpPr>
        <p:spPr>
          <a:xfrm rot="10800000">
            <a:off x="5534176" y="2074436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9" name="Google Shape;799;p65"/>
          <p:cNvCxnSpPr/>
          <p:nvPr/>
        </p:nvCxnSpPr>
        <p:spPr>
          <a:xfrm rot="10800000">
            <a:off x="7794534" y="2088013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800" name="Google Shape;800;p65"/>
          <p:cNvGrpSpPr/>
          <p:nvPr/>
        </p:nvGrpSpPr>
        <p:grpSpPr>
          <a:xfrm>
            <a:off x="988440" y="3655520"/>
            <a:ext cx="715161" cy="1251906"/>
            <a:chOff x="988440" y="4874027"/>
            <a:chExt cx="715161" cy="1669208"/>
          </a:xfrm>
        </p:grpSpPr>
        <p:sp>
          <p:nvSpPr>
            <p:cNvPr id="801" name="Google Shape;801;p65"/>
            <p:cNvSpPr/>
            <p:nvPr/>
          </p:nvSpPr>
          <p:spPr>
            <a:xfrm>
              <a:off x="1066278" y="4874027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65"/>
            <p:cNvSpPr/>
            <p:nvPr/>
          </p:nvSpPr>
          <p:spPr>
            <a:xfrm>
              <a:off x="1095305" y="5877761"/>
              <a:ext cx="465153" cy="665474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03" name="Google Shape;803;p65"/>
            <p:cNvCxnSpPr/>
            <p:nvPr/>
          </p:nvCxnSpPr>
          <p:spPr>
            <a:xfrm rot="10800000">
              <a:off x="1315029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04" name="Google Shape;804;p65"/>
            <p:cNvSpPr txBox="1"/>
            <p:nvPr/>
          </p:nvSpPr>
          <p:spPr>
            <a:xfrm>
              <a:off x="988440" y="5948183"/>
              <a:ext cx="715161" cy="46166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805" name="Google Shape;805;p65"/>
          <p:cNvGrpSpPr/>
          <p:nvPr/>
        </p:nvGrpSpPr>
        <p:grpSpPr>
          <a:xfrm>
            <a:off x="3225911" y="3655520"/>
            <a:ext cx="715161" cy="1251907"/>
            <a:chOff x="3049476" y="4874026"/>
            <a:chExt cx="715161" cy="1669209"/>
          </a:xfrm>
        </p:grpSpPr>
        <p:sp>
          <p:nvSpPr>
            <p:cNvPr id="806" name="Google Shape;806;p65"/>
            <p:cNvSpPr/>
            <p:nvPr/>
          </p:nvSpPr>
          <p:spPr>
            <a:xfrm>
              <a:off x="3165634" y="487402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65"/>
            <p:cNvSpPr/>
            <p:nvPr/>
          </p:nvSpPr>
          <p:spPr>
            <a:xfrm>
              <a:off x="3164339" y="586564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08" name="Google Shape;808;p65"/>
            <p:cNvCxnSpPr/>
            <p:nvPr/>
          </p:nvCxnSpPr>
          <p:spPr>
            <a:xfrm rot="10800000">
              <a:off x="3396916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09" name="Google Shape;809;p65"/>
            <p:cNvSpPr txBox="1"/>
            <p:nvPr/>
          </p:nvSpPr>
          <p:spPr>
            <a:xfrm>
              <a:off x="3049476" y="5949769"/>
              <a:ext cx="715161" cy="46166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810" name="Google Shape;810;p65"/>
          <p:cNvGrpSpPr/>
          <p:nvPr/>
        </p:nvGrpSpPr>
        <p:grpSpPr>
          <a:xfrm>
            <a:off x="5463382" y="3666672"/>
            <a:ext cx="715161" cy="1251907"/>
            <a:chOff x="5344903" y="4888896"/>
            <a:chExt cx="715161" cy="1669209"/>
          </a:xfrm>
        </p:grpSpPr>
        <p:sp>
          <p:nvSpPr>
            <p:cNvPr id="811" name="Google Shape;811;p65"/>
            <p:cNvSpPr/>
            <p:nvPr/>
          </p:nvSpPr>
          <p:spPr>
            <a:xfrm>
              <a:off x="5454456" y="588051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12" name="Google Shape;812;p65"/>
            <p:cNvCxnSpPr/>
            <p:nvPr/>
          </p:nvCxnSpPr>
          <p:spPr>
            <a:xfrm rot="10800000">
              <a:off x="5700935" y="552707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13" name="Google Shape;813;p65"/>
            <p:cNvSpPr/>
            <p:nvPr/>
          </p:nvSpPr>
          <p:spPr>
            <a:xfrm>
              <a:off x="5455915" y="488889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65"/>
            <p:cNvSpPr txBox="1"/>
            <p:nvPr/>
          </p:nvSpPr>
          <p:spPr>
            <a:xfrm>
              <a:off x="5344903" y="5973607"/>
              <a:ext cx="715161" cy="46166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815" name="Google Shape;815;p65"/>
          <p:cNvGrpSpPr/>
          <p:nvPr/>
        </p:nvGrpSpPr>
        <p:grpSpPr>
          <a:xfrm>
            <a:off x="7700853" y="3679273"/>
            <a:ext cx="715161" cy="1251907"/>
            <a:chOff x="7700853" y="4905697"/>
            <a:chExt cx="715161" cy="1669209"/>
          </a:xfrm>
        </p:grpSpPr>
        <p:sp>
          <p:nvSpPr>
            <p:cNvPr id="816" name="Google Shape;816;p65"/>
            <p:cNvSpPr/>
            <p:nvPr/>
          </p:nvSpPr>
          <p:spPr>
            <a:xfrm>
              <a:off x="7816425" y="5897316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17" name="Google Shape;817;p65"/>
            <p:cNvCxnSpPr/>
            <p:nvPr/>
          </p:nvCxnSpPr>
          <p:spPr>
            <a:xfrm rot="10800000">
              <a:off x="8069550" y="5543878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18" name="Google Shape;818;p65"/>
            <p:cNvSpPr/>
            <p:nvPr/>
          </p:nvSpPr>
          <p:spPr>
            <a:xfrm>
              <a:off x="7825858" y="4905697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65"/>
            <p:cNvSpPr txBox="1"/>
            <p:nvPr/>
          </p:nvSpPr>
          <p:spPr>
            <a:xfrm>
              <a:off x="7700853" y="5979665"/>
              <a:ext cx="715161" cy="46166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820" name="Google Shape;820;p65"/>
          <p:cNvGrpSpPr/>
          <p:nvPr/>
        </p:nvGrpSpPr>
        <p:grpSpPr>
          <a:xfrm>
            <a:off x="401919" y="2846897"/>
            <a:ext cx="1839368" cy="789617"/>
            <a:chOff x="401919" y="3795863"/>
            <a:chExt cx="1839368" cy="1052823"/>
          </a:xfrm>
        </p:grpSpPr>
        <p:sp>
          <p:nvSpPr>
            <p:cNvPr id="821" name="Google Shape;821;p65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65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23" name="Google Shape;823;p65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65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24" name="Google Shape;824;p65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65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826" name="Google Shape;826;p65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27" name="Google Shape;827;p65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8" name="Google Shape;828;p65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29" name="Google Shape;829;p65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830" name="Google Shape;830;p65"/>
          <p:cNvGrpSpPr/>
          <p:nvPr/>
        </p:nvGrpSpPr>
        <p:grpSpPr>
          <a:xfrm>
            <a:off x="2678131" y="2834200"/>
            <a:ext cx="1839368" cy="789617"/>
            <a:chOff x="401919" y="3795863"/>
            <a:chExt cx="1839368" cy="1052823"/>
          </a:xfrm>
        </p:grpSpPr>
        <p:sp>
          <p:nvSpPr>
            <p:cNvPr id="831" name="Google Shape;831;p65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65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33" name="Google Shape;833;p65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65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35" name="Google Shape;835;p65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65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837" name="Google Shape;837;p65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38" name="Google Shape;838;p65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9" name="Google Shape;839;p65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40" name="Google Shape;840;p65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841" name="Google Shape;841;p65"/>
          <p:cNvGrpSpPr/>
          <p:nvPr/>
        </p:nvGrpSpPr>
        <p:grpSpPr>
          <a:xfrm>
            <a:off x="4922247" y="2842145"/>
            <a:ext cx="1839368" cy="789617"/>
            <a:chOff x="401919" y="3795863"/>
            <a:chExt cx="1839368" cy="1052823"/>
          </a:xfrm>
        </p:grpSpPr>
        <p:sp>
          <p:nvSpPr>
            <p:cNvPr id="842" name="Google Shape;842;p65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65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44" name="Google Shape;844;p65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65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46" name="Google Shape;846;p65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65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-10524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848" name="Google Shape;848;p65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49" name="Google Shape;849;p65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0" name="Google Shape;850;p65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51" name="Google Shape;851;p65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852" name="Google Shape;852;p65"/>
          <p:cNvGrpSpPr/>
          <p:nvPr/>
        </p:nvGrpSpPr>
        <p:grpSpPr>
          <a:xfrm>
            <a:off x="7174951" y="2852336"/>
            <a:ext cx="1839368" cy="789617"/>
            <a:chOff x="401919" y="3795863"/>
            <a:chExt cx="1839368" cy="1052823"/>
          </a:xfrm>
        </p:grpSpPr>
        <p:sp>
          <p:nvSpPr>
            <p:cNvPr id="853" name="Google Shape;853;p65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65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55" name="Google Shape;855;p65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65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57" name="Google Shape;857;p65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65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859" name="Google Shape;859;p65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60" name="Google Shape;860;p65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1" name="Google Shape;861;p65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62" name="Google Shape;862;p65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863" name="Google Shape;863;p65"/>
          <p:cNvSpPr txBox="1"/>
          <p:nvPr/>
        </p:nvSpPr>
        <p:spPr>
          <a:xfrm>
            <a:off x="858986" y="1678679"/>
            <a:ext cx="565091" cy="289166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11109" l="-7524" r="-430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96" name="Google Shape;796;p65"/>
          <p:cNvSpPr/>
          <p:nvPr/>
        </p:nvSpPr>
        <p:spPr>
          <a:xfrm>
            <a:off x="942678" y="195577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65"/>
          <p:cNvSpPr txBox="1"/>
          <p:nvPr/>
        </p:nvSpPr>
        <p:spPr>
          <a:xfrm>
            <a:off x="3131584" y="1678679"/>
            <a:ext cx="565090" cy="289166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-11109" l="-7608" r="-543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65" name="Google Shape;865;p65"/>
          <p:cNvSpPr/>
          <p:nvPr/>
        </p:nvSpPr>
        <p:spPr>
          <a:xfrm>
            <a:off x="3240355" y="196212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65"/>
          <p:cNvSpPr/>
          <p:nvPr/>
        </p:nvSpPr>
        <p:spPr>
          <a:xfrm>
            <a:off x="5445764" y="1968765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65"/>
          <p:cNvSpPr/>
          <p:nvPr/>
        </p:nvSpPr>
        <p:spPr>
          <a:xfrm>
            <a:off x="7696724" y="1987816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8" name="Google Shape;868;p65"/>
          <p:cNvCxnSpPr>
            <a:stCxn id="824" idx="0"/>
            <a:endCxn id="867" idx="4"/>
          </p:cNvCxnSpPr>
          <p:nvPr/>
        </p:nvCxnSpPr>
        <p:spPr>
          <a:xfrm flipH="1" rot="10800000">
            <a:off x="727404" y="2122697"/>
            <a:ext cx="7059300" cy="72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69" name="Google Shape;869;p65"/>
          <p:cNvCxnSpPr>
            <a:stCxn id="824" idx="0"/>
            <a:endCxn id="866" idx="4"/>
          </p:cNvCxnSpPr>
          <p:nvPr/>
        </p:nvCxnSpPr>
        <p:spPr>
          <a:xfrm flipH="1" rot="10800000">
            <a:off x="727404" y="2103797"/>
            <a:ext cx="4808400" cy="743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0" name="Google Shape;870;p65"/>
          <p:cNvCxnSpPr>
            <a:stCxn id="824" idx="0"/>
            <a:endCxn id="865" idx="4"/>
          </p:cNvCxnSpPr>
          <p:nvPr/>
        </p:nvCxnSpPr>
        <p:spPr>
          <a:xfrm flipH="1" rot="10800000">
            <a:off x="727404" y="2097197"/>
            <a:ext cx="2603100" cy="749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1" name="Google Shape;871;p65"/>
          <p:cNvSpPr/>
          <p:nvPr/>
        </p:nvSpPr>
        <p:spPr>
          <a:xfrm>
            <a:off x="265075" y="56504"/>
            <a:ext cx="2522101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</a:t>
            </a:r>
            <a:endParaRPr b="1" i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2" name="Google Shape;872;p65"/>
          <p:cNvCxnSpPr>
            <a:stCxn id="824" idx="0"/>
            <a:endCxn id="796" idx="4"/>
          </p:cNvCxnSpPr>
          <p:nvPr/>
        </p:nvCxnSpPr>
        <p:spPr>
          <a:xfrm flipH="1" rot="10800000">
            <a:off x="727404" y="2090897"/>
            <a:ext cx="305400" cy="756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3" name="Google Shape;873;p65"/>
          <p:cNvSpPr txBox="1"/>
          <p:nvPr/>
        </p:nvSpPr>
        <p:spPr>
          <a:xfrm>
            <a:off x="5282782" y="1678679"/>
            <a:ext cx="565090" cy="289166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-11109" l="-7608" r="-543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74" name="Google Shape;874;p65"/>
          <p:cNvSpPr txBox="1"/>
          <p:nvPr/>
        </p:nvSpPr>
        <p:spPr>
          <a:xfrm>
            <a:off x="7638647" y="1690846"/>
            <a:ext cx="565091" cy="289166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-11109" l="-6450" r="-430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875" name="Google Shape;875;p65"/>
          <p:cNvCxnSpPr/>
          <p:nvPr/>
        </p:nvCxnSpPr>
        <p:spPr>
          <a:xfrm rot="10800000">
            <a:off x="1022438" y="1083944"/>
            <a:ext cx="1" cy="66779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6" name="Google Shape;876;p65"/>
          <p:cNvCxnSpPr/>
          <p:nvPr/>
        </p:nvCxnSpPr>
        <p:spPr>
          <a:xfrm rot="10800000">
            <a:off x="3340774" y="1068176"/>
            <a:ext cx="1" cy="66779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7" name="Google Shape;877;p65"/>
          <p:cNvCxnSpPr/>
          <p:nvPr/>
        </p:nvCxnSpPr>
        <p:spPr>
          <a:xfrm rot="10800000">
            <a:off x="5547139" y="1075572"/>
            <a:ext cx="1" cy="66779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8" name="Google Shape;878;p65"/>
          <p:cNvCxnSpPr/>
          <p:nvPr/>
        </p:nvCxnSpPr>
        <p:spPr>
          <a:xfrm rot="10800000">
            <a:off x="7816425" y="1081729"/>
            <a:ext cx="1" cy="66779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9" name="Google Shape;879;p65"/>
          <p:cNvSpPr/>
          <p:nvPr/>
        </p:nvSpPr>
        <p:spPr>
          <a:xfrm>
            <a:off x="716018" y="1263734"/>
            <a:ext cx="7907513" cy="32734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Soft-max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65"/>
          <p:cNvSpPr txBox="1"/>
          <p:nvPr/>
        </p:nvSpPr>
        <p:spPr>
          <a:xfrm>
            <a:off x="875018" y="761922"/>
            <a:ext cx="565091" cy="289166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-11108" l="-7608" r="-27171" t="-158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1" name="Google Shape;881;p65"/>
          <p:cNvSpPr txBox="1"/>
          <p:nvPr/>
        </p:nvSpPr>
        <p:spPr>
          <a:xfrm>
            <a:off x="3147616" y="761922"/>
            <a:ext cx="565090" cy="289166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-11108" l="-6450" r="-26879" t="-158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2" name="Google Shape;882;p65"/>
          <p:cNvSpPr txBox="1"/>
          <p:nvPr/>
        </p:nvSpPr>
        <p:spPr>
          <a:xfrm>
            <a:off x="5298814" y="761922"/>
            <a:ext cx="565090" cy="289166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-11108" l="-6450" r="-26879" t="-158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3" name="Google Shape;883;p65"/>
          <p:cNvSpPr txBox="1"/>
          <p:nvPr/>
        </p:nvSpPr>
        <p:spPr>
          <a:xfrm>
            <a:off x="7654679" y="774089"/>
            <a:ext cx="565091" cy="289166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-9373" l="-7608" r="-27171" t="-1406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4" name="Google Shape;884;p65"/>
          <p:cNvSpPr txBox="1"/>
          <p:nvPr/>
        </p:nvSpPr>
        <p:spPr>
          <a:xfrm>
            <a:off x="3766572" y="97439"/>
            <a:ext cx="5026504" cy="633972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5" name="Google Shape;885;p65"/>
          <p:cNvSpPr txBox="1"/>
          <p:nvPr/>
        </p:nvSpPr>
        <p:spPr>
          <a:xfrm>
            <a:off x="7726840" y="3720727"/>
            <a:ext cx="715161" cy="346249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6" name="Google Shape;886;p65"/>
          <p:cNvSpPr txBox="1"/>
          <p:nvPr/>
        </p:nvSpPr>
        <p:spPr>
          <a:xfrm>
            <a:off x="5479166" y="3712423"/>
            <a:ext cx="715161" cy="346249"/>
          </a:xfrm>
          <a:prstGeom prst="rect">
            <a:avLst/>
          </a:prstGeom>
          <a:blipFill rotWithShape="1">
            <a:blip r:embed="rId2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7" name="Google Shape;887;p65"/>
          <p:cNvSpPr txBox="1"/>
          <p:nvPr/>
        </p:nvSpPr>
        <p:spPr>
          <a:xfrm>
            <a:off x="3266911" y="3712423"/>
            <a:ext cx="715161" cy="346249"/>
          </a:xfrm>
          <a:prstGeom prst="rect">
            <a:avLst/>
          </a:prstGeom>
          <a:blipFill rotWithShape="1">
            <a:blip r:embed="rId3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8" name="Google Shape;888;p65"/>
          <p:cNvSpPr txBox="1"/>
          <p:nvPr/>
        </p:nvSpPr>
        <p:spPr>
          <a:xfrm>
            <a:off x="973803" y="3706823"/>
            <a:ext cx="715161" cy="346249"/>
          </a:xfrm>
          <a:prstGeom prst="rect">
            <a:avLst/>
          </a:prstGeom>
          <a:blipFill rotWithShape="1">
            <a:blip r:embed="rId3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9" name="Google Shape;889;p65"/>
          <p:cNvSpPr txBox="1"/>
          <p:nvPr/>
        </p:nvSpPr>
        <p:spPr>
          <a:xfrm>
            <a:off x="864225" y="4362925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市府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65"/>
          <p:cNvSpPr txBox="1"/>
          <p:nvPr/>
        </p:nvSpPr>
        <p:spPr>
          <a:xfrm>
            <a:off x="2951403" y="4362925"/>
            <a:ext cx="11652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示威者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65"/>
          <p:cNvSpPr txBox="1"/>
          <p:nvPr/>
        </p:nvSpPr>
        <p:spPr>
          <a:xfrm>
            <a:off x="5340063" y="4425075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他們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65"/>
          <p:cNvSpPr txBox="1"/>
          <p:nvPr/>
        </p:nvSpPr>
        <p:spPr>
          <a:xfrm>
            <a:off x="7156900" y="4362925"/>
            <a:ext cx="1624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提倡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8" name="Google Shape;898;p66"/>
          <p:cNvCxnSpPr>
            <a:stCxn id="899" idx="0"/>
            <a:endCxn id="900" idx="4"/>
          </p:cNvCxnSpPr>
          <p:nvPr/>
        </p:nvCxnSpPr>
        <p:spPr>
          <a:xfrm rot="10800000">
            <a:off x="1032702" y="2090760"/>
            <a:ext cx="288900" cy="79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1" name="Google Shape;901;p66"/>
          <p:cNvCxnSpPr/>
          <p:nvPr/>
        </p:nvCxnSpPr>
        <p:spPr>
          <a:xfrm rot="10800000">
            <a:off x="3311336" y="2075114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2" name="Google Shape;902;p66"/>
          <p:cNvCxnSpPr/>
          <p:nvPr/>
        </p:nvCxnSpPr>
        <p:spPr>
          <a:xfrm rot="10800000">
            <a:off x="5534176" y="2074436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3" name="Google Shape;903;p66"/>
          <p:cNvCxnSpPr/>
          <p:nvPr/>
        </p:nvCxnSpPr>
        <p:spPr>
          <a:xfrm rot="10800000">
            <a:off x="7794534" y="2088013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904" name="Google Shape;904;p66"/>
          <p:cNvGrpSpPr/>
          <p:nvPr/>
        </p:nvGrpSpPr>
        <p:grpSpPr>
          <a:xfrm>
            <a:off x="988440" y="3655520"/>
            <a:ext cx="715161" cy="1251906"/>
            <a:chOff x="988440" y="4874027"/>
            <a:chExt cx="715161" cy="1669208"/>
          </a:xfrm>
        </p:grpSpPr>
        <p:sp>
          <p:nvSpPr>
            <p:cNvPr id="905" name="Google Shape;905;p66"/>
            <p:cNvSpPr/>
            <p:nvPr/>
          </p:nvSpPr>
          <p:spPr>
            <a:xfrm>
              <a:off x="1066278" y="4874027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66"/>
            <p:cNvSpPr/>
            <p:nvPr/>
          </p:nvSpPr>
          <p:spPr>
            <a:xfrm>
              <a:off x="1095305" y="5877761"/>
              <a:ext cx="465153" cy="665474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7" name="Google Shape;907;p66"/>
            <p:cNvCxnSpPr/>
            <p:nvPr/>
          </p:nvCxnSpPr>
          <p:spPr>
            <a:xfrm rot="10800000">
              <a:off x="1315029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08" name="Google Shape;908;p66"/>
            <p:cNvSpPr txBox="1"/>
            <p:nvPr/>
          </p:nvSpPr>
          <p:spPr>
            <a:xfrm>
              <a:off x="988440" y="5948183"/>
              <a:ext cx="715161" cy="46166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909" name="Google Shape;909;p66"/>
          <p:cNvGrpSpPr/>
          <p:nvPr/>
        </p:nvGrpSpPr>
        <p:grpSpPr>
          <a:xfrm>
            <a:off x="3225911" y="3655520"/>
            <a:ext cx="715161" cy="1251907"/>
            <a:chOff x="3049476" y="4874026"/>
            <a:chExt cx="715161" cy="1669209"/>
          </a:xfrm>
        </p:grpSpPr>
        <p:sp>
          <p:nvSpPr>
            <p:cNvPr id="910" name="Google Shape;910;p66"/>
            <p:cNvSpPr/>
            <p:nvPr/>
          </p:nvSpPr>
          <p:spPr>
            <a:xfrm>
              <a:off x="3165634" y="487402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66"/>
            <p:cNvSpPr/>
            <p:nvPr/>
          </p:nvSpPr>
          <p:spPr>
            <a:xfrm>
              <a:off x="3164339" y="586564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12" name="Google Shape;912;p66"/>
            <p:cNvCxnSpPr/>
            <p:nvPr/>
          </p:nvCxnSpPr>
          <p:spPr>
            <a:xfrm rot="10800000">
              <a:off x="3396916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13" name="Google Shape;913;p66"/>
            <p:cNvSpPr txBox="1"/>
            <p:nvPr/>
          </p:nvSpPr>
          <p:spPr>
            <a:xfrm>
              <a:off x="3049476" y="5949769"/>
              <a:ext cx="715161" cy="46166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914" name="Google Shape;914;p66"/>
          <p:cNvGrpSpPr/>
          <p:nvPr/>
        </p:nvGrpSpPr>
        <p:grpSpPr>
          <a:xfrm>
            <a:off x="5463382" y="3666672"/>
            <a:ext cx="715161" cy="1251907"/>
            <a:chOff x="5344903" y="4888896"/>
            <a:chExt cx="715161" cy="1669209"/>
          </a:xfrm>
        </p:grpSpPr>
        <p:sp>
          <p:nvSpPr>
            <p:cNvPr id="915" name="Google Shape;915;p66"/>
            <p:cNvSpPr/>
            <p:nvPr/>
          </p:nvSpPr>
          <p:spPr>
            <a:xfrm>
              <a:off x="5454456" y="588051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16" name="Google Shape;916;p66"/>
            <p:cNvCxnSpPr/>
            <p:nvPr/>
          </p:nvCxnSpPr>
          <p:spPr>
            <a:xfrm rot="10800000">
              <a:off x="5700935" y="552707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17" name="Google Shape;917;p66"/>
            <p:cNvSpPr/>
            <p:nvPr/>
          </p:nvSpPr>
          <p:spPr>
            <a:xfrm>
              <a:off x="5455915" y="488889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66"/>
            <p:cNvSpPr txBox="1"/>
            <p:nvPr/>
          </p:nvSpPr>
          <p:spPr>
            <a:xfrm>
              <a:off x="5344903" y="5973607"/>
              <a:ext cx="715161" cy="46166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919" name="Google Shape;919;p66"/>
          <p:cNvGrpSpPr/>
          <p:nvPr/>
        </p:nvGrpSpPr>
        <p:grpSpPr>
          <a:xfrm>
            <a:off x="7700853" y="3679273"/>
            <a:ext cx="715161" cy="1251907"/>
            <a:chOff x="7700853" y="4905697"/>
            <a:chExt cx="715161" cy="1669209"/>
          </a:xfrm>
        </p:grpSpPr>
        <p:sp>
          <p:nvSpPr>
            <p:cNvPr id="920" name="Google Shape;920;p66"/>
            <p:cNvSpPr/>
            <p:nvPr/>
          </p:nvSpPr>
          <p:spPr>
            <a:xfrm>
              <a:off x="7816425" y="5897316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21" name="Google Shape;921;p66"/>
            <p:cNvCxnSpPr/>
            <p:nvPr/>
          </p:nvCxnSpPr>
          <p:spPr>
            <a:xfrm rot="10800000">
              <a:off x="8069550" y="5543878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22" name="Google Shape;922;p66"/>
            <p:cNvSpPr/>
            <p:nvPr/>
          </p:nvSpPr>
          <p:spPr>
            <a:xfrm>
              <a:off x="7825858" y="4905697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66"/>
            <p:cNvSpPr txBox="1"/>
            <p:nvPr/>
          </p:nvSpPr>
          <p:spPr>
            <a:xfrm>
              <a:off x="7700853" y="5979665"/>
              <a:ext cx="715161" cy="46166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924" name="Google Shape;924;p66"/>
          <p:cNvGrpSpPr/>
          <p:nvPr/>
        </p:nvGrpSpPr>
        <p:grpSpPr>
          <a:xfrm>
            <a:off x="401919" y="2846897"/>
            <a:ext cx="1839368" cy="789617"/>
            <a:chOff x="401919" y="3795863"/>
            <a:chExt cx="1839368" cy="1052823"/>
          </a:xfrm>
        </p:grpSpPr>
        <p:sp>
          <p:nvSpPr>
            <p:cNvPr id="925" name="Google Shape;925;p66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66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27" name="Google Shape;927;p66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66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28" name="Google Shape;928;p66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66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930" name="Google Shape;930;p66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31" name="Google Shape;931;p66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2" name="Google Shape;932;p66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33" name="Google Shape;933;p66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934" name="Google Shape;934;p66"/>
          <p:cNvGrpSpPr/>
          <p:nvPr/>
        </p:nvGrpSpPr>
        <p:grpSpPr>
          <a:xfrm>
            <a:off x="2678131" y="2834200"/>
            <a:ext cx="1839368" cy="789617"/>
            <a:chOff x="401919" y="3795863"/>
            <a:chExt cx="1839368" cy="1052823"/>
          </a:xfrm>
        </p:grpSpPr>
        <p:sp>
          <p:nvSpPr>
            <p:cNvPr id="935" name="Google Shape;935;p66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66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37" name="Google Shape;937;p66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66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39" name="Google Shape;939;p66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66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941" name="Google Shape;941;p66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42" name="Google Shape;942;p66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3" name="Google Shape;943;p66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44" name="Google Shape;944;p66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945" name="Google Shape;945;p66"/>
          <p:cNvGrpSpPr/>
          <p:nvPr/>
        </p:nvGrpSpPr>
        <p:grpSpPr>
          <a:xfrm>
            <a:off x="4922247" y="2842145"/>
            <a:ext cx="1839368" cy="789617"/>
            <a:chOff x="401919" y="3795863"/>
            <a:chExt cx="1839368" cy="1052823"/>
          </a:xfrm>
        </p:grpSpPr>
        <p:sp>
          <p:nvSpPr>
            <p:cNvPr id="946" name="Google Shape;946;p66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66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48" name="Google Shape;948;p66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66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50" name="Google Shape;950;p66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66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-10524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952" name="Google Shape;952;p66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53" name="Google Shape;953;p66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4" name="Google Shape;954;p66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55" name="Google Shape;955;p66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956" name="Google Shape;956;p66"/>
          <p:cNvGrpSpPr/>
          <p:nvPr/>
        </p:nvGrpSpPr>
        <p:grpSpPr>
          <a:xfrm>
            <a:off x="7174951" y="2852336"/>
            <a:ext cx="1839368" cy="789617"/>
            <a:chOff x="401919" y="3795863"/>
            <a:chExt cx="1839368" cy="1052823"/>
          </a:xfrm>
        </p:grpSpPr>
        <p:sp>
          <p:nvSpPr>
            <p:cNvPr id="957" name="Google Shape;957;p66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66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59" name="Google Shape;959;p66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66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61" name="Google Shape;961;p66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66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963" name="Google Shape;963;p66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64" name="Google Shape;964;p66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5" name="Google Shape;965;p66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66" name="Google Shape;966;p66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900" name="Google Shape;900;p66"/>
          <p:cNvSpPr/>
          <p:nvPr/>
        </p:nvSpPr>
        <p:spPr>
          <a:xfrm>
            <a:off x="942678" y="195577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66"/>
          <p:cNvSpPr/>
          <p:nvPr/>
        </p:nvSpPr>
        <p:spPr>
          <a:xfrm>
            <a:off x="3240355" y="196212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66"/>
          <p:cNvSpPr/>
          <p:nvPr/>
        </p:nvSpPr>
        <p:spPr>
          <a:xfrm>
            <a:off x="5445764" y="1968765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66"/>
          <p:cNvSpPr/>
          <p:nvPr/>
        </p:nvSpPr>
        <p:spPr>
          <a:xfrm>
            <a:off x="7696724" y="1987816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0" name="Google Shape;970;p66"/>
          <p:cNvCxnSpPr>
            <a:stCxn id="928" idx="0"/>
            <a:endCxn id="969" idx="4"/>
          </p:cNvCxnSpPr>
          <p:nvPr/>
        </p:nvCxnSpPr>
        <p:spPr>
          <a:xfrm flipH="1" rot="10800000">
            <a:off x="727404" y="2122697"/>
            <a:ext cx="7059300" cy="72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1" name="Google Shape;971;p66"/>
          <p:cNvCxnSpPr>
            <a:stCxn id="928" idx="0"/>
            <a:endCxn id="968" idx="4"/>
          </p:cNvCxnSpPr>
          <p:nvPr/>
        </p:nvCxnSpPr>
        <p:spPr>
          <a:xfrm flipH="1" rot="10800000">
            <a:off x="727404" y="2103797"/>
            <a:ext cx="4808400" cy="743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2" name="Google Shape;972;p66"/>
          <p:cNvCxnSpPr>
            <a:stCxn id="928" idx="0"/>
            <a:endCxn id="967" idx="4"/>
          </p:cNvCxnSpPr>
          <p:nvPr/>
        </p:nvCxnSpPr>
        <p:spPr>
          <a:xfrm flipH="1" rot="10800000">
            <a:off x="727404" y="2097197"/>
            <a:ext cx="2603100" cy="749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73" name="Google Shape;973;p66"/>
          <p:cNvSpPr/>
          <p:nvPr/>
        </p:nvSpPr>
        <p:spPr>
          <a:xfrm>
            <a:off x="265075" y="56504"/>
            <a:ext cx="2522101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</a:t>
            </a:r>
            <a:endParaRPr b="1" i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4" name="Google Shape;974;p66"/>
          <p:cNvCxnSpPr>
            <a:stCxn id="928" idx="0"/>
            <a:endCxn id="900" idx="4"/>
          </p:cNvCxnSpPr>
          <p:nvPr/>
        </p:nvCxnSpPr>
        <p:spPr>
          <a:xfrm flipH="1" rot="10800000">
            <a:off x="727404" y="2090897"/>
            <a:ext cx="305400" cy="756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75" name="Google Shape;975;p66"/>
          <p:cNvSpPr txBox="1"/>
          <p:nvPr/>
        </p:nvSpPr>
        <p:spPr>
          <a:xfrm>
            <a:off x="866594" y="1641925"/>
            <a:ext cx="565091" cy="289166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11108" l="-6450" r="-26879" t="-142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76" name="Google Shape;976;p66"/>
          <p:cNvSpPr txBox="1"/>
          <p:nvPr/>
        </p:nvSpPr>
        <p:spPr>
          <a:xfrm>
            <a:off x="3139192" y="1641925"/>
            <a:ext cx="565090" cy="289166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-11108" l="-7526" r="-25803" t="-142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77" name="Google Shape;977;p66"/>
          <p:cNvSpPr txBox="1"/>
          <p:nvPr/>
        </p:nvSpPr>
        <p:spPr>
          <a:xfrm>
            <a:off x="5290390" y="1641925"/>
            <a:ext cx="565090" cy="289166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-11108" l="-7526" r="-25803" t="-142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78" name="Google Shape;978;p66"/>
          <p:cNvSpPr txBox="1"/>
          <p:nvPr/>
        </p:nvSpPr>
        <p:spPr>
          <a:xfrm>
            <a:off x="7646255" y="1654093"/>
            <a:ext cx="565091" cy="289166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-11108" l="-6450" r="-26879" t="-158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79" name="Google Shape;979;p66"/>
          <p:cNvSpPr txBox="1"/>
          <p:nvPr/>
        </p:nvSpPr>
        <p:spPr>
          <a:xfrm>
            <a:off x="7726840" y="3720727"/>
            <a:ext cx="715161" cy="346249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80" name="Google Shape;980;p66"/>
          <p:cNvSpPr txBox="1"/>
          <p:nvPr/>
        </p:nvSpPr>
        <p:spPr>
          <a:xfrm>
            <a:off x="5479166" y="3712423"/>
            <a:ext cx="715161" cy="346249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81" name="Google Shape;981;p66"/>
          <p:cNvSpPr txBox="1"/>
          <p:nvPr/>
        </p:nvSpPr>
        <p:spPr>
          <a:xfrm>
            <a:off x="3266911" y="3712423"/>
            <a:ext cx="715161" cy="346249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82" name="Google Shape;982;p66"/>
          <p:cNvSpPr txBox="1"/>
          <p:nvPr/>
        </p:nvSpPr>
        <p:spPr>
          <a:xfrm>
            <a:off x="973803" y="3706823"/>
            <a:ext cx="715161" cy="346249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983" name="Google Shape;983;p66"/>
          <p:cNvGrpSpPr/>
          <p:nvPr/>
        </p:nvGrpSpPr>
        <p:grpSpPr>
          <a:xfrm>
            <a:off x="957448" y="949265"/>
            <a:ext cx="715161" cy="454360"/>
            <a:chOff x="635402" y="1337615"/>
            <a:chExt cx="715161" cy="605813"/>
          </a:xfrm>
        </p:grpSpPr>
        <p:sp>
          <p:nvSpPr>
            <p:cNvPr id="984" name="Google Shape;984;p66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66"/>
            <p:cNvSpPr txBox="1"/>
            <p:nvPr/>
          </p:nvSpPr>
          <p:spPr>
            <a:xfrm>
              <a:off x="635402" y="1417137"/>
              <a:ext cx="715161" cy="461665"/>
            </a:xfrm>
            <a:prstGeom prst="rect">
              <a:avLst/>
            </a:prstGeom>
            <a:blipFill rotWithShape="1">
              <a:blip r:embed="rId2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cxnSp>
        <p:nvCxnSpPr>
          <p:cNvPr id="986" name="Google Shape;986;p66"/>
          <p:cNvCxnSpPr>
            <a:endCxn id="987" idx="2"/>
          </p:cNvCxnSpPr>
          <p:nvPr/>
        </p:nvCxnSpPr>
        <p:spPr>
          <a:xfrm rot="10800000">
            <a:off x="1860829" y="2158093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988" name="Google Shape;988;p66"/>
          <p:cNvGrpSpPr/>
          <p:nvPr/>
        </p:nvGrpSpPr>
        <p:grpSpPr>
          <a:xfrm>
            <a:off x="1711638" y="1925583"/>
            <a:ext cx="298383" cy="232510"/>
            <a:chOff x="-105878" y="1740168"/>
            <a:chExt cx="461666" cy="461665"/>
          </a:xfrm>
        </p:grpSpPr>
        <p:sp>
          <p:nvSpPr>
            <p:cNvPr id="987" name="Google Shape;987;p66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9" name="Google Shape;989;p66"/>
            <p:cNvGrpSpPr/>
            <p:nvPr/>
          </p:nvGrpSpPr>
          <p:grpSpPr>
            <a:xfrm rot="-334167">
              <a:off x="-36065" y="1813951"/>
              <a:ext cx="336548" cy="330625"/>
              <a:chOff x="-48569" y="1814419"/>
              <a:chExt cx="336548" cy="330625"/>
            </a:xfrm>
          </p:grpSpPr>
          <p:cxnSp>
            <p:nvCxnSpPr>
              <p:cNvPr id="990" name="Google Shape;990;p66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1" name="Google Shape;991;p66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992" name="Google Shape;992;p66"/>
          <p:cNvCxnSpPr>
            <a:endCxn id="993" idx="2"/>
          </p:cNvCxnSpPr>
          <p:nvPr/>
        </p:nvCxnSpPr>
        <p:spPr>
          <a:xfrm rot="10800000">
            <a:off x="4123408" y="2163776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994" name="Google Shape;994;p66"/>
          <p:cNvGrpSpPr/>
          <p:nvPr/>
        </p:nvGrpSpPr>
        <p:grpSpPr>
          <a:xfrm>
            <a:off x="3974217" y="1931267"/>
            <a:ext cx="298383" cy="232510"/>
            <a:chOff x="-105878" y="1740168"/>
            <a:chExt cx="461666" cy="461665"/>
          </a:xfrm>
        </p:grpSpPr>
        <p:sp>
          <p:nvSpPr>
            <p:cNvPr id="993" name="Google Shape;993;p66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5" name="Google Shape;995;p66"/>
            <p:cNvGrpSpPr/>
            <p:nvPr/>
          </p:nvGrpSpPr>
          <p:grpSpPr>
            <a:xfrm rot="-334167">
              <a:off x="-36065" y="1813951"/>
              <a:ext cx="336548" cy="330625"/>
              <a:chOff x="-48569" y="1814419"/>
              <a:chExt cx="336548" cy="330625"/>
            </a:xfrm>
          </p:grpSpPr>
          <p:cxnSp>
            <p:nvCxnSpPr>
              <p:cNvPr id="996" name="Google Shape;996;p66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7" name="Google Shape;997;p66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998" name="Google Shape;998;p66"/>
          <p:cNvCxnSpPr>
            <a:endCxn id="999" idx="2"/>
          </p:cNvCxnSpPr>
          <p:nvPr/>
        </p:nvCxnSpPr>
        <p:spPr>
          <a:xfrm rot="10800000">
            <a:off x="6384831" y="2175769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000" name="Google Shape;1000;p66"/>
          <p:cNvGrpSpPr/>
          <p:nvPr/>
        </p:nvGrpSpPr>
        <p:grpSpPr>
          <a:xfrm>
            <a:off x="6235640" y="1943259"/>
            <a:ext cx="298383" cy="232510"/>
            <a:chOff x="-105878" y="1740168"/>
            <a:chExt cx="461666" cy="461665"/>
          </a:xfrm>
        </p:grpSpPr>
        <p:sp>
          <p:nvSpPr>
            <p:cNvPr id="999" name="Google Shape;999;p66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1" name="Google Shape;1001;p66"/>
            <p:cNvGrpSpPr/>
            <p:nvPr/>
          </p:nvGrpSpPr>
          <p:grpSpPr>
            <a:xfrm rot="-334167">
              <a:off x="-36065" y="1813951"/>
              <a:ext cx="336548" cy="330625"/>
              <a:chOff x="-48569" y="1814419"/>
              <a:chExt cx="336548" cy="330625"/>
            </a:xfrm>
          </p:grpSpPr>
          <p:cxnSp>
            <p:nvCxnSpPr>
              <p:cNvPr id="1002" name="Google Shape;1002;p66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3" name="Google Shape;1003;p66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004" name="Google Shape;1004;p66"/>
          <p:cNvCxnSpPr>
            <a:endCxn id="1005" idx="2"/>
          </p:cNvCxnSpPr>
          <p:nvPr/>
        </p:nvCxnSpPr>
        <p:spPr>
          <a:xfrm rot="10800000">
            <a:off x="8614932" y="2188281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006" name="Google Shape;1006;p66"/>
          <p:cNvGrpSpPr/>
          <p:nvPr/>
        </p:nvGrpSpPr>
        <p:grpSpPr>
          <a:xfrm>
            <a:off x="8465740" y="1955771"/>
            <a:ext cx="298383" cy="232510"/>
            <a:chOff x="-105878" y="1740168"/>
            <a:chExt cx="461666" cy="461665"/>
          </a:xfrm>
        </p:grpSpPr>
        <p:sp>
          <p:nvSpPr>
            <p:cNvPr id="1005" name="Google Shape;1005;p66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7" name="Google Shape;1007;p66"/>
            <p:cNvGrpSpPr/>
            <p:nvPr/>
          </p:nvGrpSpPr>
          <p:grpSpPr>
            <a:xfrm rot="-334167">
              <a:off x="-36065" y="1813951"/>
              <a:ext cx="336548" cy="330625"/>
              <a:chOff x="-48569" y="1814419"/>
              <a:chExt cx="336548" cy="330625"/>
            </a:xfrm>
          </p:grpSpPr>
          <p:cxnSp>
            <p:nvCxnSpPr>
              <p:cNvPr id="1008" name="Google Shape;1008;p66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9" name="Google Shape;1009;p66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010" name="Google Shape;1010;p66"/>
          <p:cNvCxnSpPr/>
          <p:nvPr/>
        </p:nvCxnSpPr>
        <p:spPr>
          <a:xfrm rot="10800000">
            <a:off x="1869663" y="1201396"/>
            <a:ext cx="0" cy="7080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1" name="Google Shape;1011;p66"/>
          <p:cNvCxnSpPr/>
          <p:nvPr/>
        </p:nvCxnSpPr>
        <p:spPr>
          <a:xfrm rot="10800000">
            <a:off x="4116138" y="1182030"/>
            <a:ext cx="0" cy="740411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2" name="Google Shape;1012;p66"/>
          <p:cNvCxnSpPr/>
          <p:nvPr/>
        </p:nvCxnSpPr>
        <p:spPr>
          <a:xfrm rot="10800000">
            <a:off x="6382507" y="1158711"/>
            <a:ext cx="0" cy="77727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3" name="Google Shape;1013;p66"/>
          <p:cNvCxnSpPr/>
          <p:nvPr/>
        </p:nvCxnSpPr>
        <p:spPr>
          <a:xfrm rot="10800000">
            <a:off x="8613577" y="1173709"/>
            <a:ext cx="0" cy="79040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4" name="Google Shape;1014;p66"/>
          <p:cNvCxnSpPr>
            <a:endCxn id="987" idx="1"/>
          </p:cNvCxnSpPr>
          <p:nvPr/>
        </p:nvCxnSpPr>
        <p:spPr>
          <a:xfrm>
            <a:off x="1155138" y="2041838"/>
            <a:ext cx="5565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5" name="Google Shape;1015;p66"/>
          <p:cNvCxnSpPr/>
          <p:nvPr/>
        </p:nvCxnSpPr>
        <p:spPr>
          <a:xfrm>
            <a:off x="3448691" y="2046023"/>
            <a:ext cx="55663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6" name="Google Shape;1016;p66"/>
          <p:cNvCxnSpPr/>
          <p:nvPr/>
        </p:nvCxnSpPr>
        <p:spPr>
          <a:xfrm>
            <a:off x="5679003" y="2059513"/>
            <a:ext cx="55663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7" name="Google Shape;1017;p66"/>
          <p:cNvCxnSpPr/>
          <p:nvPr/>
        </p:nvCxnSpPr>
        <p:spPr>
          <a:xfrm>
            <a:off x="7883672" y="2072026"/>
            <a:ext cx="55663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8" name="Google Shape;1018;p66"/>
          <p:cNvCxnSpPr/>
          <p:nvPr/>
        </p:nvCxnSpPr>
        <p:spPr>
          <a:xfrm rot="10800000">
            <a:off x="1526126" y="1176444"/>
            <a:ext cx="707782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19" name="Google Shape;1019;p66"/>
          <p:cNvSpPr txBox="1"/>
          <p:nvPr/>
        </p:nvSpPr>
        <p:spPr>
          <a:xfrm>
            <a:off x="273301" y="536988"/>
            <a:ext cx="4878801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Considering the whole sequence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0" name="Google Shape;1020;p66"/>
          <p:cNvCxnSpPr/>
          <p:nvPr/>
        </p:nvCxnSpPr>
        <p:spPr>
          <a:xfrm flipH="1" rot="10800000">
            <a:off x="1540645" y="846342"/>
            <a:ext cx="343061" cy="24408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021" name="Google Shape;1021;p66"/>
          <p:cNvSpPr txBox="1"/>
          <p:nvPr/>
        </p:nvSpPr>
        <p:spPr>
          <a:xfrm>
            <a:off x="4737880" y="132502"/>
            <a:ext cx="2391680" cy="784157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22" name="Google Shape;1022;p66"/>
          <p:cNvSpPr txBox="1"/>
          <p:nvPr/>
        </p:nvSpPr>
        <p:spPr>
          <a:xfrm>
            <a:off x="864225" y="4362925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市府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66"/>
          <p:cNvSpPr txBox="1"/>
          <p:nvPr/>
        </p:nvSpPr>
        <p:spPr>
          <a:xfrm>
            <a:off x="2951403" y="4362925"/>
            <a:ext cx="11652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示威者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66"/>
          <p:cNvSpPr txBox="1"/>
          <p:nvPr/>
        </p:nvSpPr>
        <p:spPr>
          <a:xfrm>
            <a:off x="5340063" y="4425075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他們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66"/>
          <p:cNvSpPr txBox="1"/>
          <p:nvPr/>
        </p:nvSpPr>
        <p:spPr>
          <a:xfrm>
            <a:off x="7156900" y="4362925"/>
            <a:ext cx="1624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提倡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Google Shape;1031;p67"/>
          <p:cNvCxnSpPr/>
          <p:nvPr/>
        </p:nvCxnSpPr>
        <p:spPr>
          <a:xfrm rot="10800000">
            <a:off x="3305668" y="2098154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2" name="Google Shape;1032;p67"/>
          <p:cNvCxnSpPr>
            <a:stCxn id="1033" idx="0"/>
            <a:endCxn id="1034" idx="5"/>
          </p:cNvCxnSpPr>
          <p:nvPr/>
        </p:nvCxnSpPr>
        <p:spPr>
          <a:xfrm rot="10800000">
            <a:off x="1096328" y="2071008"/>
            <a:ext cx="4183500" cy="807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5" name="Google Shape;1035;p67"/>
          <p:cNvCxnSpPr/>
          <p:nvPr/>
        </p:nvCxnSpPr>
        <p:spPr>
          <a:xfrm rot="10800000">
            <a:off x="5534176" y="2074436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6" name="Google Shape;1036;p67"/>
          <p:cNvCxnSpPr/>
          <p:nvPr/>
        </p:nvCxnSpPr>
        <p:spPr>
          <a:xfrm rot="10800000">
            <a:off x="7794534" y="2088013"/>
            <a:ext cx="288925" cy="7919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037" name="Google Shape;1037;p67"/>
          <p:cNvGrpSpPr/>
          <p:nvPr/>
        </p:nvGrpSpPr>
        <p:grpSpPr>
          <a:xfrm>
            <a:off x="988440" y="3655520"/>
            <a:ext cx="715161" cy="1251906"/>
            <a:chOff x="988440" y="4874027"/>
            <a:chExt cx="715161" cy="1669208"/>
          </a:xfrm>
        </p:grpSpPr>
        <p:sp>
          <p:nvSpPr>
            <p:cNvPr id="1038" name="Google Shape;1038;p67"/>
            <p:cNvSpPr/>
            <p:nvPr/>
          </p:nvSpPr>
          <p:spPr>
            <a:xfrm>
              <a:off x="1066278" y="4874027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67"/>
            <p:cNvSpPr/>
            <p:nvPr/>
          </p:nvSpPr>
          <p:spPr>
            <a:xfrm>
              <a:off x="1095305" y="5877761"/>
              <a:ext cx="465153" cy="665474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0" name="Google Shape;1040;p67"/>
            <p:cNvCxnSpPr/>
            <p:nvPr/>
          </p:nvCxnSpPr>
          <p:spPr>
            <a:xfrm rot="10800000">
              <a:off x="1315029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041" name="Google Shape;1041;p67"/>
            <p:cNvSpPr txBox="1"/>
            <p:nvPr/>
          </p:nvSpPr>
          <p:spPr>
            <a:xfrm>
              <a:off x="988440" y="5948183"/>
              <a:ext cx="715161" cy="46166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042" name="Google Shape;1042;p67"/>
          <p:cNvGrpSpPr/>
          <p:nvPr/>
        </p:nvGrpSpPr>
        <p:grpSpPr>
          <a:xfrm>
            <a:off x="3225911" y="3655520"/>
            <a:ext cx="715161" cy="1251907"/>
            <a:chOff x="3049476" y="4874026"/>
            <a:chExt cx="715161" cy="1669209"/>
          </a:xfrm>
        </p:grpSpPr>
        <p:sp>
          <p:nvSpPr>
            <p:cNvPr id="1043" name="Google Shape;1043;p67"/>
            <p:cNvSpPr/>
            <p:nvPr/>
          </p:nvSpPr>
          <p:spPr>
            <a:xfrm>
              <a:off x="3165634" y="487402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67"/>
            <p:cNvSpPr/>
            <p:nvPr/>
          </p:nvSpPr>
          <p:spPr>
            <a:xfrm>
              <a:off x="3164339" y="586564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5" name="Google Shape;1045;p67"/>
            <p:cNvCxnSpPr/>
            <p:nvPr/>
          </p:nvCxnSpPr>
          <p:spPr>
            <a:xfrm rot="10800000">
              <a:off x="3396916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046" name="Google Shape;1046;p67"/>
            <p:cNvSpPr txBox="1"/>
            <p:nvPr/>
          </p:nvSpPr>
          <p:spPr>
            <a:xfrm>
              <a:off x="3049476" y="5949769"/>
              <a:ext cx="715161" cy="46166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047" name="Google Shape;1047;p67"/>
          <p:cNvGrpSpPr/>
          <p:nvPr/>
        </p:nvGrpSpPr>
        <p:grpSpPr>
          <a:xfrm>
            <a:off x="5463382" y="3666672"/>
            <a:ext cx="715161" cy="1251907"/>
            <a:chOff x="5344903" y="4888896"/>
            <a:chExt cx="715161" cy="1669209"/>
          </a:xfrm>
        </p:grpSpPr>
        <p:sp>
          <p:nvSpPr>
            <p:cNvPr id="1048" name="Google Shape;1048;p67"/>
            <p:cNvSpPr/>
            <p:nvPr/>
          </p:nvSpPr>
          <p:spPr>
            <a:xfrm>
              <a:off x="5454456" y="588051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9" name="Google Shape;1049;p67"/>
            <p:cNvCxnSpPr/>
            <p:nvPr/>
          </p:nvCxnSpPr>
          <p:spPr>
            <a:xfrm rot="10800000">
              <a:off x="5700935" y="552707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050" name="Google Shape;1050;p67"/>
            <p:cNvSpPr/>
            <p:nvPr/>
          </p:nvSpPr>
          <p:spPr>
            <a:xfrm>
              <a:off x="5455915" y="488889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67"/>
            <p:cNvSpPr txBox="1"/>
            <p:nvPr/>
          </p:nvSpPr>
          <p:spPr>
            <a:xfrm>
              <a:off x="5344903" y="5973607"/>
              <a:ext cx="715161" cy="46166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052" name="Google Shape;1052;p67"/>
          <p:cNvGrpSpPr/>
          <p:nvPr/>
        </p:nvGrpSpPr>
        <p:grpSpPr>
          <a:xfrm>
            <a:off x="7700853" y="3679273"/>
            <a:ext cx="715161" cy="1251907"/>
            <a:chOff x="7700853" y="4905697"/>
            <a:chExt cx="715161" cy="1669209"/>
          </a:xfrm>
        </p:grpSpPr>
        <p:sp>
          <p:nvSpPr>
            <p:cNvPr id="1053" name="Google Shape;1053;p67"/>
            <p:cNvSpPr/>
            <p:nvPr/>
          </p:nvSpPr>
          <p:spPr>
            <a:xfrm>
              <a:off x="7816425" y="5897316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54" name="Google Shape;1054;p67"/>
            <p:cNvCxnSpPr/>
            <p:nvPr/>
          </p:nvCxnSpPr>
          <p:spPr>
            <a:xfrm rot="10800000">
              <a:off x="8069550" y="5543878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055" name="Google Shape;1055;p67"/>
            <p:cNvSpPr/>
            <p:nvPr/>
          </p:nvSpPr>
          <p:spPr>
            <a:xfrm>
              <a:off x="7825858" y="4905697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67"/>
            <p:cNvSpPr txBox="1"/>
            <p:nvPr/>
          </p:nvSpPr>
          <p:spPr>
            <a:xfrm>
              <a:off x="7700853" y="5979665"/>
              <a:ext cx="715161" cy="46166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057" name="Google Shape;1057;p67"/>
          <p:cNvGrpSpPr/>
          <p:nvPr/>
        </p:nvGrpSpPr>
        <p:grpSpPr>
          <a:xfrm>
            <a:off x="401919" y="2846897"/>
            <a:ext cx="1839368" cy="789617"/>
            <a:chOff x="401919" y="3795863"/>
            <a:chExt cx="1839368" cy="1052823"/>
          </a:xfrm>
        </p:grpSpPr>
        <p:sp>
          <p:nvSpPr>
            <p:cNvPr id="1058" name="Google Shape;1058;p67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67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60" name="Google Shape;1060;p67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67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62" name="Google Shape;1062;p67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67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1064" name="Google Shape;1064;p67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65" name="Google Shape;1065;p67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6" name="Google Shape;1066;p67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67" name="Google Shape;1067;p67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068" name="Google Shape;1068;p67"/>
          <p:cNvGrpSpPr/>
          <p:nvPr/>
        </p:nvGrpSpPr>
        <p:grpSpPr>
          <a:xfrm>
            <a:off x="2678131" y="2834200"/>
            <a:ext cx="1839368" cy="789617"/>
            <a:chOff x="401919" y="3795863"/>
            <a:chExt cx="1839368" cy="1052823"/>
          </a:xfrm>
        </p:grpSpPr>
        <p:sp>
          <p:nvSpPr>
            <p:cNvPr id="1069" name="Google Shape;1069;p67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67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71" name="Google Shape;1071;p67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67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73" name="Google Shape;1073;p67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67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1075" name="Google Shape;1075;p67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76" name="Google Shape;1076;p67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7" name="Google Shape;1077;p67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78" name="Google Shape;1078;p67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079" name="Google Shape;1079;p67"/>
          <p:cNvGrpSpPr/>
          <p:nvPr/>
        </p:nvGrpSpPr>
        <p:grpSpPr>
          <a:xfrm>
            <a:off x="4922247" y="2842145"/>
            <a:ext cx="1839368" cy="789617"/>
            <a:chOff x="401919" y="3795863"/>
            <a:chExt cx="1839368" cy="1052823"/>
          </a:xfrm>
        </p:grpSpPr>
        <p:sp>
          <p:nvSpPr>
            <p:cNvPr id="1080" name="Google Shape;1080;p67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67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82" name="Google Shape;1082;p67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67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84" name="Google Shape;1084;p67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67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-10524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1085" name="Google Shape;1085;p67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86" name="Google Shape;1086;p67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7" name="Google Shape;1087;p67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88" name="Google Shape;1088;p67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089" name="Google Shape;1089;p67"/>
          <p:cNvGrpSpPr/>
          <p:nvPr/>
        </p:nvGrpSpPr>
        <p:grpSpPr>
          <a:xfrm>
            <a:off x="7174951" y="2852336"/>
            <a:ext cx="1839368" cy="789617"/>
            <a:chOff x="401919" y="3795863"/>
            <a:chExt cx="1839368" cy="1052823"/>
          </a:xfrm>
        </p:grpSpPr>
        <p:sp>
          <p:nvSpPr>
            <p:cNvPr id="1090" name="Google Shape;1090;p67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67"/>
            <p:cNvSpPr txBox="1"/>
            <p:nvPr/>
          </p:nvSpPr>
          <p:spPr>
            <a:xfrm>
              <a:off x="1526126" y="3833406"/>
              <a:ext cx="715161" cy="461665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92" name="Google Shape;1092;p67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67"/>
            <p:cNvSpPr txBox="1"/>
            <p:nvPr/>
          </p:nvSpPr>
          <p:spPr>
            <a:xfrm>
              <a:off x="964022" y="3843680"/>
              <a:ext cx="715161" cy="461665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94" name="Google Shape;1094;p67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67"/>
            <p:cNvSpPr txBox="1"/>
            <p:nvPr/>
          </p:nvSpPr>
          <p:spPr>
            <a:xfrm>
              <a:off x="401919" y="3843680"/>
              <a:ext cx="715161" cy="461665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-10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1096" name="Google Shape;1096;p67"/>
            <p:cNvCxnSpPr/>
            <p:nvPr/>
          </p:nvCxnSpPr>
          <p:spPr>
            <a:xfrm rot="10800000">
              <a:off x="1298095" y="4339810"/>
              <a:ext cx="0" cy="50887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97" name="Google Shape;1097;p67"/>
            <p:cNvCxnSpPr/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8" name="Google Shape;1098;p67"/>
            <p:cNvCxnSpPr/>
            <p:nvPr/>
          </p:nvCxnSpPr>
          <p:spPr>
            <a:xfrm rot="10800000">
              <a:off x="716018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99" name="Google Shape;1099;p67"/>
            <p:cNvCxnSpPr/>
            <p:nvPr/>
          </p:nvCxnSpPr>
          <p:spPr>
            <a:xfrm rot="10800000">
              <a:off x="1861885" y="4337800"/>
              <a:ext cx="0" cy="271494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034" name="Google Shape;1034;p67"/>
          <p:cNvSpPr/>
          <p:nvPr/>
        </p:nvSpPr>
        <p:spPr>
          <a:xfrm>
            <a:off x="942678" y="195577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67"/>
          <p:cNvSpPr/>
          <p:nvPr/>
        </p:nvSpPr>
        <p:spPr>
          <a:xfrm>
            <a:off x="3240355" y="196212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67"/>
          <p:cNvSpPr/>
          <p:nvPr/>
        </p:nvSpPr>
        <p:spPr>
          <a:xfrm>
            <a:off x="5445764" y="1968765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67"/>
          <p:cNvSpPr/>
          <p:nvPr/>
        </p:nvSpPr>
        <p:spPr>
          <a:xfrm>
            <a:off x="7696724" y="1987816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3" name="Google Shape;1103;p67"/>
          <p:cNvCxnSpPr>
            <a:stCxn id="1033" idx="0"/>
            <a:endCxn id="1102" idx="4"/>
          </p:cNvCxnSpPr>
          <p:nvPr/>
        </p:nvCxnSpPr>
        <p:spPr>
          <a:xfrm flipH="1" rot="10800000">
            <a:off x="5279828" y="2122908"/>
            <a:ext cx="2506800" cy="755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04" name="Google Shape;1104;p67"/>
          <p:cNvCxnSpPr>
            <a:stCxn id="1033" idx="0"/>
            <a:endCxn id="1101" idx="4"/>
          </p:cNvCxnSpPr>
          <p:nvPr/>
        </p:nvCxnSpPr>
        <p:spPr>
          <a:xfrm flipH="1" rot="10800000">
            <a:off x="5279828" y="2103708"/>
            <a:ext cx="255900" cy="774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5" name="Google Shape;1105;p67"/>
          <p:cNvSpPr/>
          <p:nvPr/>
        </p:nvSpPr>
        <p:spPr>
          <a:xfrm>
            <a:off x="265075" y="56504"/>
            <a:ext cx="2522101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</a:t>
            </a:r>
            <a:endParaRPr b="1" i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6" name="Google Shape;1106;p67"/>
          <p:cNvCxnSpPr>
            <a:endCxn id="1034" idx="4"/>
          </p:cNvCxnSpPr>
          <p:nvPr/>
        </p:nvCxnSpPr>
        <p:spPr>
          <a:xfrm rot="10800000">
            <a:off x="1032678" y="2090771"/>
            <a:ext cx="248700" cy="69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7" name="Google Shape;1107;p67"/>
          <p:cNvSpPr txBox="1"/>
          <p:nvPr/>
        </p:nvSpPr>
        <p:spPr>
          <a:xfrm>
            <a:off x="866594" y="1641925"/>
            <a:ext cx="572208" cy="289166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11108" l="-6381" r="-25528" t="-142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08" name="Google Shape;1108;p67"/>
          <p:cNvSpPr txBox="1"/>
          <p:nvPr/>
        </p:nvSpPr>
        <p:spPr>
          <a:xfrm>
            <a:off x="3139192" y="1641925"/>
            <a:ext cx="572208" cy="289166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-11108" l="-7446" r="-24467" t="-142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09" name="Google Shape;1109;p67"/>
          <p:cNvSpPr txBox="1"/>
          <p:nvPr/>
        </p:nvSpPr>
        <p:spPr>
          <a:xfrm>
            <a:off x="5290390" y="1641925"/>
            <a:ext cx="572208" cy="289166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-11108" l="-7446" r="-24467" t="-142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10" name="Google Shape;1110;p67"/>
          <p:cNvSpPr txBox="1"/>
          <p:nvPr/>
        </p:nvSpPr>
        <p:spPr>
          <a:xfrm>
            <a:off x="7646255" y="1654093"/>
            <a:ext cx="572208" cy="289166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-11108" l="-6381" r="-25528" t="-158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11" name="Google Shape;1111;p67"/>
          <p:cNvSpPr txBox="1"/>
          <p:nvPr/>
        </p:nvSpPr>
        <p:spPr>
          <a:xfrm>
            <a:off x="7726840" y="3720727"/>
            <a:ext cx="715161" cy="346249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12" name="Google Shape;1112;p67"/>
          <p:cNvSpPr txBox="1"/>
          <p:nvPr/>
        </p:nvSpPr>
        <p:spPr>
          <a:xfrm>
            <a:off x="5479166" y="3712423"/>
            <a:ext cx="715161" cy="346249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13" name="Google Shape;1113;p67"/>
          <p:cNvSpPr txBox="1"/>
          <p:nvPr/>
        </p:nvSpPr>
        <p:spPr>
          <a:xfrm>
            <a:off x="3266911" y="3712423"/>
            <a:ext cx="715161" cy="346249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14" name="Google Shape;1114;p67"/>
          <p:cNvSpPr txBox="1"/>
          <p:nvPr/>
        </p:nvSpPr>
        <p:spPr>
          <a:xfrm>
            <a:off x="973803" y="3706823"/>
            <a:ext cx="715161" cy="346249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1115" name="Google Shape;1115;p67"/>
          <p:cNvGrpSpPr/>
          <p:nvPr/>
        </p:nvGrpSpPr>
        <p:grpSpPr>
          <a:xfrm>
            <a:off x="3225911" y="957972"/>
            <a:ext cx="715161" cy="454360"/>
            <a:chOff x="635402" y="1337615"/>
            <a:chExt cx="715161" cy="605813"/>
          </a:xfrm>
        </p:grpSpPr>
        <p:sp>
          <p:nvSpPr>
            <p:cNvPr id="1116" name="Google Shape;1116;p67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67"/>
            <p:cNvSpPr txBox="1"/>
            <p:nvPr/>
          </p:nvSpPr>
          <p:spPr>
            <a:xfrm>
              <a:off x="635402" y="1417137"/>
              <a:ext cx="715161" cy="461665"/>
            </a:xfrm>
            <a:prstGeom prst="rect">
              <a:avLst/>
            </a:prstGeom>
            <a:blipFill rotWithShape="1">
              <a:blip r:embed="rId2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cxnSp>
        <p:nvCxnSpPr>
          <p:cNvPr id="1118" name="Google Shape;1118;p67"/>
          <p:cNvCxnSpPr>
            <a:endCxn id="1119" idx="2"/>
          </p:cNvCxnSpPr>
          <p:nvPr/>
        </p:nvCxnSpPr>
        <p:spPr>
          <a:xfrm rot="10800000">
            <a:off x="1860829" y="2158093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120" name="Google Shape;1120;p67"/>
          <p:cNvGrpSpPr/>
          <p:nvPr/>
        </p:nvGrpSpPr>
        <p:grpSpPr>
          <a:xfrm>
            <a:off x="1711638" y="1925583"/>
            <a:ext cx="298383" cy="232510"/>
            <a:chOff x="-105878" y="1740168"/>
            <a:chExt cx="461666" cy="461665"/>
          </a:xfrm>
        </p:grpSpPr>
        <p:sp>
          <p:nvSpPr>
            <p:cNvPr id="1119" name="Google Shape;1119;p67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1" name="Google Shape;1121;p67"/>
            <p:cNvGrpSpPr/>
            <p:nvPr/>
          </p:nvGrpSpPr>
          <p:grpSpPr>
            <a:xfrm rot="-334167">
              <a:off x="-36065" y="1813951"/>
              <a:ext cx="336548" cy="330625"/>
              <a:chOff x="-48569" y="1814419"/>
              <a:chExt cx="336548" cy="330625"/>
            </a:xfrm>
          </p:grpSpPr>
          <p:cxnSp>
            <p:nvCxnSpPr>
              <p:cNvPr id="1122" name="Google Shape;1122;p67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23" name="Google Shape;1123;p67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124" name="Google Shape;1124;p67"/>
          <p:cNvCxnSpPr>
            <a:endCxn id="1125" idx="2"/>
          </p:cNvCxnSpPr>
          <p:nvPr/>
        </p:nvCxnSpPr>
        <p:spPr>
          <a:xfrm rot="10800000">
            <a:off x="4123408" y="2163776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126" name="Google Shape;1126;p67"/>
          <p:cNvGrpSpPr/>
          <p:nvPr/>
        </p:nvGrpSpPr>
        <p:grpSpPr>
          <a:xfrm>
            <a:off x="3974217" y="1931267"/>
            <a:ext cx="298383" cy="232510"/>
            <a:chOff x="-105878" y="1740168"/>
            <a:chExt cx="461666" cy="461665"/>
          </a:xfrm>
        </p:grpSpPr>
        <p:sp>
          <p:nvSpPr>
            <p:cNvPr id="1125" name="Google Shape;1125;p67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7" name="Google Shape;1127;p67"/>
            <p:cNvGrpSpPr/>
            <p:nvPr/>
          </p:nvGrpSpPr>
          <p:grpSpPr>
            <a:xfrm rot="-334167">
              <a:off x="-36065" y="1813951"/>
              <a:ext cx="336548" cy="330625"/>
              <a:chOff x="-48569" y="1814419"/>
              <a:chExt cx="336548" cy="330625"/>
            </a:xfrm>
          </p:grpSpPr>
          <p:cxnSp>
            <p:nvCxnSpPr>
              <p:cNvPr id="1128" name="Google Shape;1128;p67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29" name="Google Shape;1129;p67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130" name="Google Shape;1130;p67"/>
          <p:cNvCxnSpPr>
            <a:endCxn id="1131" idx="2"/>
          </p:cNvCxnSpPr>
          <p:nvPr/>
        </p:nvCxnSpPr>
        <p:spPr>
          <a:xfrm rot="10800000">
            <a:off x="6384831" y="2175769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132" name="Google Shape;1132;p67"/>
          <p:cNvGrpSpPr/>
          <p:nvPr/>
        </p:nvGrpSpPr>
        <p:grpSpPr>
          <a:xfrm>
            <a:off x="6235640" y="1943259"/>
            <a:ext cx="298383" cy="232510"/>
            <a:chOff x="-105878" y="1740168"/>
            <a:chExt cx="461666" cy="461665"/>
          </a:xfrm>
        </p:grpSpPr>
        <p:sp>
          <p:nvSpPr>
            <p:cNvPr id="1131" name="Google Shape;1131;p67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3" name="Google Shape;1133;p67"/>
            <p:cNvGrpSpPr/>
            <p:nvPr/>
          </p:nvGrpSpPr>
          <p:grpSpPr>
            <a:xfrm rot="-334167">
              <a:off x="-36065" y="1813951"/>
              <a:ext cx="336548" cy="330625"/>
              <a:chOff x="-48569" y="1814419"/>
              <a:chExt cx="336548" cy="330625"/>
            </a:xfrm>
          </p:grpSpPr>
          <p:cxnSp>
            <p:nvCxnSpPr>
              <p:cNvPr id="1134" name="Google Shape;1134;p67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35" name="Google Shape;1135;p67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136" name="Google Shape;1136;p67"/>
          <p:cNvCxnSpPr>
            <a:endCxn id="1137" idx="2"/>
          </p:cNvCxnSpPr>
          <p:nvPr/>
        </p:nvCxnSpPr>
        <p:spPr>
          <a:xfrm rot="10800000">
            <a:off x="8614932" y="2188281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138" name="Google Shape;1138;p67"/>
          <p:cNvGrpSpPr/>
          <p:nvPr/>
        </p:nvGrpSpPr>
        <p:grpSpPr>
          <a:xfrm>
            <a:off x="8465740" y="1955771"/>
            <a:ext cx="298383" cy="232510"/>
            <a:chOff x="-105878" y="1740168"/>
            <a:chExt cx="461666" cy="461665"/>
          </a:xfrm>
        </p:grpSpPr>
        <p:sp>
          <p:nvSpPr>
            <p:cNvPr id="1137" name="Google Shape;1137;p67"/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9" name="Google Shape;1139;p67"/>
            <p:cNvGrpSpPr/>
            <p:nvPr/>
          </p:nvGrpSpPr>
          <p:grpSpPr>
            <a:xfrm rot="-334167">
              <a:off x="-36065" y="1813951"/>
              <a:ext cx="336548" cy="330625"/>
              <a:chOff x="-48569" y="1814419"/>
              <a:chExt cx="336548" cy="330625"/>
            </a:xfrm>
          </p:grpSpPr>
          <p:cxnSp>
            <p:nvCxnSpPr>
              <p:cNvPr id="1140" name="Google Shape;1140;p67"/>
              <p:cNvCxnSpPr/>
              <p:nvPr/>
            </p:nvCxnSpPr>
            <p:spPr>
              <a:xfrm rot="334167">
                <a:off x="-34638" y="1828685"/>
                <a:ext cx="308687" cy="30209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41" name="Google Shape;1141;p67"/>
              <p:cNvCxnSpPr/>
              <p:nvPr/>
            </p:nvCxnSpPr>
            <p:spPr>
              <a:xfrm rot="5400000">
                <a:off x="-19251" y="1826698"/>
                <a:ext cx="265075" cy="31276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142" name="Google Shape;1142;p67"/>
          <p:cNvCxnSpPr/>
          <p:nvPr/>
        </p:nvCxnSpPr>
        <p:spPr>
          <a:xfrm rot="10800000">
            <a:off x="1869663" y="1201396"/>
            <a:ext cx="0" cy="7080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3" name="Google Shape;1143;p67"/>
          <p:cNvCxnSpPr/>
          <p:nvPr/>
        </p:nvCxnSpPr>
        <p:spPr>
          <a:xfrm rot="10800000">
            <a:off x="4123304" y="1198703"/>
            <a:ext cx="0" cy="740411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4" name="Google Shape;1144;p67"/>
          <p:cNvCxnSpPr/>
          <p:nvPr/>
        </p:nvCxnSpPr>
        <p:spPr>
          <a:xfrm rot="10800000">
            <a:off x="6382507" y="1158711"/>
            <a:ext cx="0" cy="77727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5" name="Google Shape;1145;p67"/>
          <p:cNvCxnSpPr/>
          <p:nvPr/>
        </p:nvCxnSpPr>
        <p:spPr>
          <a:xfrm rot="10800000">
            <a:off x="8613577" y="1173709"/>
            <a:ext cx="0" cy="79040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6" name="Google Shape;1146;p67"/>
          <p:cNvCxnSpPr>
            <a:endCxn id="1119" idx="1"/>
          </p:cNvCxnSpPr>
          <p:nvPr/>
        </p:nvCxnSpPr>
        <p:spPr>
          <a:xfrm>
            <a:off x="1155138" y="2041838"/>
            <a:ext cx="5565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7" name="Google Shape;1147;p67"/>
          <p:cNvCxnSpPr/>
          <p:nvPr/>
        </p:nvCxnSpPr>
        <p:spPr>
          <a:xfrm>
            <a:off x="3448691" y="2046023"/>
            <a:ext cx="55663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8" name="Google Shape;1148;p67"/>
          <p:cNvCxnSpPr/>
          <p:nvPr/>
        </p:nvCxnSpPr>
        <p:spPr>
          <a:xfrm>
            <a:off x="5679003" y="2059513"/>
            <a:ext cx="55663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9" name="Google Shape;1149;p67"/>
          <p:cNvCxnSpPr/>
          <p:nvPr/>
        </p:nvCxnSpPr>
        <p:spPr>
          <a:xfrm>
            <a:off x="7883672" y="2072026"/>
            <a:ext cx="55663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0" name="Google Shape;1150;p67"/>
          <p:cNvCxnSpPr/>
          <p:nvPr/>
        </p:nvCxnSpPr>
        <p:spPr>
          <a:xfrm rot="10800000">
            <a:off x="3802339" y="1173709"/>
            <a:ext cx="4811238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1" name="Google Shape;1151;p67"/>
          <p:cNvSpPr txBox="1"/>
          <p:nvPr/>
        </p:nvSpPr>
        <p:spPr>
          <a:xfrm>
            <a:off x="6440612" y="314031"/>
            <a:ext cx="2407647" cy="784157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52" name="Google Shape;1152;p67"/>
          <p:cNvCxnSpPr/>
          <p:nvPr/>
        </p:nvCxnSpPr>
        <p:spPr>
          <a:xfrm>
            <a:off x="1861006" y="1173709"/>
            <a:ext cx="1384155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3" name="Google Shape;1153;p67"/>
          <p:cNvSpPr txBox="1"/>
          <p:nvPr/>
        </p:nvSpPr>
        <p:spPr>
          <a:xfrm>
            <a:off x="154207" y="491222"/>
            <a:ext cx="6228006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拿每個 </a:t>
            </a:r>
            <a:r>
              <a:rPr lang="zh-TW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query q </a:t>
            </a: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去對每個  </a:t>
            </a:r>
            <a:r>
              <a:rPr lang="zh-TW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key k </a:t>
            </a: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做 </a:t>
            </a:r>
            <a:r>
              <a:rPr lang="zh-TW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attention</a:t>
            </a: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24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54" name="Google Shape;1154;p67"/>
          <p:cNvSpPr/>
          <p:nvPr/>
        </p:nvSpPr>
        <p:spPr>
          <a:xfrm>
            <a:off x="5001218" y="2735552"/>
            <a:ext cx="515100" cy="578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67"/>
          <p:cNvSpPr txBox="1"/>
          <p:nvPr/>
        </p:nvSpPr>
        <p:spPr>
          <a:xfrm>
            <a:off x="864225" y="4362925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市府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67"/>
          <p:cNvSpPr txBox="1"/>
          <p:nvPr/>
        </p:nvSpPr>
        <p:spPr>
          <a:xfrm>
            <a:off x="2951403" y="4362925"/>
            <a:ext cx="11652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示威者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67"/>
          <p:cNvSpPr txBox="1"/>
          <p:nvPr/>
        </p:nvSpPr>
        <p:spPr>
          <a:xfrm>
            <a:off x="5340063" y="4425075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他們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67"/>
          <p:cNvSpPr txBox="1"/>
          <p:nvPr/>
        </p:nvSpPr>
        <p:spPr>
          <a:xfrm>
            <a:off x="7156900" y="4362925"/>
            <a:ext cx="1624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提倡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9" name="Google Shape;1159;p67"/>
          <p:cNvCxnSpPr>
            <a:stCxn id="1033" idx="0"/>
            <a:endCxn id="1100" idx="5"/>
          </p:cNvCxnSpPr>
          <p:nvPr/>
        </p:nvCxnSpPr>
        <p:spPr>
          <a:xfrm rot="10800000">
            <a:off x="3394028" y="2077308"/>
            <a:ext cx="1885800" cy="800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68"/>
          <p:cNvGrpSpPr/>
          <p:nvPr/>
        </p:nvGrpSpPr>
        <p:grpSpPr>
          <a:xfrm>
            <a:off x="988440" y="3655520"/>
            <a:ext cx="715161" cy="1251906"/>
            <a:chOff x="988440" y="4874027"/>
            <a:chExt cx="715161" cy="1669208"/>
          </a:xfrm>
        </p:grpSpPr>
        <p:sp>
          <p:nvSpPr>
            <p:cNvPr id="1166" name="Google Shape;1166;p68"/>
            <p:cNvSpPr/>
            <p:nvPr/>
          </p:nvSpPr>
          <p:spPr>
            <a:xfrm>
              <a:off x="1066278" y="4874027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68"/>
            <p:cNvSpPr/>
            <p:nvPr/>
          </p:nvSpPr>
          <p:spPr>
            <a:xfrm>
              <a:off x="1095305" y="5877761"/>
              <a:ext cx="465153" cy="665474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8" name="Google Shape;1168;p68"/>
            <p:cNvCxnSpPr/>
            <p:nvPr/>
          </p:nvCxnSpPr>
          <p:spPr>
            <a:xfrm rot="10800000">
              <a:off x="1315029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169" name="Google Shape;1169;p68"/>
            <p:cNvSpPr txBox="1"/>
            <p:nvPr/>
          </p:nvSpPr>
          <p:spPr>
            <a:xfrm>
              <a:off x="988440" y="5948183"/>
              <a:ext cx="715161" cy="46166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170" name="Google Shape;1170;p68"/>
          <p:cNvGrpSpPr/>
          <p:nvPr/>
        </p:nvGrpSpPr>
        <p:grpSpPr>
          <a:xfrm>
            <a:off x="3225911" y="3655520"/>
            <a:ext cx="715161" cy="1251907"/>
            <a:chOff x="3049476" y="4874026"/>
            <a:chExt cx="715161" cy="1669209"/>
          </a:xfrm>
        </p:grpSpPr>
        <p:sp>
          <p:nvSpPr>
            <p:cNvPr id="1171" name="Google Shape;1171;p68"/>
            <p:cNvSpPr/>
            <p:nvPr/>
          </p:nvSpPr>
          <p:spPr>
            <a:xfrm>
              <a:off x="3165634" y="487402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68"/>
            <p:cNvSpPr/>
            <p:nvPr/>
          </p:nvSpPr>
          <p:spPr>
            <a:xfrm>
              <a:off x="3164339" y="586564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3" name="Google Shape;1173;p68"/>
            <p:cNvCxnSpPr/>
            <p:nvPr/>
          </p:nvCxnSpPr>
          <p:spPr>
            <a:xfrm rot="10800000">
              <a:off x="3396916" y="551220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174" name="Google Shape;1174;p68"/>
            <p:cNvSpPr txBox="1"/>
            <p:nvPr/>
          </p:nvSpPr>
          <p:spPr>
            <a:xfrm>
              <a:off x="3049476" y="5949769"/>
              <a:ext cx="715161" cy="46166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175" name="Google Shape;1175;p68"/>
          <p:cNvGrpSpPr/>
          <p:nvPr/>
        </p:nvGrpSpPr>
        <p:grpSpPr>
          <a:xfrm>
            <a:off x="5463382" y="3666672"/>
            <a:ext cx="715161" cy="1251907"/>
            <a:chOff x="5344903" y="4888896"/>
            <a:chExt cx="715161" cy="1669209"/>
          </a:xfrm>
        </p:grpSpPr>
        <p:sp>
          <p:nvSpPr>
            <p:cNvPr id="1176" name="Google Shape;1176;p68"/>
            <p:cNvSpPr/>
            <p:nvPr/>
          </p:nvSpPr>
          <p:spPr>
            <a:xfrm>
              <a:off x="5454456" y="5880515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" name="Google Shape;1177;p68"/>
            <p:cNvCxnSpPr/>
            <p:nvPr/>
          </p:nvCxnSpPr>
          <p:spPr>
            <a:xfrm rot="10800000">
              <a:off x="5700935" y="5527077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178" name="Google Shape;1178;p68"/>
            <p:cNvSpPr/>
            <p:nvPr/>
          </p:nvSpPr>
          <p:spPr>
            <a:xfrm>
              <a:off x="5455915" y="4888896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68"/>
            <p:cNvSpPr txBox="1"/>
            <p:nvPr/>
          </p:nvSpPr>
          <p:spPr>
            <a:xfrm>
              <a:off x="5344903" y="5973607"/>
              <a:ext cx="715161" cy="46166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180" name="Google Shape;1180;p68"/>
          <p:cNvGrpSpPr/>
          <p:nvPr/>
        </p:nvGrpSpPr>
        <p:grpSpPr>
          <a:xfrm>
            <a:off x="7700853" y="3679273"/>
            <a:ext cx="715161" cy="1251907"/>
            <a:chOff x="7700853" y="4905697"/>
            <a:chExt cx="715161" cy="1669209"/>
          </a:xfrm>
        </p:grpSpPr>
        <p:sp>
          <p:nvSpPr>
            <p:cNvPr id="1181" name="Google Shape;1181;p68"/>
            <p:cNvSpPr/>
            <p:nvPr/>
          </p:nvSpPr>
          <p:spPr>
            <a:xfrm>
              <a:off x="7816425" y="5897316"/>
              <a:ext cx="465153" cy="67759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2" name="Google Shape;1182;p68"/>
            <p:cNvCxnSpPr/>
            <p:nvPr/>
          </p:nvCxnSpPr>
          <p:spPr>
            <a:xfrm rot="10800000">
              <a:off x="8069550" y="5543878"/>
              <a:ext cx="0" cy="312708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183" name="Google Shape;1183;p68"/>
            <p:cNvSpPr/>
            <p:nvPr/>
          </p:nvSpPr>
          <p:spPr>
            <a:xfrm>
              <a:off x="7825858" y="4905697"/>
              <a:ext cx="465153" cy="605814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68"/>
            <p:cNvSpPr txBox="1"/>
            <p:nvPr/>
          </p:nvSpPr>
          <p:spPr>
            <a:xfrm>
              <a:off x="7700853" y="5979665"/>
              <a:ext cx="715161" cy="46166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1185" name="Google Shape;1185;p68"/>
          <p:cNvSpPr/>
          <p:nvPr/>
        </p:nvSpPr>
        <p:spPr>
          <a:xfrm>
            <a:off x="265075" y="56504"/>
            <a:ext cx="2522101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</a:t>
            </a:r>
            <a:endParaRPr b="1" i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p68"/>
          <p:cNvSpPr txBox="1"/>
          <p:nvPr/>
        </p:nvSpPr>
        <p:spPr>
          <a:xfrm>
            <a:off x="7726840" y="3720727"/>
            <a:ext cx="715161" cy="34624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87" name="Google Shape;1187;p68"/>
          <p:cNvSpPr txBox="1"/>
          <p:nvPr/>
        </p:nvSpPr>
        <p:spPr>
          <a:xfrm>
            <a:off x="5479166" y="3712423"/>
            <a:ext cx="715161" cy="34624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88" name="Google Shape;1188;p68"/>
          <p:cNvSpPr txBox="1"/>
          <p:nvPr/>
        </p:nvSpPr>
        <p:spPr>
          <a:xfrm>
            <a:off x="3266911" y="3712423"/>
            <a:ext cx="715161" cy="34624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89" name="Google Shape;1189;p68"/>
          <p:cNvSpPr txBox="1"/>
          <p:nvPr/>
        </p:nvSpPr>
        <p:spPr>
          <a:xfrm>
            <a:off x="973803" y="3706823"/>
            <a:ext cx="715161" cy="34624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1190" name="Google Shape;1190;p68"/>
          <p:cNvGrpSpPr/>
          <p:nvPr/>
        </p:nvGrpSpPr>
        <p:grpSpPr>
          <a:xfrm>
            <a:off x="973803" y="930626"/>
            <a:ext cx="715161" cy="454360"/>
            <a:chOff x="635402" y="1337615"/>
            <a:chExt cx="715161" cy="605813"/>
          </a:xfrm>
        </p:grpSpPr>
        <p:sp>
          <p:nvSpPr>
            <p:cNvPr id="1191" name="Google Shape;1191;p68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68"/>
            <p:cNvSpPr txBox="1"/>
            <p:nvPr/>
          </p:nvSpPr>
          <p:spPr>
            <a:xfrm>
              <a:off x="635402" y="1417137"/>
              <a:ext cx="715161" cy="461665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193" name="Google Shape;1193;p68"/>
          <p:cNvGrpSpPr/>
          <p:nvPr/>
        </p:nvGrpSpPr>
        <p:grpSpPr>
          <a:xfrm>
            <a:off x="3225910" y="930626"/>
            <a:ext cx="715161" cy="454360"/>
            <a:chOff x="635402" y="1337615"/>
            <a:chExt cx="715161" cy="605813"/>
          </a:xfrm>
        </p:grpSpPr>
        <p:sp>
          <p:nvSpPr>
            <p:cNvPr id="1194" name="Google Shape;1194;p68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68"/>
            <p:cNvSpPr txBox="1"/>
            <p:nvPr/>
          </p:nvSpPr>
          <p:spPr>
            <a:xfrm>
              <a:off x="635402" y="1417137"/>
              <a:ext cx="715161" cy="461665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196" name="Google Shape;1196;p68"/>
          <p:cNvGrpSpPr/>
          <p:nvPr/>
        </p:nvGrpSpPr>
        <p:grpSpPr>
          <a:xfrm>
            <a:off x="5479166" y="930626"/>
            <a:ext cx="715161" cy="454360"/>
            <a:chOff x="635402" y="1337615"/>
            <a:chExt cx="715161" cy="605813"/>
          </a:xfrm>
        </p:grpSpPr>
        <p:sp>
          <p:nvSpPr>
            <p:cNvPr id="1197" name="Google Shape;1197;p68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68"/>
            <p:cNvSpPr txBox="1"/>
            <p:nvPr/>
          </p:nvSpPr>
          <p:spPr>
            <a:xfrm>
              <a:off x="635402" y="1417137"/>
              <a:ext cx="715161" cy="461665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199" name="Google Shape;1199;p68"/>
          <p:cNvGrpSpPr/>
          <p:nvPr/>
        </p:nvGrpSpPr>
        <p:grpSpPr>
          <a:xfrm>
            <a:off x="7726840" y="930626"/>
            <a:ext cx="715161" cy="454360"/>
            <a:chOff x="635402" y="1337615"/>
            <a:chExt cx="715161" cy="605813"/>
          </a:xfrm>
        </p:grpSpPr>
        <p:sp>
          <p:nvSpPr>
            <p:cNvPr id="1200" name="Google Shape;1200;p68"/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68"/>
            <p:cNvSpPr txBox="1"/>
            <p:nvPr/>
          </p:nvSpPr>
          <p:spPr>
            <a:xfrm>
              <a:off x="635402" y="1417137"/>
              <a:ext cx="715161" cy="461665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cxnSp>
        <p:nvCxnSpPr>
          <p:cNvPr id="1202" name="Google Shape;1202;p68"/>
          <p:cNvCxnSpPr/>
          <p:nvPr/>
        </p:nvCxnSpPr>
        <p:spPr>
          <a:xfrm rot="10800000">
            <a:off x="1297111" y="3166383"/>
            <a:ext cx="0" cy="500289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3" name="Google Shape;1203;p68"/>
          <p:cNvCxnSpPr/>
          <p:nvPr/>
        </p:nvCxnSpPr>
        <p:spPr>
          <a:xfrm rot="10800000">
            <a:off x="3573350" y="3155230"/>
            <a:ext cx="0" cy="500289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4" name="Google Shape;1204;p68"/>
          <p:cNvCxnSpPr/>
          <p:nvPr/>
        </p:nvCxnSpPr>
        <p:spPr>
          <a:xfrm rot="10800000">
            <a:off x="5819414" y="3155230"/>
            <a:ext cx="0" cy="500289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5" name="Google Shape;1205;p68"/>
          <p:cNvCxnSpPr/>
          <p:nvPr/>
        </p:nvCxnSpPr>
        <p:spPr>
          <a:xfrm rot="10800000">
            <a:off x="8069550" y="3166383"/>
            <a:ext cx="0" cy="500289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6" name="Google Shape;1206;p68"/>
          <p:cNvCxnSpPr/>
          <p:nvPr/>
        </p:nvCxnSpPr>
        <p:spPr>
          <a:xfrm rot="10800000">
            <a:off x="1297541" y="1396138"/>
            <a:ext cx="0" cy="500289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7" name="Google Shape;1207;p68"/>
          <p:cNvCxnSpPr/>
          <p:nvPr/>
        </p:nvCxnSpPr>
        <p:spPr>
          <a:xfrm rot="10800000">
            <a:off x="3573780" y="1384985"/>
            <a:ext cx="0" cy="500289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8" name="Google Shape;1208;p68"/>
          <p:cNvCxnSpPr/>
          <p:nvPr/>
        </p:nvCxnSpPr>
        <p:spPr>
          <a:xfrm rot="10800000">
            <a:off x="5819844" y="1384985"/>
            <a:ext cx="0" cy="500289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9" name="Google Shape;1209;p68"/>
          <p:cNvCxnSpPr/>
          <p:nvPr/>
        </p:nvCxnSpPr>
        <p:spPr>
          <a:xfrm rot="10800000">
            <a:off x="8069980" y="1396138"/>
            <a:ext cx="0" cy="500289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0" name="Google Shape;1210;p68"/>
          <p:cNvSpPr/>
          <p:nvPr/>
        </p:nvSpPr>
        <p:spPr>
          <a:xfrm>
            <a:off x="606392" y="1848133"/>
            <a:ext cx="8085213" cy="1307097"/>
          </a:xfrm>
          <a:prstGeom prst="roundRect">
            <a:avLst>
              <a:gd fmla="val 16667" name="adj"/>
            </a:avLst>
          </a:prstGeom>
          <a:blipFill rotWithShape="1">
            <a:blip r:embed="rId15">
              <a:alphaModFix/>
            </a:blip>
            <a:tile algn="tl" flip="none" tx="0" sx="100000" ty="0" sy="100000"/>
          </a:blip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 Layer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68"/>
          <p:cNvSpPr txBox="1"/>
          <p:nvPr/>
        </p:nvSpPr>
        <p:spPr>
          <a:xfrm>
            <a:off x="3232069" y="275794"/>
            <a:ext cx="5538151" cy="346249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28945" l="-329" r="0" t="-105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12" name="Google Shape;1212;p68"/>
          <p:cNvSpPr txBox="1"/>
          <p:nvPr/>
        </p:nvSpPr>
        <p:spPr>
          <a:xfrm>
            <a:off x="864225" y="4362925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市府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p68"/>
          <p:cNvSpPr txBox="1"/>
          <p:nvPr/>
        </p:nvSpPr>
        <p:spPr>
          <a:xfrm>
            <a:off x="2951403" y="4362925"/>
            <a:ext cx="11652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示威者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68"/>
          <p:cNvSpPr txBox="1"/>
          <p:nvPr/>
        </p:nvSpPr>
        <p:spPr>
          <a:xfrm>
            <a:off x="5340063" y="4425075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他們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68"/>
          <p:cNvSpPr txBox="1"/>
          <p:nvPr/>
        </p:nvSpPr>
        <p:spPr>
          <a:xfrm>
            <a:off x="7156900" y="4362925"/>
            <a:ext cx="1624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提倡/害怕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1" name="Google Shape;1221;p69"/>
          <p:cNvGrpSpPr/>
          <p:nvPr/>
        </p:nvGrpSpPr>
        <p:grpSpPr>
          <a:xfrm>
            <a:off x="988440" y="3655520"/>
            <a:ext cx="715200" cy="1251850"/>
            <a:chOff x="988440" y="4874027"/>
            <a:chExt cx="715200" cy="1669134"/>
          </a:xfrm>
        </p:grpSpPr>
        <p:sp>
          <p:nvSpPr>
            <p:cNvPr id="1222" name="Google Shape;1222;p69"/>
            <p:cNvSpPr/>
            <p:nvPr/>
          </p:nvSpPr>
          <p:spPr>
            <a:xfrm>
              <a:off x="1066278" y="4874027"/>
              <a:ext cx="461700" cy="605700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12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69"/>
            <p:cNvSpPr/>
            <p:nvPr/>
          </p:nvSpPr>
          <p:spPr>
            <a:xfrm>
              <a:off x="1095305" y="5877761"/>
              <a:ext cx="465300" cy="6654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24" name="Google Shape;1224;p69"/>
            <p:cNvCxnSpPr/>
            <p:nvPr/>
          </p:nvCxnSpPr>
          <p:spPr>
            <a:xfrm rot="10800000">
              <a:off x="1315029" y="5512315"/>
              <a:ext cx="0" cy="3126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225" name="Google Shape;1225;p69"/>
            <p:cNvSpPr txBox="1"/>
            <p:nvPr/>
          </p:nvSpPr>
          <p:spPr>
            <a:xfrm>
              <a:off x="988440" y="5948183"/>
              <a:ext cx="715200" cy="461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226" name="Google Shape;1226;p69"/>
          <p:cNvGrpSpPr/>
          <p:nvPr/>
        </p:nvGrpSpPr>
        <p:grpSpPr>
          <a:xfrm>
            <a:off x="401919" y="2846897"/>
            <a:ext cx="1839407" cy="789617"/>
            <a:chOff x="401919" y="3795863"/>
            <a:chExt cx="1839407" cy="1052823"/>
          </a:xfrm>
        </p:grpSpPr>
        <p:sp>
          <p:nvSpPr>
            <p:cNvPr id="1227" name="Google Shape;1227;p69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69"/>
            <p:cNvSpPr txBox="1"/>
            <p:nvPr/>
          </p:nvSpPr>
          <p:spPr>
            <a:xfrm>
              <a:off x="1526126" y="3833406"/>
              <a:ext cx="715200" cy="4617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29" name="Google Shape;1229;p69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69"/>
            <p:cNvSpPr txBox="1"/>
            <p:nvPr/>
          </p:nvSpPr>
          <p:spPr>
            <a:xfrm>
              <a:off x="964022" y="3843680"/>
              <a:ext cx="715200" cy="461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31" name="Google Shape;1231;p69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69"/>
            <p:cNvSpPr txBox="1"/>
            <p:nvPr/>
          </p:nvSpPr>
          <p:spPr>
            <a:xfrm>
              <a:off x="401919" y="3843680"/>
              <a:ext cx="715200" cy="4617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10669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1233" name="Google Shape;1233;p69"/>
            <p:cNvCxnSpPr/>
            <p:nvPr/>
          </p:nvCxnSpPr>
          <p:spPr>
            <a:xfrm rot="10800000">
              <a:off x="1298095" y="4339886"/>
              <a:ext cx="0" cy="5088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34" name="Google Shape;1234;p69"/>
            <p:cNvCxnSpPr/>
            <p:nvPr/>
          </p:nvCxnSpPr>
          <p:spPr>
            <a:xfrm>
              <a:off x="716018" y="4619649"/>
              <a:ext cx="1146000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5" name="Google Shape;1235;p69"/>
            <p:cNvCxnSpPr/>
            <p:nvPr/>
          </p:nvCxnSpPr>
          <p:spPr>
            <a:xfrm rot="10800000">
              <a:off x="716018" y="4337794"/>
              <a:ext cx="0" cy="2715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36" name="Google Shape;1236;p69"/>
            <p:cNvCxnSpPr/>
            <p:nvPr/>
          </p:nvCxnSpPr>
          <p:spPr>
            <a:xfrm rot="10800000">
              <a:off x="1861885" y="4337794"/>
              <a:ext cx="0" cy="2715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237" name="Google Shape;1237;p69"/>
          <p:cNvSpPr/>
          <p:nvPr/>
        </p:nvSpPr>
        <p:spPr>
          <a:xfrm>
            <a:off x="265075" y="56503"/>
            <a:ext cx="2522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</a:t>
            </a:r>
            <a:endParaRPr b="1" i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p69"/>
          <p:cNvSpPr txBox="1"/>
          <p:nvPr/>
        </p:nvSpPr>
        <p:spPr>
          <a:xfrm>
            <a:off x="973803" y="3706823"/>
            <a:ext cx="715200" cy="346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9" name="Google Shape;1239;p69"/>
          <p:cNvSpPr txBox="1"/>
          <p:nvPr/>
        </p:nvSpPr>
        <p:spPr>
          <a:xfrm>
            <a:off x="864225" y="4362925"/>
            <a:ext cx="961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市府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0" name="Google Shape;1240;p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903953"/>
            <a:ext cx="8839201" cy="1216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1" name="Google Shape;1241;p6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41325" y="3027505"/>
            <a:ext cx="6750276" cy="1335420"/>
          </a:xfrm>
          <a:prstGeom prst="rect">
            <a:avLst/>
          </a:prstGeom>
          <a:noFill/>
          <a:ln>
            <a:noFill/>
          </a:ln>
        </p:spPr>
      </p:pic>
      <p:sp>
        <p:nvSpPr>
          <p:cNvPr id="1242" name="Google Shape;1242;p69"/>
          <p:cNvSpPr txBox="1"/>
          <p:nvPr/>
        </p:nvSpPr>
        <p:spPr>
          <a:xfrm>
            <a:off x="585450" y="2829625"/>
            <a:ext cx="278700" cy="43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3" name="Google Shape;1243;p69"/>
          <p:cNvSpPr txBox="1"/>
          <p:nvPr/>
        </p:nvSpPr>
        <p:spPr>
          <a:xfrm>
            <a:off x="2425300" y="3080525"/>
            <a:ext cx="1839300" cy="43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4" name="Google Shape;1244;p69"/>
          <p:cNvCxnSpPr>
            <a:stCxn id="1242" idx="0"/>
            <a:endCxn id="1243" idx="0"/>
          </p:cNvCxnSpPr>
          <p:nvPr/>
        </p:nvCxnSpPr>
        <p:spPr>
          <a:xfrm flipH="1" rot="-5400000">
            <a:off x="1909500" y="1644925"/>
            <a:ext cx="250800" cy="2620200"/>
          </a:xfrm>
          <a:prstGeom prst="curvedConnector3">
            <a:avLst>
              <a:gd fmla="val -172299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5" name="Google Shape;1245;p69"/>
          <p:cNvSpPr txBox="1"/>
          <p:nvPr/>
        </p:nvSpPr>
        <p:spPr>
          <a:xfrm>
            <a:off x="1143000" y="2829625"/>
            <a:ext cx="334500" cy="43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69"/>
          <p:cNvSpPr txBox="1"/>
          <p:nvPr/>
        </p:nvSpPr>
        <p:spPr>
          <a:xfrm>
            <a:off x="2425400" y="3554450"/>
            <a:ext cx="1630800" cy="346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7" name="Google Shape;1247;p69"/>
          <p:cNvCxnSpPr>
            <a:stCxn id="1245" idx="2"/>
          </p:cNvCxnSpPr>
          <p:nvPr/>
        </p:nvCxnSpPr>
        <p:spPr>
          <a:xfrm flipH="1" rot="-5400000">
            <a:off x="1662000" y="2916475"/>
            <a:ext cx="495300" cy="11988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8" name="Google Shape;1248;p69"/>
          <p:cNvSpPr txBox="1"/>
          <p:nvPr/>
        </p:nvSpPr>
        <p:spPr>
          <a:xfrm>
            <a:off x="1714500" y="2829625"/>
            <a:ext cx="278700" cy="43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69"/>
          <p:cNvSpPr txBox="1"/>
          <p:nvPr/>
        </p:nvSpPr>
        <p:spPr>
          <a:xfrm>
            <a:off x="2411450" y="3958675"/>
            <a:ext cx="1930500" cy="346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0" name="Google Shape;1250;p69"/>
          <p:cNvCxnSpPr>
            <a:stCxn id="1248" idx="3"/>
            <a:endCxn id="1249" idx="1"/>
          </p:cNvCxnSpPr>
          <p:nvPr/>
        </p:nvCxnSpPr>
        <p:spPr>
          <a:xfrm>
            <a:off x="1993200" y="3048925"/>
            <a:ext cx="418200" cy="10830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1" name="Google Shape;1251;p69"/>
          <p:cNvSpPr txBox="1"/>
          <p:nvPr/>
        </p:nvSpPr>
        <p:spPr>
          <a:xfrm>
            <a:off x="6523475" y="3944750"/>
            <a:ext cx="2188500" cy="346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2" name="Google Shape;1252;p69"/>
          <p:cNvCxnSpPr>
            <a:endCxn id="1251" idx="2"/>
          </p:cNvCxnSpPr>
          <p:nvPr/>
        </p:nvCxnSpPr>
        <p:spPr>
          <a:xfrm>
            <a:off x="1689125" y="3879950"/>
            <a:ext cx="5928600" cy="411000"/>
          </a:xfrm>
          <a:prstGeom prst="curvedConnector4">
            <a:avLst>
              <a:gd fmla="val 23234" name="adj1"/>
              <a:gd fmla="val 256563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8" name="Google Shape;1258;p70"/>
          <p:cNvCxnSpPr>
            <a:stCxn id="1259" idx="0"/>
            <a:endCxn id="1260" idx="4"/>
          </p:cNvCxnSpPr>
          <p:nvPr/>
        </p:nvCxnSpPr>
        <p:spPr>
          <a:xfrm rot="10800000">
            <a:off x="1032722" y="2090760"/>
            <a:ext cx="288900" cy="79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1" name="Google Shape;1261;p70"/>
          <p:cNvCxnSpPr/>
          <p:nvPr/>
        </p:nvCxnSpPr>
        <p:spPr>
          <a:xfrm rot="10800000">
            <a:off x="3311361" y="2075102"/>
            <a:ext cx="288900" cy="79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2" name="Google Shape;1262;p70"/>
          <p:cNvCxnSpPr/>
          <p:nvPr/>
        </p:nvCxnSpPr>
        <p:spPr>
          <a:xfrm rot="10800000">
            <a:off x="5534201" y="2074425"/>
            <a:ext cx="288900" cy="79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3" name="Google Shape;1263;p70"/>
          <p:cNvCxnSpPr/>
          <p:nvPr/>
        </p:nvCxnSpPr>
        <p:spPr>
          <a:xfrm rot="10800000">
            <a:off x="7794559" y="2088001"/>
            <a:ext cx="288900" cy="79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264" name="Google Shape;1264;p70"/>
          <p:cNvGrpSpPr/>
          <p:nvPr/>
        </p:nvGrpSpPr>
        <p:grpSpPr>
          <a:xfrm>
            <a:off x="401919" y="2846897"/>
            <a:ext cx="1839407" cy="405000"/>
            <a:chOff x="401919" y="3795863"/>
            <a:chExt cx="1839407" cy="540000"/>
          </a:xfrm>
        </p:grpSpPr>
        <p:sp>
          <p:nvSpPr>
            <p:cNvPr id="1265" name="Google Shape;1265;p70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70"/>
            <p:cNvSpPr txBox="1"/>
            <p:nvPr/>
          </p:nvSpPr>
          <p:spPr>
            <a:xfrm>
              <a:off x="1526126" y="3833406"/>
              <a:ext cx="715200" cy="461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67" name="Google Shape;1267;p70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70"/>
            <p:cNvSpPr txBox="1"/>
            <p:nvPr/>
          </p:nvSpPr>
          <p:spPr>
            <a:xfrm>
              <a:off x="964022" y="3843680"/>
              <a:ext cx="715200" cy="4617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68" name="Google Shape;1268;p70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70"/>
            <p:cNvSpPr txBox="1"/>
            <p:nvPr/>
          </p:nvSpPr>
          <p:spPr>
            <a:xfrm>
              <a:off x="401919" y="3843680"/>
              <a:ext cx="715200" cy="461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10669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270" name="Google Shape;1270;p70"/>
          <p:cNvGrpSpPr/>
          <p:nvPr/>
        </p:nvGrpSpPr>
        <p:grpSpPr>
          <a:xfrm>
            <a:off x="2678131" y="2834200"/>
            <a:ext cx="1839407" cy="405000"/>
            <a:chOff x="401919" y="3795863"/>
            <a:chExt cx="1839407" cy="540000"/>
          </a:xfrm>
        </p:grpSpPr>
        <p:sp>
          <p:nvSpPr>
            <p:cNvPr id="1271" name="Google Shape;1271;p70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70"/>
            <p:cNvSpPr txBox="1"/>
            <p:nvPr/>
          </p:nvSpPr>
          <p:spPr>
            <a:xfrm>
              <a:off x="1526126" y="3833406"/>
              <a:ext cx="715200" cy="4617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73" name="Google Shape;1273;p70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70"/>
            <p:cNvSpPr txBox="1"/>
            <p:nvPr/>
          </p:nvSpPr>
          <p:spPr>
            <a:xfrm>
              <a:off x="964022" y="3843680"/>
              <a:ext cx="715200" cy="4617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75" name="Google Shape;1275;p70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70"/>
            <p:cNvSpPr txBox="1"/>
            <p:nvPr/>
          </p:nvSpPr>
          <p:spPr>
            <a:xfrm>
              <a:off x="401919" y="3843680"/>
              <a:ext cx="715200" cy="4617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10669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277" name="Google Shape;1277;p70"/>
          <p:cNvGrpSpPr/>
          <p:nvPr/>
        </p:nvGrpSpPr>
        <p:grpSpPr>
          <a:xfrm>
            <a:off x="4922247" y="2842145"/>
            <a:ext cx="1839407" cy="405000"/>
            <a:chOff x="401919" y="3795863"/>
            <a:chExt cx="1839407" cy="540000"/>
          </a:xfrm>
        </p:grpSpPr>
        <p:sp>
          <p:nvSpPr>
            <p:cNvPr id="1278" name="Google Shape;1278;p70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70"/>
            <p:cNvSpPr txBox="1"/>
            <p:nvPr/>
          </p:nvSpPr>
          <p:spPr>
            <a:xfrm>
              <a:off x="1526126" y="3833406"/>
              <a:ext cx="715200" cy="46170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80" name="Google Shape;1280;p70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70"/>
            <p:cNvSpPr txBox="1"/>
            <p:nvPr/>
          </p:nvSpPr>
          <p:spPr>
            <a:xfrm>
              <a:off x="964022" y="3843680"/>
              <a:ext cx="715200" cy="46170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82" name="Google Shape;1282;p70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70"/>
            <p:cNvSpPr txBox="1"/>
            <p:nvPr/>
          </p:nvSpPr>
          <p:spPr>
            <a:xfrm>
              <a:off x="401919" y="3843680"/>
              <a:ext cx="715200" cy="46170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-10528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284" name="Google Shape;1284;p70"/>
          <p:cNvGrpSpPr/>
          <p:nvPr/>
        </p:nvGrpSpPr>
        <p:grpSpPr>
          <a:xfrm>
            <a:off x="7174951" y="2852336"/>
            <a:ext cx="1839407" cy="405000"/>
            <a:chOff x="401919" y="3795863"/>
            <a:chExt cx="1839407" cy="540000"/>
          </a:xfrm>
        </p:grpSpPr>
        <p:sp>
          <p:nvSpPr>
            <p:cNvPr id="1285" name="Google Shape;1285;p70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70"/>
            <p:cNvSpPr txBox="1"/>
            <p:nvPr/>
          </p:nvSpPr>
          <p:spPr>
            <a:xfrm>
              <a:off x="1526126" y="3833406"/>
              <a:ext cx="715200" cy="461700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87" name="Google Shape;1287;p70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70"/>
            <p:cNvSpPr txBox="1"/>
            <p:nvPr/>
          </p:nvSpPr>
          <p:spPr>
            <a:xfrm>
              <a:off x="964022" y="3843680"/>
              <a:ext cx="715200" cy="461700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89" name="Google Shape;1289;p70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70"/>
            <p:cNvSpPr txBox="1"/>
            <p:nvPr/>
          </p:nvSpPr>
          <p:spPr>
            <a:xfrm>
              <a:off x="401919" y="3843680"/>
              <a:ext cx="715200" cy="461700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-10669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1291" name="Google Shape;1291;p70"/>
          <p:cNvSpPr txBox="1"/>
          <p:nvPr/>
        </p:nvSpPr>
        <p:spPr>
          <a:xfrm>
            <a:off x="858986" y="1678679"/>
            <a:ext cx="565200" cy="2892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1109" l="-7529" r="-42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60" name="Google Shape;1260;p70"/>
          <p:cNvSpPr/>
          <p:nvPr/>
        </p:nvSpPr>
        <p:spPr>
          <a:xfrm>
            <a:off x="942678" y="195577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p70"/>
          <p:cNvSpPr txBox="1"/>
          <p:nvPr/>
        </p:nvSpPr>
        <p:spPr>
          <a:xfrm>
            <a:off x="3131584" y="1678679"/>
            <a:ext cx="565200" cy="2892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11109" l="-7609" r="-54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93" name="Google Shape;1293;p70"/>
          <p:cNvSpPr/>
          <p:nvPr/>
        </p:nvSpPr>
        <p:spPr>
          <a:xfrm>
            <a:off x="3240355" y="196212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Google Shape;1294;p70"/>
          <p:cNvSpPr/>
          <p:nvPr/>
        </p:nvSpPr>
        <p:spPr>
          <a:xfrm>
            <a:off x="5445764" y="1968765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70"/>
          <p:cNvSpPr/>
          <p:nvPr/>
        </p:nvSpPr>
        <p:spPr>
          <a:xfrm>
            <a:off x="7696724" y="1987816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6" name="Google Shape;1296;p70"/>
          <p:cNvCxnSpPr>
            <a:stCxn id="1268" idx="0"/>
            <a:endCxn id="1295" idx="4"/>
          </p:cNvCxnSpPr>
          <p:nvPr/>
        </p:nvCxnSpPr>
        <p:spPr>
          <a:xfrm flipH="1" rot="10800000">
            <a:off x="727404" y="2122697"/>
            <a:ext cx="7059300" cy="72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7" name="Google Shape;1297;p70"/>
          <p:cNvCxnSpPr>
            <a:stCxn id="1268" idx="0"/>
            <a:endCxn id="1294" idx="4"/>
          </p:cNvCxnSpPr>
          <p:nvPr/>
        </p:nvCxnSpPr>
        <p:spPr>
          <a:xfrm flipH="1" rot="10800000">
            <a:off x="727404" y="2103797"/>
            <a:ext cx="4808400" cy="743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8" name="Google Shape;1298;p70"/>
          <p:cNvCxnSpPr>
            <a:stCxn id="1268" idx="0"/>
            <a:endCxn id="1293" idx="4"/>
          </p:cNvCxnSpPr>
          <p:nvPr/>
        </p:nvCxnSpPr>
        <p:spPr>
          <a:xfrm flipH="1" rot="10800000">
            <a:off x="727404" y="2097197"/>
            <a:ext cx="2603100" cy="749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99" name="Google Shape;1299;p70"/>
          <p:cNvSpPr txBox="1"/>
          <p:nvPr/>
        </p:nvSpPr>
        <p:spPr>
          <a:xfrm>
            <a:off x="5086833" y="890306"/>
            <a:ext cx="2665800" cy="38940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00" name="Google Shape;1300;p70"/>
          <p:cNvSpPr txBox="1"/>
          <p:nvPr/>
        </p:nvSpPr>
        <p:spPr>
          <a:xfrm>
            <a:off x="1145507" y="945796"/>
            <a:ext cx="4220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Scaled Dot-Product Attention: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70"/>
          <p:cNvSpPr/>
          <p:nvPr/>
        </p:nvSpPr>
        <p:spPr>
          <a:xfrm>
            <a:off x="265075" y="56503"/>
            <a:ext cx="2522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</a:t>
            </a:r>
            <a:endParaRPr b="1" i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2" name="Google Shape;1302;p70"/>
          <p:cNvCxnSpPr>
            <a:stCxn id="1268" idx="0"/>
            <a:endCxn id="1260" idx="4"/>
          </p:cNvCxnSpPr>
          <p:nvPr/>
        </p:nvCxnSpPr>
        <p:spPr>
          <a:xfrm flipH="1" rot="10800000">
            <a:off x="727404" y="2090897"/>
            <a:ext cx="305400" cy="756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03" name="Google Shape;1303;p70"/>
          <p:cNvSpPr txBox="1"/>
          <p:nvPr/>
        </p:nvSpPr>
        <p:spPr>
          <a:xfrm>
            <a:off x="5282782" y="1678679"/>
            <a:ext cx="565200" cy="2892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-11109" l="-7609" r="-54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04" name="Google Shape;1304;p70"/>
          <p:cNvSpPr txBox="1"/>
          <p:nvPr/>
        </p:nvSpPr>
        <p:spPr>
          <a:xfrm>
            <a:off x="7638647" y="1690846"/>
            <a:ext cx="565200" cy="28920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11109" l="-6448" r="-42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05" name="Google Shape;1305;p70"/>
          <p:cNvSpPr txBox="1"/>
          <p:nvPr/>
        </p:nvSpPr>
        <p:spPr>
          <a:xfrm>
            <a:off x="5468265" y="1391449"/>
            <a:ext cx="2314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 product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6" name="Google Shape;1306;p70"/>
          <p:cNvSpPr/>
          <p:nvPr/>
        </p:nvSpPr>
        <p:spPr>
          <a:xfrm rot="5400000">
            <a:off x="6451962" y="890924"/>
            <a:ext cx="178200" cy="869100"/>
          </a:xfrm>
          <a:prstGeom prst="rightBrace">
            <a:avLst>
              <a:gd fmla="val 43879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7" name="Google Shape;1307;p70"/>
          <p:cNvSpPr txBox="1"/>
          <p:nvPr/>
        </p:nvSpPr>
        <p:spPr>
          <a:xfrm>
            <a:off x="5619624" y="338424"/>
            <a:ext cx="4154100" cy="3462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-28949" l="0" r="0" t="-1051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308" name="Google Shape;1308;p70"/>
          <p:cNvCxnSpPr/>
          <p:nvPr/>
        </p:nvCxnSpPr>
        <p:spPr>
          <a:xfrm rot="10800000">
            <a:off x="7500422" y="689606"/>
            <a:ext cx="37500" cy="200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09" name="Google Shape;1309;p70"/>
          <p:cNvSpPr/>
          <p:nvPr/>
        </p:nvSpPr>
        <p:spPr>
          <a:xfrm>
            <a:off x="473261" y="2772923"/>
            <a:ext cx="515100" cy="578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0" name="Google Shape;1310;p7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0" y="3918481"/>
            <a:ext cx="9144000" cy="596938"/>
          </a:xfrm>
          <a:prstGeom prst="rect">
            <a:avLst/>
          </a:prstGeom>
          <a:noFill/>
          <a:ln>
            <a:noFill/>
          </a:ln>
        </p:spPr>
      </p:pic>
      <p:sp>
        <p:nvSpPr>
          <p:cNvPr id="1311" name="Google Shape;1311;p70"/>
          <p:cNvSpPr txBox="1"/>
          <p:nvPr/>
        </p:nvSpPr>
        <p:spPr>
          <a:xfrm>
            <a:off x="2355700" y="3930800"/>
            <a:ext cx="1505400" cy="28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2" name="Google Shape;1312;p70"/>
          <p:cNvSpPr txBox="1"/>
          <p:nvPr/>
        </p:nvSpPr>
        <p:spPr>
          <a:xfrm>
            <a:off x="3986550" y="3944750"/>
            <a:ext cx="1379700" cy="28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3" name="Google Shape;1313;p70"/>
          <p:cNvSpPr txBox="1"/>
          <p:nvPr/>
        </p:nvSpPr>
        <p:spPr>
          <a:xfrm>
            <a:off x="5575600" y="3930800"/>
            <a:ext cx="1115100" cy="28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4" name="Google Shape;1314;p70"/>
          <p:cNvCxnSpPr>
            <a:stCxn id="1312" idx="0"/>
            <a:endCxn id="1309" idx="2"/>
          </p:cNvCxnSpPr>
          <p:nvPr/>
        </p:nvCxnSpPr>
        <p:spPr>
          <a:xfrm flipH="1" rot="5400000">
            <a:off x="2407050" y="1675400"/>
            <a:ext cx="593100" cy="39456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5" name="Google Shape;1315;p70"/>
          <p:cNvSpPr txBox="1"/>
          <p:nvPr/>
        </p:nvSpPr>
        <p:spPr>
          <a:xfrm>
            <a:off x="1073300" y="2759925"/>
            <a:ext cx="515100" cy="597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6" name="Google Shape;1316;p70"/>
          <p:cNvSpPr txBox="1"/>
          <p:nvPr/>
        </p:nvSpPr>
        <p:spPr>
          <a:xfrm>
            <a:off x="3303750" y="2767250"/>
            <a:ext cx="515100" cy="597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7" name="Google Shape;1317;p70"/>
          <p:cNvSpPr txBox="1"/>
          <p:nvPr/>
        </p:nvSpPr>
        <p:spPr>
          <a:xfrm>
            <a:off x="5588700" y="2792850"/>
            <a:ext cx="515100" cy="597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8" name="Google Shape;1318;p70"/>
          <p:cNvSpPr txBox="1"/>
          <p:nvPr/>
        </p:nvSpPr>
        <p:spPr>
          <a:xfrm>
            <a:off x="7757050" y="2767250"/>
            <a:ext cx="515100" cy="597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9" name="Google Shape;1319;p70"/>
          <p:cNvCxnSpPr>
            <a:stCxn id="1313" idx="0"/>
            <a:endCxn id="1315" idx="2"/>
          </p:cNvCxnSpPr>
          <p:nvPr/>
        </p:nvCxnSpPr>
        <p:spPr>
          <a:xfrm flipH="1" rot="5400000">
            <a:off x="3445000" y="1242650"/>
            <a:ext cx="573900" cy="48024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0" name="Google Shape;1320;p70"/>
          <p:cNvCxnSpPr>
            <a:stCxn id="1313" idx="0"/>
            <a:endCxn id="1316" idx="2"/>
          </p:cNvCxnSpPr>
          <p:nvPr/>
        </p:nvCxnSpPr>
        <p:spPr>
          <a:xfrm flipH="1" rot="5400000">
            <a:off x="4563850" y="2361500"/>
            <a:ext cx="566700" cy="2571900"/>
          </a:xfrm>
          <a:prstGeom prst="curvedConnector3">
            <a:avLst>
              <a:gd fmla="val 49987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1" name="Google Shape;1321;p70"/>
          <p:cNvCxnSpPr>
            <a:stCxn id="1313" idx="0"/>
            <a:endCxn id="1317" idx="2"/>
          </p:cNvCxnSpPr>
          <p:nvPr/>
        </p:nvCxnSpPr>
        <p:spPr>
          <a:xfrm flipH="1" rot="5400000">
            <a:off x="5719300" y="3516950"/>
            <a:ext cx="540900" cy="286800"/>
          </a:xfrm>
          <a:prstGeom prst="curvedConnector3">
            <a:avLst>
              <a:gd fmla="val 50005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2" name="Google Shape;1322;p70"/>
          <p:cNvCxnSpPr>
            <a:stCxn id="1313" idx="0"/>
            <a:endCxn id="1318" idx="2"/>
          </p:cNvCxnSpPr>
          <p:nvPr/>
        </p:nvCxnSpPr>
        <p:spPr>
          <a:xfrm rot="-5400000">
            <a:off x="6790600" y="2706650"/>
            <a:ext cx="566700" cy="1881600"/>
          </a:xfrm>
          <a:prstGeom prst="curvedConnector3">
            <a:avLst>
              <a:gd fmla="val 49987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3" name="Google Shape;1323;p70"/>
          <p:cNvSpPr txBox="1"/>
          <p:nvPr/>
        </p:nvSpPr>
        <p:spPr>
          <a:xfrm>
            <a:off x="4725325" y="4293225"/>
            <a:ext cx="4289100" cy="28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Google Shape;1324;p70"/>
          <p:cNvSpPr txBox="1"/>
          <p:nvPr/>
        </p:nvSpPr>
        <p:spPr>
          <a:xfrm>
            <a:off x="7178600" y="878150"/>
            <a:ext cx="615900" cy="40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5" name="Google Shape;1325;p70"/>
          <p:cNvCxnSpPr>
            <a:stCxn id="1323" idx="0"/>
            <a:endCxn id="1324" idx="2"/>
          </p:cNvCxnSpPr>
          <p:nvPr/>
        </p:nvCxnSpPr>
        <p:spPr>
          <a:xfrm rot="-5400000">
            <a:off x="5673175" y="2479725"/>
            <a:ext cx="3010200" cy="6168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6" name="Google Shape;1326;p70"/>
          <p:cNvSpPr txBox="1"/>
          <p:nvPr/>
        </p:nvSpPr>
        <p:spPr>
          <a:xfrm>
            <a:off x="2383575" y="4265350"/>
            <a:ext cx="2035200" cy="28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7" name="Google Shape;1327;p70"/>
          <p:cNvSpPr txBox="1"/>
          <p:nvPr/>
        </p:nvSpPr>
        <p:spPr>
          <a:xfrm>
            <a:off x="669075" y="1644800"/>
            <a:ext cx="7603200" cy="43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8" name="Google Shape;1328;p70"/>
          <p:cNvCxnSpPr>
            <a:stCxn id="1326" idx="1"/>
            <a:endCxn id="1327" idx="1"/>
          </p:cNvCxnSpPr>
          <p:nvPr/>
        </p:nvCxnSpPr>
        <p:spPr>
          <a:xfrm rot="10800000">
            <a:off x="669075" y="1864150"/>
            <a:ext cx="1714500" cy="2545800"/>
          </a:xfrm>
          <a:prstGeom prst="curvedConnector3">
            <a:avLst>
              <a:gd fmla="val 113889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71"/>
          <p:cNvSpPr txBox="1"/>
          <p:nvPr/>
        </p:nvSpPr>
        <p:spPr>
          <a:xfrm>
            <a:off x="858986" y="1678679"/>
            <a:ext cx="565200" cy="289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109" l="-7529" r="-42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35" name="Google Shape;1335;p71"/>
          <p:cNvSpPr/>
          <p:nvPr/>
        </p:nvSpPr>
        <p:spPr>
          <a:xfrm>
            <a:off x="942678" y="195577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p71"/>
          <p:cNvSpPr txBox="1"/>
          <p:nvPr/>
        </p:nvSpPr>
        <p:spPr>
          <a:xfrm>
            <a:off x="3131584" y="1678679"/>
            <a:ext cx="565200" cy="28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1109" l="-7609" r="-54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37" name="Google Shape;1337;p71"/>
          <p:cNvSpPr/>
          <p:nvPr/>
        </p:nvSpPr>
        <p:spPr>
          <a:xfrm>
            <a:off x="3240355" y="196212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8" name="Google Shape;1338;p71"/>
          <p:cNvSpPr/>
          <p:nvPr/>
        </p:nvSpPr>
        <p:spPr>
          <a:xfrm>
            <a:off x="5445764" y="1968765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Google Shape;1339;p71"/>
          <p:cNvSpPr/>
          <p:nvPr/>
        </p:nvSpPr>
        <p:spPr>
          <a:xfrm>
            <a:off x="7696724" y="1987816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p71"/>
          <p:cNvSpPr/>
          <p:nvPr/>
        </p:nvSpPr>
        <p:spPr>
          <a:xfrm>
            <a:off x="265075" y="56503"/>
            <a:ext cx="2522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</a:t>
            </a:r>
            <a:endParaRPr b="1" i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71"/>
          <p:cNvSpPr txBox="1"/>
          <p:nvPr/>
        </p:nvSpPr>
        <p:spPr>
          <a:xfrm>
            <a:off x="5282782" y="1678679"/>
            <a:ext cx="565200" cy="289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1109" l="-7609" r="-54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42" name="Google Shape;1342;p71"/>
          <p:cNvSpPr txBox="1"/>
          <p:nvPr/>
        </p:nvSpPr>
        <p:spPr>
          <a:xfrm>
            <a:off x="7638647" y="1690846"/>
            <a:ext cx="565200" cy="289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1109" l="-6448" r="-42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343" name="Google Shape;1343;p71"/>
          <p:cNvCxnSpPr/>
          <p:nvPr/>
        </p:nvCxnSpPr>
        <p:spPr>
          <a:xfrm rot="10800000">
            <a:off x="1022439" y="1083939"/>
            <a:ext cx="0" cy="667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4" name="Google Shape;1344;p71"/>
          <p:cNvCxnSpPr/>
          <p:nvPr/>
        </p:nvCxnSpPr>
        <p:spPr>
          <a:xfrm rot="10800000">
            <a:off x="3340775" y="1068171"/>
            <a:ext cx="0" cy="667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5" name="Google Shape;1345;p71"/>
          <p:cNvCxnSpPr/>
          <p:nvPr/>
        </p:nvCxnSpPr>
        <p:spPr>
          <a:xfrm rot="10800000">
            <a:off x="5547140" y="1075567"/>
            <a:ext cx="0" cy="667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6" name="Google Shape;1346;p71"/>
          <p:cNvCxnSpPr/>
          <p:nvPr/>
        </p:nvCxnSpPr>
        <p:spPr>
          <a:xfrm rot="10800000">
            <a:off x="7816426" y="1081724"/>
            <a:ext cx="0" cy="667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47" name="Google Shape;1347;p71"/>
          <p:cNvSpPr/>
          <p:nvPr/>
        </p:nvSpPr>
        <p:spPr>
          <a:xfrm>
            <a:off x="716018" y="1263734"/>
            <a:ext cx="7907400" cy="3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Soft-max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p71"/>
          <p:cNvSpPr txBox="1"/>
          <p:nvPr/>
        </p:nvSpPr>
        <p:spPr>
          <a:xfrm>
            <a:off x="875018" y="761922"/>
            <a:ext cx="565200" cy="289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1109" l="-7609" r="-27168" t="-158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49" name="Google Shape;1349;p71"/>
          <p:cNvSpPr txBox="1"/>
          <p:nvPr/>
        </p:nvSpPr>
        <p:spPr>
          <a:xfrm>
            <a:off x="3147616" y="761922"/>
            <a:ext cx="565200" cy="289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1109" l="-6449" r="-26878" t="-158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50" name="Google Shape;1350;p71"/>
          <p:cNvSpPr txBox="1"/>
          <p:nvPr/>
        </p:nvSpPr>
        <p:spPr>
          <a:xfrm>
            <a:off x="5298814" y="761922"/>
            <a:ext cx="565200" cy="289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1109" l="-6449" r="-26878" t="-158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51" name="Google Shape;1351;p71"/>
          <p:cNvSpPr txBox="1"/>
          <p:nvPr/>
        </p:nvSpPr>
        <p:spPr>
          <a:xfrm>
            <a:off x="7654679" y="774089"/>
            <a:ext cx="565200" cy="2892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9378" l="-7609" r="-27168" t="-140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52" name="Google Shape;1352;p71"/>
          <p:cNvSpPr txBox="1"/>
          <p:nvPr/>
        </p:nvSpPr>
        <p:spPr>
          <a:xfrm>
            <a:off x="3766572" y="97439"/>
            <a:ext cx="5026500" cy="6339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353" name="Google Shape;1353;p7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2400" y="3551460"/>
            <a:ext cx="8839199" cy="496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9" name="Google Shape;1359;p72"/>
          <p:cNvCxnSpPr/>
          <p:nvPr/>
        </p:nvCxnSpPr>
        <p:spPr>
          <a:xfrm rot="10800000">
            <a:off x="3305693" y="2098143"/>
            <a:ext cx="288900" cy="79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0" name="Google Shape;1360;p72"/>
          <p:cNvCxnSpPr>
            <a:stCxn id="1361" idx="0"/>
            <a:endCxn id="1362" idx="5"/>
          </p:cNvCxnSpPr>
          <p:nvPr/>
        </p:nvCxnSpPr>
        <p:spPr>
          <a:xfrm rot="10800000">
            <a:off x="1096347" y="2071008"/>
            <a:ext cx="4183500" cy="807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3" name="Google Shape;1363;p72"/>
          <p:cNvCxnSpPr/>
          <p:nvPr/>
        </p:nvCxnSpPr>
        <p:spPr>
          <a:xfrm rot="10800000">
            <a:off x="5534201" y="2074425"/>
            <a:ext cx="288900" cy="79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4" name="Google Shape;1364;p72"/>
          <p:cNvCxnSpPr/>
          <p:nvPr/>
        </p:nvCxnSpPr>
        <p:spPr>
          <a:xfrm rot="10800000">
            <a:off x="7794559" y="2088001"/>
            <a:ext cx="288900" cy="79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365" name="Google Shape;1365;p72"/>
          <p:cNvGrpSpPr/>
          <p:nvPr/>
        </p:nvGrpSpPr>
        <p:grpSpPr>
          <a:xfrm>
            <a:off x="401919" y="2846897"/>
            <a:ext cx="1839407" cy="405000"/>
            <a:chOff x="401919" y="3795863"/>
            <a:chExt cx="1839407" cy="540000"/>
          </a:xfrm>
        </p:grpSpPr>
        <p:sp>
          <p:nvSpPr>
            <p:cNvPr id="1366" name="Google Shape;1366;p72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72"/>
            <p:cNvSpPr txBox="1"/>
            <p:nvPr/>
          </p:nvSpPr>
          <p:spPr>
            <a:xfrm>
              <a:off x="1526126" y="3833406"/>
              <a:ext cx="715200" cy="461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368" name="Google Shape;1368;p72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72"/>
            <p:cNvSpPr txBox="1"/>
            <p:nvPr/>
          </p:nvSpPr>
          <p:spPr>
            <a:xfrm>
              <a:off x="964022" y="3843680"/>
              <a:ext cx="715200" cy="4617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370" name="Google Shape;1370;p72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72"/>
            <p:cNvSpPr txBox="1"/>
            <p:nvPr/>
          </p:nvSpPr>
          <p:spPr>
            <a:xfrm>
              <a:off x="401919" y="3843680"/>
              <a:ext cx="715200" cy="461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10669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372" name="Google Shape;1372;p72"/>
          <p:cNvGrpSpPr/>
          <p:nvPr/>
        </p:nvGrpSpPr>
        <p:grpSpPr>
          <a:xfrm>
            <a:off x="2678131" y="2834200"/>
            <a:ext cx="1839407" cy="405000"/>
            <a:chOff x="401919" y="3795863"/>
            <a:chExt cx="1839407" cy="540000"/>
          </a:xfrm>
        </p:grpSpPr>
        <p:sp>
          <p:nvSpPr>
            <p:cNvPr id="1373" name="Google Shape;1373;p72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72"/>
            <p:cNvSpPr txBox="1"/>
            <p:nvPr/>
          </p:nvSpPr>
          <p:spPr>
            <a:xfrm>
              <a:off x="1526126" y="3833406"/>
              <a:ext cx="715200" cy="4617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375" name="Google Shape;1375;p72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72"/>
            <p:cNvSpPr txBox="1"/>
            <p:nvPr/>
          </p:nvSpPr>
          <p:spPr>
            <a:xfrm>
              <a:off x="964022" y="3843680"/>
              <a:ext cx="715200" cy="4617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377" name="Google Shape;1377;p72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72"/>
            <p:cNvSpPr txBox="1"/>
            <p:nvPr/>
          </p:nvSpPr>
          <p:spPr>
            <a:xfrm>
              <a:off x="401919" y="3843680"/>
              <a:ext cx="715200" cy="4617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10669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1362" name="Google Shape;1362;p72"/>
          <p:cNvSpPr/>
          <p:nvPr/>
        </p:nvSpPr>
        <p:spPr>
          <a:xfrm>
            <a:off x="942678" y="195577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9" name="Google Shape;1379;p72"/>
          <p:cNvSpPr/>
          <p:nvPr/>
        </p:nvSpPr>
        <p:spPr>
          <a:xfrm>
            <a:off x="3240355" y="1962121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0" name="Google Shape;1380;p72"/>
          <p:cNvSpPr/>
          <p:nvPr/>
        </p:nvSpPr>
        <p:spPr>
          <a:xfrm>
            <a:off x="5445764" y="1968765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1" name="Google Shape;1381;p72"/>
          <p:cNvSpPr/>
          <p:nvPr/>
        </p:nvSpPr>
        <p:spPr>
          <a:xfrm>
            <a:off x="7696724" y="1987816"/>
            <a:ext cx="180000" cy="135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2" name="Google Shape;1382;p72"/>
          <p:cNvCxnSpPr>
            <a:stCxn id="1361" idx="0"/>
            <a:endCxn id="1381" idx="4"/>
          </p:cNvCxnSpPr>
          <p:nvPr/>
        </p:nvCxnSpPr>
        <p:spPr>
          <a:xfrm flipH="1" rot="10800000">
            <a:off x="5279847" y="2122908"/>
            <a:ext cx="2506800" cy="755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3" name="Google Shape;1383;p72"/>
          <p:cNvCxnSpPr>
            <a:stCxn id="1361" idx="0"/>
            <a:endCxn id="1380" idx="4"/>
          </p:cNvCxnSpPr>
          <p:nvPr/>
        </p:nvCxnSpPr>
        <p:spPr>
          <a:xfrm flipH="1" rot="10800000">
            <a:off x="5279847" y="2103708"/>
            <a:ext cx="255900" cy="774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4" name="Google Shape;1384;p72"/>
          <p:cNvSpPr/>
          <p:nvPr/>
        </p:nvSpPr>
        <p:spPr>
          <a:xfrm>
            <a:off x="265075" y="56503"/>
            <a:ext cx="2522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Self-attention</a:t>
            </a:r>
            <a:endParaRPr b="1" i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5" name="Google Shape;1385;p72"/>
          <p:cNvCxnSpPr>
            <a:endCxn id="1362" idx="4"/>
          </p:cNvCxnSpPr>
          <p:nvPr/>
        </p:nvCxnSpPr>
        <p:spPr>
          <a:xfrm rot="10800000">
            <a:off x="1032678" y="2090771"/>
            <a:ext cx="248700" cy="69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6" name="Google Shape;1386;p72"/>
          <p:cNvSpPr txBox="1"/>
          <p:nvPr/>
        </p:nvSpPr>
        <p:spPr>
          <a:xfrm>
            <a:off x="866594" y="1641925"/>
            <a:ext cx="572100" cy="289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1109" l="-6379" r="-25529" t="-142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1387" name="Google Shape;1387;p72"/>
          <p:cNvGrpSpPr/>
          <p:nvPr/>
        </p:nvGrpSpPr>
        <p:grpSpPr>
          <a:xfrm>
            <a:off x="7174951" y="2852336"/>
            <a:ext cx="1839407" cy="405000"/>
            <a:chOff x="401919" y="3795863"/>
            <a:chExt cx="1839407" cy="540000"/>
          </a:xfrm>
        </p:grpSpPr>
        <p:sp>
          <p:nvSpPr>
            <p:cNvPr id="1388" name="Google Shape;1388;p72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72"/>
            <p:cNvSpPr txBox="1"/>
            <p:nvPr/>
          </p:nvSpPr>
          <p:spPr>
            <a:xfrm>
              <a:off x="1526126" y="3833406"/>
              <a:ext cx="715200" cy="46170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390" name="Google Shape;1390;p72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72"/>
            <p:cNvSpPr txBox="1"/>
            <p:nvPr/>
          </p:nvSpPr>
          <p:spPr>
            <a:xfrm>
              <a:off x="964022" y="3843680"/>
              <a:ext cx="715200" cy="46170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392" name="Google Shape;1392;p72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72"/>
            <p:cNvSpPr txBox="1"/>
            <p:nvPr/>
          </p:nvSpPr>
          <p:spPr>
            <a:xfrm>
              <a:off x="401919" y="3843680"/>
              <a:ext cx="715200" cy="461700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10669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394" name="Google Shape;1394;p72"/>
          <p:cNvGrpSpPr/>
          <p:nvPr/>
        </p:nvGrpSpPr>
        <p:grpSpPr>
          <a:xfrm>
            <a:off x="4922247" y="2842145"/>
            <a:ext cx="1839407" cy="405000"/>
            <a:chOff x="401919" y="3795863"/>
            <a:chExt cx="1839407" cy="540000"/>
          </a:xfrm>
        </p:grpSpPr>
        <p:sp>
          <p:nvSpPr>
            <p:cNvPr id="1395" name="Google Shape;1395;p72"/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72"/>
            <p:cNvSpPr txBox="1"/>
            <p:nvPr/>
          </p:nvSpPr>
          <p:spPr>
            <a:xfrm>
              <a:off x="1526126" y="3833406"/>
              <a:ext cx="715200" cy="461700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397" name="Google Shape;1397;p72"/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72"/>
            <p:cNvSpPr txBox="1"/>
            <p:nvPr/>
          </p:nvSpPr>
          <p:spPr>
            <a:xfrm>
              <a:off x="964022" y="3843680"/>
              <a:ext cx="715200" cy="461700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399" name="Google Shape;1399;p72"/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72"/>
            <p:cNvSpPr txBox="1"/>
            <p:nvPr/>
          </p:nvSpPr>
          <p:spPr>
            <a:xfrm>
              <a:off x="401919" y="3843680"/>
              <a:ext cx="715200" cy="461700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-10528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1400" name="Google Shape;1400;p72"/>
          <p:cNvSpPr txBox="1"/>
          <p:nvPr/>
        </p:nvSpPr>
        <p:spPr>
          <a:xfrm>
            <a:off x="3139192" y="1641925"/>
            <a:ext cx="572100" cy="2892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11109" l="-7448" r="-24458" t="-142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01" name="Google Shape;1401;p72"/>
          <p:cNvSpPr txBox="1"/>
          <p:nvPr/>
        </p:nvSpPr>
        <p:spPr>
          <a:xfrm>
            <a:off x="5290390" y="1641925"/>
            <a:ext cx="572100" cy="28920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11109" l="-7448" r="-24458" t="-142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02" name="Google Shape;1402;p72"/>
          <p:cNvSpPr txBox="1"/>
          <p:nvPr/>
        </p:nvSpPr>
        <p:spPr>
          <a:xfrm>
            <a:off x="7646255" y="1654093"/>
            <a:ext cx="572100" cy="2892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-11109" l="-6379" r="-25529" t="-158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1403" name="Google Shape;1403;p72"/>
          <p:cNvGrpSpPr/>
          <p:nvPr/>
        </p:nvGrpSpPr>
        <p:grpSpPr>
          <a:xfrm>
            <a:off x="3225911" y="957972"/>
            <a:ext cx="715200" cy="454275"/>
            <a:chOff x="635402" y="1337615"/>
            <a:chExt cx="715200" cy="605700"/>
          </a:xfrm>
        </p:grpSpPr>
        <p:sp>
          <p:nvSpPr>
            <p:cNvPr id="1404" name="Google Shape;1404;p72"/>
            <p:cNvSpPr/>
            <p:nvPr/>
          </p:nvSpPr>
          <p:spPr>
            <a:xfrm>
              <a:off x="733189" y="1337615"/>
              <a:ext cx="461700" cy="605700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12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72"/>
            <p:cNvSpPr txBox="1"/>
            <p:nvPr/>
          </p:nvSpPr>
          <p:spPr>
            <a:xfrm>
              <a:off x="635402" y="1417137"/>
              <a:ext cx="715200" cy="4617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cxnSp>
        <p:nvCxnSpPr>
          <p:cNvPr id="1406" name="Google Shape;1406;p72"/>
          <p:cNvCxnSpPr>
            <a:endCxn id="1407" idx="2"/>
          </p:cNvCxnSpPr>
          <p:nvPr/>
        </p:nvCxnSpPr>
        <p:spPr>
          <a:xfrm rot="10800000">
            <a:off x="1860838" y="2158038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408" name="Google Shape;1408;p72"/>
          <p:cNvGrpSpPr/>
          <p:nvPr/>
        </p:nvGrpSpPr>
        <p:grpSpPr>
          <a:xfrm>
            <a:off x="1711640" y="1925525"/>
            <a:ext cx="298397" cy="232512"/>
            <a:chOff x="-105878" y="1740168"/>
            <a:chExt cx="461700" cy="461700"/>
          </a:xfrm>
        </p:grpSpPr>
        <p:sp>
          <p:nvSpPr>
            <p:cNvPr id="1407" name="Google Shape;1407;p72"/>
            <p:cNvSpPr/>
            <p:nvPr/>
          </p:nvSpPr>
          <p:spPr>
            <a:xfrm>
              <a:off x="-105878" y="1740168"/>
              <a:ext cx="461700" cy="4617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12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09" name="Google Shape;1409;p72"/>
            <p:cNvGrpSpPr/>
            <p:nvPr/>
          </p:nvGrpSpPr>
          <p:grpSpPr>
            <a:xfrm rot="-334324">
              <a:off x="-36054" y="1813988"/>
              <a:ext cx="336608" cy="330608"/>
              <a:chOff x="-48650" y="1814419"/>
              <a:chExt cx="336600" cy="330600"/>
            </a:xfrm>
          </p:grpSpPr>
          <p:cxnSp>
            <p:nvCxnSpPr>
              <p:cNvPr id="1410" name="Google Shape;1410;p72"/>
              <p:cNvCxnSpPr/>
              <p:nvPr/>
            </p:nvCxnSpPr>
            <p:spPr>
              <a:xfrm rot="334656">
                <a:off x="-34681" y="1828702"/>
                <a:ext cx="308661" cy="30203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11" name="Google Shape;1411;p72"/>
              <p:cNvCxnSpPr/>
              <p:nvPr/>
            </p:nvCxnSpPr>
            <p:spPr>
              <a:xfrm rot="5400000">
                <a:off x="-19381" y="1826693"/>
                <a:ext cx="265200" cy="312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412" name="Google Shape;1412;p72"/>
          <p:cNvCxnSpPr>
            <a:endCxn id="1413" idx="2"/>
          </p:cNvCxnSpPr>
          <p:nvPr/>
        </p:nvCxnSpPr>
        <p:spPr>
          <a:xfrm rot="10800000">
            <a:off x="4123417" y="2163721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414" name="Google Shape;1414;p72"/>
          <p:cNvGrpSpPr/>
          <p:nvPr/>
        </p:nvGrpSpPr>
        <p:grpSpPr>
          <a:xfrm>
            <a:off x="3974219" y="1931209"/>
            <a:ext cx="298397" cy="232512"/>
            <a:chOff x="-105878" y="1740168"/>
            <a:chExt cx="461700" cy="461700"/>
          </a:xfrm>
        </p:grpSpPr>
        <p:sp>
          <p:nvSpPr>
            <p:cNvPr id="1413" name="Google Shape;1413;p72"/>
            <p:cNvSpPr/>
            <p:nvPr/>
          </p:nvSpPr>
          <p:spPr>
            <a:xfrm>
              <a:off x="-105878" y="1740168"/>
              <a:ext cx="461700" cy="4617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12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15" name="Google Shape;1415;p72"/>
            <p:cNvGrpSpPr/>
            <p:nvPr/>
          </p:nvGrpSpPr>
          <p:grpSpPr>
            <a:xfrm rot="-334324">
              <a:off x="-36054" y="1813988"/>
              <a:ext cx="336608" cy="330608"/>
              <a:chOff x="-48650" y="1814419"/>
              <a:chExt cx="336600" cy="330600"/>
            </a:xfrm>
          </p:grpSpPr>
          <p:cxnSp>
            <p:nvCxnSpPr>
              <p:cNvPr id="1416" name="Google Shape;1416;p72"/>
              <p:cNvCxnSpPr/>
              <p:nvPr/>
            </p:nvCxnSpPr>
            <p:spPr>
              <a:xfrm rot="334656">
                <a:off x="-34681" y="1828702"/>
                <a:ext cx="308661" cy="30203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17" name="Google Shape;1417;p72"/>
              <p:cNvCxnSpPr/>
              <p:nvPr/>
            </p:nvCxnSpPr>
            <p:spPr>
              <a:xfrm rot="5400000">
                <a:off x="-19381" y="1826693"/>
                <a:ext cx="265200" cy="312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418" name="Google Shape;1418;p72"/>
          <p:cNvCxnSpPr>
            <a:endCxn id="1419" idx="2"/>
          </p:cNvCxnSpPr>
          <p:nvPr/>
        </p:nvCxnSpPr>
        <p:spPr>
          <a:xfrm rot="10800000">
            <a:off x="6384840" y="2175714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420" name="Google Shape;1420;p72"/>
          <p:cNvGrpSpPr/>
          <p:nvPr/>
        </p:nvGrpSpPr>
        <p:grpSpPr>
          <a:xfrm>
            <a:off x="6235642" y="1943201"/>
            <a:ext cx="298397" cy="232512"/>
            <a:chOff x="-105878" y="1740168"/>
            <a:chExt cx="461700" cy="461700"/>
          </a:xfrm>
        </p:grpSpPr>
        <p:sp>
          <p:nvSpPr>
            <p:cNvPr id="1419" name="Google Shape;1419;p72"/>
            <p:cNvSpPr/>
            <p:nvPr/>
          </p:nvSpPr>
          <p:spPr>
            <a:xfrm>
              <a:off x="-105878" y="1740168"/>
              <a:ext cx="461700" cy="4617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12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1" name="Google Shape;1421;p72"/>
            <p:cNvGrpSpPr/>
            <p:nvPr/>
          </p:nvGrpSpPr>
          <p:grpSpPr>
            <a:xfrm rot="-334324">
              <a:off x="-36054" y="1813988"/>
              <a:ext cx="336608" cy="330608"/>
              <a:chOff x="-48650" y="1814419"/>
              <a:chExt cx="336600" cy="330600"/>
            </a:xfrm>
          </p:grpSpPr>
          <p:cxnSp>
            <p:nvCxnSpPr>
              <p:cNvPr id="1422" name="Google Shape;1422;p72"/>
              <p:cNvCxnSpPr/>
              <p:nvPr/>
            </p:nvCxnSpPr>
            <p:spPr>
              <a:xfrm rot="334656">
                <a:off x="-34681" y="1828702"/>
                <a:ext cx="308661" cy="30203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23" name="Google Shape;1423;p72"/>
              <p:cNvCxnSpPr/>
              <p:nvPr/>
            </p:nvCxnSpPr>
            <p:spPr>
              <a:xfrm rot="5400000">
                <a:off x="-19381" y="1826693"/>
                <a:ext cx="265200" cy="312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424" name="Google Shape;1424;p72"/>
          <p:cNvCxnSpPr>
            <a:endCxn id="1425" idx="2"/>
          </p:cNvCxnSpPr>
          <p:nvPr/>
        </p:nvCxnSpPr>
        <p:spPr>
          <a:xfrm rot="10800000">
            <a:off x="8614940" y="2188226"/>
            <a:ext cx="9300" cy="67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426" name="Google Shape;1426;p72"/>
          <p:cNvGrpSpPr/>
          <p:nvPr/>
        </p:nvGrpSpPr>
        <p:grpSpPr>
          <a:xfrm>
            <a:off x="8465742" y="1955714"/>
            <a:ext cx="298397" cy="232512"/>
            <a:chOff x="-105878" y="1740168"/>
            <a:chExt cx="461700" cy="461700"/>
          </a:xfrm>
        </p:grpSpPr>
        <p:sp>
          <p:nvSpPr>
            <p:cNvPr id="1425" name="Google Shape;1425;p72"/>
            <p:cNvSpPr/>
            <p:nvPr/>
          </p:nvSpPr>
          <p:spPr>
            <a:xfrm>
              <a:off x="-105878" y="1740168"/>
              <a:ext cx="461700" cy="4617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12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7" name="Google Shape;1427;p72"/>
            <p:cNvGrpSpPr/>
            <p:nvPr/>
          </p:nvGrpSpPr>
          <p:grpSpPr>
            <a:xfrm rot="-334324">
              <a:off x="-36054" y="1813988"/>
              <a:ext cx="336608" cy="330608"/>
              <a:chOff x="-48650" y="1814419"/>
              <a:chExt cx="336600" cy="330600"/>
            </a:xfrm>
          </p:grpSpPr>
          <p:cxnSp>
            <p:nvCxnSpPr>
              <p:cNvPr id="1428" name="Google Shape;1428;p72"/>
              <p:cNvCxnSpPr/>
              <p:nvPr/>
            </p:nvCxnSpPr>
            <p:spPr>
              <a:xfrm rot="334656">
                <a:off x="-34681" y="1828702"/>
                <a:ext cx="308661" cy="30203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29" name="Google Shape;1429;p72"/>
              <p:cNvCxnSpPr/>
              <p:nvPr/>
            </p:nvCxnSpPr>
            <p:spPr>
              <a:xfrm rot="5400000">
                <a:off x="-19381" y="1826693"/>
                <a:ext cx="265200" cy="312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430" name="Google Shape;1430;p72"/>
          <p:cNvCxnSpPr/>
          <p:nvPr/>
        </p:nvCxnSpPr>
        <p:spPr>
          <a:xfrm rot="10800000">
            <a:off x="1869663" y="1201396"/>
            <a:ext cx="0" cy="7080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1" name="Google Shape;1431;p72"/>
          <p:cNvCxnSpPr/>
          <p:nvPr/>
        </p:nvCxnSpPr>
        <p:spPr>
          <a:xfrm rot="10800000">
            <a:off x="4123304" y="1198714"/>
            <a:ext cx="0" cy="7404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2" name="Google Shape;1432;p72"/>
          <p:cNvCxnSpPr/>
          <p:nvPr/>
        </p:nvCxnSpPr>
        <p:spPr>
          <a:xfrm rot="10800000">
            <a:off x="6382507" y="1158683"/>
            <a:ext cx="0" cy="777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3" name="Google Shape;1433;p72"/>
          <p:cNvCxnSpPr/>
          <p:nvPr/>
        </p:nvCxnSpPr>
        <p:spPr>
          <a:xfrm rot="10800000">
            <a:off x="8613577" y="1173611"/>
            <a:ext cx="0" cy="7905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4" name="Google Shape;1434;p72"/>
          <p:cNvCxnSpPr>
            <a:endCxn id="1407" idx="1"/>
          </p:cNvCxnSpPr>
          <p:nvPr/>
        </p:nvCxnSpPr>
        <p:spPr>
          <a:xfrm>
            <a:off x="1155140" y="2041782"/>
            <a:ext cx="5565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5" name="Google Shape;1435;p72"/>
          <p:cNvCxnSpPr/>
          <p:nvPr/>
        </p:nvCxnSpPr>
        <p:spPr>
          <a:xfrm>
            <a:off x="3448691" y="2046023"/>
            <a:ext cx="5565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6" name="Google Shape;1436;p72"/>
          <p:cNvCxnSpPr/>
          <p:nvPr/>
        </p:nvCxnSpPr>
        <p:spPr>
          <a:xfrm>
            <a:off x="5679003" y="2059513"/>
            <a:ext cx="5565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7" name="Google Shape;1437;p72"/>
          <p:cNvCxnSpPr/>
          <p:nvPr/>
        </p:nvCxnSpPr>
        <p:spPr>
          <a:xfrm>
            <a:off x="7883672" y="2072026"/>
            <a:ext cx="5565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8" name="Google Shape;1438;p72"/>
          <p:cNvCxnSpPr/>
          <p:nvPr/>
        </p:nvCxnSpPr>
        <p:spPr>
          <a:xfrm rot="10800000">
            <a:off x="3802477" y="1173709"/>
            <a:ext cx="48111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39" name="Google Shape;1439;p72"/>
          <p:cNvSpPr txBox="1"/>
          <p:nvPr/>
        </p:nvSpPr>
        <p:spPr>
          <a:xfrm>
            <a:off x="6440612" y="314031"/>
            <a:ext cx="2407500" cy="7842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440" name="Google Shape;1440;p72"/>
          <p:cNvCxnSpPr/>
          <p:nvPr/>
        </p:nvCxnSpPr>
        <p:spPr>
          <a:xfrm>
            <a:off x="1861006" y="1173709"/>
            <a:ext cx="13842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41" name="Google Shape;1441;p72"/>
          <p:cNvSpPr txBox="1"/>
          <p:nvPr/>
        </p:nvSpPr>
        <p:spPr>
          <a:xfrm>
            <a:off x="154207" y="491222"/>
            <a:ext cx="6228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拿每個 </a:t>
            </a:r>
            <a:r>
              <a:rPr lang="zh-TW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query q </a:t>
            </a: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去對每個  </a:t>
            </a:r>
            <a:r>
              <a:rPr lang="zh-TW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key k </a:t>
            </a: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做 </a:t>
            </a:r>
            <a:r>
              <a:rPr lang="zh-TW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attention</a:t>
            </a:r>
            <a:r>
              <a:rPr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24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42" name="Google Shape;1442;p72"/>
          <p:cNvSpPr/>
          <p:nvPr/>
        </p:nvSpPr>
        <p:spPr>
          <a:xfrm>
            <a:off x="5001218" y="2735552"/>
            <a:ext cx="515100" cy="578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3" name="Google Shape;1443;p72"/>
          <p:cNvCxnSpPr>
            <a:stCxn id="1361" idx="0"/>
            <a:endCxn id="1379" idx="5"/>
          </p:cNvCxnSpPr>
          <p:nvPr/>
        </p:nvCxnSpPr>
        <p:spPr>
          <a:xfrm rot="10800000">
            <a:off x="3394047" y="2077308"/>
            <a:ext cx="1885800" cy="800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444" name="Google Shape;1444;p72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0" y="3946034"/>
            <a:ext cx="9144000" cy="530831"/>
          </a:xfrm>
          <a:prstGeom prst="rect">
            <a:avLst/>
          </a:prstGeom>
          <a:noFill/>
          <a:ln>
            <a:noFill/>
          </a:ln>
        </p:spPr>
      </p:pic>
      <p:sp>
        <p:nvSpPr>
          <p:cNvPr id="1445" name="Google Shape;1445;p72"/>
          <p:cNvSpPr txBox="1"/>
          <p:nvPr/>
        </p:nvSpPr>
        <p:spPr>
          <a:xfrm>
            <a:off x="4530175" y="3972625"/>
            <a:ext cx="2341800" cy="4542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6" name="Google Shape;1446;p72"/>
          <p:cNvSpPr txBox="1"/>
          <p:nvPr/>
        </p:nvSpPr>
        <p:spPr>
          <a:xfrm>
            <a:off x="696950" y="1630875"/>
            <a:ext cx="7743300" cy="3462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7" name="Google Shape;1447;p72"/>
          <p:cNvCxnSpPr>
            <a:stCxn id="1445" idx="1"/>
            <a:endCxn id="1446" idx="1"/>
          </p:cNvCxnSpPr>
          <p:nvPr/>
        </p:nvCxnSpPr>
        <p:spPr>
          <a:xfrm rot="10800000">
            <a:off x="697075" y="1803925"/>
            <a:ext cx="3833100" cy="2395800"/>
          </a:xfrm>
          <a:prstGeom prst="curvedConnector3">
            <a:avLst>
              <a:gd fmla="val 106216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8" name="Google Shape;1448;p72"/>
          <p:cNvSpPr txBox="1"/>
          <p:nvPr/>
        </p:nvSpPr>
        <p:spPr>
          <a:xfrm>
            <a:off x="7108900" y="4000500"/>
            <a:ext cx="1885800" cy="4542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9" name="Google Shape;1449;p72"/>
          <p:cNvSpPr txBox="1"/>
          <p:nvPr/>
        </p:nvSpPr>
        <p:spPr>
          <a:xfrm>
            <a:off x="1686625" y="2801750"/>
            <a:ext cx="418200" cy="5787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0" name="Google Shape;1450;p72"/>
          <p:cNvSpPr txBox="1"/>
          <p:nvPr/>
        </p:nvSpPr>
        <p:spPr>
          <a:xfrm>
            <a:off x="3918400" y="2765525"/>
            <a:ext cx="418200" cy="5787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1" name="Google Shape;1451;p72"/>
          <p:cNvSpPr txBox="1"/>
          <p:nvPr/>
        </p:nvSpPr>
        <p:spPr>
          <a:xfrm>
            <a:off x="6146250" y="2784825"/>
            <a:ext cx="418200" cy="5787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2" name="Google Shape;1452;p72"/>
          <p:cNvSpPr txBox="1"/>
          <p:nvPr/>
        </p:nvSpPr>
        <p:spPr>
          <a:xfrm>
            <a:off x="8442400" y="2805013"/>
            <a:ext cx="418200" cy="5787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3" name="Google Shape;1453;p72"/>
          <p:cNvCxnSpPr>
            <a:stCxn id="1448" idx="0"/>
            <a:endCxn id="1449" idx="2"/>
          </p:cNvCxnSpPr>
          <p:nvPr/>
        </p:nvCxnSpPr>
        <p:spPr>
          <a:xfrm rot="10800000">
            <a:off x="1895800" y="3380400"/>
            <a:ext cx="6156000" cy="62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4" name="Google Shape;1454;p72"/>
          <p:cNvCxnSpPr>
            <a:stCxn id="1448" idx="0"/>
            <a:endCxn id="1450" idx="2"/>
          </p:cNvCxnSpPr>
          <p:nvPr/>
        </p:nvCxnSpPr>
        <p:spPr>
          <a:xfrm rot="10800000">
            <a:off x="4127500" y="3344100"/>
            <a:ext cx="3924300" cy="65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5" name="Google Shape;1455;p72"/>
          <p:cNvCxnSpPr>
            <a:stCxn id="1448" idx="0"/>
            <a:endCxn id="1451" idx="2"/>
          </p:cNvCxnSpPr>
          <p:nvPr/>
        </p:nvCxnSpPr>
        <p:spPr>
          <a:xfrm rot="10800000">
            <a:off x="6355300" y="3363600"/>
            <a:ext cx="1696500" cy="636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6" name="Google Shape;1456;p72"/>
          <p:cNvCxnSpPr>
            <a:stCxn id="1448" idx="0"/>
            <a:endCxn id="1452" idx="2"/>
          </p:cNvCxnSpPr>
          <p:nvPr/>
        </p:nvCxnSpPr>
        <p:spPr>
          <a:xfrm flipH="1" rot="10800000">
            <a:off x="8051800" y="3383700"/>
            <a:ext cx="599700" cy="61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7" name="Google Shape;1457;p72"/>
          <p:cNvSpPr txBox="1"/>
          <p:nvPr/>
        </p:nvSpPr>
        <p:spPr>
          <a:xfrm>
            <a:off x="55750" y="3986550"/>
            <a:ext cx="2049000" cy="4050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8" name="Google Shape;1458;p72"/>
          <p:cNvSpPr txBox="1"/>
          <p:nvPr/>
        </p:nvSpPr>
        <p:spPr>
          <a:xfrm>
            <a:off x="3275675" y="850275"/>
            <a:ext cx="599700" cy="6369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9" name="Google Shape;1459;p72"/>
          <p:cNvCxnSpPr>
            <a:stCxn id="1457" idx="0"/>
            <a:endCxn id="1458" idx="1"/>
          </p:cNvCxnSpPr>
          <p:nvPr/>
        </p:nvCxnSpPr>
        <p:spPr>
          <a:xfrm rot="-5400000">
            <a:off x="769000" y="1479900"/>
            <a:ext cx="2817900" cy="21954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7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 for Coding !</a:t>
            </a:r>
            <a:endParaRPr/>
          </a:p>
        </p:txBody>
      </p:sp>
      <p:sp>
        <p:nvSpPr>
          <p:cNvPr id="1465" name="Google Shape;1465;p7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https://colab.research.google.com/drive/1IXyOCb6f4-mykDjKvlW1rL_kOPINhks9</a:t>
            </a:r>
            <a:endParaRPr/>
          </a:p>
        </p:txBody>
      </p:sp>
      <p:pic>
        <p:nvPicPr>
          <p:cNvPr id="1466" name="Google Shape;146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200" y="2189763"/>
            <a:ext cx="32194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一點點（待會用得上的）先備知識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7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References</a:t>
            </a:r>
            <a:endParaRPr/>
          </a:p>
        </p:txBody>
      </p:sp>
      <p:sp>
        <p:nvSpPr>
          <p:cNvPr id="1472" name="Google Shape;1472;p7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3"/>
              </a:rPr>
              <a:t>Distributed Representations of Words and Phrases and their Compositionality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李宏毅老師的課程：</a:t>
            </a:r>
            <a:r>
              <a:rPr lang="zh-TW" u="sng">
                <a:solidFill>
                  <a:schemeClr val="hlink"/>
                </a:solidFill>
                <a:hlinkClick r:id="rId4"/>
              </a:rPr>
              <a:t>ELMo, BERT, GPT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5"/>
              </a:rPr>
              <a:t>Attention is all you need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6"/>
              </a:rPr>
              <a:t>BERT: Pre-training of Deep Bidirectional Transformers for Language Understanding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7"/>
              </a:rPr>
              <a:t>Introduction to WordNet: An On-line Lexical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Code for BERT Model: https://github.com/huggingface/pytorch-transformers/blob/master/pytorch_transformers/modeling_bert.py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7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/>
              <a:t>http://bit.ly/32Sli6Y</a:t>
            </a:r>
            <a:endParaRPr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7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7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5" name="Google Shape;148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225" y="16192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字與詞的分別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詞的</a:t>
            </a:r>
            <a:r>
              <a:rPr lang="zh-TW">
                <a:solidFill>
                  <a:srgbClr val="000000"/>
                </a:solidFill>
              </a:rPr>
              <a:t>定義：</a:t>
            </a:r>
            <a:r>
              <a:rPr b="1" lang="zh-TW">
                <a:solidFill>
                  <a:srgbClr val="000000"/>
                </a:solidFill>
              </a:rPr>
              <a:t>語言中表達意義的最小獨立單位。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衍聲副詞：</a:t>
            </a:r>
            <a:r>
              <a:rPr lang="zh-TW" sz="1400">
                <a:solidFill>
                  <a:srgbClr val="54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琵琶、枇杷、蟑螂、葡萄、蝴蝶</a:t>
            </a:r>
            <a:endParaRPr sz="1400">
              <a:solidFill>
                <a:srgbClr val="54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成語：</a:t>
            </a:r>
            <a:r>
              <a:rPr lang="zh-TW" sz="1400">
                <a:solidFill>
                  <a:srgbClr val="54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瓜田李下、孔融讓梨</a:t>
            </a:r>
            <a:endParaRPr sz="1400">
              <a:solidFill>
                <a:srgbClr val="54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片語：</a:t>
            </a:r>
            <a:r>
              <a:rPr lang="zh-TW" sz="1400">
                <a:solidFill>
                  <a:srgbClr val="54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炒魷魚、劈腿</a:t>
            </a:r>
            <a:endParaRPr sz="1400">
              <a:solidFill>
                <a:srgbClr val="54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外來語：</a:t>
            </a:r>
            <a:r>
              <a:rPr lang="zh-TW" sz="1400">
                <a:solidFill>
                  <a:srgbClr val="54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寶可夢、雷達</a:t>
            </a:r>
            <a:endParaRPr sz="1400">
              <a:solidFill>
                <a:srgbClr val="54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普通詞彙</a:t>
            </a:r>
            <a:r>
              <a:rPr lang="zh-TW">
                <a:solidFill>
                  <a:srgbClr val="000000"/>
                </a:solidFill>
              </a:rPr>
              <a:t>：</a:t>
            </a:r>
            <a:r>
              <a:rPr lang="zh-TW" sz="1400">
                <a:solidFill>
                  <a:srgbClr val="54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厲害，快樂，難過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中文斷詞(Chinese Word Segmentation)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國家機器動得很厲害 → 國家 機器 動 得 很 厲害</a:t>
            </a:r>
            <a:endParaRPr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00000"/>
                </a:solidFill>
                <a:highlight>
                  <a:srgbClr val="FFFFFE"/>
                </a:highlight>
              </a:rPr>
              <a:t>Ambiguities:</a:t>
            </a:r>
            <a:endParaRPr b="1">
              <a:solidFill>
                <a:srgbClr val="000000"/>
              </a:solidFill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將 把手 放下 v.s. 把 手 放下</a:t>
            </a:r>
            <a:endParaRPr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讓 韓國 愉快 不 起來 v.s. 讓 韓國瑜 快 不 起來</a:t>
            </a:r>
            <a:endParaRPr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全台 大 停電 v.s. 全 台大 停電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人爲定義詞義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人爲定義詞義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131700" y="848875"/>
            <a:ext cx="8860200" cy="4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</a:rPr>
              <a:t>如何定義詞義？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zh-TW" sz="2400">
                <a:solidFill>
                  <a:srgbClr val="000000"/>
                </a:solidFill>
              </a:rPr>
              <a:t>藉由拆解詞內部的語義</a:t>
            </a:r>
            <a:r>
              <a:rPr lang="zh-TW">
                <a:solidFill>
                  <a:srgbClr val="666666"/>
                </a:solidFill>
              </a:rPr>
              <a:t>(Ref: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Natural Semantic Metalanguage</a:t>
            </a:r>
            <a:r>
              <a:rPr lang="zh-TW">
                <a:solidFill>
                  <a:srgbClr val="666666"/>
                </a:solidFill>
              </a:rPr>
              <a:t>)</a:t>
            </a:r>
            <a:endParaRPr>
              <a:solidFill>
                <a:srgbClr val="66666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eriod"/>
            </a:pPr>
            <a:r>
              <a:rPr lang="zh-TW" sz="1800">
                <a:solidFill>
                  <a:srgbClr val="434343"/>
                </a:solidFill>
              </a:rPr>
              <a:t>殺 = 使 某人 死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eriod"/>
            </a:pPr>
            <a:r>
              <a:rPr lang="zh-TW" sz="1800">
                <a:solidFill>
                  <a:srgbClr val="434343"/>
                </a:solidFill>
              </a:rPr>
              <a:t>快樂 = 感覺 好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eriod"/>
            </a:pPr>
            <a:r>
              <a:rPr lang="zh-TW" sz="1800">
                <a:solidFill>
                  <a:srgbClr val="434343"/>
                </a:solidFill>
              </a:rPr>
              <a:t>取悅 = 使 某人 感覺 好</a:t>
            </a:r>
            <a:endParaRPr baseline="-25000" sz="18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zh-TW" sz="2400">
                <a:solidFill>
                  <a:srgbClr val="000000"/>
                </a:solidFill>
              </a:rPr>
              <a:t>藉由建立與其他詞的關係</a:t>
            </a:r>
            <a:r>
              <a:rPr lang="zh-TW">
                <a:solidFill>
                  <a:srgbClr val="666666"/>
                </a:solidFill>
              </a:rPr>
              <a:t>(Ref: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Lexical Function</a:t>
            </a:r>
            <a:r>
              <a:rPr lang="zh-TW">
                <a:solidFill>
                  <a:srgbClr val="666666"/>
                </a:solidFill>
              </a:rPr>
              <a:t>)</a:t>
            </a:r>
            <a:endParaRPr>
              <a:solidFill>
                <a:srgbClr val="66666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eriod"/>
            </a:pPr>
            <a:r>
              <a:rPr lang="zh-TW" sz="1800">
                <a:solidFill>
                  <a:srgbClr val="434343"/>
                </a:solidFill>
              </a:rPr>
              <a:t>Magn(RAIN) = HEAVY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eriod"/>
            </a:pPr>
            <a:r>
              <a:rPr lang="zh-TW" sz="1800">
                <a:solidFill>
                  <a:srgbClr val="434343"/>
                </a:solidFill>
              </a:rPr>
              <a:t>Magn(WIND) = STRONG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eriod"/>
            </a:pPr>
            <a:r>
              <a:rPr lang="zh-TW" sz="1800">
                <a:solidFill>
                  <a:srgbClr val="434343"/>
                </a:solidFill>
              </a:rPr>
              <a:t>ANTI(GOOD) = BAD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eriod"/>
            </a:pPr>
            <a:r>
              <a:rPr lang="zh-TW" sz="1800">
                <a:solidFill>
                  <a:srgbClr val="434343"/>
                </a:solidFill>
              </a:rPr>
              <a:t>ADJ(city) = urban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eriod"/>
            </a:pPr>
            <a:r>
              <a:rPr lang="zh-TW" sz="1800">
                <a:solidFill>
                  <a:srgbClr val="434343"/>
                </a:solidFill>
              </a:rPr>
              <a:t>V(analysis) = analyze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