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5" r:id="rId5"/>
    <p:sldId id="259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AB55B59-31C1-413B-921F-CD060AB1C739}">
          <p14:sldIdLst>
            <p14:sldId id="256"/>
            <p14:sldId id="257"/>
            <p14:sldId id="266"/>
            <p14:sldId id="265"/>
            <p14:sldId id="259"/>
            <p14:sldId id="261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988840"/>
            <a:ext cx="9144000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AI FUN CUP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10023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100" dirty="0" smtClean="0"/>
              <a:t>何謂</a:t>
            </a:r>
            <a:r>
              <a:rPr lang="en-US" altLang="zh-TW" sz="4100" dirty="0" err="1" smtClean="0"/>
              <a:t>Pytorch</a:t>
            </a:r>
            <a:endParaRPr lang="zh-TW" altLang="en-US" sz="4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Facebook</a:t>
            </a:r>
            <a:r>
              <a:rPr lang="zh-TW" altLang="en-US" sz="2200" dirty="0"/>
              <a:t>宣布推出</a:t>
            </a:r>
            <a:r>
              <a:rPr lang="en-US" altLang="zh-TW" sz="2200" dirty="0" err="1"/>
              <a:t>PyTorch</a:t>
            </a:r>
            <a:r>
              <a:rPr lang="en-US" altLang="zh-TW" sz="2200" dirty="0"/>
              <a:t> Hub</a:t>
            </a:r>
            <a:r>
              <a:rPr lang="zh-TW" altLang="en-US" sz="2200" dirty="0"/>
              <a:t>，一個包含計算機視覺、自然語言處理領域的諸多經典模型的聚合中心，讓你調用起來更方便</a:t>
            </a:r>
            <a:r>
              <a:rPr lang="zh-TW" altLang="en-US" sz="2200" dirty="0" smtClean="0"/>
              <a:t>。無論</a:t>
            </a:r>
            <a:r>
              <a:rPr lang="zh-TW" altLang="en-US" sz="2200" dirty="0"/>
              <a:t>是</a:t>
            </a:r>
            <a:r>
              <a:rPr lang="en-US" altLang="zh-TW" sz="2200" dirty="0" err="1"/>
              <a:t>ResNet</a:t>
            </a:r>
            <a:r>
              <a:rPr lang="zh-TW" altLang="en-US" sz="2200" dirty="0"/>
              <a:t>、</a:t>
            </a:r>
            <a:r>
              <a:rPr lang="en-US" altLang="zh-TW" sz="2200" dirty="0"/>
              <a:t>BERT</a:t>
            </a:r>
            <a:r>
              <a:rPr lang="zh-TW" altLang="en-US" sz="2200" dirty="0"/>
              <a:t>、</a:t>
            </a:r>
            <a:r>
              <a:rPr lang="en-US" altLang="zh-TW" sz="2200" dirty="0"/>
              <a:t>GPT</a:t>
            </a:r>
            <a:r>
              <a:rPr lang="zh-TW" altLang="en-US" sz="2200" dirty="0"/>
              <a:t>、</a:t>
            </a:r>
            <a:r>
              <a:rPr lang="en-US" altLang="zh-TW" sz="2200" dirty="0"/>
              <a:t>VGG</a:t>
            </a:r>
            <a:r>
              <a:rPr lang="zh-TW" altLang="en-US" sz="2200" dirty="0"/>
              <a:t>、</a:t>
            </a:r>
            <a:r>
              <a:rPr lang="en-US" altLang="zh-TW" sz="2200" dirty="0"/>
              <a:t>PGAN</a:t>
            </a:r>
            <a:r>
              <a:rPr lang="zh-TW" altLang="en-US" sz="2200" dirty="0"/>
              <a:t>還是</a:t>
            </a:r>
            <a:r>
              <a:rPr lang="en-US" altLang="zh-TW" sz="2200" dirty="0" err="1"/>
              <a:t>MobileNet</a:t>
            </a:r>
            <a:r>
              <a:rPr lang="zh-TW" altLang="en-US" sz="2200" dirty="0"/>
              <a:t>等經典模型，只需輸入一行代碼，就能實現一鍵調用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endParaRPr lang="zh-TW" altLang="en-US" sz="2200" dirty="0"/>
          </a:p>
          <a:p>
            <a:r>
              <a:rPr lang="en-US" altLang="zh-TW" sz="2200" dirty="0" err="1"/>
              <a:t>PyTorch</a:t>
            </a:r>
            <a:r>
              <a:rPr lang="en-US" altLang="zh-TW" sz="2200" dirty="0"/>
              <a:t> Hub</a:t>
            </a:r>
            <a:r>
              <a:rPr lang="zh-TW" altLang="en-US" sz="2200" dirty="0"/>
              <a:t>的使用簡單到不能再簡單，不需要下載模型，只用了一個</a:t>
            </a:r>
            <a:r>
              <a:rPr lang="en-US" altLang="zh-TW" sz="2200" dirty="0" err="1"/>
              <a:t>torch.hub.load</a:t>
            </a:r>
            <a:r>
              <a:rPr lang="en-US" altLang="zh-TW" sz="2200" dirty="0"/>
              <a:t>()</a:t>
            </a:r>
            <a:r>
              <a:rPr lang="zh-TW" altLang="en-US" sz="2200" dirty="0"/>
              <a:t>就完成了對圖像分類模型</a:t>
            </a:r>
            <a:r>
              <a:rPr lang="en-US" altLang="zh-TW" sz="2200" dirty="0" err="1"/>
              <a:t>AlexNet</a:t>
            </a:r>
            <a:r>
              <a:rPr lang="zh-TW" altLang="en-US" sz="2200" dirty="0"/>
              <a:t>的調用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085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BERT</a:t>
            </a:r>
            <a:r>
              <a:rPr lang="zh-TW" altLang="en-US" sz="4000" dirty="0"/>
              <a:t>：理解上下文的語言代表模型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200" dirty="0"/>
              <a:t>是 </a:t>
            </a:r>
            <a:r>
              <a:rPr lang="en-US" altLang="zh-TW" sz="2200" dirty="0"/>
              <a:t>Google </a:t>
            </a:r>
            <a:r>
              <a:rPr lang="zh-TW" altLang="en-US" sz="2200" dirty="0"/>
              <a:t>以無監督的方式利用大量無標註文本「煉成」的</a:t>
            </a:r>
            <a:r>
              <a:rPr lang="zh-TW" altLang="en-US" sz="2200" b="1" dirty="0"/>
              <a:t>語言代表模型</a:t>
            </a:r>
            <a:r>
              <a:rPr lang="zh-TW" altLang="en-US" sz="2200" dirty="0"/>
              <a:t>，其架構為 </a:t>
            </a:r>
            <a:r>
              <a:rPr lang="en-US" altLang="zh-TW" sz="2200" dirty="0"/>
              <a:t>Transformer </a:t>
            </a:r>
            <a:r>
              <a:rPr lang="zh-TW" altLang="en-US" sz="2200" dirty="0" smtClean="0"/>
              <a:t>中的 </a:t>
            </a:r>
            <a:r>
              <a:rPr lang="en-US" altLang="zh-TW" sz="2200" dirty="0"/>
              <a:t>Encoder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36576" indent="0">
              <a:buNone/>
            </a:pP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92896"/>
            <a:ext cx="543609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19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Bert</a:t>
            </a:r>
            <a:r>
              <a:rPr lang="zh-TW" altLang="en-US" sz="3600" dirty="0" smtClean="0"/>
              <a:t>語言模型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200" dirty="0"/>
              <a:t>好處 </a:t>
            </a:r>
            <a:r>
              <a:rPr lang="en-US" altLang="zh-TW" sz="2200" dirty="0"/>
              <a:t>1</a:t>
            </a:r>
            <a:r>
              <a:rPr lang="zh-TW" altLang="en-US" sz="2200" dirty="0"/>
              <a:t>：無監督數據無限大。不像 </a:t>
            </a:r>
            <a:r>
              <a:rPr lang="en-US" altLang="zh-TW" sz="2200" dirty="0" smtClean="0"/>
              <a:t>ImageNet</a:t>
            </a:r>
            <a:r>
              <a:rPr lang="zh-TW" altLang="en-US" sz="2200" dirty="0" smtClean="0"/>
              <a:t>還要</a:t>
            </a:r>
            <a:r>
              <a:rPr lang="zh-TW" altLang="en-US" sz="2200" dirty="0"/>
              <a:t>找人</a:t>
            </a:r>
            <a:r>
              <a:rPr lang="zh-TW" altLang="en-US" sz="2200" dirty="0" smtClean="0"/>
              <a:t>標  </a:t>
            </a:r>
            <a:endParaRPr lang="en-US" altLang="zh-TW" sz="2200" dirty="0" smtClean="0"/>
          </a:p>
          <a:p>
            <a:pPr marL="36576" indent="0">
              <a:buNone/>
            </a:pPr>
            <a:r>
              <a:rPr lang="zh-TW" altLang="en-US" sz="2200" dirty="0" smtClean="0"/>
              <a:t>                   注</a:t>
            </a:r>
            <a:r>
              <a:rPr lang="zh-TW" altLang="en-US" sz="2200" dirty="0"/>
              <a:t>數據，要訓練 </a:t>
            </a:r>
            <a:r>
              <a:rPr lang="en-US" altLang="zh-TW" sz="2200" dirty="0"/>
              <a:t>LM </a:t>
            </a:r>
            <a:r>
              <a:rPr lang="zh-TW" altLang="en-US" sz="2200" dirty="0"/>
              <a:t>的話網路上所有文本都</a:t>
            </a:r>
            <a:r>
              <a:rPr lang="zh-TW" altLang="en-US" sz="2200" dirty="0" smtClean="0"/>
              <a:t>是            </a:t>
            </a:r>
            <a:endParaRPr lang="en-US" altLang="zh-TW" sz="2200" dirty="0" smtClean="0"/>
          </a:p>
          <a:p>
            <a:pPr marL="36576" indent="0">
              <a:buNone/>
            </a:pPr>
            <a:r>
              <a:rPr lang="zh-TW" altLang="en-US" sz="2200" dirty="0"/>
              <a:t> </a:t>
            </a:r>
            <a:r>
              <a:rPr lang="zh-TW" altLang="en-US" sz="2200" dirty="0" smtClean="0"/>
              <a:t>                  你</a:t>
            </a:r>
            <a:r>
              <a:rPr lang="zh-TW" altLang="en-US" sz="2200" dirty="0"/>
              <a:t>潛在的資料</a:t>
            </a:r>
            <a:r>
              <a:rPr lang="zh-TW" altLang="en-US" sz="2200" dirty="0" smtClean="0"/>
              <a:t>集</a:t>
            </a:r>
            <a:endParaRPr lang="en-US" altLang="zh-TW" sz="2200" dirty="0" smtClean="0"/>
          </a:p>
          <a:p>
            <a:pPr marL="36576" indent="0"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               ( </a:t>
            </a:r>
            <a:r>
              <a:rPr lang="en-US" altLang="zh-TW" sz="2000" dirty="0" smtClean="0"/>
              <a:t>BERT </a:t>
            </a:r>
            <a:r>
              <a:rPr lang="zh-TW" altLang="en-US" sz="2000" dirty="0"/>
              <a:t>預訓練使用的數據集共有 </a:t>
            </a:r>
            <a:r>
              <a:rPr lang="en-US" altLang="zh-TW" sz="2000" dirty="0"/>
              <a:t>33 </a:t>
            </a:r>
            <a:r>
              <a:rPr lang="zh-TW" altLang="en-US" sz="2000" b="1" dirty="0"/>
              <a:t>億</a:t>
            </a:r>
            <a:r>
              <a:rPr lang="zh-TW" altLang="en-US" sz="2000" dirty="0"/>
              <a:t>個字，其中</a:t>
            </a:r>
            <a:r>
              <a:rPr lang="zh-TW" altLang="en-US" sz="2000" dirty="0" smtClean="0"/>
              <a:t>包含</a:t>
            </a:r>
            <a:endParaRPr lang="en-US" altLang="zh-TW" sz="2000" dirty="0" smtClean="0"/>
          </a:p>
          <a:p>
            <a:pPr marL="36576" indent="0">
              <a:buNone/>
            </a:pPr>
            <a:r>
              <a:rPr lang="zh-TW" altLang="en-US" sz="2000" dirty="0" smtClean="0"/>
              <a:t>                     維基</a:t>
            </a:r>
            <a:r>
              <a:rPr lang="zh-TW" altLang="en-US" sz="2000" dirty="0"/>
              <a:t>百科及 </a:t>
            </a:r>
            <a:r>
              <a:rPr lang="en-US" altLang="zh-TW" sz="2000" dirty="0" err="1" smtClean="0"/>
              <a:t>BooksCorpus</a:t>
            </a:r>
            <a:r>
              <a:rPr lang="en-US" altLang="zh-TW" sz="2000" dirty="0" smtClean="0"/>
              <a:t>)</a:t>
            </a:r>
            <a:endParaRPr lang="en-US" altLang="zh-TW" sz="2200" dirty="0" smtClean="0"/>
          </a:p>
          <a:p>
            <a:pPr marL="36576" indent="0">
              <a:buNone/>
            </a:pPr>
            <a:endParaRPr lang="zh-TW" altLang="en-US" sz="2200" dirty="0"/>
          </a:p>
          <a:p>
            <a:r>
              <a:rPr lang="zh-TW" altLang="en-US" sz="2200" dirty="0"/>
              <a:t>好處 </a:t>
            </a:r>
            <a:r>
              <a:rPr lang="en-US" altLang="zh-TW" sz="2200" dirty="0"/>
              <a:t>2</a:t>
            </a:r>
            <a:r>
              <a:rPr lang="zh-TW" altLang="en-US" sz="2200" dirty="0"/>
              <a:t>：厲害的 </a:t>
            </a:r>
            <a:r>
              <a:rPr lang="en-US" altLang="zh-TW" sz="2200" dirty="0"/>
              <a:t>LM </a:t>
            </a:r>
            <a:r>
              <a:rPr lang="zh-TW" altLang="en-US" sz="2200" dirty="0"/>
              <a:t>能夠學會語法結構、解讀語義</a:t>
            </a:r>
            <a:r>
              <a:rPr lang="zh-TW" altLang="en-US" sz="2200" dirty="0" smtClean="0"/>
              <a:t>甚至 </a:t>
            </a:r>
            <a:endParaRPr lang="en-US" altLang="zh-TW" sz="2200" dirty="0" smtClean="0"/>
          </a:p>
          <a:p>
            <a:pPr marL="36576" indent="0">
              <a:buNone/>
            </a:pPr>
            <a:r>
              <a:rPr lang="zh-TW" altLang="en-US" sz="2200" dirty="0"/>
              <a:t> </a:t>
            </a:r>
            <a:r>
              <a:rPr lang="zh-TW" altLang="en-US" sz="2200" dirty="0" smtClean="0"/>
              <a:t>                  指</a:t>
            </a:r>
            <a:r>
              <a:rPr lang="zh-TW" altLang="en-US" sz="2200" dirty="0"/>
              <a:t>代消解。透過特徵擷取或是 </a:t>
            </a:r>
            <a:r>
              <a:rPr lang="en-US" altLang="zh-TW" sz="2200" dirty="0"/>
              <a:t>fine-tuning </a:t>
            </a:r>
            <a:r>
              <a:rPr lang="zh-TW" altLang="en-US" sz="2200" dirty="0"/>
              <a:t>能</a:t>
            </a:r>
            <a:r>
              <a:rPr lang="zh-TW" altLang="en-US" sz="2200" dirty="0" smtClean="0"/>
              <a:t>更</a:t>
            </a:r>
            <a:endParaRPr lang="en-US" altLang="zh-TW" sz="2200" dirty="0" smtClean="0"/>
          </a:p>
          <a:p>
            <a:pPr marL="36576" indent="0">
              <a:buNone/>
            </a:pPr>
            <a:r>
              <a:rPr lang="zh-TW" altLang="en-US" sz="2200" dirty="0"/>
              <a:t> </a:t>
            </a:r>
            <a:r>
              <a:rPr lang="zh-TW" altLang="en-US" sz="2200" dirty="0" smtClean="0"/>
              <a:t>                  有效率</a:t>
            </a:r>
            <a:r>
              <a:rPr lang="zh-TW" altLang="en-US" sz="2200" dirty="0"/>
              <a:t>地訓練下游任務並提升其</a:t>
            </a:r>
            <a:r>
              <a:rPr lang="zh-TW" altLang="en-US" sz="2200" dirty="0" smtClean="0"/>
              <a:t>表現</a:t>
            </a:r>
            <a:endParaRPr lang="en-US" altLang="zh-TW" sz="2200" dirty="0" smtClean="0"/>
          </a:p>
          <a:p>
            <a:endParaRPr lang="zh-TW" altLang="en-US" sz="2200" dirty="0"/>
          </a:p>
          <a:p>
            <a:r>
              <a:rPr lang="zh-TW" altLang="en-US" sz="2200" dirty="0"/>
              <a:t>好處 </a:t>
            </a:r>
            <a:r>
              <a:rPr lang="en-US" altLang="zh-TW" sz="2200" dirty="0"/>
              <a:t>3</a:t>
            </a:r>
            <a:r>
              <a:rPr lang="zh-TW" altLang="en-US" sz="2200" dirty="0" smtClean="0"/>
              <a:t>：</a:t>
            </a:r>
            <a:r>
              <a:rPr lang="zh-TW" altLang="en-US" sz="2200" dirty="0"/>
              <a:t>以往為了解決不同的 </a:t>
            </a:r>
            <a:r>
              <a:rPr lang="en-US" altLang="zh-TW" sz="2200" dirty="0"/>
              <a:t>NLP </a:t>
            </a:r>
            <a:r>
              <a:rPr lang="zh-TW" altLang="en-US" sz="2200" dirty="0"/>
              <a:t>任務，我們會為該</a:t>
            </a:r>
            <a:r>
              <a:rPr lang="zh-TW" altLang="en-US" sz="2200" dirty="0" smtClean="0"/>
              <a:t>任 </a:t>
            </a:r>
            <a:endParaRPr lang="en-US" altLang="zh-TW" sz="2200" dirty="0" smtClean="0"/>
          </a:p>
          <a:p>
            <a:pPr marL="36576" indent="0">
              <a:buNone/>
            </a:pPr>
            <a:r>
              <a:rPr lang="zh-TW" altLang="en-US" sz="2200" dirty="0"/>
              <a:t> </a:t>
            </a:r>
            <a:r>
              <a:rPr lang="zh-TW" altLang="en-US" sz="2200" dirty="0" smtClean="0"/>
              <a:t>                  務</a:t>
            </a:r>
            <a:r>
              <a:rPr lang="zh-TW" altLang="en-US" sz="2200" dirty="0"/>
              <a:t>設計一個最適合的神經網路架構並做</a:t>
            </a:r>
            <a:r>
              <a:rPr lang="zh-TW" altLang="en-US" sz="2200" dirty="0" smtClean="0"/>
              <a:t>訓練，</a:t>
            </a:r>
            <a:endParaRPr lang="en-US" altLang="zh-TW" sz="2200" dirty="0" smtClean="0"/>
          </a:p>
          <a:p>
            <a:pPr marL="36576" indent="0">
              <a:buNone/>
            </a:pPr>
            <a:r>
              <a:rPr lang="zh-TW" altLang="en-US" sz="2200" dirty="0"/>
              <a:t> </a:t>
            </a:r>
            <a:r>
              <a:rPr lang="zh-TW" altLang="en-US" sz="2200" dirty="0" smtClean="0"/>
              <a:t>                  減少</a:t>
            </a:r>
            <a:r>
              <a:rPr lang="zh-TW" altLang="en-US" sz="2200" dirty="0"/>
              <a:t>處理不同 </a:t>
            </a:r>
            <a:r>
              <a:rPr lang="en-US" altLang="zh-TW" sz="2200" dirty="0"/>
              <a:t>NLP </a:t>
            </a:r>
            <a:r>
              <a:rPr lang="zh-TW" altLang="en-US" sz="2200" dirty="0"/>
              <a:t>任務所需的 </a:t>
            </a:r>
            <a:r>
              <a:rPr lang="en-US" altLang="zh-TW" sz="2200" dirty="0"/>
              <a:t>architecture </a:t>
            </a:r>
            <a:r>
              <a:rPr lang="zh-TW" altLang="en-US" sz="2200" dirty="0" smtClean="0"/>
              <a:t> </a:t>
            </a:r>
            <a:endParaRPr lang="en-US" altLang="zh-TW" sz="2200" dirty="0" smtClean="0"/>
          </a:p>
          <a:p>
            <a:pPr marL="36576" indent="0">
              <a:buNone/>
            </a:pPr>
            <a:r>
              <a:rPr lang="zh-TW" altLang="en-US" sz="2200" dirty="0" smtClean="0"/>
              <a:t>                    </a:t>
            </a:r>
            <a:r>
              <a:rPr lang="en-US" altLang="zh-TW" sz="2200" dirty="0" smtClean="0"/>
              <a:t>engineering </a:t>
            </a:r>
            <a:r>
              <a:rPr lang="zh-TW" altLang="en-US" sz="2200" dirty="0"/>
              <a:t>成本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9105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BERT </a:t>
            </a:r>
            <a:r>
              <a:rPr lang="zh-TW" altLang="en-US" sz="2200" dirty="0"/>
              <a:t>是傳統語言模型的一種變形</a:t>
            </a:r>
            <a:r>
              <a:rPr lang="zh-TW" altLang="en-US" sz="2200" dirty="0" smtClean="0"/>
              <a:t>，</a:t>
            </a:r>
            <a:r>
              <a:rPr lang="en-US" altLang="zh-TW" sz="2200" dirty="0" smtClean="0"/>
              <a:t>LM</a:t>
            </a:r>
            <a:r>
              <a:rPr lang="zh-TW" altLang="en-US" sz="2200" dirty="0" smtClean="0"/>
              <a:t>做</a:t>
            </a:r>
            <a:r>
              <a:rPr lang="zh-TW" altLang="en-US" sz="2200" dirty="0"/>
              <a:t>的事情就是在給定一些詞彙的前提下， 去估計下一個詞彙出現的機率</a:t>
            </a:r>
            <a:r>
              <a:rPr lang="zh-TW" altLang="en-US" sz="2200" dirty="0" smtClean="0"/>
              <a:t>分佈</a:t>
            </a:r>
            <a:r>
              <a:rPr lang="zh-TW" altLang="en-US" sz="2200" dirty="0"/>
              <a:t>，</a:t>
            </a:r>
            <a:r>
              <a:rPr lang="zh-TW" altLang="en-US" sz="2200" dirty="0" smtClean="0"/>
              <a:t>只是跟 </a:t>
            </a:r>
            <a:r>
              <a:rPr lang="en-US" altLang="zh-TW" sz="2200" dirty="0"/>
              <a:t>BERT </a:t>
            </a:r>
            <a:r>
              <a:rPr lang="zh-TW" altLang="en-US" sz="2200" dirty="0"/>
              <a:t>差了很多個數量級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endParaRPr lang="en-US" altLang="zh-TW" sz="22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pPr marL="36576" indent="0" algn="ctr">
              <a:buNone/>
            </a:pPr>
            <a:r>
              <a:rPr lang="zh-TW" altLang="en-US" sz="1200" dirty="0" smtClean="0"/>
              <a:t>傳統</a:t>
            </a:r>
            <a:r>
              <a:rPr lang="en-US" altLang="zh-TW" sz="1200" dirty="0" smtClean="0"/>
              <a:t>LM</a:t>
            </a:r>
          </a:p>
          <a:p>
            <a:pPr marL="36576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924944"/>
            <a:ext cx="7128793" cy="22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7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/>
              <a:t>BERT </a:t>
            </a:r>
            <a:r>
              <a:rPr lang="zh-TW" altLang="en-US" sz="2200" dirty="0" smtClean="0"/>
              <a:t>的</a:t>
            </a:r>
            <a:r>
              <a:rPr lang="zh-TW" altLang="en-US" sz="2200" dirty="0"/>
              <a:t>作者們使用 </a:t>
            </a:r>
            <a:r>
              <a:rPr lang="en-US" altLang="zh-TW" sz="2200" dirty="0" err="1"/>
              <a:t>Transfomer</a:t>
            </a:r>
            <a:r>
              <a:rPr lang="en-US" altLang="zh-TW" sz="2200" dirty="0"/>
              <a:t> Encoder</a:t>
            </a:r>
            <a:r>
              <a:rPr lang="zh-TW" altLang="en-US" sz="2200" dirty="0"/>
              <a:t>、大量文本以及兩個預訓練目標，事先訓練好一個可以套用到多個 </a:t>
            </a:r>
            <a:r>
              <a:rPr lang="en-US" altLang="zh-TW" sz="2200" dirty="0"/>
              <a:t>NLP </a:t>
            </a:r>
            <a:r>
              <a:rPr lang="zh-TW" altLang="en-US" sz="2200" dirty="0"/>
              <a:t>任務的 </a:t>
            </a:r>
            <a:r>
              <a:rPr lang="en-US" altLang="zh-TW" sz="2200" dirty="0"/>
              <a:t>BERT </a:t>
            </a:r>
            <a:r>
              <a:rPr lang="zh-TW" altLang="en-US" sz="2200" dirty="0"/>
              <a:t>模型，再以此為基礎 </a:t>
            </a:r>
            <a:r>
              <a:rPr lang="en-US" altLang="zh-TW" sz="2200" dirty="0"/>
              <a:t>fine tune </a:t>
            </a:r>
            <a:r>
              <a:rPr lang="zh-TW" altLang="en-US" sz="2200" dirty="0"/>
              <a:t>多個下游任務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marL="36576" indent="0">
              <a:buNone/>
            </a:pPr>
            <a:r>
              <a:rPr lang="zh-TW" altLang="en-US" sz="2200" dirty="0" smtClean="0"/>
              <a:t>     這</a:t>
            </a:r>
            <a:r>
              <a:rPr lang="zh-TW" altLang="en-US" sz="2200" dirty="0"/>
              <a:t>就是近來 </a:t>
            </a:r>
            <a:r>
              <a:rPr lang="en-US" altLang="zh-TW" sz="2200" dirty="0"/>
              <a:t>NLP </a:t>
            </a:r>
            <a:r>
              <a:rPr lang="zh-TW" altLang="en-US" sz="2200" dirty="0"/>
              <a:t>領域非常流行的</a:t>
            </a:r>
            <a:r>
              <a:rPr lang="zh-TW" altLang="en-US" sz="2200" b="1" dirty="0"/>
              <a:t>兩</a:t>
            </a:r>
            <a:r>
              <a:rPr lang="zh-TW" altLang="en-US" sz="2200" b="1" dirty="0" smtClean="0"/>
              <a:t>階段   </a:t>
            </a:r>
            <a:endParaRPr lang="en-US" altLang="zh-TW" sz="2200" b="1" dirty="0" smtClean="0"/>
          </a:p>
          <a:p>
            <a:pPr marL="36576" indent="0">
              <a:buNone/>
            </a:pPr>
            <a:r>
              <a:rPr lang="zh-TW" altLang="en-US" sz="2200" b="1" dirty="0"/>
              <a:t> </a:t>
            </a:r>
            <a:r>
              <a:rPr lang="zh-TW" altLang="en-US" sz="2200" b="1" dirty="0" smtClean="0"/>
              <a:t>    </a:t>
            </a:r>
            <a:r>
              <a:rPr lang="zh-TW" altLang="en-US" sz="2200" dirty="0" smtClean="0"/>
              <a:t>遷移學習</a:t>
            </a:r>
            <a:endParaRPr lang="en-US" altLang="zh-TW" sz="2200" dirty="0" smtClean="0"/>
          </a:p>
          <a:p>
            <a:pPr marL="36576" indent="0">
              <a:buNone/>
            </a:pPr>
            <a:r>
              <a:rPr lang="en-US" altLang="zh-TW" sz="2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911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36712"/>
            <a:ext cx="7467600" cy="4525963"/>
          </a:xfrm>
        </p:spPr>
        <p:txBody>
          <a:bodyPr/>
          <a:lstStyle/>
          <a:p>
            <a:pPr marL="36576" indent="0">
              <a:buNone/>
            </a:pPr>
            <a:r>
              <a:rPr lang="en-US" altLang="zh-TW" sz="2200" dirty="0" smtClean="0"/>
              <a:t>1. </a:t>
            </a:r>
            <a:r>
              <a:rPr lang="zh-TW" altLang="en-US" sz="2200" dirty="0" smtClean="0"/>
              <a:t>先</a:t>
            </a:r>
            <a:r>
              <a:rPr lang="zh-TW" altLang="en-US" sz="2200" dirty="0"/>
              <a:t>以 </a:t>
            </a:r>
            <a:r>
              <a:rPr lang="en-US" altLang="zh-TW" sz="2200" dirty="0"/>
              <a:t>LM </a:t>
            </a:r>
            <a:r>
              <a:rPr lang="en-US" altLang="zh-TW" sz="2200" dirty="0" err="1"/>
              <a:t>Pretraining</a:t>
            </a:r>
            <a:r>
              <a:rPr lang="en-US" altLang="zh-TW" sz="2200" dirty="0"/>
              <a:t> </a:t>
            </a:r>
            <a:r>
              <a:rPr lang="zh-TW" altLang="en-US" sz="2200" dirty="0"/>
              <a:t>的方式預先訓練出一個對</a:t>
            </a:r>
            <a:r>
              <a:rPr lang="zh-TW" altLang="en-US" sz="2200" dirty="0" smtClean="0"/>
              <a:t>自然語言 </a:t>
            </a:r>
            <a:endParaRPr lang="en-US" altLang="zh-TW" sz="2200" dirty="0" smtClean="0"/>
          </a:p>
          <a:p>
            <a:pPr marL="36576" indent="0"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 </a:t>
            </a:r>
            <a:r>
              <a:rPr lang="zh-TW" altLang="en-US" sz="2200" dirty="0" smtClean="0"/>
              <a:t>有一定</a:t>
            </a:r>
            <a:r>
              <a:rPr lang="zh-TW" altLang="en-US" sz="2200" dirty="0"/>
              <a:t>「理解」的通用模型</a:t>
            </a:r>
          </a:p>
          <a:p>
            <a:pPr marL="36576" indent="0">
              <a:buNone/>
            </a:pPr>
            <a:endParaRPr lang="en-US" altLang="zh-TW" sz="2200" dirty="0"/>
          </a:p>
          <a:p>
            <a:pPr marL="36576" indent="0">
              <a:buNone/>
            </a:pPr>
            <a:r>
              <a:rPr lang="en-US" altLang="zh-TW" sz="2200" dirty="0" smtClean="0"/>
              <a:t>2. </a:t>
            </a:r>
            <a:r>
              <a:rPr lang="zh-TW" altLang="en-US" sz="2200" dirty="0" smtClean="0"/>
              <a:t>再</a:t>
            </a:r>
            <a:r>
              <a:rPr lang="zh-TW" altLang="en-US" sz="2200" dirty="0"/>
              <a:t>將該模型拿來做特徵擷取或是 </a:t>
            </a:r>
            <a:r>
              <a:rPr lang="en-US" altLang="zh-TW" sz="2200" dirty="0"/>
              <a:t>fine tune </a:t>
            </a:r>
            <a:r>
              <a:rPr lang="zh-TW" altLang="en-US" sz="2200" dirty="0" smtClean="0"/>
              <a:t>下游的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監督式</a:t>
            </a:r>
            <a:r>
              <a:rPr lang="en-US" altLang="zh-TW" sz="2200" dirty="0" smtClean="0"/>
              <a:t>) </a:t>
            </a:r>
          </a:p>
          <a:p>
            <a:pPr marL="36576" indent="0"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 </a:t>
            </a:r>
            <a:r>
              <a:rPr lang="zh-TW" altLang="en-US" sz="2200" dirty="0" smtClean="0"/>
              <a:t>任務</a:t>
            </a:r>
            <a:endParaRPr lang="en-US" altLang="zh-TW" sz="2200" dirty="0" smtClean="0"/>
          </a:p>
          <a:p>
            <a:pPr marL="36576" indent="0">
              <a:buNone/>
            </a:pPr>
            <a:r>
              <a:rPr lang="zh-TW" altLang="en-US" sz="2200" dirty="0"/>
              <a:t/>
            </a:r>
            <a:br>
              <a:rPr lang="zh-TW" altLang="en-US" sz="2200" dirty="0"/>
            </a:br>
            <a:endParaRPr lang="zh-TW" altLang="en-US" sz="22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29" y="2708920"/>
            <a:ext cx="6912768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564904"/>
            <a:ext cx="9144000" cy="1396752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n-US" altLang="zh-TW" sz="4800" dirty="0" smtClean="0"/>
              <a:t>Thank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6248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</TotalTime>
  <Words>292</Words>
  <Application>Microsoft Office PowerPoint</Application>
  <PresentationFormat>如螢幕大小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科技</vt:lpstr>
      <vt:lpstr>PowerPoint 簡報</vt:lpstr>
      <vt:lpstr>何謂Pytorch</vt:lpstr>
      <vt:lpstr>BERT：理解上下文的語言代表模型 </vt:lpstr>
      <vt:lpstr>Bert語言模型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20170507</dc:creator>
  <cp:lastModifiedBy>20170507</cp:lastModifiedBy>
  <cp:revision>14</cp:revision>
  <dcterms:created xsi:type="dcterms:W3CDTF">2019-11-21T08:08:51Z</dcterms:created>
  <dcterms:modified xsi:type="dcterms:W3CDTF">2019-11-21T08:53:14Z</dcterms:modified>
</cp:coreProperties>
</file>