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258" r:id="rId3"/>
    <p:sldId id="331" r:id="rId4"/>
    <p:sldId id="332" r:id="rId5"/>
    <p:sldId id="330" r:id="rId6"/>
    <p:sldId id="321" r:id="rId7"/>
    <p:sldId id="314" r:id="rId8"/>
    <p:sldId id="333" r:id="rId9"/>
    <p:sldId id="319" r:id="rId10"/>
    <p:sldId id="323" r:id="rId11"/>
    <p:sldId id="327" r:id="rId12"/>
    <p:sldId id="328" r:id="rId13"/>
    <p:sldId id="334" r:id="rId14"/>
    <p:sldId id="318" r:id="rId15"/>
    <p:sldId id="324" r:id="rId16"/>
    <p:sldId id="329" r:id="rId17"/>
    <p:sldId id="325" r:id="rId18"/>
    <p:sldId id="326" r:id="rId19"/>
    <p:sldId id="316" r:id="rId20"/>
    <p:sldId id="311" r:id="rId21"/>
    <p:sldId id="280" r:id="rId22"/>
    <p:sldId id="313" r:id="rId23"/>
    <p:sldId id="310" r:id="rId24"/>
    <p:sldId id="320" r:id="rId25"/>
    <p:sldId id="279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Exo 2" panose="02020500000000000000" charset="0"/>
      <p:regular r:id="rId32"/>
      <p:bold r:id="rId33"/>
      <p:italic r:id="rId34"/>
      <p:boldItalic r:id="rId35"/>
    </p:embeddedFont>
    <p:embeddedFont>
      <p:font typeface="Fira Sans Extra Condensed Medium" panose="02020500000000000000" charset="0"/>
      <p:regular r:id="rId36"/>
      <p:bold r:id="rId37"/>
      <p:italic r:id="rId38"/>
      <p:boldItalic r:id="rId39"/>
    </p:embeddedFont>
    <p:embeddedFont>
      <p:font typeface="Roboto Condensed" panose="02020500000000000000" charset="0"/>
      <p:regular r:id="rId40"/>
      <p:bold r:id="rId41"/>
      <p:italic r:id="rId42"/>
      <p:boldItalic r:id="rId43"/>
    </p:embeddedFont>
    <p:embeddedFont>
      <p:font typeface="Roboto Condensed Light" panose="02020500000000000000" charset="0"/>
      <p:regular r:id="rId44"/>
      <p:bold r:id="rId45"/>
      <p:italic r:id="rId46"/>
      <p:boldItalic r:id="rId47"/>
    </p:embeddedFont>
    <p:embeddedFont>
      <p:font typeface="Squada One" panose="02020500000000000000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f671f38a509a6a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85993-B008-49DE-9765-207CABE96008}">
  <a:tblStyle styleId="{56885993-B008-49DE-9765-207CABE96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9" autoAdjust="0"/>
  </p:normalViewPr>
  <p:slideViewPr>
    <p:cSldViewPr snapToGrid="0">
      <p:cViewPr varScale="1">
        <p:scale>
          <a:sx n="101" d="100"/>
          <a:sy n="101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11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右邊是</a:t>
            </a:r>
            <a:r>
              <a:rPr lang="en-US" altLang="zh-TW" dirty="0" err="1"/>
              <a:t>NetAdapt</a:t>
            </a:r>
            <a:r>
              <a:rPr lang="zh-TW" altLang="en-US" dirty="0"/>
              <a:t>完整的演算法</a:t>
            </a:r>
            <a:r>
              <a:rPr lang="en-US" altLang="zh-TW" dirty="0"/>
              <a:t>, </a:t>
            </a:r>
            <a:r>
              <a:rPr lang="zh-TW" altLang="en-US" dirty="0"/>
              <a:t>左邊是我自己畫的</a:t>
            </a:r>
            <a:r>
              <a:rPr lang="en-US" altLang="zh-TW" dirty="0"/>
              <a:t>,</a:t>
            </a:r>
            <a:r>
              <a:rPr lang="zh-TW" altLang="en-US" dirty="0"/>
              <a:t> 用來補充右邊論文的圖片的細節。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我會先講整個程序會怎麼跑</a:t>
            </a:r>
            <a:r>
              <a:rPr lang="en-US" altLang="zh-TW" dirty="0"/>
              <a:t>,</a:t>
            </a:r>
            <a:r>
              <a:rPr lang="zh-TW" altLang="en-US" dirty="0"/>
              <a:t> 再講這張圖的每個細節。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流程介紹</a:t>
            </a:r>
            <a:r>
              <a:rPr lang="en-US" altLang="zh-TW" dirty="0"/>
              <a:t>: </a:t>
            </a:r>
            <a:r>
              <a:rPr lang="zh-TW" altLang="en-US" dirty="0"/>
              <a:t>一個</a:t>
            </a:r>
            <a:r>
              <a:rPr lang="en-US" altLang="zh-TW" dirty="0"/>
              <a:t>while</a:t>
            </a:r>
            <a:r>
              <a:rPr lang="zh-TW" altLang="en-US" dirty="0"/>
              <a:t>迴圈</a:t>
            </a:r>
            <a:r>
              <a:rPr lang="en-US" altLang="zh-TW" dirty="0"/>
              <a:t>,</a:t>
            </a:r>
            <a:r>
              <a:rPr lang="zh-TW" altLang="en-US" dirty="0"/>
              <a:t> 每次</a:t>
            </a:r>
            <a:r>
              <a:rPr lang="en-US" altLang="zh-TW" dirty="0"/>
              <a:t>while</a:t>
            </a:r>
            <a:r>
              <a:rPr lang="zh-TW" altLang="en-US" dirty="0"/>
              <a:t>迴圈會複製</a:t>
            </a:r>
            <a:r>
              <a:rPr lang="en-US" altLang="zh-TW" dirty="0"/>
              <a:t>K</a:t>
            </a:r>
            <a:r>
              <a:rPr lang="zh-TW" altLang="en-US" dirty="0"/>
              <a:t>個</a:t>
            </a:r>
            <a:r>
              <a:rPr lang="en-US" altLang="zh-TW" dirty="0"/>
              <a:t>model, </a:t>
            </a:r>
            <a:r>
              <a:rPr lang="zh-TW" altLang="en-US" dirty="0"/>
              <a:t>每個</a:t>
            </a:r>
            <a:r>
              <a:rPr lang="en-US" altLang="zh-TW" dirty="0"/>
              <a:t>model</a:t>
            </a:r>
            <a:r>
              <a:rPr lang="zh-TW" altLang="en-US" dirty="0"/>
              <a:t>只砍一層</a:t>
            </a:r>
            <a:r>
              <a:rPr lang="en-US" altLang="zh-TW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砍完之後用</a:t>
            </a:r>
            <a:r>
              <a:rPr lang="en-US" altLang="zh-TW" dirty="0"/>
              <a:t>training data</a:t>
            </a:r>
            <a:r>
              <a:rPr lang="zh-TW" altLang="en-US" dirty="0"/>
              <a:t>訓練</a:t>
            </a:r>
            <a:r>
              <a:rPr lang="en-US" altLang="zh-TW" dirty="0"/>
              <a:t>,</a:t>
            </a:r>
            <a:r>
              <a:rPr lang="zh-TW" altLang="en-US" dirty="0"/>
              <a:t> 最後準確度最高的寫入</a:t>
            </a:r>
            <a:r>
              <a:rPr lang="en-US" altLang="zh-TW" dirty="0" err="1"/>
              <a:t>Best_Model</a:t>
            </a:r>
            <a:r>
              <a:rPr lang="en-US" altLang="zh-TW" dirty="0"/>
              <a:t>, </a:t>
            </a:r>
            <a:r>
              <a:rPr lang="zh-TW" altLang="en-US" dirty="0"/>
              <a:t>達成</a:t>
            </a:r>
            <a:r>
              <a:rPr lang="en-US" altLang="zh-TW" dirty="0"/>
              <a:t>budget</a:t>
            </a:r>
            <a:r>
              <a:rPr lang="zh-TW" altLang="en-US" dirty="0"/>
              <a:t>結束</a:t>
            </a:r>
            <a:r>
              <a:rPr lang="en-US" altLang="zh-TW" dirty="0"/>
              <a:t>, </a:t>
            </a:r>
            <a:r>
              <a:rPr lang="zh-TW" altLang="en-US" dirty="0"/>
              <a:t>沒達成就繼續上述步驟。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547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解釋</a:t>
            </a:r>
            <a:r>
              <a:rPr lang="en-US" altLang="zh-TW" dirty="0"/>
              <a:t>table</a:t>
            </a:r>
            <a:r>
              <a:rPr lang="zh-TW" altLang="en-US" dirty="0"/>
              <a:t>怎麼用。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為方便能夠在剪枝過程不耗時間在測量裝置的</a:t>
            </a:r>
            <a:r>
              <a:rPr lang="en-US" altLang="zh-TW" dirty="0"/>
              <a:t>latency</a:t>
            </a:r>
            <a:r>
              <a:rPr lang="zh-TW" altLang="en-US" dirty="0"/>
              <a:t>上</a:t>
            </a:r>
            <a:r>
              <a:rPr lang="en-US" altLang="zh-TW" dirty="0"/>
              <a:t>,</a:t>
            </a:r>
            <a:r>
              <a:rPr lang="zh-TW" altLang="en-US" dirty="0"/>
              <a:t> 所以先把各種情況下</a:t>
            </a:r>
            <a:r>
              <a:rPr lang="en-US" altLang="zh-TW" dirty="0"/>
              <a:t>,</a:t>
            </a:r>
            <a:r>
              <a:rPr lang="zh-TW" altLang="en-US" dirty="0"/>
              <a:t> 裝置產生的</a:t>
            </a:r>
            <a:r>
              <a:rPr lang="en-US" altLang="zh-TW" dirty="0"/>
              <a:t>latency</a:t>
            </a:r>
            <a:r>
              <a:rPr lang="zh-TW" altLang="en-US" dirty="0"/>
              <a:t>都先測好放到</a:t>
            </a:r>
            <a:r>
              <a:rPr lang="en-US" altLang="zh-TW" dirty="0"/>
              <a:t>table</a:t>
            </a:r>
            <a:r>
              <a:rPr lang="zh-TW" altLang="en-US" dirty="0"/>
              <a:t>裡</a:t>
            </a:r>
            <a:r>
              <a:rPr lang="en-US" altLang="zh-TW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到時候透過</a:t>
            </a:r>
            <a:r>
              <a:rPr lang="en-US" altLang="zh-TW" dirty="0"/>
              <a:t>filter</a:t>
            </a:r>
            <a:r>
              <a:rPr lang="zh-TW" altLang="en-US" dirty="0"/>
              <a:t>數量多寡查表即可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Table</a:t>
            </a:r>
            <a:r>
              <a:rPr lang="zh-TW" altLang="en-US" dirty="0"/>
              <a:t>的查法是把每層的</a:t>
            </a:r>
            <a:r>
              <a:rPr lang="en-US" altLang="zh-TW" dirty="0"/>
              <a:t>input</a:t>
            </a:r>
            <a:r>
              <a:rPr lang="zh-TW" altLang="en-US" dirty="0"/>
              <a:t>深度以及本層的</a:t>
            </a:r>
            <a:r>
              <a:rPr lang="en-US" altLang="zh-TW" dirty="0"/>
              <a:t>filter</a:t>
            </a:r>
            <a:r>
              <a:rPr lang="zh-TW" altLang="en-US" dirty="0"/>
              <a:t>數丟入</a:t>
            </a:r>
            <a:r>
              <a:rPr lang="en-US" altLang="zh-TW" dirty="0" err="1"/>
              <a:t>table,table</a:t>
            </a:r>
            <a:r>
              <a:rPr lang="zh-TW" altLang="en-US" dirty="0"/>
              <a:t>會回傳本層的</a:t>
            </a:r>
            <a:r>
              <a:rPr lang="en-US" altLang="zh-TW" dirty="0"/>
              <a:t>latency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把</a:t>
            </a:r>
            <a:r>
              <a:rPr lang="en-US" altLang="zh-TW" dirty="0"/>
              <a:t>network</a:t>
            </a:r>
            <a:r>
              <a:rPr lang="zh-TW" altLang="en-US" dirty="0"/>
              <a:t>中每一層的</a:t>
            </a:r>
            <a:r>
              <a:rPr lang="en-US" altLang="zh-TW" dirty="0"/>
              <a:t>latency</a:t>
            </a:r>
            <a:r>
              <a:rPr lang="zh-TW" altLang="en-US" dirty="0"/>
              <a:t>都加起來</a:t>
            </a:r>
            <a:r>
              <a:rPr lang="en-US" altLang="zh-TW" dirty="0"/>
              <a:t>, </a:t>
            </a:r>
            <a:r>
              <a:rPr lang="zh-TW" altLang="en-US" dirty="0"/>
              <a:t>就是整個</a:t>
            </a:r>
            <a:r>
              <a:rPr lang="en-US" altLang="zh-TW" dirty="0"/>
              <a:t>model</a:t>
            </a:r>
            <a:r>
              <a:rPr lang="zh-TW" altLang="en-US" dirty="0"/>
              <a:t>的</a:t>
            </a:r>
            <a:r>
              <a:rPr lang="en-US" altLang="zh-TW" dirty="0"/>
              <a:t>latency</a:t>
            </a:r>
            <a:r>
              <a:rPr lang="zh-TW" altLang="en-US" dirty="0"/>
              <a:t>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3369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解釋</a:t>
            </a:r>
            <a:r>
              <a:rPr lang="en-US" altLang="zh-TW" dirty="0"/>
              <a:t>table</a:t>
            </a:r>
            <a:r>
              <a:rPr lang="zh-TW" altLang="en-US" dirty="0"/>
              <a:t>怎麼用。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為方便能夠在剪枝過程不耗時間在測量裝置的</a:t>
            </a:r>
            <a:r>
              <a:rPr lang="en-US" altLang="zh-TW" dirty="0"/>
              <a:t>latency</a:t>
            </a:r>
            <a:r>
              <a:rPr lang="zh-TW" altLang="en-US" dirty="0"/>
              <a:t>上</a:t>
            </a:r>
            <a:r>
              <a:rPr lang="en-US" altLang="zh-TW" dirty="0"/>
              <a:t>,</a:t>
            </a:r>
            <a:r>
              <a:rPr lang="zh-TW" altLang="en-US" dirty="0"/>
              <a:t> 所以先把各種情況下</a:t>
            </a:r>
            <a:r>
              <a:rPr lang="en-US" altLang="zh-TW" dirty="0"/>
              <a:t>,</a:t>
            </a:r>
            <a:r>
              <a:rPr lang="zh-TW" altLang="en-US" dirty="0"/>
              <a:t> 裝置產生的</a:t>
            </a:r>
            <a:r>
              <a:rPr lang="en-US" altLang="zh-TW" dirty="0"/>
              <a:t>latency</a:t>
            </a:r>
            <a:r>
              <a:rPr lang="zh-TW" altLang="en-US" dirty="0"/>
              <a:t>都先測好放到</a:t>
            </a:r>
            <a:r>
              <a:rPr lang="en-US" altLang="zh-TW" dirty="0"/>
              <a:t>table</a:t>
            </a:r>
            <a:r>
              <a:rPr lang="zh-TW" altLang="en-US" dirty="0"/>
              <a:t>裡</a:t>
            </a:r>
            <a:r>
              <a:rPr lang="en-US" altLang="zh-TW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到時候透過</a:t>
            </a:r>
            <a:r>
              <a:rPr lang="en-US" altLang="zh-TW" dirty="0"/>
              <a:t>filter</a:t>
            </a:r>
            <a:r>
              <a:rPr lang="zh-TW" altLang="en-US" dirty="0"/>
              <a:t>數量多寡查表即可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Table</a:t>
            </a:r>
            <a:r>
              <a:rPr lang="zh-TW" altLang="en-US" dirty="0"/>
              <a:t>的查法是把每層的</a:t>
            </a:r>
            <a:r>
              <a:rPr lang="en-US" altLang="zh-TW" dirty="0"/>
              <a:t>input</a:t>
            </a:r>
            <a:r>
              <a:rPr lang="zh-TW" altLang="en-US" dirty="0"/>
              <a:t>深度以及本層的</a:t>
            </a:r>
            <a:r>
              <a:rPr lang="en-US" altLang="zh-TW" dirty="0"/>
              <a:t>filter</a:t>
            </a:r>
            <a:r>
              <a:rPr lang="zh-TW" altLang="en-US" dirty="0"/>
              <a:t>數丟入</a:t>
            </a:r>
            <a:r>
              <a:rPr lang="en-US" altLang="zh-TW" dirty="0" err="1"/>
              <a:t>table,table</a:t>
            </a:r>
            <a:r>
              <a:rPr lang="zh-TW" altLang="en-US" dirty="0"/>
              <a:t>會回傳本層的</a:t>
            </a:r>
            <a:r>
              <a:rPr lang="en-US" altLang="zh-TW" dirty="0"/>
              <a:t>latency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把</a:t>
            </a:r>
            <a:r>
              <a:rPr lang="en-US" altLang="zh-TW" dirty="0"/>
              <a:t>network</a:t>
            </a:r>
            <a:r>
              <a:rPr lang="zh-TW" altLang="en-US" dirty="0"/>
              <a:t>中每一層的</a:t>
            </a:r>
            <a:r>
              <a:rPr lang="en-US" altLang="zh-TW" dirty="0"/>
              <a:t>latency</a:t>
            </a:r>
            <a:r>
              <a:rPr lang="zh-TW" altLang="en-US" dirty="0"/>
              <a:t>都加起來</a:t>
            </a:r>
            <a:r>
              <a:rPr lang="en-US" altLang="zh-TW" dirty="0"/>
              <a:t>, </a:t>
            </a:r>
            <a:r>
              <a:rPr lang="zh-TW" altLang="en-US" dirty="0"/>
              <a:t>就是整個</a:t>
            </a:r>
            <a:r>
              <a:rPr lang="en-US" altLang="zh-TW" dirty="0"/>
              <a:t>model</a:t>
            </a:r>
            <a:r>
              <a:rPr lang="zh-TW" altLang="en-US" dirty="0"/>
              <a:t>的</a:t>
            </a:r>
            <a:r>
              <a:rPr lang="en-US" altLang="zh-TW" dirty="0"/>
              <a:t>latency</a:t>
            </a:r>
            <a:r>
              <a:rPr lang="zh-TW" altLang="en-US" dirty="0"/>
              <a:t>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6796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稍微跑一下整個流程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講一下要定義的東西是要做為剪枝的依據</a:t>
            </a:r>
            <a:r>
              <a:rPr lang="en-US" altLang="zh-TW" dirty="0"/>
              <a:t>(num, which</a:t>
            </a:r>
            <a:r>
              <a:rPr lang="zh-TW" altLang="en-US" dirty="0"/>
              <a:t>可以用</a:t>
            </a:r>
            <a:r>
              <a:rPr lang="en-US" altLang="zh-TW" dirty="0"/>
              <a:t>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以及綠色框框是演算法的主要函數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705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解釋名詞</a:t>
            </a:r>
            <a:r>
              <a:rPr lang="en-US" altLang="zh-TW" dirty="0"/>
              <a:t>-&gt;</a:t>
            </a:r>
            <a:r>
              <a:rPr lang="zh-TW" altLang="en-US" dirty="0"/>
              <a:t>為了要讓剪枝能剪到符合</a:t>
            </a:r>
            <a:r>
              <a:rPr lang="en-US" altLang="zh-TW" dirty="0"/>
              <a:t>constrain,</a:t>
            </a:r>
            <a:r>
              <a:rPr lang="zh-TW" altLang="en-US" dirty="0"/>
              <a:t>又能夠盡量不掉準確度</a:t>
            </a:r>
            <a:r>
              <a:rPr lang="en-US" altLang="zh-TW" dirty="0"/>
              <a:t>,</a:t>
            </a:r>
            <a:r>
              <a:rPr lang="zh-TW" altLang="en-US" dirty="0"/>
              <a:t>需要定義的超參數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下一頁有例子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215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舉例來說</a:t>
            </a:r>
            <a:r>
              <a:rPr lang="en-US" altLang="zh-TW" dirty="0"/>
              <a:t>,</a:t>
            </a:r>
            <a:r>
              <a:rPr lang="zh-TW" altLang="en-US" dirty="0"/>
              <a:t> 右邊有一個由三層</a:t>
            </a:r>
            <a:r>
              <a:rPr lang="en-US" altLang="zh-TW" dirty="0"/>
              <a:t>conv</a:t>
            </a:r>
            <a:r>
              <a:rPr lang="zh-TW" altLang="en-US" dirty="0"/>
              <a:t>組成的</a:t>
            </a:r>
            <a:r>
              <a:rPr lang="en-US" altLang="zh-TW" dirty="0"/>
              <a:t>Network, </a:t>
            </a:r>
            <a:r>
              <a:rPr lang="zh-TW" altLang="en-US" dirty="0"/>
              <a:t>剪枝前</a:t>
            </a:r>
            <a:r>
              <a:rPr lang="en-US" altLang="zh-TW" dirty="0"/>
              <a:t>Latency</a:t>
            </a:r>
            <a:r>
              <a:rPr lang="zh-TW" altLang="en-US" dirty="0"/>
              <a:t>是</a:t>
            </a:r>
            <a:r>
              <a:rPr lang="en-US" altLang="zh-TW" dirty="0"/>
              <a:t>10</a:t>
            </a:r>
            <a:r>
              <a:rPr lang="zh-TW" altLang="en-US" dirty="0"/>
              <a:t>秒</a:t>
            </a:r>
            <a:r>
              <a:rPr lang="en-US" altLang="zh-TW" dirty="0"/>
              <a:t>, </a:t>
            </a:r>
            <a:r>
              <a:rPr lang="zh-TW" altLang="en-US" dirty="0"/>
              <a:t>我希望他最後變成</a:t>
            </a:r>
            <a:r>
              <a:rPr lang="en-US" altLang="zh-TW" dirty="0"/>
              <a:t>7</a:t>
            </a:r>
            <a:r>
              <a:rPr lang="zh-TW" altLang="en-US" dirty="0"/>
              <a:t>秒</a:t>
            </a:r>
            <a:r>
              <a:rPr lang="en-US" altLang="zh-TW" dirty="0"/>
              <a:t>,</a:t>
            </a:r>
            <a:r>
              <a:rPr lang="zh-TW" altLang="en-US" dirty="0"/>
              <a:t> 所以我設定</a:t>
            </a:r>
            <a:r>
              <a:rPr lang="en-US" altLang="zh-TW" dirty="0" err="1"/>
              <a:t>pruning_Factor</a:t>
            </a:r>
            <a:r>
              <a:rPr lang="zh-TW" altLang="en-US" dirty="0"/>
              <a:t>是</a:t>
            </a:r>
            <a:r>
              <a:rPr lang="en-US" altLang="zh-TW" dirty="0"/>
              <a:t>0.3,</a:t>
            </a:r>
            <a:r>
              <a:rPr lang="zh-TW" altLang="en-US" dirty="0"/>
              <a:t>代表整個流程需要減少</a:t>
            </a:r>
            <a:r>
              <a:rPr lang="en-US" altLang="zh-TW" dirty="0"/>
              <a:t>3</a:t>
            </a:r>
            <a:r>
              <a:rPr lang="zh-TW" altLang="en-US" dirty="0"/>
              <a:t>秒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接下來我定義</a:t>
            </a:r>
            <a:r>
              <a:rPr lang="en-US" altLang="zh-TW" dirty="0" err="1"/>
              <a:t>Reduction_factor</a:t>
            </a:r>
            <a:r>
              <a:rPr lang="en-US" altLang="zh-TW" dirty="0"/>
              <a:t>,</a:t>
            </a:r>
            <a:r>
              <a:rPr lang="zh-TW" altLang="en-US" dirty="0"/>
              <a:t> 我希望轉一次減少</a:t>
            </a:r>
            <a:r>
              <a:rPr lang="en-US" altLang="zh-TW" dirty="0"/>
              <a:t>3</a:t>
            </a:r>
            <a:r>
              <a:rPr lang="zh-TW" altLang="en-US" dirty="0"/>
              <a:t>秒的</a:t>
            </a:r>
            <a:r>
              <a:rPr lang="en-US" altLang="zh-TW" dirty="0"/>
              <a:t>1/10,</a:t>
            </a:r>
            <a:r>
              <a:rPr lang="zh-TW" altLang="en-US" dirty="0"/>
              <a:t> 也就是</a:t>
            </a:r>
            <a:r>
              <a:rPr lang="en-US" altLang="zh-TW" dirty="0"/>
              <a:t>0.3</a:t>
            </a:r>
            <a:r>
              <a:rPr lang="zh-TW" altLang="en-US" dirty="0"/>
              <a:t>秒</a:t>
            </a:r>
            <a:r>
              <a:rPr lang="en-US" altLang="zh-TW" dirty="0"/>
              <a:t>, </a:t>
            </a:r>
            <a:r>
              <a:rPr lang="zh-TW" altLang="en-US" dirty="0"/>
              <a:t>這個數越小</a:t>
            </a:r>
            <a:r>
              <a:rPr lang="en-US" altLang="zh-TW" dirty="0"/>
              <a:t>, iteration</a:t>
            </a:r>
            <a:r>
              <a:rPr lang="zh-TW" altLang="en-US" dirty="0"/>
              <a:t>次數越多</a:t>
            </a:r>
            <a:r>
              <a:rPr lang="en-US" altLang="zh-TW" dirty="0"/>
              <a:t>, </a:t>
            </a:r>
            <a:r>
              <a:rPr lang="zh-TW" altLang="en-US" dirty="0"/>
              <a:t>準確度會掉比較慢。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接下來我設定</a:t>
            </a:r>
            <a:r>
              <a:rPr lang="en-US" altLang="zh-TW" dirty="0" err="1"/>
              <a:t>learning_rate</a:t>
            </a:r>
            <a:r>
              <a:rPr lang="zh-TW" altLang="en-US" dirty="0"/>
              <a:t>等於</a:t>
            </a:r>
            <a:r>
              <a:rPr lang="en-US" altLang="zh-TW" dirty="0"/>
              <a:t>0.98, </a:t>
            </a:r>
            <a:r>
              <a:rPr lang="zh-TW" altLang="en-US" dirty="0"/>
              <a:t>原因是在</a:t>
            </a:r>
            <a:r>
              <a:rPr lang="en-US" altLang="zh-TW" dirty="0"/>
              <a:t>model</a:t>
            </a:r>
            <a:r>
              <a:rPr lang="zh-TW" altLang="en-US" dirty="0"/>
              <a:t>慢慢縮小的過程中</a:t>
            </a:r>
            <a:r>
              <a:rPr lang="en-US" altLang="zh-TW" dirty="0"/>
              <a:t>, </a:t>
            </a:r>
            <a:r>
              <a:rPr lang="zh-TW" altLang="en-US" dirty="0"/>
              <a:t> 避免剪枝對縮小後的</a:t>
            </a:r>
            <a:r>
              <a:rPr lang="en-US" altLang="zh-TW" dirty="0"/>
              <a:t>model</a:t>
            </a:r>
            <a:r>
              <a:rPr lang="zh-TW" altLang="en-US" dirty="0"/>
              <a:t>砍太多。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所以說每次</a:t>
            </a:r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的減少的</a:t>
            </a:r>
            <a:r>
              <a:rPr lang="en-US" altLang="zh-TW" dirty="0"/>
              <a:t>latency</a:t>
            </a:r>
            <a:r>
              <a:rPr lang="zh-TW" altLang="en-US" dirty="0"/>
              <a:t>會越來越少。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1201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Cost = </a:t>
            </a:r>
            <a:r>
              <a:rPr lang="en-US" altLang="zh-TW" sz="1100" b="0" dirty="0">
                <a:latin typeface="Consolas" panose="020B0609020204030204" pitchFamily="49" charset="0"/>
              </a:rPr>
              <a:t>(acc@1/latency reduction), </a:t>
            </a:r>
            <a:r>
              <a:rPr lang="zh-TW" altLang="en-US" sz="1100" b="1" dirty="0">
                <a:latin typeface="Consolas" panose="020B0609020204030204" pitchFamily="49" charset="0"/>
              </a:rPr>
              <a:t>每減少</a:t>
            </a:r>
            <a:r>
              <a:rPr lang="en-US" altLang="zh-TW" sz="1100" b="1" dirty="0">
                <a:latin typeface="Consolas" panose="020B0609020204030204" pitchFamily="49" charset="0"/>
              </a:rPr>
              <a:t>1</a:t>
            </a:r>
            <a:r>
              <a:rPr lang="zh-TW" altLang="en-US" sz="1100" b="1" dirty="0">
                <a:latin typeface="Consolas" panose="020B0609020204030204" pitchFamily="49" charset="0"/>
              </a:rPr>
              <a:t>單位的時間</a:t>
            </a:r>
            <a:r>
              <a:rPr lang="en-US" altLang="zh-TW" sz="1100" b="1" dirty="0">
                <a:latin typeface="Consolas" panose="020B0609020204030204" pitchFamily="49" charset="0"/>
              </a:rPr>
              <a:t>, </a:t>
            </a:r>
            <a:r>
              <a:rPr lang="zh-TW" altLang="en-US" sz="1100" b="1" dirty="0">
                <a:latin typeface="Consolas" panose="020B0609020204030204" pitchFamily="49" charset="0"/>
              </a:rPr>
              <a:t>所需要犧牲的準確度 </a:t>
            </a:r>
            <a:r>
              <a:rPr lang="en-US" altLang="zh-TW" sz="1100" b="1" dirty="0">
                <a:latin typeface="Consolas" panose="020B0609020204030204" pitchFamily="49" charset="0"/>
              </a:rPr>
              <a:t>(</a:t>
            </a:r>
            <a:r>
              <a:rPr lang="zh-TW" altLang="en-US" sz="1100" b="1" dirty="0">
                <a:latin typeface="Consolas" panose="020B0609020204030204" pitchFamily="49" charset="0"/>
              </a:rPr>
              <a:t>越低代表砍得越有效率</a:t>
            </a:r>
            <a:r>
              <a:rPr lang="en-US" altLang="zh-TW" sz="1100" b="1" dirty="0">
                <a:latin typeface="Consolas" panose="020B0609020204030204" pitchFamily="49" charset="0"/>
              </a:rPr>
              <a:t>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0166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設定好要怎麼砍的超參數</a:t>
            </a:r>
            <a:r>
              <a:rPr lang="en-US" altLang="zh-TW" dirty="0"/>
              <a:t>,</a:t>
            </a:r>
            <a:r>
              <a:rPr lang="zh-TW" altLang="en-US" dirty="0"/>
              <a:t> 準備好</a:t>
            </a:r>
            <a:r>
              <a:rPr lang="en-US" altLang="zh-TW" dirty="0"/>
              <a:t>look-up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r>
              <a:rPr lang="zh-TW" altLang="en-US" dirty="0"/>
              <a:t>後</a:t>
            </a:r>
            <a:r>
              <a:rPr lang="en-US" altLang="zh-TW" dirty="0"/>
              <a:t>, </a:t>
            </a:r>
            <a:r>
              <a:rPr lang="zh-TW" altLang="en-US" dirty="0"/>
              <a:t>開始執行演算法</a:t>
            </a:r>
            <a:r>
              <a:rPr lang="en-US" altLang="zh-TW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演算法會不斷地將</a:t>
            </a:r>
            <a:r>
              <a:rPr lang="en-US" altLang="zh-TW" dirty="0"/>
              <a:t>model</a:t>
            </a:r>
            <a:r>
              <a:rPr lang="zh-TW" altLang="en-US" dirty="0"/>
              <a:t>縮小</a:t>
            </a:r>
            <a:r>
              <a:rPr lang="en-US" altLang="zh-TW" dirty="0"/>
              <a:t>,</a:t>
            </a:r>
            <a:r>
              <a:rPr lang="zh-TW" altLang="en-US" dirty="0"/>
              <a:t> 最終得到一個加速的</a:t>
            </a:r>
            <a:r>
              <a:rPr lang="en-US" altLang="zh-TW" dirty="0"/>
              <a:t>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188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照著講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48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照著講</a:t>
            </a:r>
            <a:r>
              <a:rPr lang="en-US" altLang="zh-TW" dirty="0"/>
              <a:t>, </a:t>
            </a:r>
            <a:r>
              <a:rPr lang="zh-TW" altLang="en-US" dirty="0"/>
              <a:t>圖用來講</a:t>
            </a:r>
            <a:r>
              <a:rPr lang="en-US" altLang="zh-TW" dirty="0"/>
              <a:t>short-long</a:t>
            </a:r>
            <a:r>
              <a:rPr lang="zh-TW" altLang="en-US" dirty="0"/>
              <a:t>的差別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242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講解目前砍的層數並不是全部</a:t>
            </a:r>
            <a:r>
              <a:rPr lang="en-US" altLang="zh-TW" dirty="0"/>
              <a:t>,</a:t>
            </a:r>
            <a:r>
              <a:rPr lang="zh-TW" altLang="en-US" dirty="0"/>
              <a:t> 而是部分</a:t>
            </a:r>
            <a:r>
              <a:rPr lang="en-US" altLang="zh-TW" dirty="0"/>
              <a:t>, </a:t>
            </a:r>
            <a:r>
              <a:rPr lang="zh-TW" altLang="en-US" dirty="0"/>
              <a:t>並且說明沒辦法砍全部的原因是太難</a:t>
            </a:r>
            <a:r>
              <a:rPr lang="en-US" altLang="zh-TW" dirty="0"/>
              <a:t>implement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基於</a:t>
            </a:r>
            <a:r>
              <a:rPr lang="en-US" altLang="zh-TW" dirty="0" err="1"/>
              <a:t>resnet</a:t>
            </a:r>
            <a:r>
              <a:rPr lang="zh-TW" altLang="en-US" dirty="0"/>
              <a:t>有</a:t>
            </a:r>
            <a:r>
              <a:rPr lang="en-US" altLang="zh-TW" dirty="0"/>
              <a:t>shortcut</a:t>
            </a:r>
            <a:r>
              <a:rPr lang="zh-TW" altLang="en-US" dirty="0"/>
              <a:t>層 </a:t>
            </a:r>
            <a:r>
              <a:rPr lang="en-US" altLang="zh-TW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先講圖怎麼看</a:t>
            </a:r>
            <a:r>
              <a:rPr lang="en-US" altLang="zh-TW" dirty="0"/>
              <a:t>,</a:t>
            </a:r>
            <a:r>
              <a:rPr lang="zh-TW" altLang="en-US" dirty="0"/>
              <a:t>再講結果</a:t>
            </a:r>
            <a:r>
              <a:rPr lang="en-US" altLang="zh-TW" dirty="0"/>
              <a:t>,</a:t>
            </a:r>
            <a:r>
              <a:rPr lang="zh-TW" altLang="en-US" dirty="0"/>
              <a:t> 最後講實驗設定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70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1.</a:t>
            </a:r>
            <a:r>
              <a:rPr lang="zh-TW" altLang="en-US" dirty="0"/>
              <a:t>剪枝過程中</a:t>
            </a:r>
            <a:r>
              <a:rPr lang="en-US" altLang="zh-TW" dirty="0"/>
              <a:t>,</a:t>
            </a:r>
            <a:r>
              <a:rPr lang="zh-TW" altLang="en-US" dirty="0"/>
              <a:t> 如果砍在</a:t>
            </a:r>
            <a:r>
              <a:rPr lang="en-US" altLang="zh-TW" dirty="0"/>
              <a:t>filter</a:t>
            </a:r>
            <a:r>
              <a:rPr lang="zh-TW" altLang="en-US" dirty="0"/>
              <a:t>數較少的地方</a:t>
            </a:r>
            <a:r>
              <a:rPr lang="en-US" altLang="zh-TW" dirty="0"/>
              <a:t>,accuracy</a:t>
            </a:r>
            <a:r>
              <a:rPr lang="zh-TW" altLang="en-US" dirty="0"/>
              <a:t>會掉很多。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2.</a:t>
            </a:r>
            <a:r>
              <a:rPr lang="zh-TW" altLang="en-US" dirty="0"/>
              <a:t>比起砍其他層</a:t>
            </a:r>
            <a:r>
              <a:rPr lang="en-US" altLang="zh-TW" dirty="0"/>
              <a:t>,</a:t>
            </a:r>
            <a:r>
              <a:rPr lang="zh-TW" altLang="en-US" dirty="0"/>
              <a:t> 現在已經是砍在效率最佳的地方</a:t>
            </a:r>
            <a:r>
              <a:rPr lang="en-US" altLang="zh-TW" dirty="0"/>
              <a:t>, </a:t>
            </a:r>
            <a:r>
              <a:rPr lang="zh-TW" altLang="en-US" dirty="0"/>
              <a:t>砍下面那些沒被砍過的</a:t>
            </a:r>
            <a:r>
              <a:rPr lang="en-US" altLang="zh-TW" dirty="0"/>
              <a:t>layer</a:t>
            </a:r>
            <a:r>
              <a:rPr lang="zh-TW" altLang="en-US" dirty="0"/>
              <a:t>反而會掉很多</a:t>
            </a:r>
            <a:r>
              <a:rPr lang="en-US" altLang="zh-TW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606908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>
                <a:latin typeface="Consolas" panose="020B0609020204030204" pitchFamily="49" charset="0"/>
              </a:rPr>
              <a:t>不管裝置的硬體設計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zh-TW" altLang="en-US" u="sng" dirty="0">
                <a:latin typeface="Consolas" panose="020B0609020204030204" pitchFamily="49" charset="0"/>
              </a:rPr>
              <a:t>直接測量</a:t>
            </a:r>
            <a:r>
              <a:rPr lang="en-US" altLang="zh-TW" u="sng" dirty="0">
                <a:latin typeface="Consolas" panose="020B0609020204030204" pitchFamily="49" charset="0"/>
              </a:rPr>
              <a:t>latency</a:t>
            </a:r>
            <a:r>
              <a:rPr lang="en-US" altLang="zh-TW" u="none" dirty="0">
                <a:latin typeface="Consolas" panose="020B0609020204030204" pitchFamily="49" charset="0"/>
              </a:rPr>
              <a:t>, </a:t>
            </a:r>
            <a:r>
              <a:rPr lang="zh-TW" altLang="en-US" u="none" dirty="0">
                <a:latin typeface="Consolas" panose="020B0609020204030204" pitchFamily="49" charset="0"/>
              </a:rPr>
              <a:t>並</a:t>
            </a:r>
            <a:r>
              <a:rPr lang="zh-TW" altLang="en-US" dirty="0">
                <a:latin typeface="Consolas" panose="020B0609020204030204" pitchFamily="49" charset="0"/>
              </a:rPr>
              <a:t>以測量到的</a:t>
            </a:r>
            <a:r>
              <a:rPr lang="en-US" altLang="zh-TW" dirty="0">
                <a:latin typeface="Consolas" panose="020B0609020204030204" pitchFamily="49" charset="0"/>
              </a:rPr>
              <a:t>latency</a:t>
            </a:r>
            <a:r>
              <a:rPr lang="zh-TW" altLang="en-US" dirty="0">
                <a:latin typeface="Consolas" panose="020B0609020204030204" pitchFamily="49" charset="0"/>
              </a:rPr>
              <a:t>做為</a:t>
            </a:r>
            <a:r>
              <a:rPr lang="en-US" altLang="zh-TW" dirty="0">
                <a:latin typeface="Consolas" panose="020B0609020204030204" pitchFamily="49" charset="0"/>
              </a:rPr>
              <a:t>pruning</a:t>
            </a:r>
            <a:r>
              <a:rPr lang="zh-TW" altLang="en-US" dirty="0">
                <a:latin typeface="Consolas" panose="020B0609020204030204" pitchFamily="49" charset="0"/>
              </a:rPr>
              <a:t>的依據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36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84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Consolas" panose="020B0609020204030204" pitchFamily="49" charset="0"/>
              </a:rPr>
              <a:t>直接量</a:t>
            </a:r>
            <a:r>
              <a:rPr lang="en-US" altLang="zh-TW" dirty="0">
                <a:latin typeface="Consolas" panose="020B0609020204030204" pitchFamily="49" charset="0"/>
              </a:rPr>
              <a:t>:(</a:t>
            </a:r>
            <a:r>
              <a:rPr lang="zh-TW" altLang="en-US" dirty="0">
                <a:latin typeface="Consolas" panose="020B0609020204030204" pitchFamily="49" charset="0"/>
              </a:rPr>
              <a:t>不用管</a:t>
            </a:r>
            <a:r>
              <a:rPr lang="en-US" altLang="zh-TW" dirty="0">
                <a:latin typeface="Consolas" panose="020B0609020204030204" pitchFamily="49" charset="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</a:rPr>
              <a:t>或</a:t>
            </a:r>
            <a:r>
              <a:rPr lang="en-US" altLang="zh-TW" dirty="0">
                <a:latin typeface="Consolas" panose="020B0609020204030204" pitchFamily="49" charset="0"/>
              </a:rPr>
              <a:t>architecture</a:t>
            </a:r>
            <a:r>
              <a:rPr lang="zh-TW" altLang="en-US" dirty="0">
                <a:latin typeface="Consolas" panose="020B0609020204030204" pitchFamily="49" charset="0"/>
              </a:rPr>
              <a:t>對</a:t>
            </a:r>
            <a:r>
              <a:rPr lang="en-US" altLang="zh-TW" dirty="0">
                <a:latin typeface="Consolas" panose="020B0609020204030204" pitchFamily="49" charset="0"/>
              </a:rPr>
              <a:t>latency</a:t>
            </a:r>
            <a:r>
              <a:rPr lang="zh-TW" altLang="en-US" dirty="0">
                <a:latin typeface="Consolas" panose="020B0609020204030204" pitchFamily="49" charset="0"/>
              </a:rPr>
              <a:t>的影響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Consolas" panose="020B0609020204030204" pitchFamily="49" charset="0"/>
              </a:rPr>
              <a:t>手工量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r>
              <a:rPr lang="zh-TW" altLang="en-US" dirty="0">
                <a:latin typeface="Consolas" panose="020B0609020204030204" pitchFamily="49" charset="0"/>
              </a:rPr>
              <a:t>要先了解</a:t>
            </a:r>
            <a:r>
              <a:rPr lang="en-US" altLang="zh-TW" dirty="0">
                <a:latin typeface="Consolas" panose="020B0609020204030204" pitchFamily="49" charset="0"/>
              </a:rPr>
              <a:t>device</a:t>
            </a:r>
            <a:r>
              <a:rPr lang="zh-TW" altLang="en-US" dirty="0">
                <a:latin typeface="Consolas" panose="020B0609020204030204" pitchFamily="49" charset="0"/>
              </a:rPr>
              <a:t>的硬體之間的互動情況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zh-TW" altLang="en-US" dirty="0">
                <a:latin typeface="Consolas" panose="020B0609020204030204" pitchFamily="49" charset="0"/>
              </a:rPr>
              <a:t>建構出砍不同量的參數時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latency</a:t>
            </a:r>
            <a:r>
              <a:rPr lang="zh-TW" altLang="en-US" dirty="0">
                <a:latin typeface="Consolas" panose="020B0609020204030204" pitchFamily="49" charset="0"/>
              </a:rPr>
              <a:t>會降多少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8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medium-content-serif-font"/>
              </a:rPr>
              <a:t>regular multilayer perceptron</a:t>
            </a:r>
          </a:p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一般的神經元結構與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serif-font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的結構對比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serif-font"/>
              </a:rPr>
              <a:t>,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 讓大家了解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serif-font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如何從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serif-font"/>
              </a:rPr>
              <a:t>input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算出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dium-content-serif-font"/>
              </a:rPr>
              <a:t>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1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62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4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Consolas" panose="020B0609020204030204" pitchFamily="49" charset="0"/>
              </a:rPr>
              <a:t>直接量</a:t>
            </a:r>
            <a:r>
              <a:rPr lang="en-US" altLang="zh-TW" dirty="0">
                <a:latin typeface="Consolas" panose="020B0609020204030204" pitchFamily="49" charset="0"/>
              </a:rPr>
              <a:t>:(</a:t>
            </a:r>
            <a:r>
              <a:rPr lang="zh-TW" altLang="en-US" dirty="0">
                <a:latin typeface="Consolas" panose="020B0609020204030204" pitchFamily="49" charset="0"/>
              </a:rPr>
              <a:t>不用管</a:t>
            </a:r>
            <a:r>
              <a:rPr lang="en-US" altLang="zh-TW" dirty="0">
                <a:latin typeface="Consolas" panose="020B0609020204030204" pitchFamily="49" charset="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</a:rPr>
              <a:t>或</a:t>
            </a:r>
            <a:r>
              <a:rPr lang="en-US" altLang="zh-TW" dirty="0">
                <a:latin typeface="Consolas" panose="020B0609020204030204" pitchFamily="49" charset="0"/>
              </a:rPr>
              <a:t>architecture</a:t>
            </a:r>
            <a:r>
              <a:rPr lang="zh-TW" altLang="en-US" dirty="0">
                <a:latin typeface="Consolas" panose="020B0609020204030204" pitchFamily="49" charset="0"/>
              </a:rPr>
              <a:t>對</a:t>
            </a:r>
            <a:r>
              <a:rPr lang="en-US" altLang="zh-TW" dirty="0">
                <a:latin typeface="Consolas" panose="020B0609020204030204" pitchFamily="49" charset="0"/>
              </a:rPr>
              <a:t>latency</a:t>
            </a:r>
            <a:r>
              <a:rPr lang="zh-TW" altLang="en-US" dirty="0">
                <a:latin typeface="Consolas" panose="020B0609020204030204" pitchFamily="49" charset="0"/>
              </a:rPr>
              <a:t>的影響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Consolas" panose="020B0609020204030204" pitchFamily="49" charset="0"/>
              </a:rPr>
              <a:t>手工量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r>
              <a:rPr lang="zh-TW" altLang="en-US" dirty="0">
                <a:latin typeface="Consolas" panose="020B0609020204030204" pitchFamily="49" charset="0"/>
              </a:rPr>
              <a:t>要先了解</a:t>
            </a:r>
            <a:r>
              <a:rPr lang="en-US" altLang="zh-TW" dirty="0">
                <a:latin typeface="Consolas" panose="020B0609020204030204" pitchFamily="49" charset="0"/>
              </a:rPr>
              <a:t>device</a:t>
            </a:r>
            <a:r>
              <a:rPr lang="zh-TW" altLang="en-US" dirty="0">
                <a:latin typeface="Consolas" panose="020B0609020204030204" pitchFamily="49" charset="0"/>
              </a:rPr>
              <a:t>的硬體之間的互動情況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zh-TW" altLang="en-US" dirty="0">
                <a:latin typeface="Consolas" panose="020B0609020204030204" pitchFamily="49" charset="0"/>
              </a:rPr>
              <a:t>建構出砍不同量的參數時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latency</a:t>
            </a:r>
            <a:r>
              <a:rPr lang="zh-TW" altLang="en-US" dirty="0">
                <a:latin typeface="Consolas" panose="020B0609020204030204" pitchFamily="49" charset="0"/>
              </a:rPr>
              <a:t>會降多少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63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0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9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abs/1804.03230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abs/1804.0323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abs/1804.03230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4.0323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arxiv.org/abs/1804.0323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4.0323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arxiv.org/abs/1804.0323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abs/1804.0323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abs/1804.03230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abs/1804.0323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towardsdatascience.com/simple-introduction-to-convolutional-neural-networks-cdf8d3077ba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abs/1804.03230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resenter: </a:t>
            </a:r>
            <a:r>
              <a:rPr lang="zh-TW" altLang="en-US" dirty="0"/>
              <a:t>李俊逸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>
                <a:solidFill>
                  <a:srgbClr val="434343"/>
                </a:solidFill>
              </a:rPr>
              <a:t>2020</a:t>
            </a:r>
            <a:r>
              <a:rPr lang="zh-TW" altLang="en-US" sz="4000" dirty="0">
                <a:solidFill>
                  <a:srgbClr val="434343"/>
                </a:solidFill>
              </a:rPr>
              <a:t>暑期實習成果報告</a:t>
            </a:r>
            <a:endParaRPr sz="4000"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87397BA6-B6C2-4347-B234-5B046A443578}"/>
              </a:ext>
            </a:extLst>
          </p:cNvPr>
          <p:cNvGrpSpPr/>
          <p:nvPr/>
        </p:nvGrpSpPr>
        <p:grpSpPr>
          <a:xfrm>
            <a:off x="588400" y="1202018"/>
            <a:ext cx="7408851" cy="1815882"/>
            <a:chOff x="588399" y="1202018"/>
            <a:chExt cx="7408851" cy="181588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B5B599B-4AB4-4C1E-8D2A-09CA08573765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0903E30-C649-468F-97EE-493B2A5D4F66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58436CCA-416C-47DA-BE3C-FA96A171C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2098650"/>
            <a:ext cx="5214300" cy="946200"/>
          </a:xfrm>
        </p:spPr>
        <p:txBody>
          <a:bodyPr/>
          <a:lstStyle/>
          <a:p>
            <a:r>
              <a:rPr lang="en-US" altLang="zh-TW" dirty="0" err="1"/>
              <a:t>NetAdapt</a:t>
            </a:r>
            <a:r>
              <a:rPr lang="zh-TW" altLang="en-US" dirty="0"/>
              <a:t>演算法介紹</a:t>
            </a:r>
          </a:p>
        </p:txBody>
      </p:sp>
    </p:spTree>
    <p:extLst>
      <p:ext uri="{BB962C8B-B14F-4D97-AF65-F5344CB8AC3E}">
        <p14:creationId xmlns:p14="http://schemas.microsoft.com/office/powerpoint/2010/main" val="228656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演算法介紹</a:t>
            </a:r>
            <a:r>
              <a:rPr lang="en-US" altLang="zh-TW" dirty="0"/>
              <a:t>(1/6) – </a:t>
            </a:r>
            <a:r>
              <a:rPr lang="zh-TW" altLang="en-US" dirty="0"/>
              <a:t>流程</a:t>
            </a:r>
            <a:endParaRPr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30ADCE1-165A-4A92-AEEF-D42AD54D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1020199"/>
            <a:ext cx="2501906" cy="389257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A870543D-B1D4-4210-9598-890ECD5F7FF5}"/>
              </a:ext>
            </a:extLst>
          </p:cNvPr>
          <p:cNvGrpSpPr/>
          <p:nvPr/>
        </p:nvGrpSpPr>
        <p:grpSpPr>
          <a:xfrm>
            <a:off x="3810660" y="1020199"/>
            <a:ext cx="5138731" cy="3533063"/>
            <a:chOff x="3810660" y="1020199"/>
            <a:chExt cx="5138731" cy="3533063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879BFBF-789F-469C-815C-680960A144E4}"/>
                </a:ext>
              </a:extLst>
            </p:cNvPr>
            <p:cNvGrpSpPr/>
            <p:nvPr/>
          </p:nvGrpSpPr>
          <p:grpSpPr>
            <a:xfrm>
              <a:off x="3810660" y="1020199"/>
              <a:ext cx="5138731" cy="3533063"/>
              <a:chOff x="4368513" y="991567"/>
              <a:chExt cx="4409426" cy="3075413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9A1DFAB6-9B16-4A7B-9820-CBAB9BE51675}"/>
                  </a:ext>
                </a:extLst>
              </p:cNvPr>
              <p:cNvGrpSpPr/>
              <p:nvPr/>
            </p:nvGrpSpPr>
            <p:grpSpPr>
              <a:xfrm>
                <a:off x="4479343" y="991567"/>
                <a:ext cx="4298596" cy="3075413"/>
                <a:chOff x="4868867" y="1211023"/>
                <a:chExt cx="4298596" cy="3075413"/>
              </a:xfrm>
            </p:grpSpPr>
            <p:pic>
              <p:nvPicPr>
                <p:cNvPr id="5" name="圖片 4" descr="一張含有 螢幕擷取畫面 的圖片&#10;&#10;自動產生的描述">
                  <a:extLst>
                    <a:ext uri="{FF2B5EF4-FFF2-40B4-BE49-F238E27FC236}">
                      <a16:creationId xmlns:a16="http://schemas.microsoft.com/office/drawing/2014/main" id="{2120BACC-EAE6-47C8-AA81-5449B3F276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8867" y="1211023"/>
                  <a:ext cx="4140222" cy="3075413"/>
                </a:xfrm>
                <a:prstGeom prst="rect">
                  <a:avLst/>
                </a:prstGeom>
              </p:spPr>
            </p:pic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F83DD927-6B0F-4CD1-A229-E4C1563C0318}"/>
                    </a:ext>
                  </a:extLst>
                </p:cNvPr>
                <p:cNvSpPr txBox="1"/>
                <p:nvPr/>
              </p:nvSpPr>
              <p:spPr>
                <a:xfrm>
                  <a:off x="7701211" y="1734138"/>
                  <a:ext cx="14662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100" b="1" dirty="0"/>
                    <a:t>*Get latency from table</a:t>
                  </a:r>
                  <a:endParaRPr lang="zh-TW" altLang="en-US" sz="1100" b="1" dirty="0"/>
                </a:p>
              </p:txBody>
            </p:sp>
          </p:grp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4CAD6A2-C08B-4CDD-948C-0773DE2B1868}"/>
                  </a:ext>
                </a:extLst>
              </p:cNvPr>
              <p:cNvSpPr txBox="1"/>
              <p:nvPr/>
            </p:nvSpPr>
            <p:spPr>
              <a:xfrm>
                <a:off x="4403359" y="1139730"/>
                <a:ext cx="1200501" cy="22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</a:t>
                </a:r>
                <a:r>
                  <a:rPr lang="zh-TW" alt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一次只砍一層</a:t>
                </a:r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7E5A6DE2-2AB5-4493-9B59-A319EBE17183}"/>
                  </a:ext>
                </a:extLst>
              </p:cNvPr>
              <p:cNvSpPr/>
              <p:nvPr/>
            </p:nvSpPr>
            <p:spPr>
              <a:xfrm>
                <a:off x="5087602" y="2042387"/>
                <a:ext cx="1667365" cy="139981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3F2786E1-0A5F-4B3B-951A-E5130043C9F3}"/>
                  </a:ext>
                </a:extLst>
              </p:cNvPr>
              <p:cNvSpPr/>
              <p:nvPr/>
            </p:nvSpPr>
            <p:spPr>
              <a:xfrm>
                <a:off x="4368513" y="1431415"/>
                <a:ext cx="449971" cy="1765713"/>
              </a:xfrm>
              <a:custGeom>
                <a:avLst/>
                <a:gdLst>
                  <a:gd name="connsiteX0" fmla="*/ 377952 w 377952"/>
                  <a:gd name="connsiteY0" fmla="*/ 2225562 h 2225562"/>
                  <a:gd name="connsiteX1" fmla="*/ 365760 w 377952"/>
                  <a:gd name="connsiteY1" fmla="*/ 2195082 h 2225562"/>
                  <a:gd name="connsiteX2" fmla="*/ 359664 w 377952"/>
                  <a:gd name="connsiteY2" fmla="*/ 2176794 h 2225562"/>
                  <a:gd name="connsiteX3" fmla="*/ 341376 w 377952"/>
                  <a:gd name="connsiteY3" fmla="*/ 2164602 h 2225562"/>
                  <a:gd name="connsiteX4" fmla="*/ 316992 w 377952"/>
                  <a:gd name="connsiteY4" fmla="*/ 2121930 h 2225562"/>
                  <a:gd name="connsiteX5" fmla="*/ 292608 w 377952"/>
                  <a:gd name="connsiteY5" fmla="*/ 2097546 h 2225562"/>
                  <a:gd name="connsiteX6" fmla="*/ 274320 w 377952"/>
                  <a:gd name="connsiteY6" fmla="*/ 2060970 h 2225562"/>
                  <a:gd name="connsiteX7" fmla="*/ 237744 w 377952"/>
                  <a:gd name="connsiteY7" fmla="*/ 2030490 h 2225562"/>
                  <a:gd name="connsiteX8" fmla="*/ 219456 w 377952"/>
                  <a:gd name="connsiteY8" fmla="*/ 1987818 h 2225562"/>
                  <a:gd name="connsiteX9" fmla="*/ 195072 w 377952"/>
                  <a:gd name="connsiteY9" fmla="*/ 1951242 h 2225562"/>
                  <a:gd name="connsiteX10" fmla="*/ 182880 w 377952"/>
                  <a:gd name="connsiteY10" fmla="*/ 1932954 h 2225562"/>
                  <a:gd name="connsiteX11" fmla="*/ 176784 w 377952"/>
                  <a:gd name="connsiteY11" fmla="*/ 1914666 h 2225562"/>
                  <a:gd name="connsiteX12" fmla="*/ 152400 w 377952"/>
                  <a:gd name="connsiteY12" fmla="*/ 1871994 h 2225562"/>
                  <a:gd name="connsiteX13" fmla="*/ 146304 w 377952"/>
                  <a:gd name="connsiteY13" fmla="*/ 1847610 h 2225562"/>
                  <a:gd name="connsiteX14" fmla="*/ 121920 w 377952"/>
                  <a:gd name="connsiteY14" fmla="*/ 1811034 h 2225562"/>
                  <a:gd name="connsiteX15" fmla="*/ 115824 w 377952"/>
                  <a:gd name="connsiteY15" fmla="*/ 1792746 h 2225562"/>
                  <a:gd name="connsiteX16" fmla="*/ 109728 w 377952"/>
                  <a:gd name="connsiteY16" fmla="*/ 1762266 h 2225562"/>
                  <a:gd name="connsiteX17" fmla="*/ 97536 w 377952"/>
                  <a:gd name="connsiteY17" fmla="*/ 1737882 h 2225562"/>
                  <a:gd name="connsiteX18" fmla="*/ 91440 w 377952"/>
                  <a:gd name="connsiteY18" fmla="*/ 1713498 h 2225562"/>
                  <a:gd name="connsiteX19" fmla="*/ 73152 w 377952"/>
                  <a:gd name="connsiteY19" fmla="*/ 1695210 h 2225562"/>
                  <a:gd name="connsiteX20" fmla="*/ 60960 w 377952"/>
                  <a:gd name="connsiteY20" fmla="*/ 1628154 h 2225562"/>
                  <a:gd name="connsiteX21" fmla="*/ 54864 w 377952"/>
                  <a:gd name="connsiteY21" fmla="*/ 1597674 h 2225562"/>
                  <a:gd name="connsiteX22" fmla="*/ 36576 w 377952"/>
                  <a:gd name="connsiteY22" fmla="*/ 1542810 h 2225562"/>
                  <a:gd name="connsiteX23" fmla="*/ 18288 w 377952"/>
                  <a:gd name="connsiteY23" fmla="*/ 1451370 h 2225562"/>
                  <a:gd name="connsiteX24" fmla="*/ 0 w 377952"/>
                  <a:gd name="connsiteY24" fmla="*/ 1049034 h 2225562"/>
                  <a:gd name="connsiteX25" fmla="*/ 6096 w 377952"/>
                  <a:gd name="connsiteY25" fmla="*/ 536970 h 2225562"/>
                  <a:gd name="connsiteX26" fmla="*/ 18288 w 377952"/>
                  <a:gd name="connsiteY26" fmla="*/ 457722 h 2225562"/>
                  <a:gd name="connsiteX27" fmla="*/ 42672 w 377952"/>
                  <a:gd name="connsiteY27" fmla="*/ 317514 h 2225562"/>
                  <a:gd name="connsiteX28" fmla="*/ 54864 w 377952"/>
                  <a:gd name="connsiteY28" fmla="*/ 299226 h 2225562"/>
                  <a:gd name="connsiteX29" fmla="*/ 67056 w 377952"/>
                  <a:gd name="connsiteY29" fmla="*/ 250458 h 2225562"/>
                  <a:gd name="connsiteX30" fmla="*/ 79248 w 377952"/>
                  <a:gd name="connsiteY30" fmla="*/ 226074 h 2225562"/>
                  <a:gd name="connsiteX31" fmla="*/ 115824 w 377952"/>
                  <a:gd name="connsiteY31" fmla="*/ 140730 h 2225562"/>
                  <a:gd name="connsiteX32" fmla="*/ 128016 w 377952"/>
                  <a:gd name="connsiteY32" fmla="*/ 98058 h 2225562"/>
                  <a:gd name="connsiteX33" fmla="*/ 134112 w 377952"/>
                  <a:gd name="connsiteY33" fmla="*/ 79770 h 2225562"/>
                  <a:gd name="connsiteX34" fmla="*/ 152400 w 377952"/>
                  <a:gd name="connsiteY34" fmla="*/ 67578 h 2225562"/>
                  <a:gd name="connsiteX35" fmla="*/ 164592 w 377952"/>
                  <a:gd name="connsiteY35" fmla="*/ 43194 h 2225562"/>
                  <a:gd name="connsiteX36" fmla="*/ 201168 w 377952"/>
                  <a:gd name="connsiteY36" fmla="*/ 24906 h 2225562"/>
                  <a:gd name="connsiteX37" fmla="*/ 182880 w 377952"/>
                  <a:gd name="connsiteY37" fmla="*/ 31002 h 2225562"/>
                  <a:gd name="connsiteX38" fmla="*/ 128016 w 377952"/>
                  <a:gd name="connsiteY38" fmla="*/ 37098 h 2225562"/>
                  <a:gd name="connsiteX39" fmla="*/ 109728 w 377952"/>
                  <a:gd name="connsiteY39" fmla="*/ 49290 h 2225562"/>
                  <a:gd name="connsiteX40" fmla="*/ 67056 w 377952"/>
                  <a:gd name="connsiteY40" fmla="*/ 61482 h 2225562"/>
                  <a:gd name="connsiteX41" fmla="*/ 24384 w 377952"/>
                  <a:gd name="connsiteY41" fmla="*/ 79770 h 2225562"/>
                  <a:gd name="connsiteX42" fmla="*/ 30480 w 377952"/>
                  <a:gd name="connsiteY42" fmla="*/ 55386 h 2225562"/>
                  <a:gd name="connsiteX43" fmla="*/ 60960 w 377952"/>
                  <a:gd name="connsiteY43" fmla="*/ 24906 h 2225562"/>
                  <a:gd name="connsiteX44" fmla="*/ 152400 w 377952"/>
                  <a:gd name="connsiteY44" fmla="*/ 6618 h 2225562"/>
                  <a:gd name="connsiteX45" fmla="*/ 170688 w 377952"/>
                  <a:gd name="connsiteY45" fmla="*/ 522 h 2225562"/>
                  <a:gd name="connsiteX46" fmla="*/ 182880 w 377952"/>
                  <a:gd name="connsiteY46" fmla="*/ 18810 h 2225562"/>
                  <a:gd name="connsiteX47" fmla="*/ 103632 w 377952"/>
                  <a:gd name="connsiteY47" fmla="*/ 49290 h 2225562"/>
                  <a:gd name="connsiteX48" fmla="*/ 73152 w 377952"/>
                  <a:gd name="connsiteY48" fmla="*/ 37098 h 2225562"/>
                  <a:gd name="connsiteX49" fmla="*/ 97536 w 377952"/>
                  <a:gd name="connsiteY49" fmla="*/ 24906 h 2225562"/>
                  <a:gd name="connsiteX50" fmla="*/ 115824 w 377952"/>
                  <a:gd name="connsiteY50" fmla="*/ 12714 h 2225562"/>
                  <a:gd name="connsiteX51" fmla="*/ 164592 w 377952"/>
                  <a:gd name="connsiteY51" fmla="*/ 18810 h 2225562"/>
                  <a:gd name="connsiteX52" fmla="*/ 182880 w 377952"/>
                  <a:gd name="connsiteY52" fmla="*/ 24906 h 2225562"/>
                  <a:gd name="connsiteX53" fmla="*/ 195072 w 377952"/>
                  <a:gd name="connsiteY53" fmla="*/ 61482 h 2225562"/>
                  <a:gd name="connsiteX54" fmla="*/ 201168 w 377952"/>
                  <a:gd name="connsiteY54" fmla="*/ 79770 h 2225562"/>
                  <a:gd name="connsiteX55" fmla="*/ 195072 w 377952"/>
                  <a:gd name="connsiteY55" fmla="*/ 67578 h 22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7952" h="2225562">
                    <a:moveTo>
                      <a:pt x="377952" y="2225562"/>
                    </a:moveTo>
                    <a:cubicBezTo>
                      <a:pt x="373888" y="2215402"/>
                      <a:pt x="369602" y="2205328"/>
                      <a:pt x="365760" y="2195082"/>
                    </a:cubicBezTo>
                    <a:cubicBezTo>
                      <a:pt x="363504" y="2189065"/>
                      <a:pt x="363678" y="2181812"/>
                      <a:pt x="359664" y="2176794"/>
                    </a:cubicBezTo>
                    <a:cubicBezTo>
                      <a:pt x="355087" y="2171073"/>
                      <a:pt x="347472" y="2168666"/>
                      <a:pt x="341376" y="2164602"/>
                    </a:cubicBezTo>
                    <a:cubicBezTo>
                      <a:pt x="334457" y="2150765"/>
                      <a:pt x="327332" y="2133993"/>
                      <a:pt x="316992" y="2121930"/>
                    </a:cubicBezTo>
                    <a:cubicBezTo>
                      <a:pt x="309511" y="2113203"/>
                      <a:pt x="300089" y="2106273"/>
                      <a:pt x="292608" y="2097546"/>
                    </a:cubicBezTo>
                    <a:cubicBezTo>
                      <a:pt x="249444" y="2047187"/>
                      <a:pt x="306771" y="2109647"/>
                      <a:pt x="274320" y="2060970"/>
                    </a:cubicBezTo>
                    <a:cubicBezTo>
                      <a:pt x="264933" y="2046889"/>
                      <a:pt x="251238" y="2039486"/>
                      <a:pt x="237744" y="2030490"/>
                    </a:cubicBezTo>
                    <a:cubicBezTo>
                      <a:pt x="231438" y="2011571"/>
                      <a:pt x="230755" y="2006650"/>
                      <a:pt x="219456" y="1987818"/>
                    </a:cubicBezTo>
                    <a:cubicBezTo>
                      <a:pt x="211917" y="1975253"/>
                      <a:pt x="203200" y="1963434"/>
                      <a:pt x="195072" y="1951242"/>
                    </a:cubicBezTo>
                    <a:cubicBezTo>
                      <a:pt x="191008" y="1945146"/>
                      <a:pt x="185197" y="1939905"/>
                      <a:pt x="182880" y="1932954"/>
                    </a:cubicBezTo>
                    <a:cubicBezTo>
                      <a:pt x="180848" y="1926858"/>
                      <a:pt x="179658" y="1920413"/>
                      <a:pt x="176784" y="1914666"/>
                    </a:cubicBezTo>
                    <a:cubicBezTo>
                      <a:pt x="159098" y="1879294"/>
                      <a:pt x="168431" y="1914743"/>
                      <a:pt x="152400" y="1871994"/>
                    </a:cubicBezTo>
                    <a:cubicBezTo>
                      <a:pt x="149458" y="1864149"/>
                      <a:pt x="150051" y="1855104"/>
                      <a:pt x="146304" y="1847610"/>
                    </a:cubicBezTo>
                    <a:cubicBezTo>
                      <a:pt x="139751" y="1834504"/>
                      <a:pt x="126554" y="1824935"/>
                      <a:pt x="121920" y="1811034"/>
                    </a:cubicBezTo>
                    <a:cubicBezTo>
                      <a:pt x="119888" y="1804938"/>
                      <a:pt x="117382" y="1798980"/>
                      <a:pt x="115824" y="1792746"/>
                    </a:cubicBezTo>
                    <a:cubicBezTo>
                      <a:pt x="113311" y="1782694"/>
                      <a:pt x="113005" y="1772096"/>
                      <a:pt x="109728" y="1762266"/>
                    </a:cubicBezTo>
                    <a:cubicBezTo>
                      <a:pt x="106854" y="1753645"/>
                      <a:pt x="100727" y="1746391"/>
                      <a:pt x="97536" y="1737882"/>
                    </a:cubicBezTo>
                    <a:cubicBezTo>
                      <a:pt x="94594" y="1730037"/>
                      <a:pt x="95597" y="1720772"/>
                      <a:pt x="91440" y="1713498"/>
                    </a:cubicBezTo>
                    <a:cubicBezTo>
                      <a:pt x="87163" y="1706013"/>
                      <a:pt x="79248" y="1701306"/>
                      <a:pt x="73152" y="1695210"/>
                    </a:cubicBezTo>
                    <a:cubicBezTo>
                      <a:pt x="62585" y="1621241"/>
                      <a:pt x="72457" y="1679891"/>
                      <a:pt x="60960" y="1628154"/>
                    </a:cubicBezTo>
                    <a:cubicBezTo>
                      <a:pt x="58712" y="1618040"/>
                      <a:pt x="57841" y="1607598"/>
                      <a:pt x="54864" y="1597674"/>
                    </a:cubicBezTo>
                    <a:cubicBezTo>
                      <a:pt x="41586" y="1553415"/>
                      <a:pt x="43775" y="1582404"/>
                      <a:pt x="36576" y="1542810"/>
                    </a:cubicBezTo>
                    <a:cubicBezTo>
                      <a:pt x="19645" y="1449687"/>
                      <a:pt x="43837" y="1553568"/>
                      <a:pt x="18288" y="1451370"/>
                    </a:cubicBezTo>
                    <a:cubicBezTo>
                      <a:pt x="240" y="1207721"/>
                      <a:pt x="7506" y="1341774"/>
                      <a:pt x="0" y="1049034"/>
                    </a:cubicBezTo>
                    <a:cubicBezTo>
                      <a:pt x="2032" y="878346"/>
                      <a:pt x="819" y="707589"/>
                      <a:pt x="6096" y="536970"/>
                    </a:cubicBezTo>
                    <a:cubicBezTo>
                      <a:pt x="6922" y="510256"/>
                      <a:pt x="14508" y="484180"/>
                      <a:pt x="18288" y="457722"/>
                    </a:cubicBezTo>
                    <a:cubicBezTo>
                      <a:pt x="22838" y="425875"/>
                      <a:pt x="31420" y="334391"/>
                      <a:pt x="42672" y="317514"/>
                    </a:cubicBezTo>
                    <a:cubicBezTo>
                      <a:pt x="46736" y="311418"/>
                      <a:pt x="51587" y="305779"/>
                      <a:pt x="54864" y="299226"/>
                    </a:cubicBezTo>
                    <a:cubicBezTo>
                      <a:pt x="63988" y="280978"/>
                      <a:pt x="60100" y="271326"/>
                      <a:pt x="67056" y="250458"/>
                    </a:cubicBezTo>
                    <a:cubicBezTo>
                      <a:pt x="69930" y="241837"/>
                      <a:pt x="75873" y="234511"/>
                      <a:pt x="79248" y="226074"/>
                    </a:cubicBezTo>
                    <a:cubicBezTo>
                      <a:pt x="141290" y="70968"/>
                      <a:pt x="23322" y="344235"/>
                      <a:pt x="115824" y="140730"/>
                    </a:cubicBezTo>
                    <a:cubicBezTo>
                      <a:pt x="121446" y="128363"/>
                      <a:pt x="124434" y="110593"/>
                      <a:pt x="128016" y="98058"/>
                    </a:cubicBezTo>
                    <a:cubicBezTo>
                      <a:pt x="129781" y="91879"/>
                      <a:pt x="130098" y="84788"/>
                      <a:pt x="134112" y="79770"/>
                    </a:cubicBezTo>
                    <a:cubicBezTo>
                      <a:pt x="138689" y="74049"/>
                      <a:pt x="146304" y="71642"/>
                      <a:pt x="152400" y="67578"/>
                    </a:cubicBezTo>
                    <a:cubicBezTo>
                      <a:pt x="156464" y="59450"/>
                      <a:pt x="158166" y="49620"/>
                      <a:pt x="164592" y="43194"/>
                    </a:cubicBezTo>
                    <a:cubicBezTo>
                      <a:pt x="169102" y="38684"/>
                      <a:pt x="201168" y="36212"/>
                      <a:pt x="201168" y="24906"/>
                    </a:cubicBezTo>
                    <a:cubicBezTo>
                      <a:pt x="201168" y="18480"/>
                      <a:pt x="189218" y="29946"/>
                      <a:pt x="182880" y="31002"/>
                    </a:cubicBezTo>
                    <a:cubicBezTo>
                      <a:pt x="164730" y="34027"/>
                      <a:pt x="146304" y="35066"/>
                      <a:pt x="128016" y="37098"/>
                    </a:cubicBezTo>
                    <a:cubicBezTo>
                      <a:pt x="121920" y="41162"/>
                      <a:pt x="116462" y="46404"/>
                      <a:pt x="109728" y="49290"/>
                    </a:cubicBezTo>
                    <a:cubicBezTo>
                      <a:pt x="82384" y="61009"/>
                      <a:pt x="90782" y="49619"/>
                      <a:pt x="67056" y="61482"/>
                    </a:cubicBezTo>
                    <a:cubicBezTo>
                      <a:pt x="24958" y="82531"/>
                      <a:pt x="75132" y="67083"/>
                      <a:pt x="24384" y="79770"/>
                    </a:cubicBezTo>
                    <a:cubicBezTo>
                      <a:pt x="26416" y="71642"/>
                      <a:pt x="27180" y="63087"/>
                      <a:pt x="30480" y="55386"/>
                    </a:cubicBezTo>
                    <a:cubicBezTo>
                      <a:pt x="36696" y="40883"/>
                      <a:pt x="46616" y="31281"/>
                      <a:pt x="60960" y="24906"/>
                    </a:cubicBezTo>
                    <a:cubicBezTo>
                      <a:pt x="96982" y="8896"/>
                      <a:pt x="110551" y="11268"/>
                      <a:pt x="152400" y="6618"/>
                    </a:cubicBezTo>
                    <a:cubicBezTo>
                      <a:pt x="158496" y="4586"/>
                      <a:pt x="164722" y="-1864"/>
                      <a:pt x="170688" y="522"/>
                    </a:cubicBezTo>
                    <a:cubicBezTo>
                      <a:pt x="177490" y="3243"/>
                      <a:pt x="186515" y="12449"/>
                      <a:pt x="182880" y="18810"/>
                    </a:cubicBezTo>
                    <a:cubicBezTo>
                      <a:pt x="167062" y="46491"/>
                      <a:pt x="128731" y="45704"/>
                      <a:pt x="103632" y="49290"/>
                    </a:cubicBezTo>
                    <a:cubicBezTo>
                      <a:pt x="93472" y="45226"/>
                      <a:pt x="75806" y="47714"/>
                      <a:pt x="73152" y="37098"/>
                    </a:cubicBezTo>
                    <a:cubicBezTo>
                      <a:pt x="70948" y="28282"/>
                      <a:pt x="89646" y="29415"/>
                      <a:pt x="97536" y="24906"/>
                    </a:cubicBezTo>
                    <a:cubicBezTo>
                      <a:pt x="103897" y="21271"/>
                      <a:pt x="109728" y="16778"/>
                      <a:pt x="115824" y="12714"/>
                    </a:cubicBezTo>
                    <a:cubicBezTo>
                      <a:pt x="132080" y="14746"/>
                      <a:pt x="148474" y="15879"/>
                      <a:pt x="164592" y="18810"/>
                    </a:cubicBezTo>
                    <a:cubicBezTo>
                      <a:pt x="170914" y="19959"/>
                      <a:pt x="179145" y="19677"/>
                      <a:pt x="182880" y="24906"/>
                    </a:cubicBezTo>
                    <a:cubicBezTo>
                      <a:pt x="190350" y="35364"/>
                      <a:pt x="191008" y="49290"/>
                      <a:pt x="195072" y="61482"/>
                    </a:cubicBezTo>
                    <a:cubicBezTo>
                      <a:pt x="197104" y="67578"/>
                      <a:pt x="204042" y="85517"/>
                      <a:pt x="201168" y="79770"/>
                    </a:cubicBezTo>
                    <a:lnTo>
                      <a:pt x="195072" y="67578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3508A16-398A-4B17-AAEC-C139373FF2FF}"/>
                  </a:ext>
                </a:extLst>
              </p:cNvPr>
              <p:cNvSpPr txBox="1"/>
              <p:nvPr/>
            </p:nvSpPr>
            <p:spPr>
              <a:xfrm>
                <a:off x="6315775" y="3010813"/>
                <a:ext cx="484530" cy="22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/>
                  <a:t>(3</a:t>
                </a:r>
                <a:r>
                  <a:rPr lang="zh-TW" altLang="en-US" sz="1100" dirty="0"/>
                  <a:t>取</a:t>
                </a:r>
                <a:r>
                  <a:rPr lang="en-US" altLang="zh-TW" sz="1100" dirty="0"/>
                  <a:t>1)</a:t>
                </a:r>
                <a:endParaRPr lang="zh-TW" altLang="en-US" sz="1100" dirty="0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29A421D-8864-4C1B-9959-E0F5EFEA9F49}"/>
                  </a:ext>
                </a:extLst>
              </p:cNvPr>
              <p:cNvSpPr txBox="1"/>
              <p:nvPr/>
            </p:nvSpPr>
            <p:spPr>
              <a:xfrm>
                <a:off x="6800305" y="3779538"/>
                <a:ext cx="18952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hlinkClick r:id="rId5"/>
                  </a:rPr>
                  <a:t>https://arxiv.org/abs/1804.03230</a:t>
                </a:r>
                <a:endParaRPr lang="en-US" altLang="zh-TW" sz="9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408882D4-3643-4026-9522-5362FEC78D07}"/>
                </a:ext>
              </a:extLst>
            </p:cNvPr>
            <p:cNvSpPr txBox="1"/>
            <p:nvPr/>
          </p:nvSpPr>
          <p:spPr>
            <a:xfrm>
              <a:off x="6958291" y="3078318"/>
              <a:ext cx="5646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(K=3)</a:t>
              </a:r>
              <a:endParaRPr lang="zh-TW" altLang="en-US" sz="11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B21C4C8-6588-4545-ABDD-C148823C6A0A}"/>
                </a:ext>
              </a:extLst>
            </p:cNvPr>
            <p:cNvSpPr txBox="1"/>
            <p:nvPr/>
          </p:nvSpPr>
          <p:spPr>
            <a:xfrm>
              <a:off x="5078423" y="2181066"/>
              <a:ext cx="1399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/>
                <a:t>Copy K models</a:t>
              </a:r>
              <a:endParaRPr lang="zh-TW" altLang="en-US" sz="1050" b="1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AC54BF-5895-4FA2-B18B-9C9DA1EE5E55}"/>
              </a:ext>
            </a:extLst>
          </p:cNvPr>
          <p:cNvSpPr txBox="1"/>
          <p:nvPr/>
        </p:nvSpPr>
        <p:spPr>
          <a:xfrm>
            <a:off x="6200793" y="3656906"/>
            <a:ext cx="256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Now latency </a:t>
            </a:r>
            <a:r>
              <a:rPr lang="zh-TW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altLang="zh-TW" sz="1100" dirty="0"/>
              <a:t> 70% * origin latency</a:t>
            </a:r>
            <a:endParaRPr lang="zh-TW" altLang="en-US" sz="11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B4C981-6D9E-427D-8FF8-AAEF0745CCEF}"/>
              </a:ext>
            </a:extLst>
          </p:cNvPr>
          <p:cNvSpPr txBox="1"/>
          <p:nvPr/>
        </p:nvSpPr>
        <p:spPr>
          <a:xfrm>
            <a:off x="3603252" y="3656906"/>
            <a:ext cx="1647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Now latency 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&gt;</a:t>
            </a:r>
            <a:r>
              <a:rPr lang="en-US" altLang="zh-TW" sz="1100" dirty="0"/>
              <a:t> 70% * origin latency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804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演算法介紹</a:t>
            </a:r>
            <a:r>
              <a:rPr lang="en-US" altLang="zh-TW" dirty="0"/>
              <a:t>(2/6) – </a:t>
            </a:r>
            <a:r>
              <a:rPr lang="zh-TW" altLang="en-US" dirty="0"/>
              <a:t>表</a:t>
            </a:r>
            <a:endParaRPr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879BFBF-789F-469C-815C-680960A144E4}"/>
              </a:ext>
            </a:extLst>
          </p:cNvPr>
          <p:cNvGrpSpPr/>
          <p:nvPr/>
        </p:nvGrpSpPr>
        <p:grpSpPr>
          <a:xfrm>
            <a:off x="3749321" y="983125"/>
            <a:ext cx="5661379" cy="4160375"/>
            <a:chOff x="4479343" y="991567"/>
            <a:chExt cx="4857898" cy="36214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9A1DFAB6-9B16-4A7B-9820-CBAB9BE51675}"/>
                </a:ext>
              </a:extLst>
            </p:cNvPr>
            <p:cNvGrpSpPr/>
            <p:nvPr/>
          </p:nvGrpSpPr>
          <p:grpSpPr>
            <a:xfrm>
              <a:off x="4479343" y="991567"/>
              <a:ext cx="4298596" cy="3075413"/>
              <a:chOff x="4868867" y="1211023"/>
              <a:chExt cx="4298596" cy="3075413"/>
            </a:xfrm>
          </p:grpSpPr>
          <p:pic>
            <p:nvPicPr>
              <p:cNvPr id="5" name="圖片 4" descr="一張含有 螢幕擷取畫面 的圖片&#10;&#10;自動產生的描述">
                <a:extLst>
                  <a:ext uri="{FF2B5EF4-FFF2-40B4-BE49-F238E27FC236}">
                    <a16:creationId xmlns:a16="http://schemas.microsoft.com/office/drawing/2014/main" id="{2120BACC-EAE6-47C8-AA81-5449B3F27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8867" y="1211023"/>
                <a:ext cx="4140222" cy="3075413"/>
              </a:xfrm>
              <a:prstGeom prst="rect">
                <a:avLst/>
              </a:prstGeom>
            </p:spPr>
          </p:pic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83DD927-6B0F-4CD1-A229-E4C1563C0318}"/>
                  </a:ext>
                </a:extLst>
              </p:cNvPr>
              <p:cNvSpPr txBox="1"/>
              <p:nvPr/>
            </p:nvSpPr>
            <p:spPr>
              <a:xfrm>
                <a:off x="7701211" y="1734138"/>
                <a:ext cx="1466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/>
                  <a:t>*Get latency from table</a:t>
                </a:r>
                <a:endParaRPr lang="zh-TW" altLang="en-US" sz="1100" b="1" dirty="0"/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3508A16-398A-4B17-AAEC-C139373FF2FF}"/>
                </a:ext>
              </a:extLst>
            </p:cNvPr>
            <p:cNvSpPr txBox="1"/>
            <p:nvPr/>
          </p:nvSpPr>
          <p:spPr>
            <a:xfrm>
              <a:off x="6373579" y="3010154"/>
              <a:ext cx="5783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(K</a:t>
              </a:r>
              <a:r>
                <a:rPr lang="zh-TW" altLang="en-US" sz="1100" dirty="0"/>
                <a:t>取</a:t>
              </a:r>
              <a:r>
                <a:rPr lang="en-US" altLang="zh-TW" sz="1100" dirty="0"/>
                <a:t>1)</a:t>
              </a:r>
              <a:endParaRPr lang="zh-TW" altLang="en-US" sz="11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29A421D-8864-4C1B-9959-E0F5EFEA9F49}"/>
                </a:ext>
              </a:extLst>
            </p:cNvPr>
            <p:cNvSpPr txBox="1"/>
            <p:nvPr/>
          </p:nvSpPr>
          <p:spPr>
            <a:xfrm>
              <a:off x="7441996" y="4382202"/>
              <a:ext cx="1895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hlinkClick r:id="rId4"/>
                </a:rPr>
                <a:t>https://arxiv.org/abs/1804.03230</a:t>
              </a:r>
              <a:endParaRPr lang="en-US" altLang="zh-TW" sz="9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973CE53-D7EF-40EA-AA2B-10BB31DA3627}"/>
              </a:ext>
            </a:extLst>
          </p:cNvPr>
          <p:cNvSpPr/>
          <p:nvPr/>
        </p:nvSpPr>
        <p:spPr>
          <a:xfrm>
            <a:off x="7362516" y="1808727"/>
            <a:ext cx="1144943" cy="13748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2F3F4EB-D97F-4108-9CA1-8356436E328B}"/>
              </a:ext>
            </a:extLst>
          </p:cNvPr>
          <p:cNvSpPr txBox="1"/>
          <p:nvPr/>
        </p:nvSpPr>
        <p:spPr>
          <a:xfrm>
            <a:off x="379178" y="1020199"/>
            <a:ext cx="34054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Look-up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b="1" dirty="0"/>
              <a:t>Why 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加速</a:t>
            </a:r>
            <a:r>
              <a:rPr lang="en-US" altLang="zh-TW" dirty="0"/>
              <a:t>pruning</a:t>
            </a:r>
            <a:r>
              <a:rPr lang="zh-TW" altLang="en-US" dirty="0"/>
              <a:t>運轉的速度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查表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zh-TW" altLang="en-US" strike="sngStrike" dirty="0"/>
              <a:t>邊剪枝邊在裝置上跑</a:t>
            </a:r>
            <a:endParaRPr lang="en-US" altLang="zh-TW" strike="sngStrike" dirty="0"/>
          </a:p>
        </p:txBody>
      </p:sp>
    </p:spTree>
    <p:extLst>
      <p:ext uri="{BB962C8B-B14F-4D97-AF65-F5344CB8AC3E}">
        <p14:creationId xmlns:p14="http://schemas.microsoft.com/office/powerpoint/2010/main" val="397483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演算法介紹</a:t>
            </a:r>
            <a:r>
              <a:rPr lang="en-US" altLang="zh-TW" dirty="0"/>
              <a:t>(2/6) – </a:t>
            </a:r>
            <a:r>
              <a:rPr lang="zh-TW" altLang="en-US" dirty="0"/>
              <a:t>表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73CE53-D7EF-40EA-AA2B-10BB31DA3627}"/>
              </a:ext>
            </a:extLst>
          </p:cNvPr>
          <p:cNvSpPr/>
          <p:nvPr/>
        </p:nvSpPr>
        <p:spPr>
          <a:xfrm>
            <a:off x="7553193" y="1844466"/>
            <a:ext cx="1144943" cy="13748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B95-286E-4189-AED6-B67F506E181E}"/>
              </a:ext>
            </a:extLst>
          </p:cNvPr>
          <p:cNvSpPr txBox="1"/>
          <p:nvPr/>
        </p:nvSpPr>
        <p:spPr>
          <a:xfrm>
            <a:off x="379178" y="1020199"/>
            <a:ext cx="34054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Look-up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zh-TW" altLang="en-US" b="1" dirty="0"/>
              <a:t>如何使用</a:t>
            </a:r>
            <a:r>
              <a:rPr lang="en-US" altLang="zh-TW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每個</a:t>
            </a:r>
            <a:r>
              <a:rPr lang="en-US" altLang="zh-TW" dirty="0"/>
              <a:t>layer</a:t>
            </a:r>
            <a:r>
              <a:rPr lang="zh-TW" altLang="en-US" dirty="0"/>
              <a:t>都有專屬的表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table[‘</a:t>
            </a:r>
            <a:r>
              <a:rPr lang="en-US" altLang="zh-TW" dirty="0" err="1"/>
              <a:t>layer_name</a:t>
            </a:r>
            <a:r>
              <a:rPr lang="en-US" altLang="zh-TW" dirty="0"/>
              <a:t>’][</a:t>
            </a:r>
            <a:r>
              <a:rPr lang="en-US" altLang="zh-TW" dirty="0" err="1"/>
              <a:t>in_ch</a:t>
            </a:r>
            <a:r>
              <a:rPr lang="en-US" altLang="zh-TW" dirty="0"/>
              <a:t>][</a:t>
            </a:r>
            <a:r>
              <a:rPr lang="en-US" altLang="zh-TW" dirty="0" err="1"/>
              <a:t>out_ch</a:t>
            </a:r>
            <a:r>
              <a:rPr lang="en-US" altLang="zh-TW" dirty="0"/>
              <a:t>] =</a:t>
            </a:r>
          </a:p>
          <a:p>
            <a:r>
              <a:rPr lang="en-US" altLang="zh-TW" dirty="0"/>
              <a:t>      latency of this layer.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如何生成</a:t>
            </a:r>
            <a:r>
              <a:rPr lang="en-US" altLang="zh-TW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在裝置上模擬模型的</a:t>
            </a:r>
            <a:r>
              <a:rPr lang="en-US" altLang="zh-TW" dirty="0"/>
              <a:t>latency, </a:t>
            </a:r>
            <a:r>
              <a:rPr lang="zh-TW" altLang="en-US" dirty="0"/>
              <a:t>並將結果存在</a:t>
            </a:r>
            <a:r>
              <a:rPr lang="en-US" altLang="zh-TW" dirty="0"/>
              <a:t>table</a:t>
            </a:r>
            <a:r>
              <a:rPr lang="zh-TW" altLang="en-US" dirty="0"/>
              <a:t> </a:t>
            </a:r>
            <a:r>
              <a:rPr lang="en-US" altLang="zh-TW" dirty="0"/>
              <a:t>(done by my partner)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F1FD4E80-6075-411B-9717-175046EF8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90" y="2566019"/>
            <a:ext cx="1934361" cy="1383871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91E4A9B-AA25-4C8A-9223-CF1B5BB13A8E}"/>
              </a:ext>
            </a:extLst>
          </p:cNvPr>
          <p:cNvCxnSpPr>
            <a:cxnSpLocks/>
          </p:cNvCxnSpPr>
          <p:nvPr/>
        </p:nvCxnSpPr>
        <p:spPr>
          <a:xfrm flipH="1">
            <a:off x="2645664" y="2102784"/>
            <a:ext cx="439532" cy="50883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93D55BD-4A5B-4513-B0D6-9566AF1A5B55}"/>
              </a:ext>
            </a:extLst>
          </p:cNvPr>
          <p:cNvCxnSpPr>
            <a:cxnSpLocks/>
          </p:cNvCxnSpPr>
          <p:nvPr/>
        </p:nvCxnSpPr>
        <p:spPr>
          <a:xfrm flipH="1">
            <a:off x="2029968" y="2116165"/>
            <a:ext cx="615696" cy="44985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>
            <a:extLst>
              <a:ext uri="{FF2B5EF4-FFF2-40B4-BE49-F238E27FC236}">
                <a16:creationId xmlns:a16="http://schemas.microsoft.com/office/drawing/2014/main" id="{28ACBBB2-6FCC-45C7-9E2E-2030D40B9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692" y="1687623"/>
            <a:ext cx="5039257" cy="20220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B24A917-F75E-4116-8FBB-77A6B6DFF5EE}"/>
              </a:ext>
            </a:extLst>
          </p:cNvPr>
          <p:cNvSpPr txBox="1"/>
          <p:nvPr/>
        </p:nvSpPr>
        <p:spPr>
          <a:xfrm>
            <a:off x="3784582" y="3709704"/>
            <a:ext cx="3865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Latency of a network = </a:t>
            </a:r>
            <a:r>
              <a:rPr lang="zh-TW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∑ </a:t>
            </a:r>
            <a:r>
              <a:rPr lang="en-US" altLang="zh-TW" sz="1200" dirty="0"/>
              <a:t>Latency of </a:t>
            </a:r>
            <a:r>
              <a:rPr lang="en-US" altLang="zh-TW" sz="1200" dirty="0" err="1"/>
              <a:t>layer</a:t>
            </a:r>
            <a:r>
              <a:rPr lang="en-US" altLang="zh-TW" sz="1200" baseline="-25000" dirty="0" err="1"/>
              <a:t>i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74943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演算法介紹</a:t>
            </a:r>
            <a:r>
              <a:rPr lang="en-US" altLang="zh-TW" dirty="0"/>
              <a:t>(3/6)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D04042-9F11-4A08-98A3-BB46A192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117" y="1173674"/>
            <a:ext cx="4797264" cy="31547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1AC51C-751F-4F8F-AD4A-08AF279D8945}"/>
              </a:ext>
            </a:extLst>
          </p:cNvPr>
          <p:cNvSpPr/>
          <p:nvPr/>
        </p:nvSpPr>
        <p:spPr>
          <a:xfrm>
            <a:off x="3071625" y="1535930"/>
            <a:ext cx="292309" cy="1999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02EE69-4E4D-480F-9532-4E805A5BE349}"/>
              </a:ext>
            </a:extLst>
          </p:cNvPr>
          <p:cNvSpPr/>
          <p:nvPr/>
        </p:nvSpPr>
        <p:spPr>
          <a:xfrm>
            <a:off x="1727256" y="1394981"/>
            <a:ext cx="292309" cy="14850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0F7D65-637B-42A0-B5F4-178BDA3BED97}"/>
              </a:ext>
            </a:extLst>
          </p:cNvPr>
          <p:cNvSpPr/>
          <p:nvPr/>
        </p:nvSpPr>
        <p:spPr>
          <a:xfrm>
            <a:off x="1049596" y="1519134"/>
            <a:ext cx="292309" cy="1999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7360DE-CC98-41A0-93F7-C779B887763F}"/>
              </a:ext>
            </a:extLst>
          </p:cNvPr>
          <p:cNvSpPr/>
          <p:nvPr/>
        </p:nvSpPr>
        <p:spPr>
          <a:xfrm>
            <a:off x="568142" y="1980882"/>
            <a:ext cx="1566582" cy="1824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F41305-7A34-4EC6-A3A9-018289A76BF5}"/>
              </a:ext>
            </a:extLst>
          </p:cNvPr>
          <p:cNvSpPr/>
          <p:nvPr/>
        </p:nvSpPr>
        <p:spPr>
          <a:xfrm>
            <a:off x="1898175" y="3034890"/>
            <a:ext cx="1855310" cy="14986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55D1C0-479C-4DCD-BBE1-10ABCE631EC1}"/>
              </a:ext>
            </a:extLst>
          </p:cNvPr>
          <p:cNvSpPr/>
          <p:nvPr/>
        </p:nvSpPr>
        <p:spPr>
          <a:xfrm>
            <a:off x="1383325" y="3188491"/>
            <a:ext cx="2169007" cy="14986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0F3EA9-D4DA-4859-8CB4-9B7465B3FF8C}"/>
              </a:ext>
            </a:extLst>
          </p:cNvPr>
          <p:cNvSpPr/>
          <p:nvPr/>
        </p:nvSpPr>
        <p:spPr>
          <a:xfrm>
            <a:off x="1378289" y="3345828"/>
            <a:ext cx="1883257" cy="14986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8E20F5-3EE9-4D1F-AEFE-1C31C3E0B18D}"/>
              </a:ext>
            </a:extLst>
          </p:cNvPr>
          <p:cNvSpPr/>
          <p:nvPr/>
        </p:nvSpPr>
        <p:spPr>
          <a:xfrm>
            <a:off x="513685" y="3893571"/>
            <a:ext cx="1134140" cy="18242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7E9F9D-DAD5-4E5A-A1BB-60FEE2E31542}"/>
              </a:ext>
            </a:extLst>
          </p:cNvPr>
          <p:cNvSpPr/>
          <p:nvPr/>
        </p:nvSpPr>
        <p:spPr>
          <a:xfrm>
            <a:off x="1379452" y="3542044"/>
            <a:ext cx="1170796" cy="18242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9F1AA4-90D8-4D42-B2D9-AF7697D59F23}"/>
              </a:ext>
            </a:extLst>
          </p:cNvPr>
          <p:cNvSpPr/>
          <p:nvPr/>
        </p:nvSpPr>
        <p:spPr>
          <a:xfrm>
            <a:off x="1192504" y="2425093"/>
            <a:ext cx="187876" cy="1824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8AC55F2-72CB-4627-BB20-C52A6C3410E1}"/>
              </a:ext>
            </a:extLst>
          </p:cNvPr>
          <p:cNvSpPr txBox="1"/>
          <p:nvPr/>
        </p:nvSpPr>
        <p:spPr>
          <a:xfrm>
            <a:off x="1556406" y="832949"/>
            <a:ext cx="14664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跑程式前須定義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E0C90B7-3B7C-417A-9119-194FC41E887A}"/>
              </a:ext>
            </a:extLst>
          </p:cNvPr>
          <p:cNvSpPr txBox="1"/>
          <p:nvPr/>
        </p:nvSpPr>
        <p:spPr>
          <a:xfrm>
            <a:off x="2505548" y="1933596"/>
            <a:ext cx="201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*</a:t>
            </a:r>
            <a:r>
              <a:rPr lang="zh-TW" altLang="en-US" sz="1200" dirty="0"/>
              <a:t>用</a:t>
            </a:r>
            <a:r>
              <a:rPr lang="en-US" altLang="zh-TW" sz="1200" dirty="0"/>
              <a:t>table</a:t>
            </a:r>
            <a:r>
              <a:rPr lang="zh-TW" altLang="en-US" sz="1200" dirty="0"/>
              <a:t>查總運算時間</a:t>
            </a:r>
            <a:endParaRPr lang="en-US" altLang="zh-TW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867BFB-F92A-4121-B2C5-8393628F9045}"/>
              </a:ext>
            </a:extLst>
          </p:cNvPr>
          <p:cNvSpPr txBox="1"/>
          <p:nvPr/>
        </p:nvSpPr>
        <p:spPr>
          <a:xfrm>
            <a:off x="1826463" y="4500749"/>
            <a:ext cx="929855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主要函數</a:t>
            </a: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9199D5-150E-4E0E-9FE7-42E53CD8576C}"/>
              </a:ext>
            </a:extLst>
          </p:cNvPr>
          <p:cNvGrpSpPr/>
          <p:nvPr/>
        </p:nvGrpSpPr>
        <p:grpSpPr>
          <a:xfrm>
            <a:off x="4507438" y="1173674"/>
            <a:ext cx="4715682" cy="3231968"/>
            <a:chOff x="3810660" y="1020199"/>
            <a:chExt cx="5042715" cy="3533063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E1CD9F72-85D6-4981-899F-87D72F03472A}"/>
                </a:ext>
              </a:extLst>
            </p:cNvPr>
            <p:cNvGrpSpPr/>
            <p:nvPr/>
          </p:nvGrpSpPr>
          <p:grpSpPr>
            <a:xfrm>
              <a:off x="3810660" y="1020199"/>
              <a:ext cx="5042715" cy="3533063"/>
              <a:chOff x="4368513" y="991567"/>
              <a:chExt cx="4327037" cy="3075413"/>
            </a:xfrm>
          </p:grpSpPr>
          <p:grpSp>
            <p:nvGrpSpPr>
              <p:cNvPr id="75" name="群組 74">
                <a:extLst>
                  <a:ext uri="{FF2B5EF4-FFF2-40B4-BE49-F238E27FC236}">
                    <a16:creationId xmlns:a16="http://schemas.microsoft.com/office/drawing/2014/main" id="{28A690BD-D43C-4397-90F0-6F01D15DFED7}"/>
                  </a:ext>
                </a:extLst>
              </p:cNvPr>
              <p:cNvGrpSpPr/>
              <p:nvPr/>
            </p:nvGrpSpPr>
            <p:grpSpPr>
              <a:xfrm>
                <a:off x="4479343" y="991567"/>
                <a:ext cx="4140222" cy="3075413"/>
                <a:chOff x="4868867" y="1211023"/>
                <a:chExt cx="4140222" cy="3075413"/>
              </a:xfrm>
            </p:grpSpPr>
            <p:pic>
              <p:nvPicPr>
                <p:cNvPr id="81" name="圖片 80" descr="一張含有 螢幕擷取畫面 的圖片&#10;&#10;自動產生的描述">
                  <a:extLst>
                    <a:ext uri="{FF2B5EF4-FFF2-40B4-BE49-F238E27FC236}">
                      <a16:creationId xmlns:a16="http://schemas.microsoft.com/office/drawing/2014/main" id="{C2B986B8-4E85-4BC6-A4C5-D2BDF0B0E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8867" y="1211023"/>
                  <a:ext cx="4140222" cy="3075413"/>
                </a:xfrm>
                <a:prstGeom prst="rect">
                  <a:avLst/>
                </a:prstGeom>
              </p:spPr>
            </p:pic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7376D9B5-7526-4EE7-9302-08649160DB5B}"/>
                    </a:ext>
                  </a:extLst>
                </p:cNvPr>
                <p:cNvSpPr txBox="1"/>
                <p:nvPr/>
              </p:nvSpPr>
              <p:spPr>
                <a:xfrm>
                  <a:off x="7804859" y="1597112"/>
                  <a:ext cx="1160416" cy="393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100" b="1" dirty="0"/>
                    <a:t>*Get latency from table</a:t>
                  </a:r>
                  <a:endParaRPr lang="zh-TW" altLang="en-US" sz="1100" b="1" dirty="0"/>
                </a:p>
              </p:txBody>
            </p:sp>
          </p:grp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10D941BC-0724-4271-814C-CF3527F50655}"/>
                  </a:ext>
                </a:extLst>
              </p:cNvPr>
              <p:cNvSpPr txBox="1"/>
              <p:nvPr/>
            </p:nvSpPr>
            <p:spPr>
              <a:xfrm>
                <a:off x="4403359" y="1139730"/>
                <a:ext cx="12005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/>
                  <a:t>*</a:t>
                </a:r>
                <a:r>
                  <a:rPr lang="zh-TW" altLang="en-US" sz="1100" b="1" dirty="0"/>
                  <a:t>一次只砍一層</a:t>
                </a:r>
              </a:p>
            </p:txBody>
          </p:sp>
          <p:sp>
            <p:nvSpPr>
              <p:cNvPr id="77" name="箭號: 向右 76">
                <a:extLst>
                  <a:ext uri="{FF2B5EF4-FFF2-40B4-BE49-F238E27FC236}">
                    <a16:creationId xmlns:a16="http://schemas.microsoft.com/office/drawing/2014/main" id="{6A128202-F804-40DD-8E9A-127101469FEB}"/>
                  </a:ext>
                </a:extLst>
              </p:cNvPr>
              <p:cNvSpPr/>
              <p:nvPr/>
            </p:nvSpPr>
            <p:spPr>
              <a:xfrm>
                <a:off x="5087602" y="2042387"/>
                <a:ext cx="1667365" cy="139981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149485E4-326D-4D49-B006-B24ADC9EA63C}"/>
                  </a:ext>
                </a:extLst>
              </p:cNvPr>
              <p:cNvSpPr/>
              <p:nvPr/>
            </p:nvSpPr>
            <p:spPr>
              <a:xfrm>
                <a:off x="4368513" y="1431415"/>
                <a:ext cx="449971" cy="1765713"/>
              </a:xfrm>
              <a:custGeom>
                <a:avLst/>
                <a:gdLst>
                  <a:gd name="connsiteX0" fmla="*/ 377952 w 377952"/>
                  <a:gd name="connsiteY0" fmla="*/ 2225562 h 2225562"/>
                  <a:gd name="connsiteX1" fmla="*/ 365760 w 377952"/>
                  <a:gd name="connsiteY1" fmla="*/ 2195082 h 2225562"/>
                  <a:gd name="connsiteX2" fmla="*/ 359664 w 377952"/>
                  <a:gd name="connsiteY2" fmla="*/ 2176794 h 2225562"/>
                  <a:gd name="connsiteX3" fmla="*/ 341376 w 377952"/>
                  <a:gd name="connsiteY3" fmla="*/ 2164602 h 2225562"/>
                  <a:gd name="connsiteX4" fmla="*/ 316992 w 377952"/>
                  <a:gd name="connsiteY4" fmla="*/ 2121930 h 2225562"/>
                  <a:gd name="connsiteX5" fmla="*/ 292608 w 377952"/>
                  <a:gd name="connsiteY5" fmla="*/ 2097546 h 2225562"/>
                  <a:gd name="connsiteX6" fmla="*/ 274320 w 377952"/>
                  <a:gd name="connsiteY6" fmla="*/ 2060970 h 2225562"/>
                  <a:gd name="connsiteX7" fmla="*/ 237744 w 377952"/>
                  <a:gd name="connsiteY7" fmla="*/ 2030490 h 2225562"/>
                  <a:gd name="connsiteX8" fmla="*/ 219456 w 377952"/>
                  <a:gd name="connsiteY8" fmla="*/ 1987818 h 2225562"/>
                  <a:gd name="connsiteX9" fmla="*/ 195072 w 377952"/>
                  <a:gd name="connsiteY9" fmla="*/ 1951242 h 2225562"/>
                  <a:gd name="connsiteX10" fmla="*/ 182880 w 377952"/>
                  <a:gd name="connsiteY10" fmla="*/ 1932954 h 2225562"/>
                  <a:gd name="connsiteX11" fmla="*/ 176784 w 377952"/>
                  <a:gd name="connsiteY11" fmla="*/ 1914666 h 2225562"/>
                  <a:gd name="connsiteX12" fmla="*/ 152400 w 377952"/>
                  <a:gd name="connsiteY12" fmla="*/ 1871994 h 2225562"/>
                  <a:gd name="connsiteX13" fmla="*/ 146304 w 377952"/>
                  <a:gd name="connsiteY13" fmla="*/ 1847610 h 2225562"/>
                  <a:gd name="connsiteX14" fmla="*/ 121920 w 377952"/>
                  <a:gd name="connsiteY14" fmla="*/ 1811034 h 2225562"/>
                  <a:gd name="connsiteX15" fmla="*/ 115824 w 377952"/>
                  <a:gd name="connsiteY15" fmla="*/ 1792746 h 2225562"/>
                  <a:gd name="connsiteX16" fmla="*/ 109728 w 377952"/>
                  <a:gd name="connsiteY16" fmla="*/ 1762266 h 2225562"/>
                  <a:gd name="connsiteX17" fmla="*/ 97536 w 377952"/>
                  <a:gd name="connsiteY17" fmla="*/ 1737882 h 2225562"/>
                  <a:gd name="connsiteX18" fmla="*/ 91440 w 377952"/>
                  <a:gd name="connsiteY18" fmla="*/ 1713498 h 2225562"/>
                  <a:gd name="connsiteX19" fmla="*/ 73152 w 377952"/>
                  <a:gd name="connsiteY19" fmla="*/ 1695210 h 2225562"/>
                  <a:gd name="connsiteX20" fmla="*/ 60960 w 377952"/>
                  <a:gd name="connsiteY20" fmla="*/ 1628154 h 2225562"/>
                  <a:gd name="connsiteX21" fmla="*/ 54864 w 377952"/>
                  <a:gd name="connsiteY21" fmla="*/ 1597674 h 2225562"/>
                  <a:gd name="connsiteX22" fmla="*/ 36576 w 377952"/>
                  <a:gd name="connsiteY22" fmla="*/ 1542810 h 2225562"/>
                  <a:gd name="connsiteX23" fmla="*/ 18288 w 377952"/>
                  <a:gd name="connsiteY23" fmla="*/ 1451370 h 2225562"/>
                  <a:gd name="connsiteX24" fmla="*/ 0 w 377952"/>
                  <a:gd name="connsiteY24" fmla="*/ 1049034 h 2225562"/>
                  <a:gd name="connsiteX25" fmla="*/ 6096 w 377952"/>
                  <a:gd name="connsiteY25" fmla="*/ 536970 h 2225562"/>
                  <a:gd name="connsiteX26" fmla="*/ 18288 w 377952"/>
                  <a:gd name="connsiteY26" fmla="*/ 457722 h 2225562"/>
                  <a:gd name="connsiteX27" fmla="*/ 42672 w 377952"/>
                  <a:gd name="connsiteY27" fmla="*/ 317514 h 2225562"/>
                  <a:gd name="connsiteX28" fmla="*/ 54864 w 377952"/>
                  <a:gd name="connsiteY28" fmla="*/ 299226 h 2225562"/>
                  <a:gd name="connsiteX29" fmla="*/ 67056 w 377952"/>
                  <a:gd name="connsiteY29" fmla="*/ 250458 h 2225562"/>
                  <a:gd name="connsiteX30" fmla="*/ 79248 w 377952"/>
                  <a:gd name="connsiteY30" fmla="*/ 226074 h 2225562"/>
                  <a:gd name="connsiteX31" fmla="*/ 115824 w 377952"/>
                  <a:gd name="connsiteY31" fmla="*/ 140730 h 2225562"/>
                  <a:gd name="connsiteX32" fmla="*/ 128016 w 377952"/>
                  <a:gd name="connsiteY32" fmla="*/ 98058 h 2225562"/>
                  <a:gd name="connsiteX33" fmla="*/ 134112 w 377952"/>
                  <a:gd name="connsiteY33" fmla="*/ 79770 h 2225562"/>
                  <a:gd name="connsiteX34" fmla="*/ 152400 w 377952"/>
                  <a:gd name="connsiteY34" fmla="*/ 67578 h 2225562"/>
                  <a:gd name="connsiteX35" fmla="*/ 164592 w 377952"/>
                  <a:gd name="connsiteY35" fmla="*/ 43194 h 2225562"/>
                  <a:gd name="connsiteX36" fmla="*/ 201168 w 377952"/>
                  <a:gd name="connsiteY36" fmla="*/ 24906 h 2225562"/>
                  <a:gd name="connsiteX37" fmla="*/ 182880 w 377952"/>
                  <a:gd name="connsiteY37" fmla="*/ 31002 h 2225562"/>
                  <a:gd name="connsiteX38" fmla="*/ 128016 w 377952"/>
                  <a:gd name="connsiteY38" fmla="*/ 37098 h 2225562"/>
                  <a:gd name="connsiteX39" fmla="*/ 109728 w 377952"/>
                  <a:gd name="connsiteY39" fmla="*/ 49290 h 2225562"/>
                  <a:gd name="connsiteX40" fmla="*/ 67056 w 377952"/>
                  <a:gd name="connsiteY40" fmla="*/ 61482 h 2225562"/>
                  <a:gd name="connsiteX41" fmla="*/ 24384 w 377952"/>
                  <a:gd name="connsiteY41" fmla="*/ 79770 h 2225562"/>
                  <a:gd name="connsiteX42" fmla="*/ 30480 w 377952"/>
                  <a:gd name="connsiteY42" fmla="*/ 55386 h 2225562"/>
                  <a:gd name="connsiteX43" fmla="*/ 60960 w 377952"/>
                  <a:gd name="connsiteY43" fmla="*/ 24906 h 2225562"/>
                  <a:gd name="connsiteX44" fmla="*/ 152400 w 377952"/>
                  <a:gd name="connsiteY44" fmla="*/ 6618 h 2225562"/>
                  <a:gd name="connsiteX45" fmla="*/ 170688 w 377952"/>
                  <a:gd name="connsiteY45" fmla="*/ 522 h 2225562"/>
                  <a:gd name="connsiteX46" fmla="*/ 182880 w 377952"/>
                  <a:gd name="connsiteY46" fmla="*/ 18810 h 2225562"/>
                  <a:gd name="connsiteX47" fmla="*/ 103632 w 377952"/>
                  <a:gd name="connsiteY47" fmla="*/ 49290 h 2225562"/>
                  <a:gd name="connsiteX48" fmla="*/ 73152 w 377952"/>
                  <a:gd name="connsiteY48" fmla="*/ 37098 h 2225562"/>
                  <a:gd name="connsiteX49" fmla="*/ 97536 w 377952"/>
                  <a:gd name="connsiteY49" fmla="*/ 24906 h 2225562"/>
                  <a:gd name="connsiteX50" fmla="*/ 115824 w 377952"/>
                  <a:gd name="connsiteY50" fmla="*/ 12714 h 2225562"/>
                  <a:gd name="connsiteX51" fmla="*/ 164592 w 377952"/>
                  <a:gd name="connsiteY51" fmla="*/ 18810 h 2225562"/>
                  <a:gd name="connsiteX52" fmla="*/ 182880 w 377952"/>
                  <a:gd name="connsiteY52" fmla="*/ 24906 h 2225562"/>
                  <a:gd name="connsiteX53" fmla="*/ 195072 w 377952"/>
                  <a:gd name="connsiteY53" fmla="*/ 61482 h 2225562"/>
                  <a:gd name="connsiteX54" fmla="*/ 201168 w 377952"/>
                  <a:gd name="connsiteY54" fmla="*/ 79770 h 2225562"/>
                  <a:gd name="connsiteX55" fmla="*/ 195072 w 377952"/>
                  <a:gd name="connsiteY55" fmla="*/ 67578 h 22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7952" h="2225562">
                    <a:moveTo>
                      <a:pt x="377952" y="2225562"/>
                    </a:moveTo>
                    <a:cubicBezTo>
                      <a:pt x="373888" y="2215402"/>
                      <a:pt x="369602" y="2205328"/>
                      <a:pt x="365760" y="2195082"/>
                    </a:cubicBezTo>
                    <a:cubicBezTo>
                      <a:pt x="363504" y="2189065"/>
                      <a:pt x="363678" y="2181812"/>
                      <a:pt x="359664" y="2176794"/>
                    </a:cubicBezTo>
                    <a:cubicBezTo>
                      <a:pt x="355087" y="2171073"/>
                      <a:pt x="347472" y="2168666"/>
                      <a:pt x="341376" y="2164602"/>
                    </a:cubicBezTo>
                    <a:cubicBezTo>
                      <a:pt x="334457" y="2150765"/>
                      <a:pt x="327332" y="2133993"/>
                      <a:pt x="316992" y="2121930"/>
                    </a:cubicBezTo>
                    <a:cubicBezTo>
                      <a:pt x="309511" y="2113203"/>
                      <a:pt x="300089" y="2106273"/>
                      <a:pt x="292608" y="2097546"/>
                    </a:cubicBezTo>
                    <a:cubicBezTo>
                      <a:pt x="249444" y="2047187"/>
                      <a:pt x="306771" y="2109647"/>
                      <a:pt x="274320" y="2060970"/>
                    </a:cubicBezTo>
                    <a:cubicBezTo>
                      <a:pt x="264933" y="2046889"/>
                      <a:pt x="251238" y="2039486"/>
                      <a:pt x="237744" y="2030490"/>
                    </a:cubicBezTo>
                    <a:cubicBezTo>
                      <a:pt x="231438" y="2011571"/>
                      <a:pt x="230755" y="2006650"/>
                      <a:pt x="219456" y="1987818"/>
                    </a:cubicBezTo>
                    <a:cubicBezTo>
                      <a:pt x="211917" y="1975253"/>
                      <a:pt x="203200" y="1963434"/>
                      <a:pt x="195072" y="1951242"/>
                    </a:cubicBezTo>
                    <a:cubicBezTo>
                      <a:pt x="191008" y="1945146"/>
                      <a:pt x="185197" y="1939905"/>
                      <a:pt x="182880" y="1932954"/>
                    </a:cubicBezTo>
                    <a:cubicBezTo>
                      <a:pt x="180848" y="1926858"/>
                      <a:pt x="179658" y="1920413"/>
                      <a:pt x="176784" y="1914666"/>
                    </a:cubicBezTo>
                    <a:cubicBezTo>
                      <a:pt x="159098" y="1879294"/>
                      <a:pt x="168431" y="1914743"/>
                      <a:pt x="152400" y="1871994"/>
                    </a:cubicBezTo>
                    <a:cubicBezTo>
                      <a:pt x="149458" y="1864149"/>
                      <a:pt x="150051" y="1855104"/>
                      <a:pt x="146304" y="1847610"/>
                    </a:cubicBezTo>
                    <a:cubicBezTo>
                      <a:pt x="139751" y="1834504"/>
                      <a:pt x="126554" y="1824935"/>
                      <a:pt x="121920" y="1811034"/>
                    </a:cubicBezTo>
                    <a:cubicBezTo>
                      <a:pt x="119888" y="1804938"/>
                      <a:pt x="117382" y="1798980"/>
                      <a:pt x="115824" y="1792746"/>
                    </a:cubicBezTo>
                    <a:cubicBezTo>
                      <a:pt x="113311" y="1782694"/>
                      <a:pt x="113005" y="1772096"/>
                      <a:pt x="109728" y="1762266"/>
                    </a:cubicBezTo>
                    <a:cubicBezTo>
                      <a:pt x="106854" y="1753645"/>
                      <a:pt x="100727" y="1746391"/>
                      <a:pt x="97536" y="1737882"/>
                    </a:cubicBezTo>
                    <a:cubicBezTo>
                      <a:pt x="94594" y="1730037"/>
                      <a:pt x="95597" y="1720772"/>
                      <a:pt x="91440" y="1713498"/>
                    </a:cubicBezTo>
                    <a:cubicBezTo>
                      <a:pt x="87163" y="1706013"/>
                      <a:pt x="79248" y="1701306"/>
                      <a:pt x="73152" y="1695210"/>
                    </a:cubicBezTo>
                    <a:cubicBezTo>
                      <a:pt x="62585" y="1621241"/>
                      <a:pt x="72457" y="1679891"/>
                      <a:pt x="60960" y="1628154"/>
                    </a:cubicBezTo>
                    <a:cubicBezTo>
                      <a:pt x="58712" y="1618040"/>
                      <a:pt x="57841" y="1607598"/>
                      <a:pt x="54864" y="1597674"/>
                    </a:cubicBezTo>
                    <a:cubicBezTo>
                      <a:pt x="41586" y="1553415"/>
                      <a:pt x="43775" y="1582404"/>
                      <a:pt x="36576" y="1542810"/>
                    </a:cubicBezTo>
                    <a:cubicBezTo>
                      <a:pt x="19645" y="1449687"/>
                      <a:pt x="43837" y="1553568"/>
                      <a:pt x="18288" y="1451370"/>
                    </a:cubicBezTo>
                    <a:cubicBezTo>
                      <a:pt x="240" y="1207721"/>
                      <a:pt x="7506" y="1341774"/>
                      <a:pt x="0" y="1049034"/>
                    </a:cubicBezTo>
                    <a:cubicBezTo>
                      <a:pt x="2032" y="878346"/>
                      <a:pt x="819" y="707589"/>
                      <a:pt x="6096" y="536970"/>
                    </a:cubicBezTo>
                    <a:cubicBezTo>
                      <a:pt x="6922" y="510256"/>
                      <a:pt x="14508" y="484180"/>
                      <a:pt x="18288" y="457722"/>
                    </a:cubicBezTo>
                    <a:cubicBezTo>
                      <a:pt x="22838" y="425875"/>
                      <a:pt x="31420" y="334391"/>
                      <a:pt x="42672" y="317514"/>
                    </a:cubicBezTo>
                    <a:cubicBezTo>
                      <a:pt x="46736" y="311418"/>
                      <a:pt x="51587" y="305779"/>
                      <a:pt x="54864" y="299226"/>
                    </a:cubicBezTo>
                    <a:cubicBezTo>
                      <a:pt x="63988" y="280978"/>
                      <a:pt x="60100" y="271326"/>
                      <a:pt x="67056" y="250458"/>
                    </a:cubicBezTo>
                    <a:cubicBezTo>
                      <a:pt x="69930" y="241837"/>
                      <a:pt x="75873" y="234511"/>
                      <a:pt x="79248" y="226074"/>
                    </a:cubicBezTo>
                    <a:cubicBezTo>
                      <a:pt x="141290" y="70968"/>
                      <a:pt x="23322" y="344235"/>
                      <a:pt x="115824" y="140730"/>
                    </a:cubicBezTo>
                    <a:cubicBezTo>
                      <a:pt x="121446" y="128363"/>
                      <a:pt x="124434" y="110593"/>
                      <a:pt x="128016" y="98058"/>
                    </a:cubicBezTo>
                    <a:cubicBezTo>
                      <a:pt x="129781" y="91879"/>
                      <a:pt x="130098" y="84788"/>
                      <a:pt x="134112" y="79770"/>
                    </a:cubicBezTo>
                    <a:cubicBezTo>
                      <a:pt x="138689" y="74049"/>
                      <a:pt x="146304" y="71642"/>
                      <a:pt x="152400" y="67578"/>
                    </a:cubicBezTo>
                    <a:cubicBezTo>
                      <a:pt x="156464" y="59450"/>
                      <a:pt x="158166" y="49620"/>
                      <a:pt x="164592" y="43194"/>
                    </a:cubicBezTo>
                    <a:cubicBezTo>
                      <a:pt x="169102" y="38684"/>
                      <a:pt x="201168" y="36212"/>
                      <a:pt x="201168" y="24906"/>
                    </a:cubicBezTo>
                    <a:cubicBezTo>
                      <a:pt x="201168" y="18480"/>
                      <a:pt x="189218" y="29946"/>
                      <a:pt x="182880" y="31002"/>
                    </a:cubicBezTo>
                    <a:cubicBezTo>
                      <a:pt x="164730" y="34027"/>
                      <a:pt x="146304" y="35066"/>
                      <a:pt x="128016" y="37098"/>
                    </a:cubicBezTo>
                    <a:cubicBezTo>
                      <a:pt x="121920" y="41162"/>
                      <a:pt x="116462" y="46404"/>
                      <a:pt x="109728" y="49290"/>
                    </a:cubicBezTo>
                    <a:cubicBezTo>
                      <a:pt x="82384" y="61009"/>
                      <a:pt x="90782" y="49619"/>
                      <a:pt x="67056" y="61482"/>
                    </a:cubicBezTo>
                    <a:cubicBezTo>
                      <a:pt x="24958" y="82531"/>
                      <a:pt x="75132" y="67083"/>
                      <a:pt x="24384" y="79770"/>
                    </a:cubicBezTo>
                    <a:cubicBezTo>
                      <a:pt x="26416" y="71642"/>
                      <a:pt x="27180" y="63087"/>
                      <a:pt x="30480" y="55386"/>
                    </a:cubicBezTo>
                    <a:cubicBezTo>
                      <a:pt x="36696" y="40883"/>
                      <a:pt x="46616" y="31281"/>
                      <a:pt x="60960" y="24906"/>
                    </a:cubicBezTo>
                    <a:cubicBezTo>
                      <a:pt x="96982" y="8896"/>
                      <a:pt x="110551" y="11268"/>
                      <a:pt x="152400" y="6618"/>
                    </a:cubicBezTo>
                    <a:cubicBezTo>
                      <a:pt x="158496" y="4586"/>
                      <a:pt x="164722" y="-1864"/>
                      <a:pt x="170688" y="522"/>
                    </a:cubicBezTo>
                    <a:cubicBezTo>
                      <a:pt x="177490" y="3243"/>
                      <a:pt x="186515" y="12449"/>
                      <a:pt x="182880" y="18810"/>
                    </a:cubicBezTo>
                    <a:cubicBezTo>
                      <a:pt x="167062" y="46491"/>
                      <a:pt x="128731" y="45704"/>
                      <a:pt x="103632" y="49290"/>
                    </a:cubicBezTo>
                    <a:cubicBezTo>
                      <a:pt x="93472" y="45226"/>
                      <a:pt x="75806" y="47714"/>
                      <a:pt x="73152" y="37098"/>
                    </a:cubicBezTo>
                    <a:cubicBezTo>
                      <a:pt x="70948" y="28282"/>
                      <a:pt x="89646" y="29415"/>
                      <a:pt x="97536" y="24906"/>
                    </a:cubicBezTo>
                    <a:cubicBezTo>
                      <a:pt x="103897" y="21271"/>
                      <a:pt x="109728" y="16778"/>
                      <a:pt x="115824" y="12714"/>
                    </a:cubicBezTo>
                    <a:cubicBezTo>
                      <a:pt x="132080" y="14746"/>
                      <a:pt x="148474" y="15879"/>
                      <a:pt x="164592" y="18810"/>
                    </a:cubicBezTo>
                    <a:cubicBezTo>
                      <a:pt x="170914" y="19959"/>
                      <a:pt x="179145" y="19677"/>
                      <a:pt x="182880" y="24906"/>
                    </a:cubicBezTo>
                    <a:cubicBezTo>
                      <a:pt x="190350" y="35364"/>
                      <a:pt x="191008" y="49290"/>
                      <a:pt x="195072" y="61482"/>
                    </a:cubicBezTo>
                    <a:cubicBezTo>
                      <a:pt x="197104" y="67578"/>
                      <a:pt x="204042" y="85517"/>
                      <a:pt x="201168" y="79770"/>
                    </a:cubicBezTo>
                    <a:lnTo>
                      <a:pt x="195072" y="67578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9474D426-437A-4829-9348-6FCBD3F4B726}"/>
                  </a:ext>
                </a:extLst>
              </p:cNvPr>
              <p:cNvSpPr txBox="1"/>
              <p:nvPr/>
            </p:nvSpPr>
            <p:spPr>
              <a:xfrm>
                <a:off x="6315775" y="3010813"/>
                <a:ext cx="484530" cy="22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/>
                  <a:t>(3</a:t>
                </a:r>
                <a:r>
                  <a:rPr lang="zh-TW" altLang="en-US" sz="1100" dirty="0"/>
                  <a:t>取</a:t>
                </a:r>
                <a:r>
                  <a:rPr lang="en-US" altLang="zh-TW" sz="1100" dirty="0"/>
                  <a:t>1)</a:t>
                </a:r>
                <a:endParaRPr lang="zh-TW" altLang="en-US" sz="1100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A152F655-EFA1-4F63-A8B3-A1422EFAE127}"/>
                  </a:ext>
                </a:extLst>
              </p:cNvPr>
              <p:cNvSpPr txBox="1"/>
              <p:nvPr/>
            </p:nvSpPr>
            <p:spPr>
              <a:xfrm>
                <a:off x="6800305" y="3779538"/>
                <a:ext cx="18952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hlinkClick r:id="rId5"/>
                  </a:rPr>
                  <a:t>https://arxiv.org/abs/1804.03230</a:t>
                </a:r>
                <a:endParaRPr lang="en-US" altLang="zh-TW" sz="9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B57E1E0-80DE-4DFD-A7C0-89B67DF6DA61}"/>
                </a:ext>
              </a:extLst>
            </p:cNvPr>
            <p:cNvSpPr txBox="1"/>
            <p:nvPr/>
          </p:nvSpPr>
          <p:spPr>
            <a:xfrm>
              <a:off x="6958291" y="3078318"/>
              <a:ext cx="5646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(K=3)</a:t>
              </a:r>
              <a:endParaRPr lang="zh-TW" altLang="en-US" sz="1100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4BBD0193-6889-4EBB-A484-33D9543A4CCE}"/>
                </a:ext>
              </a:extLst>
            </p:cNvPr>
            <p:cNvSpPr txBox="1"/>
            <p:nvPr/>
          </p:nvSpPr>
          <p:spPr>
            <a:xfrm>
              <a:off x="5078423" y="2181066"/>
              <a:ext cx="1399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/>
                <a:t>Copy K models</a:t>
              </a:r>
              <a:endParaRPr lang="zh-TW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88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演算法介紹</a:t>
            </a:r>
            <a:r>
              <a:rPr lang="en-US" altLang="zh-TW" dirty="0"/>
              <a:t>(4/6)</a:t>
            </a:r>
            <a:endParaRPr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9A421D-8864-4C1B-9959-E0F5EFEA9F49}"/>
              </a:ext>
            </a:extLst>
          </p:cNvPr>
          <p:cNvSpPr txBox="1"/>
          <p:nvPr/>
        </p:nvSpPr>
        <p:spPr>
          <a:xfrm>
            <a:off x="7248755" y="4892631"/>
            <a:ext cx="1895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hlinkClick r:id="rId3"/>
              </a:rPr>
              <a:t>https://arxiv.org/abs/1804.03230</a:t>
            </a:r>
            <a:endParaRPr lang="en-US" altLang="zh-TW" sz="900" dirty="0">
              <a:latin typeface="Consolas" panose="020B0609020204030204" pitchFamily="49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D04042-9F11-4A08-98A3-BB46A192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1" y="1230287"/>
            <a:ext cx="4794378" cy="31528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1AC51C-751F-4F8F-AD4A-08AF279D8945}"/>
              </a:ext>
            </a:extLst>
          </p:cNvPr>
          <p:cNvSpPr/>
          <p:nvPr/>
        </p:nvSpPr>
        <p:spPr>
          <a:xfrm>
            <a:off x="3147934" y="1561378"/>
            <a:ext cx="292309" cy="1999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02EE69-4E4D-480F-9532-4E805A5BE349}"/>
              </a:ext>
            </a:extLst>
          </p:cNvPr>
          <p:cNvSpPr/>
          <p:nvPr/>
        </p:nvSpPr>
        <p:spPr>
          <a:xfrm>
            <a:off x="1818696" y="1447800"/>
            <a:ext cx="292309" cy="14850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0F7D65-637B-42A0-B5F4-178BDA3BED97}"/>
              </a:ext>
            </a:extLst>
          </p:cNvPr>
          <p:cNvSpPr/>
          <p:nvPr/>
        </p:nvSpPr>
        <p:spPr>
          <a:xfrm>
            <a:off x="1135504" y="1561378"/>
            <a:ext cx="292309" cy="1999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7360DE-CC98-41A0-93F7-C779B887763F}"/>
              </a:ext>
            </a:extLst>
          </p:cNvPr>
          <p:cNvSpPr/>
          <p:nvPr/>
        </p:nvSpPr>
        <p:spPr>
          <a:xfrm>
            <a:off x="194762" y="2042160"/>
            <a:ext cx="317302" cy="15441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E0C90B7-3B7C-417A-9119-194FC41E887A}"/>
              </a:ext>
            </a:extLst>
          </p:cNvPr>
          <p:cNvSpPr txBox="1"/>
          <p:nvPr/>
        </p:nvSpPr>
        <p:spPr>
          <a:xfrm>
            <a:off x="2547458" y="1984844"/>
            <a:ext cx="224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*</a:t>
            </a:r>
            <a:r>
              <a:rPr lang="zh-TW" altLang="en-US" sz="1200" dirty="0"/>
              <a:t>用</a:t>
            </a:r>
            <a:r>
              <a:rPr lang="en-US" altLang="zh-TW" sz="1200" dirty="0"/>
              <a:t>table</a:t>
            </a:r>
            <a:r>
              <a:rPr lang="zh-TW" altLang="en-US" sz="1200" dirty="0"/>
              <a:t>查</a:t>
            </a:r>
            <a:r>
              <a:rPr lang="en-US" altLang="zh-TW" sz="1200" dirty="0"/>
              <a:t>network</a:t>
            </a:r>
            <a:r>
              <a:rPr lang="zh-TW" altLang="en-US" sz="1200" dirty="0"/>
              <a:t>總運算時間</a:t>
            </a:r>
            <a:endParaRPr lang="en-US" altLang="zh-TW" sz="12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FBC3D1F-73C1-428D-8FAB-3E02F5D07F5C}"/>
              </a:ext>
            </a:extLst>
          </p:cNvPr>
          <p:cNvGrpSpPr/>
          <p:nvPr/>
        </p:nvGrpSpPr>
        <p:grpSpPr>
          <a:xfrm>
            <a:off x="4871060" y="1185347"/>
            <a:ext cx="4315612" cy="3754874"/>
            <a:chOff x="588399" y="1202018"/>
            <a:chExt cx="7408851" cy="12857855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65ADDB9F-FF1A-441D-94F8-3CC6FF49F954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4B99967-1D1E-4577-8731-94CADFB61CB8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12857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Consolas" panose="020B0609020204030204" pitchFamily="49" charset="0"/>
                </a:rPr>
                <a:t>名詞解釋</a:t>
              </a:r>
              <a:endParaRPr lang="en-US" altLang="zh-TW" b="1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Consolas" panose="020B0609020204030204" pitchFamily="49" charset="0"/>
                </a:rPr>
                <a:t>Net</a:t>
              </a:r>
              <a:r>
                <a:rPr lang="en-US" altLang="zh-TW" baseline="-25000" dirty="0"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latin typeface="Consolas" panose="020B0609020204030204" pitchFamily="49" charset="0"/>
                </a:rPr>
                <a:t> = Pretrained ResNet-18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 err="1">
                  <a:latin typeface="Consolas" panose="020B0609020204030204" pitchFamily="49" charset="0"/>
                </a:rPr>
                <a:t>Net</a:t>
              </a:r>
              <a:r>
                <a:rPr lang="en-US" altLang="zh-TW" baseline="-25000" dirty="0" err="1"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latin typeface="Consolas" panose="020B0609020204030204" pitchFamily="49" charset="0"/>
                </a:rPr>
                <a:t> = ResNet-18 in pruning step </a:t>
              </a:r>
              <a:r>
                <a:rPr lang="en-US" altLang="zh-TW" dirty="0" err="1">
                  <a:latin typeface="Consolas" panose="020B0609020204030204" pitchFamily="49" charset="0"/>
                </a:rPr>
                <a:t>i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Consolas" panose="020B0609020204030204" pitchFamily="49" charset="0"/>
                </a:rPr>
                <a:t>Bud = </a:t>
              </a:r>
              <a:r>
                <a:rPr lang="zh-TW" altLang="en-US" dirty="0">
                  <a:latin typeface="Consolas" panose="020B0609020204030204" pitchFamily="49" charset="0"/>
                </a:rPr>
                <a:t>預計減少多少</a:t>
              </a:r>
              <a:r>
                <a:rPr lang="en-US" altLang="zh-TW" dirty="0">
                  <a:latin typeface="Consolas" panose="020B0609020204030204" pitchFamily="49" charset="0"/>
                </a:rPr>
                <a:t>%</a:t>
              </a:r>
              <a:r>
                <a:rPr lang="zh-TW" altLang="en-US" dirty="0">
                  <a:latin typeface="Consolas" panose="020B0609020204030204" pitchFamily="49" charset="0"/>
                </a:rPr>
                <a:t>的</a:t>
              </a:r>
              <a:r>
                <a:rPr lang="en-US" altLang="zh-TW" dirty="0">
                  <a:latin typeface="Consolas" panose="020B0609020204030204" pitchFamily="49" charset="0"/>
                </a:rPr>
                <a:t>latency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l-GR" altLang="zh-TW" dirty="0">
                  <a:latin typeface="Consolas" panose="020B0609020204030204" pitchFamily="49" charset="0"/>
                </a:rPr>
                <a:t>Δ</a:t>
              </a:r>
              <a:r>
                <a:rPr lang="en-US" altLang="zh-TW" dirty="0">
                  <a:latin typeface="Consolas" panose="020B0609020204030204" pitchFamily="49" charset="0"/>
                </a:rPr>
                <a:t>R</a:t>
              </a:r>
              <a:r>
                <a:rPr lang="en-US" altLang="zh-TW" baseline="-25000" dirty="0"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latin typeface="Consolas" panose="020B0609020204030204" pitchFamily="49" charset="0"/>
                </a:rPr>
                <a:t> </a:t>
              </a:r>
              <a:r>
                <a:rPr lang="zh-TW" altLang="en-US" dirty="0">
                  <a:latin typeface="Consolas" panose="020B0609020204030204" pitchFamily="49" charset="0"/>
                </a:rPr>
                <a:t>≈ </a:t>
              </a:r>
              <a:r>
                <a:rPr lang="en-US" altLang="zh-TW" dirty="0">
                  <a:latin typeface="Consolas" panose="020B0609020204030204" pitchFamily="49" charset="0"/>
                </a:rPr>
                <a:t>learning rate of pruning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Consolas" panose="020B0609020204030204" pitchFamily="49" charset="0"/>
                </a:rPr>
                <a:t>K </a:t>
              </a:r>
              <a:r>
                <a:rPr lang="en-US" altLang="zh-TW" dirty="0">
                  <a:solidFill>
                    <a:srgbClr val="4D5156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latin typeface="Consolas" panose="020B0609020204030204" pitchFamily="49" charset="0"/>
                </a:rPr>
                <a:t> candidates(layers) to be pruned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 err="1">
                  <a:latin typeface="Consolas" panose="020B0609020204030204" pitchFamily="49" charset="0"/>
                </a:rPr>
                <a:t>Res</a:t>
              </a:r>
              <a:r>
                <a:rPr lang="en-US" altLang="zh-TW" baseline="-25000" dirty="0" err="1">
                  <a:latin typeface="Consolas" panose="020B0609020204030204" pitchFamily="49" charset="0"/>
                </a:rPr>
                <a:t>i</a:t>
              </a:r>
              <a:r>
                <a:rPr lang="en-US" altLang="zh-TW" baseline="-25000" dirty="0"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latin typeface="Consolas" panose="020B0609020204030204" pitchFamily="49" charset="0"/>
                </a:rPr>
                <a:t>= Latency of </a:t>
              </a:r>
              <a:r>
                <a:rPr lang="en-US" altLang="zh-TW" dirty="0" err="1">
                  <a:latin typeface="Consolas" panose="020B0609020204030204" pitchFamily="49" charset="0"/>
                </a:rPr>
                <a:t>Net</a:t>
              </a:r>
              <a:r>
                <a:rPr lang="en-US" altLang="zh-TW" baseline="-25000" dirty="0" err="1"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latin typeface="Consolas" panose="020B0609020204030204" pitchFamily="49" charset="0"/>
                </a:rPr>
                <a:t>(look-up table)</a:t>
              </a:r>
              <a:endParaRPr lang="en-US" altLang="zh-TW" baseline="-25000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Consolas" panose="020B0609020204030204" pitchFamily="49" charset="0"/>
                </a:rPr>
                <a:t>Con = </a:t>
              </a:r>
              <a:r>
                <a:rPr lang="zh-TW" altLang="en-US" dirty="0">
                  <a:latin typeface="Consolas" panose="020B0609020204030204" pitchFamily="49" charset="0"/>
                </a:rPr>
                <a:t>本次</a:t>
              </a:r>
              <a:r>
                <a:rPr lang="en-US" altLang="zh-TW" dirty="0" err="1">
                  <a:latin typeface="Consolas" panose="020B0609020204030204" pitchFamily="49" charset="0"/>
                </a:rPr>
                <a:t>iter</a:t>
              </a:r>
              <a:r>
                <a:rPr lang="en-US" altLang="zh-TW" dirty="0">
                  <a:latin typeface="Consolas" panose="020B0609020204030204" pitchFamily="49" charset="0"/>
                </a:rPr>
                <a:t>.</a:t>
              </a:r>
              <a:r>
                <a:rPr lang="zh-TW" altLang="en-US" dirty="0">
                  <a:latin typeface="Consolas" panose="020B0609020204030204" pitchFamily="49" charset="0"/>
                </a:rPr>
                <a:t>要減少多少</a:t>
              </a:r>
              <a:r>
                <a:rPr lang="en-US" altLang="zh-TW" dirty="0">
                  <a:latin typeface="Consolas" panose="020B0609020204030204" pitchFamily="49" charset="0"/>
                </a:rPr>
                <a:t>latency</a:t>
              </a:r>
            </a:p>
            <a:p>
              <a:r>
                <a:rPr lang="zh-TW" altLang="en-US" dirty="0">
                  <a:latin typeface="Consolas" panose="020B0609020204030204" pitchFamily="49" charset="0"/>
                </a:rPr>
                <a:t>   </a:t>
              </a:r>
              <a:r>
                <a:rPr lang="en-US" altLang="zh-TW" dirty="0">
                  <a:latin typeface="Consolas" panose="020B0609020204030204" pitchFamily="49" charset="0"/>
                </a:rPr>
                <a:t>(</a:t>
              </a:r>
              <a:r>
                <a:rPr lang="zh-TW" altLang="en-US" dirty="0">
                  <a:latin typeface="Consolas" panose="020B0609020204030204" pitchFamily="49" charset="0"/>
                </a:rPr>
                <a:t>決定要砍多少</a:t>
              </a:r>
              <a:r>
                <a:rPr lang="en-US" altLang="zh-TW" dirty="0">
                  <a:latin typeface="Consolas" panose="020B0609020204030204" pitchFamily="49" charset="0"/>
                </a:rPr>
                <a:t>filters)</a:t>
              </a: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r>
                <a:rPr lang="zh-TW" altLang="en-US" dirty="0">
                  <a:latin typeface="Consolas" panose="020B0609020204030204" pitchFamily="49" charset="0"/>
                </a:rPr>
                <a:t>* 下一頁會舉例說明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2FFABA3-3B67-4102-AEEF-325743766A4F}"/>
              </a:ext>
            </a:extLst>
          </p:cNvPr>
          <p:cNvSpPr/>
          <p:nvPr/>
        </p:nvSpPr>
        <p:spPr>
          <a:xfrm>
            <a:off x="402026" y="2339244"/>
            <a:ext cx="317302" cy="15441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7AC930-005E-4F66-9EC5-5F963CC8FF80}"/>
              </a:ext>
            </a:extLst>
          </p:cNvPr>
          <p:cNvSpPr/>
          <p:nvPr/>
        </p:nvSpPr>
        <p:spPr>
          <a:xfrm>
            <a:off x="3512267" y="3081241"/>
            <a:ext cx="317302" cy="15441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AC5902-EA37-4424-B7A9-70DFE32CD176}"/>
              </a:ext>
            </a:extLst>
          </p:cNvPr>
          <p:cNvSpPr/>
          <p:nvPr/>
        </p:nvSpPr>
        <p:spPr>
          <a:xfrm>
            <a:off x="647770" y="3081241"/>
            <a:ext cx="487733" cy="15441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6F7877-69D9-4C5C-87F6-2EC58C608C32}"/>
              </a:ext>
            </a:extLst>
          </p:cNvPr>
          <p:cNvSpPr/>
          <p:nvPr/>
        </p:nvSpPr>
        <p:spPr>
          <a:xfrm>
            <a:off x="1320165" y="2494541"/>
            <a:ext cx="173355" cy="15441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94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>
            <a:extLst>
              <a:ext uri="{FF2B5EF4-FFF2-40B4-BE49-F238E27FC236}">
                <a16:creationId xmlns:a16="http://schemas.microsoft.com/office/drawing/2014/main" id="{3ACF9B5B-EA44-4E50-AF66-D0B69709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5" y="1557327"/>
            <a:ext cx="5448772" cy="2683520"/>
          </a:xfrm>
          <a:prstGeom prst="rect">
            <a:avLst/>
          </a:prstGeom>
        </p:spPr>
      </p:pic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演算法介紹</a:t>
            </a:r>
            <a:r>
              <a:rPr lang="en-US" altLang="zh-TW" dirty="0"/>
              <a:t>(4.5/6)</a:t>
            </a:r>
            <a:endParaRPr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9A421D-8864-4C1B-9959-E0F5EFEA9F49}"/>
              </a:ext>
            </a:extLst>
          </p:cNvPr>
          <p:cNvSpPr txBox="1"/>
          <p:nvPr/>
        </p:nvSpPr>
        <p:spPr>
          <a:xfrm>
            <a:off x="7248755" y="4892631"/>
            <a:ext cx="1895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hlinkClick r:id="rId4"/>
              </a:rPr>
              <a:t>https://arxiv.org/abs/1804.03230</a:t>
            </a:r>
            <a:endParaRPr lang="en-US" altLang="zh-TW" sz="900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18D91D-BED3-440B-A2D0-116B2189F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007" y="969778"/>
            <a:ext cx="2270241" cy="353214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8CFEC77-31C8-4BAC-A920-0CCBA9AAF691}"/>
              </a:ext>
            </a:extLst>
          </p:cNvPr>
          <p:cNvSpPr txBox="1"/>
          <p:nvPr/>
        </p:nvSpPr>
        <p:spPr>
          <a:xfrm>
            <a:off x="561358" y="1189713"/>
            <a:ext cx="76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Consolas" panose="020B0609020204030204" pitchFamily="49" charset="0"/>
              </a:rPr>
              <a:t>舉例</a:t>
            </a:r>
            <a:r>
              <a:rPr lang="en-US" altLang="zh-TW" b="1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CC2423-26DB-45A4-80CD-5387FDA41B13}"/>
              </a:ext>
            </a:extLst>
          </p:cNvPr>
          <p:cNvSpPr txBox="1"/>
          <p:nvPr/>
        </p:nvSpPr>
        <p:spPr>
          <a:xfrm>
            <a:off x="4194799" y="4172674"/>
            <a:ext cx="578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u="sng" dirty="0"/>
              <a:t>(K=3)</a:t>
            </a:r>
            <a:endParaRPr lang="zh-TW" altLang="en-US" sz="1100" u="sng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A0456C-F83F-487D-9363-1A161965DC7E}"/>
              </a:ext>
            </a:extLst>
          </p:cNvPr>
          <p:cNvSpPr/>
          <p:nvPr/>
        </p:nvSpPr>
        <p:spPr>
          <a:xfrm>
            <a:off x="505477" y="1813242"/>
            <a:ext cx="1313163" cy="1824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82AF73-E80F-4F79-9B3F-5C92D1E71A41}"/>
              </a:ext>
            </a:extLst>
          </p:cNvPr>
          <p:cNvSpPr/>
          <p:nvPr/>
        </p:nvSpPr>
        <p:spPr>
          <a:xfrm>
            <a:off x="541037" y="2485615"/>
            <a:ext cx="1282683" cy="1824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DE04B2A-4E2A-4E65-BE6C-9F24B8B003DB}"/>
              </a:ext>
            </a:extLst>
          </p:cNvPr>
          <p:cNvSpPr/>
          <p:nvPr/>
        </p:nvSpPr>
        <p:spPr>
          <a:xfrm>
            <a:off x="525797" y="3372815"/>
            <a:ext cx="688323" cy="1824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A46EBD-DDDB-4836-B019-702495FDF5E3}"/>
              </a:ext>
            </a:extLst>
          </p:cNvPr>
          <p:cNvSpPr/>
          <p:nvPr/>
        </p:nvSpPr>
        <p:spPr>
          <a:xfrm>
            <a:off x="509295" y="3603032"/>
            <a:ext cx="688323" cy="1824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7BFC8A0-19D3-4CA9-BF0D-B02631182A90}"/>
              </a:ext>
            </a:extLst>
          </p:cNvPr>
          <p:cNvSpPr/>
          <p:nvPr/>
        </p:nvSpPr>
        <p:spPr>
          <a:xfrm>
            <a:off x="4254500" y="4240847"/>
            <a:ext cx="408714" cy="1510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070FAE9-BF3E-4D83-B8CC-383B5F386901}"/>
              </a:ext>
            </a:extLst>
          </p:cNvPr>
          <p:cNvSpPr/>
          <p:nvPr/>
        </p:nvSpPr>
        <p:spPr>
          <a:xfrm>
            <a:off x="6772275" y="1915979"/>
            <a:ext cx="352425" cy="20619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0007A6-70AC-47B0-AC1B-EFB73245215A}"/>
              </a:ext>
            </a:extLst>
          </p:cNvPr>
          <p:cNvSpPr/>
          <p:nvPr/>
        </p:nvSpPr>
        <p:spPr>
          <a:xfrm>
            <a:off x="7966710" y="2413184"/>
            <a:ext cx="352425" cy="20619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1BE7BAF-8867-480E-9A63-AAB49388D79C}"/>
              </a:ext>
            </a:extLst>
          </p:cNvPr>
          <p:cNvSpPr/>
          <p:nvPr/>
        </p:nvSpPr>
        <p:spPr>
          <a:xfrm>
            <a:off x="7335882" y="2178869"/>
            <a:ext cx="352425" cy="20619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0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4400049" y="238164"/>
            <a:ext cx="2906209" cy="488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/>
              <a:t>演算法介紹</a:t>
            </a:r>
            <a:r>
              <a:rPr lang="en-US" altLang="zh-TW" sz="2000" dirty="0"/>
              <a:t>(5/6)</a:t>
            </a:r>
            <a:endParaRPr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9A421D-8864-4C1B-9959-E0F5EFEA9F49}"/>
              </a:ext>
            </a:extLst>
          </p:cNvPr>
          <p:cNvSpPr txBox="1"/>
          <p:nvPr/>
        </p:nvSpPr>
        <p:spPr>
          <a:xfrm>
            <a:off x="7248755" y="4892631"/>
            <a:ext cx="1895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hlinkClick r:id="rId3"/>
              </a:rPr>
              <a:t>https://arxiv.org/abs/1804.03230</a:t>
            </a:r>
            <a:endParaRPr lang="en-US" altLang="zh-TW" sz="900" dirty="0">
              <a:latin typeface="Consolas" panose="020B0609020204030204" pitchFamily="49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E64BABB-131A-45EE-A736-CD2F02B259D2}"/>
              </a:ext>
            </a:extLst>
          </p:cNvPr>
          <p:cNvGrpSpPr/>
          <p:nvPr/>
        </p:nvGrpSpPr>
        <p:grpSpPr>
          <a:xfrm>
            <a:off x="0" y="36238"/>
            <a:ext cx="4374457" cy="2672631"/>
            <a:chOff x="0" y="1211022"/>
            <a:chExt cx="4794378" cy="315287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06D04042-9F11-4A08-98A3-BB46A1928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211022"/>
              <a:ext cx="4794378" cy="315287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1F41305-7A34-4EC6-A3A9-018289A76BF5}"/>
                </a:ext>
              </a:extLst>
            </p:cNvPr>
            <p:cNvSpPr/>
            <p:nvPr/>
          </p:nvSpPr>
          <p:spPr>
            <a:xfrm>
              <a:off x="1964850" y="3079750"/>
              <a:ext cx="1855310" cy="14986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55D1C0-479C-4DCD-BBE1-10ABCE631EC1}"/>
                </a:ext>
              </a:extLst>
            </p:cNvPr>
            <p:cNvSpPr/>
            <p:nvPr/>
          </p:nvSpPr>
          <p:spPr>
            <a:xfrm>
              <a:off x="1435253" y="3244291"/>
              <a:ext cx="2169007" cy="14986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20F3EA9-D4DA-4859-8CB4-9B7465B3FF8C}"/>
                </a:ext>
              </a:extLst>
            </p:cNvPr>
            <p:cNvSpPr/>
            <p:nvPr/>
          </p:nvSpPr>
          <p:spPr>
            <a:xfrm>
              <a:off x="1435253" y="3408770"/>
              <a:ext cx="1883257" cy="14986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8E20F5-3EE9-4D1F-AEFE-1C31C3E0B18D}"/>
                </a:ext>
              </a:extLst>
            </p:cNvPr>
            <p:cNvSpPr/>
            <p:nvPr/>
          </p:nvSpPr>
          <p:spPr>
            <a:xfrm>
              <a:off x="586075" y="3942009"/>
              <a:ext cx="1134140" cy="182429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7E9F9D-DAD5-4E5A-A1BB-60FEE2E31542}"/>
                </a:ext>
              </a:extLst>
            </p:cNvPr>
            <p:cNvSpPr/>
            <p:nvPr/>
          </p:nvSpPr>
          <p:spPr>
            <a:xfrm>
              <a:off x="1469534" y="3571902"/>
              <a:ext cx="1170796" cy="182429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E0C90B7-3B7C-417A-9119-194FC41E887A}"/>
                </a:ext>
              </a:extLst>
            </p:cNvPr>
            <p:cNvSpPr txBox="1"/>
            <p:nvPr/>
          </p:nvSpPr>
          <p:spPr>
            <a:xfrm>
              <a:off x="2547458" y="1984844"/>
              <a:ext cx="2016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*</a:t>
              </a:r>
              <a:r>
                <a:rPr lang="zh-TW" altLang="en-US" sz="1200" dirty="0"/>
                <a:t>用</a:t>
              </a:r>
              <a:r>
                <a:rPr lang="en-US" altLang="zh-TW" sz="1200" dirty="0"/>
                <a:t>table</a:t>
              </a:r>
              <a:r>
                <a:rPr lang="zh-TW" altLang="en-US" sz="1200" dirty="0"/>
                <a:t>查總運算時間</a:t>
              </a:r>
              <a:endParaRPr lang="en-US" altLang="zh-TW" sz="1200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FBC3D1F-73C1-428D-8FAB-3E02F5D07F5C}"/>
              </a:ext>
            </a:extLst>
          </p:cNvPr>
          <p:cNvGrpSpPr/>
          <p:nvPr/>
        </p:nvGrpSpPr>
        <p:grpSpPr>
          <a:xfrm>
            <a:off x="4871060" y="914718"/>
            <a:ext cx="3776337" cy="4001095"/>
            <a:chOff x="588399" y="-189835"/>
            <a:chExt cx="7408851" cy="20577757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65ADDB9F-FF1A-441D-94F8-3CC6FF49F954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4B99967-1D1E-4577-8731-94CADFB61CB8}"/>
                </a:ext>
              </a:extLst>
            </p:cNvPr>
            <p:cNvSpPr txBox="1"/>
            <p:nvPr/>
          </p:nvSpPr>
          <p:spPr>
            <a:xfrm>
              <a:off x="588399" y="-189835"/>
              <a:ext cx="7408851" cy="2057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Consolas" panose="020B0609020204030204" pitchFamily="49" charset="0"/>
                </a:rPr>
                <a:t>函數解釋</a:t>
              </a:r>
              <a:endParaRPr lang="en-US" altLang="zh-TW" b="1" dirty="0">
                <a:latin typeface="Consolas" panose="020B06090202040302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 err="1">
                  <a:latin typeface="Consolas" panose="020B0609020204030204" pitchFamily="49" charset="0"/>
                </a:rPr>
                <a:t>ChooseNumFilters</a:t>
              </a:r>
              <a:r>
                <a:rPr lang="en-US" altLang="zh-TW" sz="1200" dirty="0">
                  <a:latin typeface="Consolas" panose="020B0609020204030204" pitchFamily="49" charset="0"/>
                </a:rPr>
                <a:t>(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Net</a:t>
              </a:r>
              <a:r>
                <a:rPr lang="en-US" altLang="zh-TW" sz="1200" baseline="-25000" dirty="0" err="1">
                  <a:latin typeface="Consolas" panose="020B0609020204030204" pitchFamily="49" charset="0"/>
                </a:rPr>
                <a:t>i</a:t>
              </a:r>
              <a:r>
                <a:rPr lang="en-US" altLang="zh-TW" sz="1200" dirty="0">
                  <a:latin typeface="Consolas" panose="020B0609020204030204" pitchFamily="49" charset="0"/>
                </a:rPr>
                <a:t>, k, Con)</a:t>
              </a:r>
            </a:p>
            <a:p>
              <a:r>
                <a:rPr lang="zh-TW" altLang="en-US" sz="1200" dirty="0">
                  <a:latin typeface="Consolas" panose="020B0609020204030204" pitchFamily="49" charset="0"/>
                </a:rPr>
                <a:t>根據</a:t>
              </a:r>
              <a:r>
                <a:rPr lang="en-US" altLang="zh-TW" sz="1200" dirty="0">
                  <a:latin typeface="Consolas" panose="020B0609020204030204" pitchFamily="49" charset="0"/>
                </a:rPr>
                <a:t>constraint</a:t>
              </a:r>
              <a:r>
                <a:rPr lang="zh-TW" altLang="en-US" sz="1200" dirty="0">
                  <a:latin typeface="Consolas" panose="020B0609020204030204" pitchFamily="49" charset="0"/>
                </a:rPr>
                <a:t>決定要</a:t>
              </a:r>
              <a:r>
                <a:rPr lang="zh-TW" altLang="en-US" sz="1200" b="1" dirty="0">
                  <a:latin typeface="Consolas" panose="020B0609020204030204" pitchFamily="49" charset="0"/>
                </a:rPr>
                <a:t>砍</a:t>
              </a:r>
              <a:r>
                <a:rPr lang="en-US" altLang="zh-TW" sz="1200" b="1" dirty="0">
                  <a:latin typeface="Consolas" panose="020B0609020204030204" pitchFamily="49" charset="0"/>
                </a:rPr>
                <a:t>N</a:t>
              </a:r>
              <a:r>
                <a:rPr lang="zh-TW" altLang="en-US" sz="1200" b="1" dirty="0">
                  <a:latin typeface="Consolas" panose="020B0609020204030204" pitchFamily="49" charset="0"/>
                </a:rPr>
                <a:t>個</a:t>
              </a:r>
              <a:r>
                <a:rPr lang="en-US" altLang="zh-TW" sz="1200" b="1" dirty="0">
                  <a:latin typeface="Consolas" panose="020B0609020204030204" pitchFamily="49" charset="0"/>
                </a:rPr>
                <a:t>filter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Output: # of filters(int)</a:t>
              </a: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 err="1">
                  <a:latin typeface="Consolas" panose="020B0609020204030204" pitchFamily="49" charset="0"/>
                </a:rPr>
                <a:t>ChooseWhichFilters</a:t>
              </a:r>
              <a:r>
                <a:rPr lang="en-US" altLang="zh-TW" sz="1200" dirty="0">
                  <a:latin typeface="Consolas" panose="020B0609020204030204" pitchFamily="49" charset="0"/>
                </a:rPr>
                <a:t>(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Net</a:t>
              </a:r>
              <a:r>
                <a:rPr lang="en-US" altLang="zh-TW" sz="1200" baseline="-25000" dirty="0" err="1">
                  <a:latin typeface="Consolas" panose="020B0609020204030204" pitchFamily="49" charset="0"/>
                </a:rPr>
                <a:t>i</a:t>
              </a:r>
              <a:r>
                <a:rPr lang="en-US" altLang="zh-TW" sz="1200" dirty="0">
                  <a:latin typeface="Consolas" panose="020B0609020204030204" pitchFamily="49" charset="0"/>
                </a:rPr>
                <a:t>, k, 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N_Filt</a:t>
              </a:r>
              <a:r>
                <a:rPr lang="en-US" altLang="zh-TW" sz="1200" baseline="-25000" dirty="0" err="1">
                  <a:latin typeface="Consolas" panose="020B0609020204030204" pitchFamily="49" charset="0"/>
                </a:rPr>
                <a:t>k</a:t>
              </a:r>
              <a:r>
                <a:rPr lang="en-US" altLang="zh-TW" sz="12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zh-TW" altLang="en-US" sz="1200" dirty="0">
                  <a:latin typeface="Consolas" panose="020B0609020204030204" pitchFamily="49" charset="0"/>
                </a:rPr>
                <a:t>決定要</a:t>
              </a:r>
              <a:r>
                <a:rPr lang="zh-TW" altLang="en-US" sz="1200" b="1" dirty="0">
                  <a:latin typeface="Consolas" panose="020B0609020204030204" pitchFamily="49" charset="0"/>
                </a:rPr>
                <a:t>砍哪</a:t>
              </a:r>
              <a:r>
                <a:rPr lang="en-US" altLang="zh-TW" sz="1200" b="1" dirty="0">
                  <a:latin typeface="Consolas" panose="020B0609020204030204" pitchFamily="49" charset="0"/>
                </a:rPr>
                <a:t>N</a:t>
              </a:r>
              <a:r>
                <a:rPr lang="zh-TW" altLang="en-US" sz="1200" b="1" dirty="0">
                  <a:latin typeface="Consolas" panose="020B0609020204030204" pitchFamily="49" charset="0"/>
                </a:rPr>
                <a:t>個</a:t>
              </a:r>
              <a:r>
                <a:rPr lang="en-US" altLang="zh-TW" sz="1200" b="1" dirty="0">
                  <a:latin typeface="Consolas" panose="020B0609020204030204" pitchFamily="49" charset="0"/>
                </a:rPr>
                <a:t>filter</a:t>
              </a:r>
              <a:r>
                <a:rPr lang="zh-TW" altLang="en-US" sz="1200" dirty="0">
                  <a:latin typeface="Consolas" panose="020B0609020204030204" pitchFamily="49" charset="0"/>
                </a:rPr>
                <a:t>並</a:t>
              </a:r>
              <a:r>
                <a:rPr lang="zh-TW" altLang="en-US" sz="1200" b="1" dirty="0">
                  <a:latin typeface="Consolas" panose="020B0609020204030204" pitchFamily="49" charset="0"/>
                </a:rPr>
                <a:t>執行</a:t>
              </a:r>
              <a:r>
                <a:rPr lang="en-US" altLang="zh-TW" sz="1200" b="1" dirty="0">
                  <a:latin typeface="Consolas" panose="020B0609020204030204" pitchFamily="49" charset="0"/>
                </a:rPr>
                <a:t>pruning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Output: 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Net_Simp</a:t>
              </a:r>
              <a:r>
                <a:rPr lang="en-US" altLang="zh-TW" sz="1200" baseline="-25000" dirty="0" err="1">
                  <a:latin typeface="Consolas" panose="020B0609020204030204" pitchFamily="49" charset="0"/>
                </a:rPr>
                <a:t>k</a:t>
              </a:r>
              <a:r>
                <a:rPr lang="en-US" altLang="zh-TW" sz="1200" dirty="0">
                  <a:latin typeface="Consolas" panose="020B0609020204030204" pitchFamily="49" charset="0"/>
                </a:rPr>
                <a:t> (Pruned Network)</a:t>
              </a: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 err="1">
                  <a:latin typeface="Consolas" panose="020B0609020204030204" pitchFamily="49" charset="0"/>
                </a:rPr>
                <a:t>ShortTermFineTune</a:t>
              </a:r>
              <a:r>
                <a:rPr lang="en-US" altLang="zh-TW" sz="1200" dirty="0">
                  <a:latin typeface="Consolas" panose="020B0609020204030204" pitchFamily="49" charset="0"/>
                </a:rPr>
                <a:t>(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Net_Simp</a:t>
              </a:r>
              <a:r>
                <a:rPr lang="en-US" altLang="zh-TW" sz="1200" baseline="-25000" dirty="0" err="1">
                  <a:latin typeface="Consolas" panose="020B0609020204030204" pitchFamily="49" charset="0"/>
                </a:rPr>
                <a:t>k</a:t>
              </a:r>
              <a:r>
                <a:rPr lang="en-US" altLang="zh-TW" sz="12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zh-TW" altLang="en-US" sz="1200" b="1" dirty="0">
                  <a:latin typeface="Consolas" panose="020B0609020204030204" pitchFamily="49" charset="0"/>
                </a:rPr>
                <a:t>訓練</a:t>
              </a:r>
              <a:r>
                <a:rPr lang="zh-TW" altLang="en-US" sz="1200" dirty="0">
                  <a:latin typeface="Consolas" panose="020B0609020204030204" pitchFamily="49" charset="0"/>
                </a:rPr>
                <a:t>剪枝後的</a:t>
              </a:r>
              <a:r>
                <a:rPr lang="en-US" altLang="zh-TW" sz="1200" dirty="0">
                  <a:latin typeface="Consolas" panose="020B0609020204030204" pitchFamily="49" charset="0"/>
                </a:rPr>
                <a:t>model</a:t>
              </a:r>
              <a:r>
                <a:rPr lang="zh-TW" altLang="en-US" sz="1200" dirty="0">
                  <a:latin typeface="Consolas" panose="020B0609020204030204" pitchFamily="49" charset="0"/>
                </a:rPr>
                <a:t>以維持其準確度</a:t>
              </a:r>
              <a:endParaRPr lang="en-US" altLang="zh-TW" sz="1200" dirty="0"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Output:</a:t>
              </a:r>
              <a:r>
                <a:rPr lang="zh-TW" altLang="en-US" sz="1200" dirty="0"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Net_Simp</a:t>
              </a:r>
              <a:r>
                <a:rPr lang="en-US" altLang="zh-TW" sz="1200" baseline="-25000" dirty="0" err="1">
                  <a:latin typeface="Consolas" panose="020B0609020204030204" pitchFamily="49" charset="0"/>
                </a:rPr>
                <a:t>k</a:t>
              </a:r>
              <a:r>
                <a:rPr lang="en-US" altLang="zh-TW" sz="1200" dirty="0">
                  <a:latin typeface="Consolas" panose="020B0609020204030204" pitchFamily="49" charset="0"/>
                </a:rPr>
                <a:t> (Pruned Network)</a:t>
              </a: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 err="1">
                  <a:latin typeface="Consolas" panose="020B0609020204030204" pitchFamily="49" charset="0"/>
                </a:rPr>
                <a:t>PickHighestAccuracy</a:t>
              </a:r>
              <a:endParaRPr lang="en-US" altLang="zh-TW" sz="1200" dirty="0">
                <a:latin typeface="Consolas" panose="020B0609020204030204" pitchFamily="49" charset="0"/>
              </a:endParaRPr>
            </a:p>
            <a:p>
              <a:r>
                <a:rPr lang="zh-TW" altLang="en-US" sz="1200" dirty="0">
                  <a:latin typeface="Consolas" panose="020B0609020204030204" pitchFamily="49" charset="0"/>
                </a:rPr>
                <a:t>從上述</a:t>
              </a:r>
              <a:r>
                <a:rPr lang="en-US" altLang="zh-TW" sz="1200" b="1" dirty="0">
                  <a:latin typeface="Consolas" panose="020B0609020204030204" pitchFamily="49" charset="0"/>
                </a:rPr>
                <a:t>K</a:t>
              </a:r>
              <a:r>
                <a:rPr lang="zh-TW" altLang="en-US" sz="1200" b="1" dirty="0">
                  <a:latin typeface="Consolas" panose="020B0609020204030204" pitchFamily="49" charset="0"/>
                </a:rPr>
                <a:t>個</a:t>
              </a:r>
              <a:r>
                <a:rPr lang="en-US" altLang="zh-TW" sz="1200" b="1" dirty="0">
                  <a:latin typeface="Consolas" panose="020B0609020204030204" pitchFamily="49" charset="0"/>
                </a:rPr>
                <a:t>model</a:t>
              </a:r>
              <a:r>
                <a:rPr lang="zh-TW" altLang="en-US" sz="1200" b="1" dirty="0">
                  <a:latin typeface="Consolas" panose="020B0609020204030204" pitchFamily="49" charset="0"/>
                </a:rPr>
                <a:t>中選</a:t>
              </a:r>
              <a:r>
                <a:rPr lang="en-US" altLang="zh-TW" sz="1200" b="1" dirty="0">
                  <a:latin typeface="Consolas" panose="020B0609020204030204" pitchFamily="49" charset="0"/>
                </a:rPr>
                <a:t>cost</a:t>
              </a:r>
              <a:r>
                <a:rPr lang="zh-TW" altLang="en-US" sz="1200" b="1" dirty="0">
                  <a:latin typeface="Consolas" panose="020B0609020204030204" pitchFamily="49" charset="0"/>
                </a:rPr>
                <a:t>最低的</a:t>
              </a:r>
              <a:r>
                <a:rPr lang="en-US" altLang="zh-TW" sz="1200" b="1" dirty="0">
                  <a:latin typeface="Consolas" panose="020B0609020204030204" pitchFamily="49" charset="0"/>
                </a:rPr>
                <a:t>model</a:t>
              </a:r>
              <a:r>
                <a:rPr lang="en-US" altLang="zh-TW" sz="1200" dirty="0">
                  <a:latin typeface="Consolas" panose="020B0609020204030204" pitchFamily="49" charset="0"/>
                </a:rPr>
                <a:t>,</a:t>
              </a:r>
              <a:r>
                <a:rPr lang="zh-TW" altLang="en-US" sz="1200" dirty="0">
                  <a:latin typeface="Consolas" panose="020B0609020204030204" pitchFamily="49" charset="0"/>
                </a:rPr>
                <a:t>做為最新剪枝過的</a:t>
              </a:r>
              <a:r>
                <a:rPr lang="en-US" altLang="zh-TW" sz="1200" dirty="0">
                  <a:latin typeface="Consolas" panose="020B0609020204030204" pitchFamily="49" charset="0"/>
                </a:rPr>
                <a:t>model(Net</a:t>
              </a:r>
              <a:r>
                <a:rPr lang="en-US" altLang="zh-TW" sz="1200" baseline="-25000" dirty="0">
                  <a:latin typeface="Consolas" panose="020B0609020204030204" pitchFamily="49" charset="0"/>
                </a:rPr>
                <a:t>i+1</a:t>
              </a:r>
              <a:r>
                <a:rPr lang="en-US" altLang="zh-TW" sz="12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100" dirty="0">
                  <a:latin typeface="Consolas" panose="020B0609020204030204" pitchFamily="49" charset="0"/>
                </a:rPr>
                <a:t>*Cost = (</a:t>
              </a:r>
              <a:r>
                <a:rPr lang="el-GR" altLang="zh-TW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Δ</a:t>
              </a:r>
              <a:r>
                <a:rPr lang="en-US" altLang="zh-TW" sz="1100" dirty="0">
                  <a:latin typeface="Consolas" panose="020B0609020204030204" pitchFamily="49" charset="0"/>
                </a:rPr>
                <a:t>acc@1/latency reduction)</a:t>
              </a: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 err="1">
                  <a:latin typeface="Consolas" panose="020B0609020204030204" pitchFamily="49" charset="0"/>
                </a:rPr>
                <a:t>LongTermFineTune</a:t>
              </a:r>
              <a:endParaRPr lang="en-US" altLang="zh-TW" sz="1200" dirty="0">
                <a:latin typeface="Consolas" panose="020B0609020204030204" pitchFamily="49" charset="0"/>
              </a:endParaRPr>
            </a:p>
            <a:p>
              <a:r>
                <a:rPr lang="zh-TW" altLang="en-US" sz="1200" dirty="0">
                  <a:latin typeface="Consolas" panose="020B0609020204030204" pitchFamily="49" charset="0"/>
                </a:rPr>
                <a:t>對剪枝後的</a:t>
              </a:r>
              <a:r>
                <a:rPr lang="en-US" altLang="zh-TW" sz="1200" dirty="0">
                  <a:latin typeface="Consolas" panose="020B0609020204030204" pitchFamily="49" charset="0"/>
                </a:rPr>
                <a:t>model</a:t>
              </a:r>
              <a:r>
                <a:rPr lang="zh-TW" altLang="en-US" sz="1200" dirty="0">
                  <a:latin typeface="Consolas" panose="020B0609020204030204" pitchFamily="49" charset="0"/>
                </a:rPr>
                <a:t>再進行</a:t>
              </a:r>
              <a:r>
                <a:rPr lang="zh-TW" altLang="en-US" sz="1200" b="1" dirty="0">
                  <a:latin typeface="Consolas" panose="020B0609020204030204" pitchFamily="49" charset="0"/>
                </a:rPr>
                <a:t>訓練</a:t>
              </a:r>
              <a:endParaRPr lang="en-US" altLang="zh-TW" sz="1200" b="1" dirty="0"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Output: </a:t>
              </a:r>
              <a:r>
                <a:rPr lang="zh-TW" altLang="en-US" sz="1200" dirty="0">
                  <a:latin typeface="Consolas" panose="020B0609020204030204" pitchFamily="49" charset="0"/>
                </a:rPr>
                <a:t>剪完後</a:t>
              </a:r>
              <a:r>
                <a:rPr lang="en-US" altLang="zh-TW" sz="1200" dirty="0">
                  <a:latin typeface="Consolas" panose="020B0609020204030204" pitchFamily="49" charset="0"/>
                </a:rPr>
                <a:t>, </a:t>
              </a:r>
              <a:r>
                <a:rPr lang="zh-TW" altLang="en-US" sz="1200" dirty="0">
                  <a:latin typeface="Consolas" panose="020B0609020204030204" pitchFamily="49" charset="0"/>
                </a:rPr>
                <a:t>準確度更高的</a:t>
              </a:r>
              <a:r>
                <a:rPr lang="en-US" altLang="zh-TW" sz="1200" dirty="0">
                  <a:latin typeface="Consolas" panose="020B0609020204030204" pitchFamily="49" charset="0"/>
                </a:rPr>
                <a:t>model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BCCA5FA-A451-42DF-AB87-1564B86CD5C1}"/>
              </a:ext>
            </a:extLst>
          </p:cNvPr>
          <p:cNvGrpSpPr/>
          <p:nvPr/>
        </p:nvGrpSpPr>
        <p:grpSpPr>
          <a:xfrm>
            <a:off x="-71605" y="2708869"/>
            <a:ext cx="4791882" cy="2423381"/>
            <a:chOff x="3810660" y="1020199"/>
            <a:chExt cx="5042715" cy="3533063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5B7BCA59-2A9B-4203-AD62-72BD7013382B}"/>
                </a:ext>
              </a:extLst>
            </p:cNvPr>
            <p:cNvGrpSpPr/>
            <p:nvPr/>
          </p:nvGrpSpPr>
          <p:grpSpPr>
            <a:xfrm>
              <a:off x="3810660" y="1020199"/>
              <a:ext cx="5042715" cy="3533063"/>
              <a:chOff x="4368513" y="991567"/>
              <a:chExt cx="4327037" cy="3075413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DE61F9B2-87A4-470E-B7F7-F2B4EDE5F513}"/>
                  </a:ext>
                </a:extLst>
              </p:cNvPr>
              <p:cNvGrpSpPr/>
              <p:nvPr/>
            </p:nvGrpSpPr>
            <p:grpSpPr>
              <a:xfrm>
                <a:off x="4479343" y="991567"/>
                <a:ext cx="4144892" cy="3075413"/>
                <a:chOff x="4868867" y="1211023"/>
                <a:chExt cx="4144892" cy="3075413"/>
              </a:xfrm>
            </p:grpSpPr>
            <p:pic>
              <p:nvPicPr>
                <p:cNvPr id="51" name="圖片 50" descr="一張含有 螢幕擷取畫面 的圖片&#10;&#10;自動產生的描述">
                  <a:extLst>
                    <a:ext uri="{FF2B5EF4-FFF2-40B4-BE49-F238E27FC236}">
                      <a16:creationId xmlns:a16="http://schemas.microsoft.com/office/drawing/2014/main" id="{402C8491-0AB7-4DD1-BC67-9C091B3419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8867" y="1211023"/>
                  <a:ext cx="4140222" cy="3075413"/>
                </a:xfrm>
                <a:prstGeom prst="rect">
                  <a:avLst/>
                </a:prstGeom>
              </p:spPr>
            </p:pic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7963ADA-F017-48EC-82A9-C8F860EF9225}"/>
                    </a:ext>
                  </a:extLst>
                </p:cNvPr>
                <p:cNvSpPr txBox="1"/>
                <p:nvPr/>
              </p:nvSpPr>
              <p:spPr>
                <a:xfrm>
                  <a:off x="7853343" y="1458619"/>
                  <a:ext cx="1160416" cy="393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100" b="1" dirty="0"/>
                    <a:t>*Get latency from table</a:t>
                  </a:r>
                  <a:endParaRPr lang="zh-TW" altLang="en-US" sz="1100" b="1" dirty="0"/>
                </a:p>
              </p:txBody>
            </p: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5228430-B4B6-4713-B29A-719AD2EBF47F}"/>
                  </a:ext>
                </a:extLst>
              </p:cNvPr>
              <p:cNvSpPr txBox="1"/>
              <p:nvPr/>
            </p:nvSpPr>
            <p:spPr>
              <a:xfrm>
                <a:off x="4433172" y="1062657"/>
                <a:ext cx="12005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/>
                  <a:t>*</a:t>
                </a:r>
                <a:r>
                  <a:rPr lang="zh-TW" altLang="en-US" sz="1100" b="1" dirty="0"/>
                  <a:t>一次只砍一層</a:t>
                </a:r>
              </a:p>
            </p:txBody>
          </p:sp>
          <p:sp>
            <p:nvSpPr>
              <p:cNvPr id="47" name="箭號: 向右 46">
                <a:extLst>
                  <a:ext uri="{FF2B5EF4-FFF2-40B4-BE49-F238E27FC236}">
                    <a16:creationId xmlns:a16="http://schemas.microsoft.com/office/drawing/2014/main" id="{847ECF70-971E-4E17-A1E2-883AA9F1E1B7}"/>
                  </a:ext>
                </a:extLst>
              </p:cNvPr>
              <p:cNvSpPr/>
              <p:nvPr/>
            </p:nvSpPr>
            <p:spPr>
              <a:xfrm>
                <a:off x="5087602" y="2042387"/>
                <a:ext cx="1667365" cy="139981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051C782A-A8FF-4BD9-BE94-44166A34BC63}"/>
                  </a:ext>
                </a:extLst>
              </p:cNvPr>
              <p:cNvSpPr/>
              <p:nvPr/>
            </p:nvSpPr>
            <p:spPr>
              <a:xfrm>
                <a:off x="4368513" y="1431415"/>
                <a:ext cx="449971" cy="1765713"/>
              </a:xfrm>
              <a:custGeom>
                <a:avLst/>
                <a:gdLst>
                  <a:gd name="connsiteX0" fmla="*/ 377952 w 377952"/>
                  <a:gd name="connsiteY0" fmla="*/ 2225562 h 2225562"/>
                  <a:gd name="connsiteX1" fmla="*/ 365760 w 377952"/>
                  <a:gd name="connsiteY1" fmla="*/ 2195082 h 2225562"/>
                  <a:gd name="connsiteX2" fmla="*/ 359664 w 377952"/>
                  <a:gd name="connsiteY2" fmla="*/ 2176794 h 2225562"/>
                  <a:gd name="connsiteX3" fmla="*/ 341376 w 377952"/>
                  <a:gd name="connsiteY3" fmla="*/ 2164602 h 2225562"/>
                  <a:gd name="connsiteX4" fmla="*/ 316992 w 377952"/>
                  <a:gd name="connsiteY4" fmla="*/ 2121930 h 2225562"/>
                  <a:gd name="connsiteX5" fmla="*/ 292608 w 377952"/>
                  <a:gd name="connsiteY5" fmla="*/ 2097546 h 2225562"/>
                  <a:gd name="connsiteX6" fmla="*/ 274320 w 377952"/>
                  <a:gd name="connsiteY6" fmla="*/ 2060970 h 2225562"/>
                  <a:gd name="connsiteX7" fmla="*/ 237744 w 377952"/>
                  <a:gd name="connsiteY7" fmla="*/ 2030490 h 2225562"/>
                  <a:gd name="connsiteX8" fmla="*/ 219456 w 377952"/>
                  <a:gd name="connsiteY8" fmla="*/ 1987818 h 2225562"/>
                  <a:gd name="connsiteX9" fmla="*/ 195072 w 377952"/>
                  <a:gd name="connsiteY9" fmla="*/ 1951242 h 2225562"/>
                  <a:gd name="connsiteX10" fmla="*/ 182880 w 377952"/>
                  <a:gd name="connsiteY10" fmla="*/ 1932954 h 2225562"/>
                  <a:gd name="connsiteX11" fmla="*/ 176784 w 377952"/>
                  <a:gd name="connsiteY11" fmla="*/ 1914666 h 2225562"/>
                  <a:gd name="connsiteX12" fmla="*/ 152400 w 377952"/>
                  <a:gd name="connsiteY12" fmla="*/ 1871994 h 2225562"/>
                  <a:gd name="connsiteX13" fmla="*/ 146304 w 377952"/>
                  <a:gd name="connsiteY13" fmla="*/ 1847610 h 2225562"/>
                  <a:gd name="connsiteX14" fmla="*/ 121920 w 377952"/>
                  <a:gd name="connsiteY14" fmla="*/ 1811034 h 2225562"/>
                  <a:gd name="connsiteX15" fmla="*/ 115824 w 377952"/>
                  <a:gd name="connsiteY15" fmla="*/ 1792746 h 2225562"/>
                  <a:gd name="connsiteX16" fmla="*/ 109728 w 377952"/>
                  <a:gd name="connsiteY16" fmla="*/ 1762266 h 2225562"/>
                  <a:gd name="connsiteX17" fmla="*/ 97536 w 377952"/>
                  <a:gd name="connsiteY17" fmla="*/ 1737882 h 2225562"/>
                  <a:gd name="connsiteX18" fmla="*/ 91440 w 377952"/>
                  <a:gd name="connsiteY18" fmla="*/ 1713498 h 2225562"/>
                  <a:gd name="connsiteX19" fmla="*/ 73152 w 377952"/>
                  <a:gd name="connsiteY19" fmla="*/ 1695210 h 2225562"/>
                  <a:gd name="connsiteX20" fmla="*/ 60960 w 377952"/>
                  <a:gd name="connsiteY20" fmla="*/ 1628154 h 2225562"/>
                  <a:gd name="connsiteX21" fmla="*/ 54864 w 377952"/>
                  <a:gd name="connsiteY21" fmla="*/ 1597674 h 2225562"/>
                  <a:gd name="connsiteX22" fmla="*/ 36576 w 377952"/>
                  <a:gd name="connsiteY22" fmla="*/ 1542810 h 2225562"/>
                  <a:gd name="connsiteX23" fmla="*/ 18288 w 377952"/>
                  <a:gd name="connsiteY23" fmla="*/ 1451370 h 2225562"/>
                  <a:gd name="connsiteX24" fmla="*/ 0 w 377952"/>
                  <a:gd name="connsiteY24" fmla="*/ 1049034 h 2225562"/>
                  <a:gd name="connsiteX25" fmla="*/ 6096 w 377952"/>
                  <a:gd name="connsiteY25" fmla="*/ 536970 h 2225562"/>
                  <a:gd name="connsiteX26" fmla="*/ 18288 w 377952"/>
                  <a:gd name="connsiteY26" fmla="*/ 457722 h 2225562"/>
                  <a:gd name="connsiteX27" fmla="*/ 42672 w 377952"/>
                  <a:gd name="connsiteY27" fmla="*/ 317514 h 2225562"/>
                  <a:gd name="connsiteX28" fmla="*/ 54864 w 377952"/>
                  <a:gd name="connsiteY28" fmla="*/ 299226 h 2225562"/>
                  <a:gd name="connsiteX29" fmla="*/ 67056 w 377952"/>
                  <a:gd name="connsiteY29" fmla="*/ 250458 h 2225562"/>
                  <a:gd name="connsiteX30" fmla="*/ 79248 w 377952"/>
                  <a:gd name="connsiteY30" fmla="*/ 226074 h 2225562"/>
                  <a:gd name="connsiteX31" fmla="*/ 115824 w 377952"/>
                  <a:gd name="connsiteY31" fmla="*/ 140730 h 2225562"/>
                  <a:gd name="connsiteX32" fmla="*/ 128016 w 377952"/>
                  <a:gd name="connsiteY32" fmla="*/ 98058 h 2225562"/>
                  <a:gd name="connsiteX33" fmla="*/ 134112 w 377952"/>
                  <a:gd name="connsiteY33" fmla="*/ 79770 h 2225562"/>
                  <a:gd name="connsiteX34" fmla="*/ 152400 w 377952"/>
                  <a:gd name="connsiteY34" fmla="*/ 67578 h 2225562"/>
                  <a:gd name="connsiteX35" fmla="*/ 164592 w 377952"/>
                  <a:gd name="connsiteY35" fmla="*/ 43194 h 2225562"/>
                  <a:gd name="connsiteX36" fmla="*/ 201168 w 377952"/>
                  <a:gd name="connsiteY36" fmla="*/ 24906 h 2225562"/>
                  <a:gd name="connsiteX37" fmla="*/ 182880 w 377952"/>
                  <a:gd name="connsiteY37" fmla="*/ 31002 h 2225562"/>
                  <a:gd name="connsiteX38" fmla="*/ 128016 w 377952"/>
                  <a:gd name="connsiteY38" fmla="*/ 37098 h 2225562"/>
                  <a:gd name="connsiteX39" fmla="*/ 109728 w 377952"/>
                  <a:gd name="connsiteY39" fmla="*/ 49290 h 2225562"/>
                  <a:gd name="connsiteX40" fmla="*/ 67056 w 377952"/>
                  <a:gd name="connsiteY40" fmla="*/ 61482 h 2225562"/>
                  <a:gd name="connsiteX41" fmla="*/ 24384 w 377952"/>
                  <a:gd name="connsiteY41" fmla="*/ 79770 h 2225562"/>
                  <a:gd name="connsiteX42" fmla="*/ 30480 w 377952"/>
                  <a:gd name="connsiteY42" fmla="*/ 55386 h 2225562"/>
                  <a:gd name="connsiteX43" fmla="*/ 60960 w 377952"/>
                  <a:gd name="connsiteY43" fmla="*/ 24906 h 2225562"/>
                  <a:gd name="connsiteX44" fmla="*/ 152400 w 377952"/>
                  <a:gd name="connsiteY44" fmla="*/ 6618 h 2225562"/>
                  <a:gd name="connsiteX45" fmla="*/ 170688 w 377952"/>
                  <a:gd name="connsiteY45" fmla="*/ 522 h 2225562"/>
                  <a:gd name="connsiteX46" fmla="*/ 182880 w 377952"/>
                  <a:gd name="connsiteY46" fmla="*/ 18810 h 2225562"/>
                  <a:gd name="connsiteX47" fmla="*/ 103632 w 377952"/>
                  <a:gd name="connsiteY47" fmla="*/ 49290 h 2225562"/>
                  <a:gd name="connsiteX48" fmla="*/ 73152 w 377952"/>
                  <a:gd name="connsiteY48" fmla="*/ 37098 h 2225562"/>
                  <a:gd name="connsiteX49" fmla="*/ 97536 w 377952"/>
                  <a:gd name="connsiteY49" fmla="*/ 24906 h 2225562"/>
                  <a:gd name="connsiteX50" fmla="*/ 115824 w 377952"/>
                  <a:gd name="connsiteY50" fmla="*/ 12714 h 2225562"/>
                  <a:gd name="connsiteX51" fmla="*/ 164592 w 377952"/>
                  <a:gd name="connsiteY51" fmla="*/ 18810 h 2225562"/>
                  <a:gd name="connsiteX52" fmla="*/ 182880 w 377952"/>
                  <a:gd name="connsiteY52" fmla="*/ 24906 h 2225562"/>
                  <a:gd name="connsiteX53" fmla="*/ 195072 w 377952"/>
                  <a:gd name="connsiteY53" fmla="*/ 61482 h 2225562"/>
                  <a:gd name="connsiteX54" fmla="*/ 201168 w 377952"/>
                  <a:gd name="connsiteY54" fmla="*/ 79770 h 2225562"/>
                  <a:gd name="connsiteX55" fmla="*/ 195072 w 377952"/>
                  <a:gd name="connsiteY55" fmla="*/ 67578 h 22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7952" h="2225562">
                    <a:moveTo>
                      <a:pt x="377952" y="2225562"/>
                    </a:moveTo>
                    <a:cubicBezTo>
                      <a:pt x="373888" y="2215402"/>
                      <a:pt x="369602" y="2205328"/>
                      <a:pt x="365760" y="2195082"/>
                    </a:cubicBezTo>
                    <a:cubicBezTo>
                      <a:pt x="363504" y="2189065"/>
                      <a:pt x="363678" y="2181812"/>
                      <a:pt x="359664" y="2176794"/>
                    </a:cubicBezTo>
                    <a:cubicBezTo>
                      <a:pt x="355087" y="2171073"/>
                      <a:pt x="347472" y="2168666"/>
                      <a:pt x="341376" y="2164602"/>
                    </a:cubicBezTo>
                    <a:cubicBezTo>
                      <a:pt x="334457" y="2150765"/>
                      <a:pt x="327332" y="2133993"/>
                      <a:pt x="316992" y="2121930"/>
                    </a:cubicBezTo>
                    <a:cubicBezTo>
                      <a:pt x="309511" y="2113203"/>
                      <a:pt x="300089" y="2106273"/>
                      <a:pt x="292608" y="2097546"/>
                    </a:cubicBezTo>
                    <a:cubicBezTo>
                      <a:pt x="249444" y="2047187"/>
                      <a:pt x="306771" y="2109647"/>
                      <a:pt x="274320" y="2060970"/>
                    </a:cubicBezTo>
                    <a:cubicBezTo>
                      <a:pt x="264933" y="2046889"/>
                      <a:pt x="251238" y="2039486"/>
                      <a:pt x="237744" y="2030490"/>
                    </a:cubicBezTo>
                    <a:cubicBezTo>
                      <a:pt x="231438" y="2011571"/>
                      <a:pt x="230755" y="2006650"/>
                      <a:pt x="219456" y="1987818"/>
                    </a:cubicBezTo>
                    <a:cubicBezTo>
                      <a:pt x="211917" y="1975253"/>
                      <a:pt x="203200" y="1963434"/>
                      <a:pt x="195072" y="1951242"/>
                    </a:cubicBezTo>
                    <a:cubicBezTo>
                      <a:pt x="191008" y="1945146"/>
                      <a:pt x="185197" y="1939905"/>
                      <a:pt x="182880" y="1932954"/>
                    </a:cubicBezTo>
                    <a:cubicBezTo>
                      <a:pt x="180848" y="1926858"/>
                      <a:pt x="179658" y="1920413"/>
                      <a:pt x="176784" y="1914666"/>
                    </a:cubicBezTo>
                    <a:cubicBezTo>
                      <a:pt x="159098" y="1879294"/>
                      <a:pt x="168431" y="1914743"/>
                      <a:pt x="152400" y="1871994"/>
                    </a:cubicBezTo>
                    <a:cubicBezTo>
                      <a:pt x="149458" y="1864149"/>
                      <a:pt x="150051" y="1855104"/>
                      <a:pt x="146304" y="1847610"/>
                    </a:cubicBezTo>
                    <a:cubicBezTo>
                      <a:pt x="139751" y="1834504"/>
                      <a:pt x="126554" y="1824935"/>
                      <a:pt x="121920" y="1811034"/>
                    </a:cubicBezTo>
                    <a:cubicBezTo>
                      <a:pt x="119888" y="1804938"/>
                      <a:pt x="117382" y="1798980"/>
                      <a:pt x="115824" y="1792746"/>
                    </a:cubicBezTo>
                    <a:cubicBezTo>
                      <a:pt x="113311" y="1782694"/>
                      <a:pt x="113005" y="1772096"/>
                      <a:pt x="109728" y="1762266"/>
                    </a:cubicBezTo>
                    <a:cubicBezTo>
                      <a:pt x="106854" y="1753645"/>
                      <a:pt x="100727" y="1746391"/>
                      <a:pt x="97536" y="1737882"/>
                    </a:cubicBezTo>
                    <a:cubicBezTo>
                      <a:pt x="94594" y="1730037"/>
                      <a:pt x="95597" y="1720772"/>
                      <a:pt x="91440" y="1713498"/>
                    </a:cubicBezTo>
                    <a:cubicBezTo>
                      <a:pt x="87163" y="1706013"/>
                      <a:pt x="79248" y="1701306"/>
                      <a:pt x="73152" y="1695210"/>
                    </a:cubicBezTo>
                    <a:cubicBezTo>
                      <a:pt x="62585" y="1621241"/>
                      <a:pt x="72457" y="1679891"/>
                      <a:pt x="60960" y="1628154"/>
                    </a:cubicBezTo>
                    <a:cubicBezTo>
                      <a:pt x="58712" y="1618040"/>
                      <a:pt x="57841" y="1607598"/>
                      <a:pt x="54864" y="1597674"/>
                    </a:cubicBezTo>
                    <a:cubicBezTo>
                      <a:pt x="41586" y="1553415"/>
                      <a:pt x="43775" y="1582404"/>
                      <a:pt x="36576" y="1542810"/>
                    </a:cubicBezTo>
                    <a:cubicBezTo>
                      <a:pt x="19645" y="1449687"/>
                      <a:pt x="43837" y="1553568"/>
                      <a:pt x="18288" y="1451370"/>
                    </a:cubicBezTo>
                    <a:cubicBezTo>
                      <a:pt x="240" y="1207721"/>
                      <a:pt x="7506" y="1341774"/>
                      <a:pt x="0" y="1049034"/>
                    </a:cubicBezTo>
                    <a:cubicBezTo>
                      <a:pt x="2032" y="878346"/>
                      <a:pt x="819" y="707589"/>
                      <a:pt x="6096" y="536970"/>
                    </a:cubicBezTo>
                    <a:cubicBezTo>
                      <a:pt x="6922" y="510256"/>
                      <a:pt x="14508" y="484180"/>
                      <a:pt x="18288" y="457722"/>
                    </a:cubicBezTo>
                    <a:cubicBezTo>
                      <a:pt x="22838" y="425875"/>
                      <a:pt x="31420" y="334391"/>
                      <a:pt x="42672" y="317514"/>
                    </a:cubicBezTo>
                    <a:cubicBezTo>
                      <a:pt x="46736" y="311418"/>
                      <a:pt x="51587" y="305779"/>
                      <a:pt x="54864" y="299226"/>
                    </a:cubicBezTo>
                    <a:cubicBezTo>
                      <a:pt x="63988" y="280978"/>
                      <a:pt x="60100" y="271326"/>
                      <a:pt x="67056" y="250458"/>
                    </a:cubicBezTo>
                    <a:cubicBezTo>
                      <a:pt x="69930" y="241837"/>
                      <a:pt x="75873" y="234511"/>
                      <a:pt x="79248" y="226074"/>
                    </a:cubicBezTo>
                    <a:cubicBezTo>
                      <a:pt x="141290" y="70968"/>
                      <a:pt x="23322" y="344235"/>
                      <a:pt x="115824" y="140730"/>
                    </a:cubicBezTo>
                    <a:cubicBezTo>
                      <a:pt x="121446" y="128363"/>
                      <a:pt x="124434" y="110593"/>
                      <a:pt x="128016" y="98058"/>
                    </a:cubicBezTo>
                    <a:cubicBezTo>
                      <a:pt x="129781" y="91879"/>
                      <a:pt x="130098" y="84788"/>
                      <a:pt x="134112" y="79770"/>
                    </a:cubicBezTo>
                    <a:cubicBezTo>
                      <a:pt x="138689" y="74049"/>
                      <a:pt x="146304" y="71642"/>
                      <a:pt x="152400" y="67578"/>
                    </a:cubicBezTo>
                    <a:cubicBezTo>
                      <a:pt x="156464" y="59450"/>
                      <a:pt x="158166" y="49620"/>
                      <a:pt x="164592" y="43194"/>
                    </a:cubicBezTo>
                    <a:cubicBezTo>
                      <a:pt x="169102" y="38684"/>
                      <a:pt x="201168" y="36212"/>
                      <a:pt x="201168" y="24906"/>
                    </a:cubicBezTo>
                    <a:cubicBezTo>
                      <a:pt x="201168" y="18480"/>
                      <a:pt x="189218" y="29946"/>
                      <a:pt x="182880" y="31002"/>
                    </a:cubicBezTo>
                    <a:cubicBezTo>
                      <a:pt x="164730" y="34027"/>
                      <a:pt x="146304" y="35066"/>
                      <a:pt x="128016" y="37098"/>
                    </a:cubicBezTo>
                    <a:cubicBezTo>
                      <a:pt x="121920" y="41162"/>
                      <a:pt x="116462" y="46404"/>
                      <a:pt x="109728" y="49290"/>
                    </a:cubicBezTo>
                    <a:cubicBezTo>
                      <a:pt x="82384" y="61009"/>
                      <a:pt x="90782" y="49619"/>
                      <a:pt x="67056" y="61482"/>
                    </a:cubicBezTo>
                    <a:cubicBezTo>
                      <a:pt x="24958" y="82531"/>
                      <a:pt x="75132" y="67083"/>
                      <a:pt x="24384" y="79770"/>
                    </a:cubicBezTo>
                    <a:cubicBezTo>
                      <a:pt x="26416" y="71642"/>
                      <a:pt x="27180" y="63087"/>
                      <a:pt x="30480" y="55386"/>
                    </a:cubicBezTo>
                    <a:cubicBezTo>
                      <a:pt x="36696" y="40883"/>
                      <a:pt x="46616" y="31281"/>
                      <a:pt x="60960" y="24906"/>
                    </a:cubicBezTo>
                    <a:cubicBezTo>
                      <a:pt x="96982" y="8896"/>
                      <a:pt x="110551" y="11268"/>
                      <a:pt x="152400" y="6618"/>
                    </a:cubicBezTo>
                    <a:cubicBezTo>
                      <a:pt x="158496" y="4586"/>
                      <a:pt x="164722" y="-1864"/>
                      <a:pt x="170688" y="522"/>
                    </a:cubicBezTo>
                    <a:cubicBezTo>
                      <a:pt x="177490" y="3243"/>
                      <a:pt x="186515" y="12449"/>
                      <a:pt x="182880" y="18810"/>
                    </a:cubicBezTo>
                    <a:cubicBezTo>
                      <a:pt x="167062" y="46491"/>
                      <a:pt x="128731" y="45704"/>
                      <a:pt x="103632" y="49290"/>
                    </a:cubicBezTo>
                    <a:cubicBezTo>
                      <a:pt x="93472" y="45226"/>
                      <a:pt x="75806" y="47714"/>
                      <a:pt x="73152" y="37098"/>
                    </a:cubicBezTo>
                    <a:cubicBezTo>
                      <a:pt x="70948" y="28282"/>
                      <a:pt x="89646" y="29415"/>
                      <a:pt x="97536" y="24906"/>
                    </a:cubicBezTo>
                    <a:cubicBezTo>
                      <a:pt x="103897" y="21271"/>
                      <a:pt x="109728" y="16778"/>
                      <a:pt x="115824" y="12714"/>
                    </a:cubicBezTo>
                    <a:cubicBezTo>
                      <a:pt x="132080" y="14746"/>
                      <a:pt x="148474" y="15879"/>
                      <a:pt x="164592" y="18810"/>
                    </a:cubicBezTo>
                    <a:cubicBezTo>
                      <a:pt x="170914" y="19959"/>
                      <a:pt x="179145" y="19677"/>
                      <a:pt x="182880" y="24906"/>
                    </a:cubicBezTo>
                    <a:cubicBezTo>
                      <a:pt x="190350" y="35364"/>
                      <a:pt x="191008" y="49290"/>
                      <a:pt x="195072" y="61482"/>
                    </a:cubicBezTo>
                    <a:cubicBezTo>
                      <a:pt x="197104" y="67578"/>
                      <a:pt x="204042" y="85517"/>
                      <a:pt x="201168" y="79770"/>
                    </a:cubicBezTo>
                    <a:lnTo>
                      <a:pt x="195072" y="67578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B54281D-B71B-4B95-B8EB-879927999C21}"/>
                  </a:ext>
                </a:extLst>
              </p:cNvPr>
              <p:cNvSpPr txBox="1"/>
              <p:nvPr/>
            </p:nvSpPr>
            <p:spPr>
              <a:xfrm>
                <a:off x="6315774" y="3010813"/>
                <a:ext cx="677663" cy="33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/>
                  <a:t>(3</a:t>
                </a:r>
                <a:r>
                  <a:rPr lang="zh-TW" altLang="en-US" sz="1100" dirty="0"/>
                  <a:t>取</a:t>
                </a:r>
                <a:r>
                  <a:rPr lang="en-US" altLang="zh-TW" sz="1100" dirty="0"/>
                  <a:t>1)</a:t>
                </a:r>
                <a:endParaRPr lang="zh-TW" altLang="en-US" sz="1100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AED5848-089A-4D5C-9F2B-CA66322E4052}"/>
                  </a:ext>
                </a:extLst>
              </p:cNvPr>
              <p:cNvSpPr txBox="1"/>
              <p:nvPr/>
            </p:nvSpPr>
            <p:spPr>
              <a:xfrm>
                <a:off x="6800305" y="3779538"/>
                <a:ext cx="18952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hlinkClick r:id="rId3"/>
                  </a:rPr>
                  <a:t>https://arxiv.org/abs/1804.03230</a:t>
                </a:r>
                <a:endParaRPr lang="en-US" altLang="zh-TW" sz="9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E2F7BC6-9D29-4184-95AA-7D652EEA9D02}"/>
                </a:ext>
              </a:extLst>
            </p:cNvPr>
            <p:cNvSpPr txBox="1"/>
            <p:nvPr/>
          </p:nvSpPr>
          <p:spPr>
            <a:xfrm>
              <a:off x="6958291" y="3078318"/>
              <a:ext cx="5646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(K=3)</a:t>
              </a:r>
              <a:endParaRPr lang="zh-TW" altLang="en-US" sz="11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EF18C6B-C8D0-403F-A1FA-9BC4AD7001F9}"/>
                </a:ext>
              </a:extLst>
            </p:cNvPr>
            <p:cNvSpPr txBox="1"/>
            <p:nvPr/>
          </p:nvSpPr>
          <p:spPr>
            <a:xfrm>
              <a:off x="5073082" y="2085401"/>
              <a:ext cx="1399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/>
                <a:t>Copy K models</a:t>
              </a:r>
              <a:endParaRPr lang="zh-TW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3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9CB3045B-BA4A-4E8C-AAEE-2C04D47B2BCE}"/>
              </a:ext>
            </a:extLst>
          </p:cNvPr>
          <p:cNvGrpSpPr/>
          <p:nvPr/>
        </p:nvGrpSpPr>
        <p:grpSpPr>
          <a:xfrm>
            <a:off x="4376941" y="1342708"/>
            <a:ext cx="4794378" cy="3152870"/>
            <a:chOff x="0" y="1211022"/>
            <a:chExt cx="4794378" cy="315287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06D04042-9F11-4A08-98A3-BB46A1928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11022"/>
              <a:ext cx="4794378" cy="315287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D1AC51C-751F-4F8F-AD4A-08AF279D8945}"/>
                </a:ext>
              </a:extLst>
            </p:cNvPr>
            <p:cNvSpPr/>
            <p:nvPr/>
          </p:nvSpPr>
          <p:spPr>
            <a:xfrm>
              <a:off x="3147934" y="1561378"/>
              <a:ext cx="292309" cy="19996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802EE69-4E4D-480F-9532-4E805A5BE349}"/>
                </a:ext>
              </a:extLst>
            </p:cNvPr>
            <p:cNvSpPr/>
            <p:nvPr/>
          </p:nvSpPr>
          <p:spPr>
            <a:xfrm>
              <a:off x="1818696" y="1447800"/>
              <a:ext cx="292309" cy="14850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0F7D65-637B-42A0-B5F4-178BDA3BED97}"/>
                </a:ext>
              </a:extLst>
            </p:cNvPr>
            <p:cNvSpPr/>
            <p:nvPr/>
          </p:nvSpPr>
          <p:spPr>
            <a:xfrm>
              <a:off x="1135504" y="1561378"/>
              <a:ext cx="292309" cy="19996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7360DE-CC98-41A0-93F7-C779B887763F}"/>
                </a:ext>
              </a:extLst>
            </p:cNvPr>
            <p:cNvSpPr/>
            <p:nvPr/>
          </p:nvSpPr>
          <p:spPr>
            <a:xfrm>
              <a:off x="651962" y="2008052"/>
              <a:ext cx="1566582" cy="18242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1F41305-7A34-4EC6-A3A9-018289A76BF5}"/>
                </a:ext>
              </a:extLst>
            </p:cNvPr>
            <p:cNvSpPr/>
            <p:nvPr/>
          </p:nvSpPr>
          <p:spPr>
            <a:xfrm>
              <a:off x="1964850" y="3079750"/>
              <a:ext cx="1855310" cy="14986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55D1C0-479C-4DCD-BBE1-10ABCE631EC1}"/>
                </a:ext>
              </a:extLst>
            </p:cNvPr>
            <p:cNvSpPr/>
            <p:nvPr/>
          </p:nvSpPr>
          <p:spPr>
            <a:xfrm>
              <a:off x="1435253" y="3244291"/>
              <a:ext cx="2169007" cy="14986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20F3EA9-D4DA-4859-8CB4-9B7465B3FF8C}"/>
                </a:ext>
              </a:extLst>
            </p:cNvPr>
            <p:cNvSpPr/>
            <p:nvPr/>
          </p:nvSpPr>
          <p:spPr>
            <a:xfrm>
              <a:off x="1435253" y="3409532"/>
              <a:ext cx="1883257" cy="14986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8E20F5-3EE9-4D1F-AEFE-1C31C3E0B18D}"/>
                </a:ext>
              </a:extLst>
            </p:cNvPr>
            <p:cNvSpPr/>
            <p:nvPr/>
          </p:nvSpPr>
          <p:spPr>
            <a:xfrm>
              <a:off x="586075" y="3942009"/>
              <a:ext cx="1134140" cy="182429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7E9F9D-DAD5-4E5A-A1BB-60FEE2E31542}"/>
                </a:ext>
              </a:extLst>
            </p:cNvPr>
            <p:cNvSpPr/>
            <p:nvPr/>
          </p:nvSpPr>
          <p:spPr>
            <a:xfrm>
              <a:off x="1469534" y="3571902"/>
              <a:ext cx="1170796" cy="182429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69F1AA4-90D8-4D42-B2D9-AF7697D59F23}"/>
                </a:ext>
              </a:extLst>
            </p:cNvPr>
            <p:cNvSpPr/>
            <p:nvPr/>
          </p:nvSpPr>
          <p:spPr>
            <a:xfrm>
              <a:off x="1281658" y="2471227"/>
              <a:ext cx="187876" cy="18242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E0C90B7-3B7C-417A-9119-194FC41E887A}"/>
                </a:ext>
              </a:extLst>
            </p:cNvPr>
            <p:cNvSpPr txBox="1"/>
            <p:nvPr/>
          </p:nvSpPr>
          <p:spPr>
            <a:xfrm>
              <a:off x="2547458" y="1984844"/>
              <a:ext cx="2016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*</a:t>
              </a:r>
              <a:r>
                <a:rPr lang="zh-TW" altLang="en-US" sz="1200" dirty="0"/>
                <a:t>用</a:t>
              </a:r>
              <a:r>
                <a:rPr lang="en-US" altLang="zh-TW" sz="1200" dirty="0"/>
                <a:t>table</a:t>
              </a:r>
              <a:r>
                <a:rPr lang="zh-TW" altLang="en-US" sz="1200" dirty="0"/>
                <a:t>查總運算時間</a:t>
              </a:r>
              <a:endParaRPr lang="en-US" altLang="zh-TW" sz="1200" dirty="0"/>
            </a:p>
          </p:txBody>
        </p:sp>
        <p:sp>
          <p:nvSpPr>
            <p:cNvPr id="24" name="AutoShape 2" descr="C_k^n">
              <a:extLst>
                <a:ext uri="{FF2B5EF4-FFF2-40B4-BE49-F238E27FC236}">
                  <a16:creationId xmlns:a16="http://schemas.microsoft.com/office/drawing/2014/main" id="{FF9C1F52-B417-4E64-A5AB-C08D04CA48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600" y="24193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演算法介紹</a:t>
            </a:r>
            <a:r>
              <a:rPr lang="en-US" altLang="zh-TW" dirty="0"/>
              <a:t>(6/6)</a:t>
            </a:r>
            <a:endParaRPr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9A421D-8864-4C1B-9959-E0F5EFEA9F49}"/>
              </a:ext>
            </a:extLst>
          </p:cNvPr>
          <p:cNvSpPr txBox="1"/>
          <p:nvPr/>
        </p:nvSpPr>
        <p:spPr>
          <a:xfrm>
            <a:off x="7248755" y="4892631"/>
            <a:ext cx="1895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hlinkClick r:id="rId4"/>
              </a:rPr>
              <a:t>https://arxiv.org/abs/1804.03230</a:t>
            </a:r>
            <a:endParaRPr lang="en-US" altLang="zh-TW" sz="900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957239-062A-4521-B2D4-A00730B5D642}"/>
              </a:ext>
            </a:extLst>
          </p:cNvPr>
          <p:cNvSpPr txBox="1"/>
          <p:nvPr/>
        </p:nvSpPr>
        <p:spPr>
          <a:xfrm>
            <a:off x="93294" y="930276"/>
            <a:ext cx="76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Consolas" panose="020B0609020204030204" pitchFamily="49" charset="0"/>
              </a:rPr>
              <a:t>複習</a:t>
            </a:r>
            <a:r>
              <a:rPr lang="en-US" altLang="zh-TW" b="1" dirty="0">
                <a:latin typeface="Consolas" panose="020B0609020204030204" pitchFamily="49" charset="0"/>
              </a:rPr>
              <a:t>: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520A513-671E-4A42-B632-FCC3567E3AED}"/>
              </a:ext>
            </a:extLst>
          </p:cNvPr>
          <p:cNvGrpSpPr/>
          <p:nvPr/>
        </p:nvGrpSpPr>
        <p:grpSpPr>
          <a:xfrm>
            <a:off x="77797" y="1336692"/>
            <a:ext cx="4251051" cy="3075413"/>
            <a:chOff x="77797" y="1336692"/>
            <a:chExt cx="4251051" cy="3075413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A5BAC20-547F-42FC-AF12-60E2C06ED79B}"/>
                </a:ext>
              </a:extLst>
            </p:cNvPr>
            <p:cNvGrpSpPr/>
            <p:nvPr/>
          </p:nvGrpSpPr>
          <p:grpSpPr>
            <a:xfrm>
              <a:off x="77797" y="1336692"/>
              <a:ext cx="4251051" cy="3075413"/>
              <a:chOff x="4724640" y="1211022"/>
              <a:chExt cx="4251051" cy="3075413"/>
            </a:xfrm>
          </p:grpSpPr>
          <p:pic>
            <p:nvPicPr>
              <p:cNvPr id="5" name="圖片 4" descr="一張含有 螢幕擷取畫面 的圖片&#10;&#10;自動產生的描述">
                <a:extLst>
                  <a:ext uri="{FF2B5EF4-FFF2-40B4-BE49-F238E27FC236}">
                    <a16:creationId xmlns:a16="http://schemas.microsoft.com/office/drawing/2014/main" id="{2120BACC-EAE6-47C8-AA81-5449B3F27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5469" y="1211022"/>
                <a:ext cx="4140222" cy="3075413"/>
              </a:xfrm>
              <a:prstGeom prst="rect">
                <a:avLst/>
              </a:prstGeom>
            </p:spPr>
          </p:pic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89B9C18-AC36-41AA-AFB2-80EFA3AA87C8}"/>
                  </a:ext>
                </a:extLst>
              </p:cNvPr>
              <p:cNvSpPr/>
              <p:nvPr/>
            </p:nvSpPr>
            <p:spPr>
              <a:xfrm>
                <a:off x="5024120" y="1680932"/>
                <a:ext cx="985520" cy="133658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B1CFD2B-F7E8-41CE-A094-835F06D78052}"/>
                  </a:ext>
                </a:extLst>
              </p:cNvPr>
              <p:cNvSpPr/>
              <p:nvPr/>
            </p:nvSpPr>
            <p:spPr>
              <a:xfrm>
                <a:off x="5785010" y="3151632"/>
                <a:ext cx="971662" cy="32308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6AA78A1-61FC-40B8-9053-FEF9E4964373}"/>
                  </a:ext>
                </a:extLst>
              </p:cNvPr>
              <p:cNvSpPr/>
              <p:nvPr/>
            </p:nvSpPr>
            <p:spPr>
              <a:xfrm>
                <a:off x="5785010" y="3608832"/>
                <a:ext cx="971662" cy="32308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4CAD6A2-C08B-4CDD-948C-0773DE2B1868}"/>
                  </a:ext>
                </a:extLst>
              </p:cNvPr>
              <p:cNvSpPr txBox="1"/>
              <p:nvPr/>
            </p:nvSpPr>
            <p:spPr>
              <a:xfrm>
                <a:off x="4759485" y="1359186"/>
                <a:ext cx="12005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/>
                  <a:t>*</a:t>
                </a:r>
                <a:r>
                  <a:rPr lang="zh-TW" altLang="en-US" sz="1100" b="1" dirty="0"/>
                  <a:t>一次只砍一層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940C7E4-6963-459D-9838-B60724CA7D69}"/>
                  </a:ext>
                </a:extLst>
              </p:cNvPr>
              <p:cNvSpPr/>
              <p:nvPr/>
            </p:nvSpPr>
            <p:spPr>
              <a:xfrm>
                <a:off x="7922331" y="1945954"/>
                <a:ext cx="985520" cy="118949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7E5A6DE2-2AB5-4493-9B59-A319EBE17183}"/>
                  </a:ext>
                </a:extLst>
              </p:cNvPr>
              <p:cNvSpPr/>
              <p:nvPr/>
            </p:nvSpPr>
            <p:spPr>
              <a:xfrm>
                <a:off x="5443728" y="2261843"/>
                <a:ext cx="1667365" cy="139981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3F2786E1-0A5F-4B3B-951A-E5130043C9F3}"/>
                  </a:ext>
                </a:extLst>
              </p:cNvPr>
              <p:cNvSpPr/>
              <p:nvPr/>
            </p:nvSpPr>
            <p:spPr>
              <a:xfrm>
                <a:off x="4724640" y="1650871"/>
                <a:ext cx="218739" cy="1889276"/>
              </a:xfrm>
              <a:custGeom>
                <a:avLst/>
                <a:gdLst>
                  <a:gd name="connsiteX0" fmla="*/ 377952 w 377952"/>
                  <a:gd name="connsiteY0" fmla="*/ 2225562 h 2225562"/>
                  <a:gd name="connsiteX1" fmla="*/ 365760 w 377952"/>
                  <a:gd name="connsiteY1" fmla="*/ 2195082 h 2225562"/>
                  <a:gd name="connsiteX2" fmla="*/ 359664 w 377952"/>
                  <a:gd name="connsiteY2" fmla="*/ 2176794 h 2225562"/>
                  <a:gd name="connsiteX3" fmla="*/ 341376 w 377952"/>
                  <a:gd name="connsiteY3" fmla="*/ 2164602 h 2225562"/>
                  <a:gd name="connsiteX4" fmla="*/ 316992 w 377952"/>
                  <a:gd name="connsiteY4" fmla="*/ 2121930 h 2225562"/>
                  <a:gd name="connsiteX5" fmla="*/ 292608 w 377952"/>
                  <a:gd name="connsiteY5" fmla="*/ 2097546 h 2225562"/>
                  <a:gd name="connsiteX6" fmla="*/ 274320 w 377952"/>
                  <a:gd name="connsiteY6" fmla="*/ 2060970 h 2225562"/>
                  <a:gd name="connsiteX7" fmla="*/ 237744 w 377952"/>
                  <a:gd name="connsiteY7" fmla="*/ 2030490 h 2225562"/>
                  <a:gd name="connsiteX8" fmla="*/ 219456 w 377952"/>
                  <a:gd name="connsiteY8" fmla="*/ 1987818 h 2225562"/>
                  <a:gd name="connsiteX9" fmla="*/ 195072 w 377952"/>
                  <a:gd name="connsiteY9" fmla="*/ 1951242 h 2225562"/>
                  <a:gd name="connsiteX10" fmla="*/ 182880 w 377952"/>
                  <a:gd name="connsiteY10" fmla="*/ 1932954 h 2225562"/>
                  <a:gd name="connsiteX11" fmla="*/ 176784 w 377952"/>
                  <a:gd name="connsiteY11" fmla="*/ 1914666 h 2225562"/>
                  <a:gd name="connsiteX12" fmla="*/ 152400 w 377952"/>
                  <a:gd name="connsiteY12" fmla="*/ 1871994 h 2225562"/>
                  <a:gd name="connsiteX13" fmla="*/ 146304 w 377952"/>
                  <a:gd name="connsiteY13" fmla="*/ 1847610 h 2225562"/>
                  <a:gd name="connsiteX14" fmla="*/ 121920 w 377952"/>
                  <a:gd name="connsiteY14" fmla="*/ 1811034 h 2225562"/>
                  <a:gd name="connsiteX15" fmla="*/ 115824 w 377952"/>
                  <a:gd name="connsiteY15" fmla="*/ 1792746 h 2225562"/>
                  <a:gd name="connsiteX16" fmla="*/ 109728 w 377952"/>
                  <a:gd name="connsiteY16" fmla="*/ 1762266 h 2225562"/>
                  <a:gd name="connsiteX17" fmla="*/ 97536 w 377952"/>
                  <a:gd name="connsiteY17" fmla="*/ 1737882 h 2225562"/>
                  <a:gd name="connsiteX18" fmla="*/ 91440 w 377952"/>
                  <a:gd name="connsiteY18" fmla="*/ 1713498 h 2225562"/>
                  <a:gd name="connsiteX19" fmla="*/ 73152 w 377952"/>
                  <a:gd name="connsiteY19" fmla="*/ 1695210 h 2225562"/>
                  <a:gd name="connsiteX20" fmla="*/ 60960 w 377952"/>
                  <a:gd name="connsiteY20" fmla="*/ 1628154 h 2225562"/>
                  <a:gd name="connsiteX21" fmla="*/ 54864 w 377952"/>
                  <a:gd name="connsiteY21" fmla="*/ 1597674 h 2225562"/>
                  <a:gd name="connsiteX22" fmla="*/ 36576 w 377952"/>
                  <a:gd name="connsiteY22" fmla="*/ 1542810 h 2225562"/>
                  <a:gd name="connsiteX23" fmla="*/ 18288 w 377952"/>
                  <a:gd name="connsiteY23" fmla="*/ 1451370 h 2225562"/>
                  <a:gd name="connsiteX24" fmla="*/ 0 w 377952"/>
                  <a:gd name="connsiteY24" fmla="*/ 1049034 h 2225562"/>
                  <a:gd name="connsiteX25" fmla="*/ 6096 w 377952"/>
                  <a:gd name="connsiteY25" fmla="*/ 536970 h 2225562"/>
                  <a:gd name="connsiteX26" fmla="*/ 18288 w 377952"/>
                  <a:gd name="connsiteY26" fmla="*/ 457722 h 2225562"/>
                  <a:gd name="connsiteX27" fmla="*/ 42672 w 377952"/>
                  <a:gd name="connsiteY27" fmla="*/ 317514 h 2225562"/>
                  <a:gd name="connsiteX28" fmla="*/ 54864 w 377952"/>
                  <a:gd name="connsiteY28" fmla="*/ 299226 h 2225562"/>
                  <a:gd name="connsiteX29" fmla="*/ 67056 w 377952"/>
                  <a:gd name="connsiteY29" fmla="*/ 250458 h 2225562"/>
                  <a:gd name="connsiteX30" fmla="*/ 79248 w 377952"/>
                  <a:gd name="connsiteY30" fmla="*/ 226074 h 2225562"/>
                  <a:gd name="connsiteX31" fmla="*/ 115824 w 377952"/>
                  <a:gd name="connsiteY31" fmla="*/ 140730 h 2225562"/>
                  <a:gd name="connsiteX32" fmla="*/ 128016 w 377952"/>
                  <a:gd name="connsiteY32" fmla="*/ 98058 h 2225562"/>
                  <a:gd name="connsiteX33" fmla="*/ 134112 w 377952"/>
                  <a:gd name="connsiteY33" fmla="*/ 79770 h 2225562"/>
                  <a:gd name="connsiteX34" fmla="*/ 152400 w 377952"/>
                  <a:gd name="connsiteY34" fmla="*/ 67578 h 2225562"/>
                  <a:gd name="connsiteX35" fmla="*/ 164592 w 377952"/>
                  <a:gd name="connsiteY35" fmla="*/ 43194 h 2225562"/>
                  <a:gd name="connsiteX36" fmla="*/ 201168 w 377952"/>
                  <a:gd name="connsiteY36" fmla="*/ 24906 h 2225562"/>
                  <a:gd name="connsiteX37" fmla="*/ 182880 w 377952"/>
                  <a:gd name="connsiteY37" fmla="*/ 31002 h 2225562"/>
                  <a:gd name="connsiteX38" fmla="*/ 128016 w 377952"/>
                  <a:gd name="connsiteY38" fmla="*/ 37098 h 2225562"/>
                  <a:gd name="connsiteX39" fmla="*/ 109728 w 377952"/>
                  <a:gd name="connsiteY39" fmla="*/ 49290 h 2225562"/>
                  <a:gd name="connsiteX40" fmla="*/ 67056 w 377952"/>
                  <a:gd name="connsiteY40" fmla="*/ 61482 h 2225562"/>
                  <a:gd name="connsiteX41" fmla="*/ 24384 w 377952"/>
                  <a:gd name="connsiteY41" fmla="*/ 79770 h 2225562"/>
                  <a:gd name="connsiteX42" fmla="*/ 30480 w 377952"/>
                  <a:gd name="connsiteY42" fmla="*/ 55386 h 2225562"/>
                  <a:gd name="connsiteX43" fmla="*/ 60960 w 377952"/>
                  <a:gd name="connsiteY43" fmla="*/ 24906 h 2225562"/>
                  <a:gd name="connsiteX44" fmla="*/ 152400 w 377952"/>
                  <a:gd name="connsiteY44" fmla="*/ 6618 h 2225562"/>
                  <a:gd name="connsiteX45" fmla="*/ 170688 w 377952"/>
                  <a:gd name="connsiteY45" fmla="*/ 522 h 2225562"/>
                  <a:gd name="connsiteX46" fmla="*/ 182880 w 377952"/>
                  <a:gd name="connsiteY46" fmla="*/ 18810 h 2225562"/>
                  <a:gd name="connsiteX47" fmla="*/ 103632 w 377952"/>
                  <a:gd name="connsiteY47" fmla="*/ 49290 h 2225562"/>
                  <a:gd name="connsiteX48" fmla="*/ 73152 w 377952"/>
                  <a:gd name="connsiteY48" fmla="*/ 37098 h 2225562"/>
                  <a:gd name="connsiteX49" fmla="*/ 97536 w 377952"/>
                  <a:gd name="connsiteY49" fmla="*/ 24906 h 2225562"/>
                  <a:gd name="connsiteX50" fmla="*/ 115824 w 377952"/>
                  <a:gd name="connsiteY50" fmla="*/ 12714 h 2225562"/>
                  <a:gd name="connsiteX51" fmla="*/ 164592 w 377952"/>
                  <a:gd name="connsiteY51" fmla="*/ 18810 h 2225562"/>
                  <a:gd name="connsiteX52" fmla="*/ 182880 w 377952"/>
                  <a:gd name="connsiteY52" fmla="*/ 24906 h 2225562"/>
                  <a:gd name="connsiteX53" fmla="*/ 195072 w 377952"/>
                  <a:gd name="connsiteY53" fmla="*/ 61482 h 2225562"/>
                  <a:gd name="connsiteX54" fmla="*/ 201168 w 377952"/>
                  <a:gd name="connsiteY54" fmla="*/ 79770 h 2225562"/>
                  <a:gd name="connsiteX55" fmla="*/ 195072 w 377952"/>
                  <a:gd name="connsiteY55" fmla="*/ 67578 h 22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7952" h="2225562">
                    <a:moveTo>
                      <a:pt x="377952" y="2225562"/>
                    </a:moveTo>
                    <a:cubicBezTo>
                      <a:pt x="373888" y="2215402"/>
                      <a:pt x="369602" y="2205328"/>
                      <a:pt x="365760" y="2195082"/>
                    </a:cubicBezTo>
                    <a:cubicBezTo>
                      <a:pt x="363504" y="2189065"/>
                      <a:pt x="363678" y="2181812"/>
                      <a:pt x="359664" y="2176794"/>
                    </a:cubicBezTo>
                    <a:cubicBezTo>
                      <a:pt x="355087" y="2171073"/>
                      <a:pt x="347472" y="2168666"/>
                      <a:pt x="341376" y="2164602"/>
                    </a:cubicBezTo>
                    <a:cubicBezTo>
                      <a:pt x="334457" y="2150765"/>
                      <a:pt x="327332" y="2133993"/>
                      <a:pt x="316992" y="2121930"/>
                    </a:cubicBezTo>
                    <a:cubicBezTo>
                      <a:pt x="309511" y="2113203"/>
                      <a:pt x="300089" y="2106273"/>
                      <a:pt x="292608" y="2097546"/>
                    </a:cubicBezTo>
                    <a:cubicBezTo>
                      <a:pt x="249444" y="2047187"/>
                      <a:pt x="306771" y="2109647"/>
                      <a:pt x="274320" y="2060970"/>
                    </a:cubicBezTo>
                    <a:cubicBezTo>
                      <a:pt x="264933" y="2046889"/>
                      <a:pt x="251238" y="2039486"/>
                      <a:pt x="237744" y="2030490"/>
                    </a:cubicBezTo>
                    <a:cubicBezTo>
                      <a:pt x="231438" y="2011571"/>
                      <a:pt x="230755" y="2006650"/>
                      <a:pt x="219456" y="1987818"/>
                    </a:cubicBezTo>
                    <a:cubicBezTo>
                      <a:pt x="211917" y="1975253"/>
                      <a:pt x="203200" y="1963434"/>
                      <a:pt x="195072" y="1951242"/>
                    </a:cubicBezTo>
                    <a:cubicBezTo>
                      <a:pt x="191008" y="1945146"/>
                      <a:pt x="185197" y="1939905"/>
                      <a:pt x="182880" y="1932954"/>
                    </a:cubicBezTo>
                    <a:cubicBezTo>
                      <a:pt x="180848" y="1926858"/>
                      <a:pt x="179658" y="1920413"/>
                      <a:pt x="176784" y="1914666"/>
                    </a:cubicBezTo>
                    <a:cubicBezTo>
                      <a:pt x="159098" y="1879294"/>
                      <a:pt x="168431" y="1914743"/>
                      <a:pt x="152400" y="1871994"/>
                    </a:cubicBezTo>
                    <a:cubicBezTo>
                      <a:pt x="149458" y="1864149"/>
                      <a:pt x="150051" y="1855104"/>
                      <a:pt x="146304" y="1847610"/>
                    </a:cubicBezTo>
                    <a:cubicBezTo>
                      <a:pt x="139751" y="1834504"/>
                      <a:pt x="126554" y="1824935"/>
                      <a:pt x="121920" y="1811034"/>
                    </a:cubicBezTo>
                    <a:cubicBezTo>
                      <a:pt x="119888" y="1804938"/>
                      <a:pt x="117382" y="1798980"/>
                      <a:pt x="115824" y="1792746"/>
                    </a:cubicBezTo>
                    <a:cubicBezTo>
                      <a:pt x="113311" y="1782694"/>
                      <a:pt x="113005" y="1772096"/>
                      <a:pt x="109728" y="1762266"/>
                    </a:cubicBezTo>
                    <a:cubicBezTo>
                      <a:pt x="106854" y="1753645"/>
                      <a:pt x="100727" y="1746391"/>
                      <a:pt x="97536" y="1737882"/>
                    </a:cubicBezTo>
                    <a:cubicBezTo>
                      <a:pt x="94594" y="1730037"/>
                      <a:pt x="95597" y="1720772"/>
                      <a:pt x="91440" y="1713498"/>
                    </a:cubicBezTo>
                    <a:cubicBezTo>
                      <a:pt x="87163" y="1706013"/>
                      <a:pt x="79248" y="1701306"/>
                      <a:pt x="73152" y="1695210"/>
                    </a:cubicBezTo>
                    <a:cubicBezTo>
                      <a:pt x="62585" y="1621241"/>
                      <a:pt x="72457" y="1679891"/>
                      <a:pt x="60960" y="1628154"/>
                    </a:cubicBezTo>
                    <a:cubicBezTo>
                      <a:pt x="58712" y="1618040"/>
                      <a:pt x="57841" y="1607598"/>
                      <a:pt x="54864" y="1597674"/>
                    </a:cubicBezTo>
                    <a:cubicBezTo>
                      <a:pt x="41586" y="1553415"/>
                      <a:pt x="43775" y="1582404"/>
                      <a:pt x="36576" y="1542810"/>
                    </a:cubicBezTo>
                    <a:cubicBezTo>
                      <a:pt x="19645" y="1449687"/>
                      <a:pt x="43837" y="1553568"/>
                      <a:pt x="18288" y="1451370"/>
                    </a:cubicBezTo>
                    <a:cubicBezTo>
                      <a:pt x="240" y="1207721"/>
                      <a:pt x="7506" y="1341774"/>
                      <a:pt x="0" y="1049034"/>
                    </a:cubicBezTo>
                    <a:cubicBezTo>
                      <a:pt x="2032" y="878346"/>
                      <a:pt x="819" y="707589"/>
                      <a:pt x="6096" y="536970"/>
                    </a:cubicBezTo>
                    <a:cubicBezTo>
                      <a:pt x="6922" y="510256"/>
                      <a:pt x="14508" y="484180"/>
                      <a:pt x="18288" y="457722"/>
                    </a:cubicBezTo>
                    <a:cubicBezTo>
                      <a:pt x="22838" y="425875"/>
                      <a:pt x="31420" y="334391"/>
                      <a:pt x="42672" y="317514"/>
                    </a:cubicBezTo>
                    <a:cubicBezTo>
                      <a:pt x="46736" y="311418"/>
                      <a:pt x="51587" y="305779"/>
                      <a:pt x="54864" y="299226"/>
                    </a:cubicBezTo>
                    <a:cubicBezTo>
                      <a:pt x="63988" y="280978"/>
                      <a:pt x="60100" y="271326"/>
                      <a:pt x="67056" y="250458"/>
                    </a:cubicBezTo>
                    <a:cubicBezTo>
                      <a:pt x="69930" y="241837"/>
                      <a:pt x="75873" y="234511"/>
                      <a:pt x="79248" y="226074"/>
                    </a:cubicBezTo>
                    <a:cubicBezTo>
                      <a:pt x="141290" y="70968"/>
                      <a:pt x="23322" y="344235"/>
                      <a:pt x="115824" y="140730"/>
                    </a:cubicBezTo>
                    <a:cubicBezTo>
                      <a:pt x="121446" y="128363"/>
                      <a:pt x="124434" y="110593"/>
                      <a:pt x="128016" y="98058"/>
                    </a:cubicBezTo>
                    <a:cubicBezTo>
                      <a:pt x="129781" y="91879"/>
                      <a:pt x="130098" y="84788"/>
                      <a:pt x="134112" y="79770"/>
                    </a:cubicBezTo>
                    <a:cubicBezTo>
                      <a:pt x="138689" y="74049"/>
                      <a:pt x="146304" y="71642"/>
                      <a:pt x="152400" y="67578"/>
                    </a:cubicBezTo>
                    <a:cubicBezTo>
                      <a:pt x="156464" y="59450"/>
                      <a:pt x="158166" y="49620"/>
                      <a:pt x="164592" y="43194"/>
                    </a:cubicBezTo>
                    <a:cubicBezTo>
                      <a:pt x="169102" y="38684"/>
                      <a:pt x="201168" y="36212"/>
                      <a:pt x="201168" y="24906"/>
                    </a:cubicBezTo>
                    <a:cubicBezTo>
                      <a:pt x="201168" y="18480"/>
                      <a:pt x="189218" y="29946"/>
                      <a:pt x="182880" y="31002"/>
                    </a:cubicBezTo>
                    <a:cubicBezTo>
                      <a:pt x="164730" y="34027"/>
                      <a:pt x="146304" y="35066"/>
                      <a:pt x="128016" y="37098"/>
                    </a:cubicBezTo>
                    <a:cubicBezTo>
                      <a:pt x="121920" y="41162"/>
                      <a:pt x="116462" y="46404"/>
                      <a:pt x="109728" y="49290"/>
                    </a:cubicBezTo>
                    <a:cubicBezTo>
                      <a:pt x="82384" y="61009"/>
                      <a:pt x="90782" y="49619"/>
                      <a:pt x="67056" y="61482"/>
                    </a:cubicBezTo>
                    <a:cubicBezTo>
                      <a:pt x="24958" y="82531"/>
                      <a:pt x="75132" y="67083"/>
                      <a:pt x="24384" y="79770"/>
                    </a:cubicBezTo>
                    <a:cubicBezTo>
                      <a:pt x="26416" y="71642"/>
                      <a:pt x="27180" y="63087"/>
                      <a:pt x="30480" y="55386"/>
                    </a:cubicBezTo>
                    <a:cubicBezTo>
                      <a:pt x="36696" y="40883"/>
                      <a:pt x="46616" y="31281"/>
                      <a:pt x="60960" y="24906"/>
                    </a:cubicBezTo>
                    <a:cubicBezTo>
                      <a:pt x="96982" y="8896"/>
                      <a:pt x="110551" y="11268"/>
                      <a:pt x="152400" y="6618"/>
                    </a:cubicBezTo>
                    <a:cubicBezTo>
                      <a:pt x="158496" y="4586"/>
                      <a:pt x="164722" y="-1864"/>
                      <a:pt x="170688" y="522"/>
                    </a:cubicBezTo>
                    <a:cubicBezTo>
                      <a:pt x="177490" y="3243"/>
                      <a:pt x="186515" y="12449"/>
                      <a:pt x="182880" y="18810"/>
                    </a:cubicBezTo>
                    <a:cubicBezTo>
                      <a:pt x="167062" y="46491"/>
                      <a:pt x="128731" y="45704"/>
                      <a:pt x="103632" y="49290"/>
                    </a:cubicBezTo>
                    <a:cubicBezTo>
                      <a:pt x="93472" y="45226"/>
                      <a:pt x="75806" y="47714"/>
                      <a:pt x="73152" y="37098"/>
                    </a:cubicBezTo>
                    <a:cubicBezTo>
                      <a:pt x="70948" y="28282"/>
                      <a:pt x="89646" y="29415"/>
                      <a:pt x="97536" y="24906"/>
                    </a:cubicBezTo>
                    <a:cubicBezTo>
                      <a:pt x="103897" y="21271"/>
                      <a:pt x="109728" y="16778"/>
                      <a:pt x="115824" y="12714"/>
                    </a:cubicBezTo>
                    <a:cubicBezTo>
                      <a:pt x="132080" y="14746"/>
                      <a:pt x="148474" y="15879"/>
                      <a:pt x="164592" y="18810"/>
                    </a:cubicBezTo>
                    <a:cubicBezTo>
                      <a:pt x="170914" y="19959"/>
                      <a:pt x="179145" y="19677"/>
                      <a:pt x="182880" y="24906"/>
                    </a:cubicBezTo>
                    <a:cubicBezTo>
                      <a:pt x="190350" y="35364"/>
                      <a:pt x="191008" y="49290"/>
                      <a:pt x="195072" y="61482"/>
                    </a:cubicBezTo>
                    <a:cubicBezTo>
                      <a:pt x="197104" y="67578"/>
                      <a:pt x="204042" y="85517"/>
                      <a:pt x="201168" y="79770"/>
                    </a:cubicBezTo>
                    <a:lnTo>
                      <a:pt x="195072" y="67578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3508A16-398A-4B17-AAEC-C139373FF2FF}"/>
                  </a:ext>
                </a:extLst>
              </p:cNvPr>
              <p:cNvSpPr txBox="1"/>
              <p:nvPr/>
            </p:nvSpPr>
            <p:spPr>
              <a:xfrm>
                <a:off x="6729705" y="3229610"/>
                <a:ext cx="5783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/>
                  <a:t>(K</a:t>
                </a:r>
                <a:r>
                  <a:rPr lang="zh-TW" altLang="en-US" sz="1100" dirty="0"/>
                  <a:t>取</a:t>
                </a:r>
                <a:r>
                  <a:rPr lang="en-US" altLang="zh-TW" sz="1100" dirty="0"/>
                  <a:t>1)</a:t>
                </a:r>
                <a:endParaRPr lang="zh-TW" altLang="en-US" sz="1100" dirty="0"/>
              </a:p>
            </p:txBody>
          </p: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98C6BDC-42DF-4945-B118-2FE967996012}"/>
                </a:ext>
              </a:extLst>
            </p:cNvPr>
            <p:cNvSpPr txBox="1"/>
            <p:nvPr/>
          </p:nvSpPr>
          <p:spPr>
            <a:xfrm>
              <a:off x="948498" y="2323015"/>
              <a:ext cx="1399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/>
                <a:t>Copy K models</a:t>
              </a:r>
              <a:endParaRPr lang="zh-TW" altLang="en-US" sz="1050" b="1" dirty="0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3D577D3-8D59-4E55-AA6E-9F6856372DFC}"/>
              </a:ext>
            </a:extLst>
          </p:cNvPr>
          <p:cNvSpPr txBox="1"/>
          <p:nvPr/>
        </p:nvSpPr>
        <p:spPr>
          <a:xfrm>
            <a:off x="3225209" y="1653739"/>
            <a:ext cx="1285077" cy="31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/>
              <a:t>*Get latency from table</a:t>
            </a:r>
            <a:endParaRPr lang="zh-TW" altLang="en-US" sz="1100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2CBACA2-C754-4B90-A6EA-DA6219458454}"/>
              </a:ext>
            </a:extLst>
          </p:cNvPr>
          <p:cNvSpPr txBox="1"/>
          <p:nvPr/>
        </p:nvSpPr>
        <p:spPr>
          <a:xfrm>
            <a:off x="2312591" y="3645808"/>
            <a:ext cx="107034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Now latency </a:t>
            </a:r>
            <a:r>
              <a:rPr lang="zh-TW" alt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altLang="zh-TW" sz="900" dirty="0"/>
              <a:t> 70% * origin latency</a:t>
            </a:r>
            <a:endParaRPr lang="zh-TW" altLang="en-US" sz="9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B88D4A8-CDD5-4104-B5C5-3761807BCC38}"/>
              </a:ext>
            </a:extLst>
          </p:cNvPr>
          <p:cNvSpPr txBox="1"/>
          <p:nvPr/>
        </p:nvSpPr>
        <p:spPr>
          <a:xfrm>
            <a:off x="158813" y="3630588"/>
            <a:ext cx="112535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Now latency </a:t>
            </a:r>
            <a:r>
              <a:rPr lang="en-US" altLang="zh-TW" sz="1050" dirty="0">
                <a:solidFill>
                  <a:srgbClr val="222222"/>
                </a:solidFill>
                <a:latin typeface="arial" panose="020B0604020202020204" pitchFamily="34" charset="0"/>
              </a:rPr>
              <a:t>&gt;</a:t>
            </a:r>
            <a:r>
              <a:rPr lang="en-US" altLang="zh-TW" sz="900" dirty="0"/>
              <a:t> 70% * origin latency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1792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計畫介紹</a:t>
            </a:r>
          </a:p>
        </p:txBody>
      </p:sp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D13F8B3-026E-41DB-9C82-5F1DD6762482}"/>
              </a:ext>
            </a:extLst>
          </p:cNvPr>
          <p:cNvGrpSpPr/>
          <p:nvPr/>
        </p:nvGrpSpPr>
        <p:grpSpPr>
          <a:xfrm>
            <a:off x="588399" y="1202018"/>
            <a:ext cx="7408851" cy="2677656"/>
            <a:chOff x="588399" y="1202018"/>
            <a:chExt cx="7408851" cy="2677656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0D84A76-3464-4240-A40B-CA95EEEE5520}"/>
                </a:ext>
              </a:extLst>
            </p:cNvPr>
            <p:cNvGrpSpPr/>
            <p:nvPr/>
          </p:nvGrpSpPr>
          <p:grpSpPr>
            <a:xfrm>
              <a:off x="588399" y="1202018"/>
              <a:ext cx="7408851" cy="2677656"/>
              <a:chOff x="588399" y="1202018"/>
              <a:chExt cx="7408851" cy="2677656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87397BA6-B6C2-4347-B234-5B046A443578}"/>
                  </a:ext>
                </a:extLst>
              </p:cNvPr>
              <p:cNvGrpSpPr/>
              <p:nvPr/>
            </p:nvGrpSpPr>
            <p:grpSpPr>
              <a:xfrm>
                <a:off x="588399" y="1202018"/>
                <a:ext cx="7408851" cy="2677656"/>
                <a:chOff x="588399" y="1202018"/>
                <a:chExt cx="7408851" cy="2677656"/>
              </a:xfrm>
            </p:grpSpPr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7B5B599B-4AB4-4C1E-8D2A-09CA08573765}"/>
                    </a:ext>
                  </a:extLst>
                </p:cNvPr>
                <p:cNvSpPr txBox="1"/>
                <p:nvPr/>
              </p:nvSpPr>
              <p:spPr>
                <a:xfrm>
                  <a:off x="588399" y="1202018"/>
                  <a:ext cx="74088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zh-TW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0903E30-C649-468F-97EE-493B2A5D4F66}"/>
                    </a:ext>
                  </a:extLst>
                </p:cNvPr>
                <p:cNvSpPr txBox="1"/>
                <p:nvPr/>
              </p:nvSpPr>
              <p:spPr>
                <a:xfrm>
                  <a:off x="588399" y="1202018"/>
                  <a:ext cx="7408851" cy="2677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TW" altLang="en-US" dirty="0">
                      <a:latin typeface="Consolas" panose="020B0609020204030204" pitchFamily="49" charset="0"/>
                    </a:rPr>
                    <a:t>計畫目的</a:t>
                  </a:r>
                  <a:r>
                    <a:rPr lang="en-US" altLang="zh-TW" dirty="0">
                      <a:latin typeface="Consolas" panose="020B0609020204030204" pitchFamily="49" charset="0"/>
                    </a:rPr>
                    <a:t>: Reduce Latency, Maintain Accuracy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zh-TW" dirty="0">
                    <a:latin typeface="Consolas" panose="020B0609020204030204" pitchFamily="49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TW" altLang="en-US" dirty="0">
                      <a:latin typeface="Consolas" panose="020B0609020204030204" pitchFamily="49" charset="0"/>
                    </a:rPr>
                    <a:t>實驗環境</a:t>
                  </a:r>
                  <a:endParaRPr lang="en-US" altLang="zh-TW" dirty="0">
                    <a:latin typeface="Consolas" panose="020B0609020204030204" pitchFamily="49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dirty="0">
                      <a:latin typeface="Consolas" panose="020B0609020204030204" pitchFamily="49" charset="0"/>
                    </a:rPr>
                    <a:t>Network: Pretrained ResNet18(top1=69.14%, top5=88.83%)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dirty="0">
                      <a:latin typeface="Consolas" panose="020B0609020204030204" pitchFamily="49" charset="0"/>
                    </a:rPr>
                    <a:t>Framework: </a:t>
                  </a:r>
                  <a:r>
                    <a:rPr lang="en-US" altLang="zh-TW" dirty="0" err="1">
                      <a:latin typeface="Consolas" panose="020B0609020204030204" pitchFamily="49" charset="0"/>
                    </a:rPr>
                    <a:t>PyTorch</a:t>
                  </a:r>
                  <a:r>
                    <a:rPr lang="en-US" altLang="zh-TW" dirty="0">
                      <a:latin typeface="Consolas" panose="020B0609020204030204" pitchFamily="49" charset="0"/>
                    </a:rPr>
                    <a:t>(v1.2.0)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dirty="0">
                      <a:latin typeface="Consolas" panose="020B0609020204030204" pitchFamily="49" charset="0"/>
                    </a:rPr>
                    <a:t>Dataset: ImageNet-2012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dirty="0">
                      <a:latin typeface="Consolas" panose="020B0609020204030204" pitchFamily="49" charset="0"/>
                    </a:rPr>
                    <a:t>Device : Rasberry-pi-4B (measure latency according to table)</a:t>
                  </a:r>
                </a:p>
                <a:p>
                  <a:endParaRPr lang="en-US" altLang="zh-TW" dirty="0">
                    <a:latin typeface="Consolas" panose="020B0609020204030204" pitchFamily="49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TW" altLang="en-US" dirty="0">
                      <a:latin typeface="Consolas" panose="020B0609020204030204" pitchFamily="49" charset="0"/>
                    </a:rPr>
                    <a:t>計畫成果</a:t>
                  </a:r>
                  <a:r>
                    <a:rPr lang="en-US" altLang="zh-TW" dirty="0">
                      <a:latin typeface="Consolas" panose="020B0609020204030204" pitchFamily="49" charset="0"/>
                    </a:rPr>
                    <a:t>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dirty="0">
                      <a:latin typeface="Consolas" panose="020B0609020204030204" pitchFamily="49" charset="0"/>
                    </a:rPr>
                    <a:t>Given Latency  = </a:t>
                  </a:r>
                  <a:r>
                    <a:rPr lang="en-US" altLang="zh-TW" u="sng" dirty="0">
                      <a:latin typeface="Consolas" panose="020B0609020204030204" pitchFamily="49" charset="0"/>
                    </a:rPr>
                    <a:t>0.33s  -&gt; 0.23s</a:t>
                  </a:r>
                  <a:r>
                    <a:rPr lang="en-US" altLang="zh-TW" dirty="0">
                      <a:latin typeface="Consolas" panose="020B0609020204030204" pitchFamily="49" charset="0"/>
                    </a:rPr>
                    <a:t>( 30%)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dirty="0">
                      <a:latin typeface="Consolas" panose="020B0609020204030204" pitchFamily="49" charset="0"/>
                    </a:rPr>
                    <a:t>      Accuracy@1 = </a:t>
                  </a:r>
                  <a:r>
                    <a:rPr lang="en-US" altLang="zh-TW" u="sng" dirty="0">
                      <a:latin typeface="Consolas" panose="020B0609020204030204" pitchFamily="49" charset="0"/>
                    </a:rPr>
                    <a:t>69.14% -&gt; 67.16%</a:t>
                  </a:r>
                  <a:r>
                    <a:rPr lang="en-US" altLang="zh-TW" dirty="0">
                      <a:latin typeface="Consolas" panose="020B0609020204030204" pitchFamily="49" charset="0"/>
                    </a:rPr>
                    <a:t> ( 1.98%)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dirty="0">
                      <a:latin typeface="Consolas" panose="020B0609020204030204" pitchFamily="49" charset="0"/>
                    </a:rPr>
                    <a:t>      Accuracy@5 = </a:t>
                  </a:r>
                  <a:r>
                    <a:rPr lang="en-US" altLang="zh-TW" u="sng" dirty="0">
                      <a:latin typeface="Consolas" panose="020B0609020204030204" pitchFamily="49" charset="0"/>
                    </a:rPr>
                    <a:t>88.83% -&gt; 87.50%</a:t>
                  </a:r>
                  <a:r>
                    <a:rPr lang="en-US" altLang="zh-TW" dirty="0">
                      <a:latin typeface="Consolas" panose="020B0609020204030204" pitchFamily="49" charset="0"/>
                    </a:rPr>
                    <a:t> ( 1.33%)</a:t>
                  </a:r>
                </a:p>
              </p:txBody>
            </p:sp>
          </p:grpSp>
          <p:sp>
            <p:nvSpPr>
              <p:cNvPr id="10" name="箭號: 向下 9">
                <a:extLst>
                  <a:ext uri="{FF2B5EF4-FFF2-40B4-BE49-F238E27FC236}">
                    <a16:creationId xmlns:a16="http://schemas.microsoft.com/office/drawing/2014/main" id="{E7B66AA3-35BF-454D-A7BD-343813F88304}"/>
                  </a:ext>
                </a:extLst>
              </p:cNvPr>
              <p:cNvSpPr/>
              <p:nvPr/>
            </p:nvSpPr>
            <p:spPr>
              <a:xfrm>
                <a:off x="4624389" y="3410643"/>
                <a:ext cx="45719" cy="16703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772341C1-0B9F-4A43-984D-C88AF5552F1A}"/>
                </a:ext>
              </a:extLst>
            </p:cNvPr>
            <p:cNvSpPr/>
            <p:nvPr/>
          </p:nvSpPr>
          <p:spPr>
            <a:xfrm>
              <a:off x="4231491" y="3186565"/>
              <a:ext cx="45719" cy="16703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CF0E094F-4FAB-48B8-BB17-F07445B558AD}"/>
              </a:ext>
            </a:extLst>
          </p:cNvPr>
          <p:cNvSpPr/>
          <p:nvPr/>
        </p:nvSpPr>
        <p:spPr>
          <a:xfrm>
            <a:off x="4624389" y="3632672"/>
            <a:ext cx="45719" cy="1670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7089070" y="4059341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大綱</a:t>
            </a:r>
            <a:endParaRPr sz="2400"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計畫簡介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A073DD0-53A6-4BD6-8146-C2F6F3851D02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821870" y="1541771"/>
            <a:ext cx="1072200" cy="577800"/>
          </a:xfrm>
        </p:spPr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A43B8667-0F49-4751-AA18-5BBBF776A271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4821870" y="2561469"/>
            <a:ext cx="1072200" cy="577800"/>
          </a:xfrm>
        </p:spPr>
        <p:txBody>
          <a:bodyPr/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710E7AD4-A8AF-4BC1-8963-8ED26E4B9245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4821870" y="3581166"/>
            <a:ext cx="1072200" cy="577800"/>
          </a:xfrm>
        </p:spPr>
        <p:txBody>
          <a:bodyPr/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演算法介紹</a:t>
            </a:r>
            <a:endParaRPr dirty="0"/>
          </a:p>
        </p:txBody>
      </p:sp>
      <p:sp>
        <p:nvSpPr>
          <p:cNvPr id="9" name="副標題 8">
            <a:extLst>
              <a:ext uri="{FF2B5EF4-FFF2-40B4-BE49-F238E27FC236}">
                <a16:creationId xmlns:a16="http://schemas.microsoft.com/office/drawing/2014/main" id="{80A2E5DD-C693-4BBC-BD91-7B5C3C1E3D2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/>
              <a:t>計畫介紹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41EAEA67-696B-4D62-81DD-922A0B6C0179}"/>
              </a:ext>
            </a:extLst>
          </p:cNvPr>
          <p:cNvSpPr>
            <a:spLocks noGrp="1"/>
          </p:cNvSpPr>
          <p:nvPr>
            <p:ph type="ctrTitle" idx="16"/>
          </p:nvPr>
        </p:nvSpPr>
        <p:spPr>
          <a:xfrm>
            <a:off x="5711420" y="1224313"/>
            <a:ext cx="1974300" cy="577800"/>
          </a:xfrm>
        </p:spPr>
        <p:txBody>
          <a:bodyPr/>
          <a:lstStyle/>
          <a:p>
            <a:r>
              <a:rPr lang="zh-TW" altLang="en-US" dirty="0"/>
              <a:t>計畫成果</a:t>
            </a:r>
          </a:p>
        </p:txBody>
      </p:sp>
      <p:sp>
        <p:nvSpPr>
          <p:cNvPr id="12" name="副標題 11">
            <a:extLst>
              <a:ext uri="{FF2B5EF4-FFF2-40B4-BE49-F238E27FC236}">
                <a16:creationId xmlns:a16="http://schemas.microsoft.com/office/drawing/2014/main" id="{EF516549-5865-4246-88C8-7BD7BBE8C979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5711420" y="1679138"/>
            <a:ext cx="1674300" cy="572400"/>
          </a:xfrm>
        </p:spPr>
        <p:txBody>
          <a:bodyPr/>
          <a:lstStyle/>
          <a:p>
            <a:r>
              <a:rPr lang="zh-TW" altLang="en-US" dirty="0"/>
              <a:t>實驗成果</a:t>
            </a:r>
          </a:p>
        </p:txBody>
      </p:sp>
      <p:sp>
        <p:nvSpPr>
          <p:cNvPr id="13" name="標題 12">
            <a:extLst>
              <a:ext uri="{FF2B5EF4-FFF2-40B4-BE49-F238E27FC236}">
                <a16:creationId xmlns:a16="http://schemas.microsoft.com/office/drawing/2014/main" id="{A4DF6A1F-B796-4C11-BBEA-2DE5EA66AB56}"/>
              </a:ext>
            </a:extLst>
          </p:cNvPr>
          <p:cNvSpPr>
            <a:spLocks noGrp="1"/>
          </p:cNvSpPr>
          <p:nvPr>
            <p:ph type="ctrTitle" idx="18"/>
          </p:nvPr>
        </p:nvSpPr>
        <p:spPr>
          <a:xfrm>
            <a:off x="5711420" y="2248228"/>
            <a:ext cx="1974300" cy="577800"/>
          </a:xfrm>
        </p:spPr>
        <p:txBody>
          <a:bodyPr/>
          <a:lstStyle/>
          <a:p>
            <a:r>
              <a:rPr lang="zh-TW" altLang="en-US" dirty="0"/>
              <a:t>參數量變化</a:t>
            </a:r>
          </a:p>
        </p:txBody>
      </p:sp>
      <p:sp>
        <p:nvSpPr>
          <p:cNvPr id="14" name="副標題 13">
            <a:extLst>
              <a:ext uri="{FF2B5EF4-FFF2-40B4-BE49-F238E27FC236}">
                <a16:creationId xmlns:a16="http://schemas.microsoft.com/office/drawing/2014/main" id="{939AAF61-2114-4CEA-9550-BA347CD70FBC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5711420" y="2703050"/>
            <a:ext cx="1674300" cy="572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1F3D81A3-3A35-437D-9C39-6EAFE942AF06}"/>
              </a:ext>
            </a:extLst>
          </p:cNvPr>
          <p:cNvSpPr>
            <a:spLocks noGrp="1"/>
          </p:cNvSpPr>
          <p:nvPr>
            <p:ph type="ctrTitle" idx="20"/>
          </p:nvPr>
        </p:nvSpPr>
        <p:spPr>
          <a:xfrm>
            <a:off x="5711420" y="3260486"/>
            <a:ext cx="1974300" cy="577800"/>
          </a:xfrm>
        </p:spPr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16" name="副標題 15">
            <a:extLst>
              <a:ext uri="{FF2B5EF4-FFF2-40B4-BE49-F238E27FC236}">
                <a16:creationId xmlns:a16="http://schemas.microsoft.com/office/drawing/2014/main" id="{81C01B72-C9EC-483F-89E0-98075133ED05}"/>
              </a:ext>
            </a:extLst>
          </p:cNvPr>
          <p:cNvSpPr>
            <a:spLocks noGrp="1"/>
          </p:cNvSpPr>
          <p:nvPr>
            <p:ph type="subTitle" idx="21"/>
          </p:nvPr>
        </p:nvSpPr>
        <p:spPr>
          <a:xfrm>
            <a:off x="5711420" y="3715306"/>
            <a:ext cx="1674300" cy="572400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8" name="Google Shape;158;p30"/>
          <p:cNvCxnSpPr>
            <a:cxnSpLocks/>
          </p:cNvCxnSpPr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58;p30">
            <a:extLst>
              <a:ext uri="{FF2B5EF4-FFF2-40B4-BE49-F238E27FC236}">
                <a16:creationId xmlns:a16="http://schemas.microsoft.com/office/drawing/2014/main" id="{5F753327-8111-4840-9713-38A82D3B4A5C}"/>
              </a:ext>
            </a:extLst>
          </p:cNvPr>
          <p:cNvCxnSpPr>
            <a:cxnSpLocks/>
          </p:cNvCxnSpPr>
          <p:nvPr/>
        </p:nvCxnSpPr>
        <p:spPr>
          <a:xfrm>
            <a:off x="4756931" y="2138741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副標題 2">
            <a:extLst>
              <a:ext uri="{FF2B5EF4-FFF2-40B4-BE49-F238E27FC236}">
                <a16:creationId xmlns:a16="http://schemas.microsoft.com/office/drawing/2014/main" id="{B5F33D51-96DD-423E-AB20-FF20F4C83073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EDFD34F7-65FD-4999-8112-2FFFD2FB9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實驗設定</a:t>
            </a:r>
            <a:r>
              <a:rPr lang="en-US" altLang="zh-TW" dirty="0"/>
              <a:t>(1/2)</a:t>
            </a:r>
            <a:endParaRPr dirty="0"/>
          </a:p>
        </p:txBody>
      </p:sp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C822B6-B950-41E2-A667-1F9CB837D632}"/>
              </a:ext>
            </a:extLst>
          </p:cNvPr>
          <p:cNvSpPr txBox="1"/>
          <p:nvPr/>
        </p:nvSpPr>
        <p:spPr>
          <a:xfrm>
            <a:off x="588399" y="1202018"/>
            <a:ext cx="74088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u="sng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nsolas" panose="020B0609020204030204" pitchFamily="49" charset="0"/>
              </a:rPr>
              <a:t>CrossEntropyLoss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nsolas" panose="020B0609020204030204" pitchFamily="49" charset="0"/>
              </a:rPr>
              <a:t>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nsolas" panose="020B0609020204030204" pitchFamily="49" charset="0"/>
              </a:rPr>
              <a:t>lr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u="sng" dirty="0">
                <a:latin typeface="Consolas" panose="020B0609020204030204" pitchFamily="49" charset="0"/>
              </a:rPr>
              <a:t>1e-4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Dataset (ImageNet)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u="sng" dirty="0">
                <a:latin typeface="Consolas" panose="020B0609020204030204" pitchFamily="49" charset="0"/>
              </a:rPr>
              <a:t>1 </a:t>
            </a:r>
            <a:r>
              <a:rPr lang="en-US" altLang="zh-TW" dirty="0">
                <a:latin typeface="Consolas" panose="020B0609020204030204" pitchFamily="49" charset="0"/>
              </a:rPr>
              <a:t> training set for short-t-f-t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u="sng" dirty="0">
                <a:latin typeface="Consolas" panose="020B0609020204030204" pitchFamily="49" charset="0"/>
              </a:rPr>
              <a:t>30</a:t>
            </a:r>
            <a:r>
              <a:rPr lang="en-US" altLang="zh-TW" dirty="0">
                <a:latin typeface="Consolas" panose="020B0609020204030204" pitchFamily="49" charset="0"/>
              </a:rPr>
              <a:t> training set for long-t-f-t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nsolas" panose="020B0609020204030204" pitchFamily="49" charset="0"/>
              </a:rPr>
              <a:t>validation data =    50,000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nsolas" panose="020B0609020204030204" pitchFamily="49" charset="0"/>
              </a:rPr>
              <a:t>training data   = 1,280,000 images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0CF196-8C41-44AE-A5EF-188F35E2BA5E}"/>
              </a:ext>
            </a:extLst>
          </p:cNvPr>
          <p:cNvGrpSpPr/>
          <p:nvPr/>
        </p:nvGrpSpPr>
        <p:grpSpPr>
          <a:xfrm>
            <a:off x="4292825" y="1066800"/>
            <a:ext cx="4998593" cy="3504537"/>
            <a:chOff x="3810660" y="1020199"/>
            <a:chExt cx="5125807" cy="353306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34012A3-7113-4C1E-8148-A57F2337B60B}"/>
                </a:ext>
              </a:extLst>
            </p:cNvPr>
            <p:cNvGrpSpPr/>
            <p:nvPr/>
          </p:nvGrpSpPr>
          <p:grpSpPr>
            <a:xfrm>
              <a:off x="3810660" y="1020199"/>
              <a:ext cx="5125807" cy="3533063"/>
              <a:chOff x="4368513" y="991567"/>
              <a:chExt cx="4398336" cy="3075413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ABFF2064-B47B-42D4-BD9D-359A953BA0D5}"/>
                  </a:ext>
                </a:extLst>
              </p:cNvPr>
              <p:cNvGrpSpPr/>
              <p:nvPr/>
            </p:nvGrpSpPr>
            <p:grpSpPr>
              <a:xfrm>
                <a:off x="4479343" y="991567"/>
                <a:ext cx="4287506" cy="3075413"/>
                <a:chOff x="4868867" y="1211023"/>
                <a:chExt cx="4287506" cy="3075413"/>
              </a:xfrm>
            </p:grpSpPr>
            <p:pic>
              <p:nvPicPr>
                <p:cNvPr id="27" name="圖片 26" descr="一張含有 螢幕擷取畫面 的圖片&#10;&#10;自動產生的描述">
                  <a:extLst>
                    <a:ext uri="{FF2B5EF4-FFF2-40B4-BE49-F238E27FC236}">
                      <a16:creationId xmlns:a16="http://schemas.microsoft.com/office/drawing/2014/main" id="{80307BDC-C01A-4680-8E5B-12BC25BF83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8867" y="1211023"/>
                  <a:ext cx="4140222" cy="3075413"/>
                </a:xfrm>
                <a:prstGeom prst="rect">
                  <a:avLst/>
                </a:prstGeom>
              </p:spPr>
            </p:pic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2192D5BA-249B-45B7-BAB7-54D604A5704F}"/>
                    </a:ext>
                  </a:extLst>
                </p:cNvPr>
                <p:cNvSpPr txBox="1"/>
                <p:nvPr/>
              </p:nvSpPr>
              <p:spPr>
                <a:xfrm>
                  <a:off x="7848495" y="1586909"/>
                  <a:ext cx="1307878" cy="378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100" b="1" dirty="0"/>
                    <a:t>*Get latency from table</a:t>
                  </a:r>
                  <a:endParaRPr lang="zh-TW" altLang="en-US" sz="1100" b="1" dirty="0"/>
                </a:p>
              </p:txBody>
            </p:sp>
          </p:grp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18B28F0-CCB8-480A-831A-305E2E444289}"/>
                  </a:ext>
                </a:extLst>
              </p:cNvPr>
              <p:cNvSpPr txBox="1"/>
              <p:nvPr/>
            </p:nvSpPr>
            <p:spPr>
              <a:xfrm>
                <a:off x="4403359" y="1139730"/>
                <a:ext cx="1200501" cy="22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</a:t>
                </a:r>
                <a:r>
                  <a:rPr lang="zh-TW" alt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一次只砍一層</a:t>
                </a:r>
              </a:p>
            </p:txBody>
          </p:sp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id="{BD54DC73-C1A3-4A90-814E-D5B743473489}"/>
                  </a:ext>
                </a:extLst>
              </p:cNvPr>
              <p:cNvSpPr/>
              <p:nvPr/>
            </p:nvSpPr>
            <p:spPr>
              <a:xfrm>
                <a:off x="5087602" y="2042387"/>
                <a:ext cx="1667365" cy="139981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57D5BCA0-8CEE-4EEA-AC36-CFBFDB63F25E}"/>
                  </a:ext>
                </a:extLst>
              </p:cNvPr>
              <p:cNvSpPr/>
              <p:nvPr/>
            </p:nvSpPr>
            <p:spPr>
              <a:xfrm>
                <a:off x="4368513" y="1431415"/>
                <a:ext cx="449971" cy="1765713"/>
              </a:xfrm>
              <a:custGeom>
                <a:avLst/>
                <a:gdLst>
                  <a:gd name="connsiteX0" fmla="*/ 377952 w 377952"/>
                  <a:gd name="connsiteY0" fmla="*/ 2225562 h 2225562"/>
                  <a:gd name="connsiteX1" fmla="*/ 365760 w 377952"/>
                  <a:gd name="connsiteY1" fmla="*/ 2195082 h 2225562"/>
                  <a:gd name="connsiteX2" fmla="*/ 359664 w 377952"/>
                  <a:gd name="connsiteY2" fmla="*/ 2176794 h 2225562"/>
                  <a:gd name="connsiteX3" fmla="*/ 341376 w 377952"/>
                  <a:gd name="connsiteY3" fmla="*/ 2164602 h 2225562"/>
                  <a:gd name="connsiteX4" fmla="*/ 316992 w 377952"/>
                  <a:gd name="connsiteY4" fmla="*/ 2121930 h 2225562"/>
                  <a:gd name="connsiteX5" fmla="*/ 292608 w 377952"/>
                  <a:gd name="connsiteY5" fmla="*/ 2097546 h 2225562"/>
                  <a:gd name="connsiteX6" fmla="*/ 274320 w 377952"/>
                  <a:gd name="connsiteY6" fmla="*/ 2060970 h 2225562"/>
                  <a:gd name="connsiteX7" fmla="*/ 237744 w 377952"/>
                  <a:gd name="connsiteY7" fmla="*/ 2030490 h 2225562"/>
                  <a:gd name="connsiteX8" fmla="*/ 219456 w 377952"/>
                  <a:gd name="connsiteY8" fmla="*/ 1987818 h 2225562"/>
                  <a:gd name="connsiteX9" fmla="*/ 195072 w 377952"/>
                  <a:gd name="connsiteY9" fmla="*/ 1951242 h 2225562"/>
                  <a:gd name="connsiteX10" fmla="*/ 182880 w 377952"/>
                  <a:gd name="connsiteY10" fmla="*/ 1932954 h 2225562"/>
                  <a:gd name="connsiteX11" fmla="*/ 176784 w 377952"/>
                  <a:gd name="connsiteY11" fmla="*/ 1914666 h 2225562"/>
                  <a:gd name="connsiteX12" fmla="*/ 152400 w 377952"/>
                  <a:gd name="connsiteY12" fmla="*/ 1871994 h 2225562"/>
                  <a:gd name="connsiteX13" fmla="*/ 146304 w 377952"/>
                  <a:gd name="connsiteY13" fmla="*/ 1847610 h 2225562"/>
                  <a:gd name="connsiteX14" fmla="*/ 121920 w 377952"/>
                  <a:gd name="connsiteY14" fmla="*/ 1811034 h 2225562"/>
                  <a:gd name="connsiteX15" fmla="*/ 115824 w 377952"/>
                  <a:gd name="connsiteY15" fmla="*/ 1792746 h 2225562"/>
                  <a:gd name="connsiteX16" fmla="*/ 109728 w 377952"/>
                  <a:gd name="connsiteY16" fmla="*/ 1762266 h 2225562"/>
                  <a:gd name="connsiteX17" fmla="*/ 97536 w 377952"/>
                  <a:gd name="connsiteY17" fmla="*/ 1737882 h 2225562"/>
                  <a:gd name="connsiteX18" fmla="*/ 91440 w 377952"/>
                  <a:gd name="connsiteY18" fmla="*/ 1713498 h 2225562"/>
                  <a:gd name="connsiteX19" fmla="*/ 73152 w 377952"/>
                  <a:gd name="connsiteY19" fmla="*/ 1695210 h 2225562"/>
                  <a:gd name="connsiteX20" fmla="*/ 60960 w 377952"/>
                  <a:gd name="connsiteY20" fmla="*/ 1628154 h 2225562"/>
                  <a:gd name="connsiteX21" fmla="*/ 54864 w 377952"/>
                  <a:gd name="connsiteY21" fmla="*/ 1597674 h 2225562"/>
                  <a:gd name="connsiteX22" fmla="*/ 36576 w 377952"/>
                  <a:gd name="connsiteY22" fmla="*/ 1542810 h 2225562"/>
                  <a:gd name="connsiteX23" fmla="*/ 18288 w 377952"/>
                  <a:gd name="connsiteY23" fmla="*/ 1451370 h 2225562"/>
                  <a:gd name="connsiteX24" fmla="*/ 0 w 377952"/>
                  <a:gd name="connsiteY24" fmla="*/ 1049034 h 2225562"/>
                  <a:gd name="connsiteX25" fmla="*/ 6096 w 377952"/>
                  <a:gd name="connsiteY25" fmla="*/ 536970 h 2225562"/>
                  <a:gd name="connsiteX26" fmla="*/ 18288 w 377952"/>
                  <a:gd name="connsiteY26" fmla="*/ 457722 h 2225562"/>
                  <a:gd name="connsiteX27" fmla="*/ 42672 w 377952"/>
                  <a:gd name="connsiteY27" fmla="*/ 317514 h 2225562"/>
                  <a:gd name="connsiteX28" fmla="*/ 54864 w 377952"/>
                  <a:gd name="connsiteY28" fmla="*/ 299226 h 2225562"/>
                  <a:gd name="connsiteX29" fmla="*/ 67056 w 377952"/>
                  <a:gd name="connsiteY29" fmla="*/ 250458 h 2225562"/>
                  <a:gd name="connsiteX30" fmla="*/ 79248 w 377952"/>
                  <a:gd name="connsiteY30" fmla="*/ 226074 h 2225562"/>
                  <a:gd name="connsiteX31" fmla="*/ 115824 w 377952"/>
                  <a:gd name="connsiteY31" fmla="*/ 140730 h 2225562"/>
                  <a:gd name="connsiteX32" fmla="*/ 128016 w 377952"/>
                  <a:gd name="connsiteY32" fmla="*/ 98058 h 2225562"/>
                  <a:gd name="connsiteX33" fmla="*/ 134112 w 377952"/>
                  <a:gd name="connsiteY33" fmla="*/ 79770 h 2225562"/>
                  <a:gd name="connsiteX34" fmla="*/ 152400 w 377952"/>
                  <a:gd name="connsiteY34" fmla="*/ 67578 h 2225562"/>
                  <a:gd name="connsiteX35" fmla="*/ 164592 w 377952"/>
                  <a:gd name="connsiteY35" fmla="*/ 43194 h 2225562"/>
                  <a:gd name="connsiteX36" fmla="*/ 201168 w 377952"/>
                  <a:gd name="connsiteY36" fmla="*/ 24906 h 2225562"/>
                  <a:gd name="connsiteX37" fmla="*/ 182880 w 377952"/>
                  <a:gd name="connsiteY37" fmla="*/ 31002 h 2225562"/>
                  <a:gd name="connsiteX38" fmla="*/ 128016 w 377952"/>
                  <a:gd name="connsiteY38" fmla="*/ 37098 h 2225562"/>
                  <a:gd name="connsiteX39" fmla="*/ 109728 w 377952"/>
                  <a:gd name="connsiteY39" fmla="*/ 49290 h 2225562"/>
                  <a:gd name="connsiteX40" fmla="*/ 67056 w 377952"/>
                  <a:gd name="connsiteY40" fmla="*/ 61482 h 2225562"/>
                  <a:gd name="connsiteX41" fmla="*/ 24384 w 377952"/>
                  <a:gd name="connsiteY41" fmla="*/ 79770 h 2225562"/>
                  <a:gd name="connsiteX42" fmla="*/ 30480 w 377952"/>
                  <a:gd name="connsiteY42" fmla="*/ 55386 h 2225562"/>
                  <a:gd name="connsiteX43" fmla="*/ 60960 w 377952"/>
                  <a:gd name="connsiteY43" fmla="*/ 24906 h 2225562"/>
                  <a:gd name="connsiteX44" fmla="*/ 152400 w 377952"/>
                  <a:gd name="connsiteY44" fmla="*/ 6618 h 2225562"/>
                  <a:gd name="connsiteX45" fmla="*/ 170688 w 377952"/>
                  <a:gd name="connsiteY45" fmla="*/ 522 h 2225562"/>
                  <a:gd name="connsiteX46" fmla="*/ 182880 w 377952"/>
                  <a:gd name="connsiteY46" fmla="*/ 18810 h 2225562"/>
                  <a:gd name="connsiteX47" fmla="*/ 103632 w 377952"/>
                  <a:gd name="connsiteY47" fmla="*/ 49290 h 2225562"/>
                  <a:gd name="connsiteX48" fmla="*/ 73152 w 377952"/>
                  <a:gd name="connsiteY48" fmla="*/ 37098 h 2225562"/>
                  <a:gd name="connsiteX49" fmla="*/ 97536 w 377952"/>
                  <a:gd name="connsiteY49" fmla="*/ 24906 h 2225562"/>
                  <a:gd name="connsiteX50" fmla="*/ 115824 w 377952"/>
                  <a:gd name="connsiteY50" fmla="*/ 12714 h 2225562"/>
                  <a:gd name="connsiteX51" fmla="*/ 164592 w 377952"/>
                  <a:gd name="connsiteY51" fmla="*/ 18810 h 2225562"/>
                  <a:gd name="connsiteX52" fmla="*/ 182880 w 377952"/>
                  <a:gd name="connsiteY52" fmla="*/ 24906 h 2225562"/>
                  <a:gd name="connsiteX53" fmla="*/ 195072 w 377952"/>
                  <a:gd name="connsiteY53" fmla="*/ 61482 h 2225562"/>
                  <a:gd name="connsiteX54" fmla="*/ 201168 w 377952"/>
                  <a:gd name="connsiteY54" fmla="*/ 79770 h 2225562"/>
                  <a:gd name="connsiteX55" fmla="*/ 195072 w 377952"/>
                  <a:gd name="connsiteY55" fmla="*/ 67578 h 22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7952" h="2225562">
                    <a:moveTo>
                      <a:pt x="377952" y="2225562"/>
                    </a:moveTo>
                    <a:cubicBezTo>
                      <a:pt x="373888" y="2215402"/>
                      <a:pt x="369602" y="2205328"/>
                      <a:pt x="365760" y="2195082"/>
                    </a:cubicBezTo>
                    <a:cubicBezTo>
                      <a:pt x="363504" y="2189065"/>
                      <a:pt x="363678" y="2181812"/>
                      <a:pt x="359664" y="2176794"/>
                    </a:cubicBezTo>
                    <a:cubicBezTo>
                      <a:pt x="355087" y="2171073"/>
                      <a:pt x="347472" y="2168666"/>
                      <a:pt x="341376" y="2164602"/>
                    </a:cubicBezTo>
                    <a:cubicBezTo>
                      <a:pt x="334457" y="2150765"/>
                      <a:pt x="327332" y="2133993"/>
                      <a:pt x="316992" y="2121930"/>
                    </a:cubicBezTo>
                    <a:cubicBezTo>
                      <a:pt x="309511" y="2113203"/>
                      <a:pt x="300089" y="2106273"/>
                      <a:pt x="292608" y="2097546"/>
                    </a:cubicBezTo>
                    <a:cubicBezTo>
                      <a:pt x="249444" y="2047187"/>
                      <a:pt x="306771" y="2109647"/>
                      <a:pt x="274320" y="2060970"/>
                    </a:cubicBezTo>
                    <a:cubicBezTo>
                      <a:pt x="264933" y="2046889"/>
                      <a:pt x="251238" y="2039486"/>
                      <a:pt x="237744" y="2030490"/>
                    </a:cubicBezTo>
                    <a:cubicBezTo>
                      <a:pt x="231438" y="2011571"/>
                      <a:pt x="230755" y="2006650"/>
                      <a:pt x="219456" y="1987818"/>
                    </a:cubicBezTo>
                    <a:cubicBezTo>
                      <a:pt x="211917" y="1975253"/>
                      <a:pt x="203200" y="1963434"/>
                      <a:pt x="195072" y="1951242"/>
                    </a:cubicBezTo>
                    <a:cubicBezTo>
                      <a:pt x="191008" y="1945146"/>
                      <a:pt x="185197" y="1939905"/>
                      <a:pt x="182880" y="1932954"/>
                    </a:cubicBezTo>
                    <a:cubicBezTo>
                      <a:pt x="180848" y="1926858"/>
                      <a:pt x="179658" y="1920413"/>
                      <a:pt x="176784" y="1914666"/>
                    </a:cubicBezTo>
                    <a:cubicBezTo>
                      <a:pt x="159098" y="1879294"/>
                      <a:pt x="168431" y="1914743"/>
                      <a:pt x="152400" y="1871994"/>
                    </a:cubicBezTo>
                    <a:cubicBezTo>
                      <a:pt x="149458" y="1864149"/>
                      <a:pt x="150051" y="1855104"/>
                      <a:pt x="146304" y="1847610"/>
                    </a:cubicBezTo>
                    <a:cubicBezTo>
                      <a:pt x="139751" y="1834504"/>
                      <a:pt x="126554" y="1824935"/>
                      <a:pt x="121920" y="1811034"/>
                    </a:cubicBezTo>
                    <a:cubicBezTo>
                      <a:pt x="119888" y="1804938"/>
                      <a:pt x="117382" y="1798980"/>
                      <a:pt x="115824" y="1792746"/>
                    </a:cubicBezTo>
                    <a:cubicBezTo>
                      <a:pt x="113311" y="1782694"/>
                      <a:pt x="113005" y="1772096"/>
                      <a:pt x="109728" y="1762266"/>
                    </a:cubicBezTo>
                    <a:cubicBezTo>
                      <a:pt x="106854" y="1753645"/>
                      <a:pt x="100727" y="1746391"/>
                      <a:pt x="97536" y="1737882"/>
                    </a:cubicBezTo>
                    <a:cubicBezTo>
                      <a:pt x="94594" y="1730037"/>
                      <a:pt x="95597" y="1720772"/>
                      <a:pt x="91440" y="1713498"/>
                    </a:cubicBezTo>
                    <a:cubicBezTo>
                      <a:pt x="87163" y="1706013"/>
                      <a:pt x="79248" y="1701306"/>
                      <a:pt x="73152" y="1695210"/>
                    </a:cubicBezTo>
                    <a:cubicBezTo>
                      <a:pt x="62585" y="1621241"/>
                      <a:pt x="72457" y="1679891"/>
                      <a:pt x="60960" y="1628154"/>
                    </a:cubicBezTo>
                    <a:cubicBezTo>
                      <a:pt x="58712" y="1618040"/>
                      <a:pt x="57841" y="1607598"/>
                      <a:pt x="54864" y="1597674"/>
                    </a:cubicBezTo>
                    <a:cubicBezTo>
                      <a:pt x="41586" y="1553415"/>
                      <a:pt x="43775" y="1582404"/>
                      <a:pt x="36576" y="1542810"/>
                    </a:cubicBezTo>
                    <a:cubicBezTo>
                      <a:pt x="19645" y="1449687"/>
                      <a:pt x="43837" y="1553568"/>
                      <a:pt x="18288" y="1451370"/>
                    </a:cubicBezTo>
                    <a:cubicBezTo>
                      <a:pt x="240" y="1207721"/>
                      <a:pt x="7506" y="1341774"/>
                      <a:pt x="0" y="1049034"/>
                    </a:cubicBezTo>
                    <a:cubicBezTo>
                      <a:pt x="2032" y="878346"/>
                      <a:pt x="819" y="707589"/>
                      <a:pt x="6096" y="536970"/>
                    </a:cubicBezTo>
                    <a:cubicBezTo>
                      <a:pt x="6922" y="510256"/>
                      <a:pt x="14508" y="484180"/>
                      <a:pt x="18288" y="457722"/>
                    </a:cubicBezTo>
                    <a:cubicBezTo>
                      <a:pt x="22838" y="425875"/>
                      <a:pt x="31420" y="334391"/>
                      <a:pt x="42672" y="317514"/>
                    </a:cubicBezTo>
                    <a:cubicBezTo>
                      <a:pt x="46736" y="311418"/>
                      <a:pt x="51587" y="305779"/>
                      <a:pt x="54864" y="299226"/>
                    </a:cubicBezTo>
                    <a:cubicBezTo>
                      <a:pt x="63988" y="280978"/>
                      <a:pt x="60100" y="271326"/>
                      <a:pt x="67056" y="250458"/>
                    </a:cubicBezTo>
                    <a:cubicBezTo>
                      <a:pt x="69930" y="241837"/>
                      <a:pt x="75873" y="234511"/>
                      <a:pt x="79248" y="226074"/>
                    </a:cubicBezTo>
                    <a:cubicBezTo>
                      <a:pt x="141290" y="70968"/>
                      <a:pt x="23322" y="344235"/>
                      <a:pt x="115824" y="140730"/>
                    </a:cubicBezTo>
                    <a:cubicBezTo>
                      <a:pt x="121446" y="128363"/>
                      <a:pt x="124434" y="110593"/>
                      <a:pt x="128016" y="98058"/>
                    </a:cubicBezTo>
                    <a:cubicBezTo>
                      <a:pt x="129781" y="91879"/>
                      <a:pt x="130098" y="84788"/>
                      <a:pt x="134112" y="79770"/>
                    </a:cubicBezTo>
                    <a:cubicBezTo>
                      <a:pt x="138689" y="74049"/>
                      <a:pt x="146304" y="71642"/>
                      <a:pt x="152400" y="67578"/>
                    </a:cubicBezTo>
                    <a:cubicBezTo>
                      <a:pt x="156464" y="59450"/>
                      <a:pt x="158166" y="49620"/>
                      <a:pt x="164592" y="43194"/>
                    </a:cubicBezTo>
                    <a:cubicBezTo>
                      <a:pt x="169102" y="38684"/>
                      <a:pt x="201168" y="36212"/>
                      <a:pt x="201168" y="24906"/>
                    </a:cubicBezTo>
                    <a:cubicBezTo>
                      <a:pt x="201168" y="18480"/>
                      <a:pt x="189218" y="29946"/>
                      <a:pt x="182880" y="31002"/>
                    </a:cubicBezTo>
                    <a:cubicBezTo>
                      <a:pt x="164730" y="34027"/>
                      <a:pt x="146304" y="35066"/>
                      <a:pt x="128016" y="37098"/>
                    </a:cubicBezTo>
                    <a:cubicBezTo>
                      <a:pt x="121920" y="41162"/>
                      <a:pt x="116462" y="46404"/>
                      <a:pt x="109728" y="49290"/>
                    </a:cubicBezTo>
                    <a:cubicBezTo>
                      <a:pt x="82384" y="61009"/>
                      <a:pt x="90782" y="49619"/>
                      <a:pt x="67056" y="61482"/>
                    </a:cubicBezTo>
                    <a:cubicBezTo>
                      <a:pt x="24958" y="82531"/>
                      <a:pt x="75132" y="67083"/>
                      <a:pt x="24384" y="79770"/>
                    </a:cubicBezTo>
                    <a:cubicBezTo>
                      <a:pt x="26416" y="71642"/>
                      <a:pt x="27180" y="63087"/>
                      <a:pt x="30480" y="55386"/>
                    </a:cubicBezTo>
                    <a:cubicBezTo>
                      <a:pt x="36696" y="40883"/>
                      <a:pt x="46616" y="31281"/>
                      <a:pt x="60960" y="24906"/>
                    </a:cubicBezTo>
                    <a:cubicBezTo>
                      <a:pt x="96982" y="8896"/>
                      <a:pt x="110551" y="11268"/>
                      <a:pt x="152400" y="6618"/>
                    </a:cubicBezTo>
                    <a:cubicBezTo>
                      <a:pt x="158496" y="4586"/>
                      <a:pt x="164722" y="-1864"/>
                      <a:pt x="170688" y="522"/>
                    </a:cubicBezTo>
                    <a:cubicBezTo>
                      <a:pt x="177490" y="3243"/>
                      <a:pt x="186515" y="12449"/>
                      <a:pt x="182880" y="18810"/>
                    </a:cubicBezTo>
                    <a:cubicBezTo>
                      <a:pt x="167062" y="46491"/>
                      <a:pt x="128731" y="45704"/>
                      <a:pt x="103632" y="49290"/>
                    </a:cubicBezTo>
                    <a:cubicBezTo>
                      <a:pt x="93472" y="45226"/>
                      <a:pt x="75806" y="47714"/>
                      <a:pt x="73152" y="37098"/>
                    </a:cubicBezTo>
                    <a:cubicBezTo>
                      <a:pt x="70948" y="28282"/>
                      <a:pt x="89646" y="29415"/>
                      <a:pt x="97536" y="24906"/>
                    </a:cubicBezTo>
                    <a:cubicBezTo>
                      <a:pt x="103897" y="21271"/>
                      <a:pt x="109728" y="16778"/>
                      <a:pt x="115824" y="12714"/>
                    </a:cubicBezTo>
                    <a:cubicBezTo>
                      <a:pt x="132080" y="14746"/>
                      <a:pt x="148474" y="15879"/>
                      <a:pt x="164592" y="18810"/>
                    </a:cubicBezTo>
                    <a:cubicBezTo>
                      <a:pt x="170914" y="19959"/>
                      <a:pt x="179145" y="19677"/>
                      <a:pt x="182880" y="24906"/>
                    </a:cubicBezTo>
                    <a:cubicBezTo>
                      <a:pt x="190350" y="35364"/>
                      <a:pt x="191008" y="49290"/>
                      <a:pt x="195072" y="61482"/>
                    </a:cubicBezTo>
                    <a:cubicBezTo>
                      <a:pt x="197104" y="67578"/>
                      <a:pt x="204042" y="85517"/>
                      <a:pt x="201168" y="79770"/>
                    </a:cubicBezTo>
                    <a:lnTo>
                      <a:pt x="195072" y="67578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D5E87BE-7A83-436B-B019-FF0360A48934}"/>
                  </a:ext>
                </a:extLst>
              </p:cNvPr>
              <p:cNvSpPr txBox="1"/>
              <p:nvPr/>
            </p:nvSpPr>
            <p:spPr>
              <a:xfrm>
                <a:off x="6800305" y="3779538"/>
                <a:ext cx="18952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hlinkClick r:id="rId4"/>
                  </a:rPr>
                  <a:t>https://arxiv.org/abs/1804.03230</a:t>
                </a:r>
                <a:endParaRPr lang="en-US" altLang="zh-TW" sz="9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850BB66-CD80-4B4F-8007-13F1B382425F}"/>
                </a:ext>
              </a:extLst>
            </p:cNvPr>
            <p:cNvSpPr txBox="1"/>
            <p:nvPr/>
          </p:nvSpPr>
          <p:spPr>
            <a:xfrm>
              <a:off x="5078423" y="2181066"/>
              <a:ext cx="1399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/>
                <a:t>Copy K models</a:t>
              </a:r>
              <a:endParaRPr lang="zh-TW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230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實驗設定</a:t>
            </a:r>
            <a:r>
              <a:rPr lang="en-US" altLang="zh-TW" dirty="0"/>
              <a:t>(2/2)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C822B6-B950-41E2-A667-1F9CB837D632}"/>
              </a:ext>
            </a:extLst>
          </p:cNvPr>
          <p:cNvSpPr txBox="1"/>
          <p:nvPr/>
        </p:nvSpPr>
        <p:spPr>
          <a:xfrm>
            <a:off x="2081866" y="2462145"/>
            <a:ext cx="185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# of layers to be pruned: 2*4 = 8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4A28577-A585-44FE-9DF3-A3F140B40379}"/>
              </a:ext>
            </a:extLst>
          </p:cNvPr>
          <p:cNvGrpSpPr/>
          <p:nvPr/>
        </p:nvGrpSpPr>
        <p:grpSpPr>
          <a:xfrm>
            <a:off x="112943" y="1082561"/>
            <a:ext cx="1859441" cy="3460383"/>
            <a:chOff x="1499154" y="1132816"/>
            <a:chExt cx="1859441" cy="346038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9C947D3-4F0C-4AC7-8357-FBBE6CA78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9154" y="1132816"/>
              <a:ext cx="1859441" cy="3276884"/>
            </a:xfrm>
            <a:prstGeom prst="rect">
              <a:avLst/>
            </a:prstGeom>
          </p:spPr>
        </p:pic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44046E3-EEED-4067-A794-909872F9CD19}"/>
                </a:ext>
              </a:extLst>
            </p:cNvPr>
            <p:cNvCxnSpPr/>
            <p:nvPr/>
          </p:nvCxnSpPr>
          <p:spPr>
            <a:xfrm flipV="1">
              <a:off x="1678781" y="2079016"/>
              <a:ext cx="1150144" cy="2500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212036C-519C-41DA-AE30-EA9491084FAB}"/>
                </a:ext>
              </a:extLst>
            </p:cNvPr>
            <p:cNvCxnSpPr/>
            <p:nvPr/>
          </p:nvCxnSpPr>
          <p:spPr>
            <a:xfrm flipV="1">
              <a:off x="1678781" y="2821967"/>
              <a:ext cx="1150144" cy="2500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B83647C-511F-4082-84BF-1203744E554A}"/>
                </a:ext>
              </a:extLst>
            </p:cNvPr>
            <p:cNvSpPr txBox="1"/>
            <p:nvPr/>
          </p:nvSpPr>
          <p:spPr>
            <a:xfrm>
              <a:off x="1499154" y="4331589"/>
              <a:ext cx="18594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latin typeface="Consolas" panose="020B0609020204030204" pitchFamily="49" charset="0"/>
                </a:rPr>
                <a:t>Structure of ResNet-18</a:t>
              </a: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D0D5C5-A3B2-4844-8E75-41B84C347BC2}"/>
              </a:ext>
            </a:extLst>
          </p:cNvPr>
          <p:cNvSpPr txBox="1"/>
          <p:nvPr/>
        </p:nvSpPr>
        <p:spPr>
          <a:xfrm>
            <a:off x="4734130" y="4499546"/>
            <a:ext cx="462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*基於實現砍所有層之複雜度過高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zh-TW" altLang="en-US" dirty="0">
                <a:latin typeface="Consolas" panose="020B0609020204030204" pitchFamily="49" charset="0"/>
              </a:rPr>
              <a:t>目前僅挑部分層砍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C2697A8-1C66-4623-AB28-CDA2B632D2F7}"/>
              </a:ext>
            </a:extLst>
          </p:cNvPr>
          <p:cNvGrpSpPr/>
          <p:nvPr/>
        </p:nvGrpSpPr>
        <p:grpSpPr>
          <a:xfrm>
            <a:off x="4226195" y="1082561"/>
            <a:ext cx="4720395" cy="3019736"/>
            <a:chOff x="4368513" y="991567"/>
            <a:chExt cx="4481449" cy="3075413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D3B4E4F-1E1D-44EB-A5F3-3A0461CFE078}"/>
                </a:ext>
              </a:extLst>
            </p:cNvPr>
            <p:cNvGrpSpPr/>
            <p:nvPr/>
          </p:nvGrpSpPr>
          <p:grpSpPr>
            <a:xfrm>
              <a:off x="4479343" y="991567"/>
              <a:ext cx="4370619" cy="3075413"/>
              <a:chOff x="4868867" y="1211023"/>
              <a:chExt cx="4370619" cy="3075413"/>
            </a:xfrm>
          </p:grpSpPr>
          <p:pic>
            <p:nvPicPr>
              <p:cNvPr id="19" name="圖片 18" descr="一張含有 螢幕擷取畫面 的圖片&#10;&#10;自動產生的描述">
                <a:extLst>
                  <a:ext uri="{FF2B5EF4-FFF2-40B4-BE49-F238E27FC236}">
                    <a16:creationId xmlns:a16="http://schemas.microsoft.com/office/drawing/2014/main" id="{024E46F5-FEFA-46E0-A95A-5DE569D7B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8867" y="1211023"/>
                <a:ext cx="4140222" cy="3075413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6BC6070-1CA6-4FB7-8387-1DD182DD450E}"/>
                  </a:ext>
                </a:extLst>
              </p:cNvPr>
              <p:cNvSpPr txBox="1"/>
              <p:nvPr/>
            </p:nvSpPr>
            <p:spPr>
              <a:xfrm>
                <a:off x="7773234" y="1579730"/>
                <a:ext cx="1466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/>
                  <a:t>*Get latency from table</a:t>
                </a:r>
                <a:endParaRPr lang="zh-TW" altLang="en-US" sz="1100" b="1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50FDA5A-40F4-41A7-A3F5-06D8D1EF3784}"/>
                </a:ext>
              </a:extLst>
            </p:cNvPr>
            <p:cNvSpPr txBox="1"/>
            <p:nvPr/>
          </p:nvSpPr>
          <p:spPr>
            <a:xfrm>
              <a:off x="4403359" y="1139730"/>
              <a:ext cx="12005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/>
                <a:t>*</a:t>
              </a:r>
              <a:r>
                <a:rPr lang="zh-TW" altLang="en-US" sz="1100" b="1" dirty="0"/>
                <a:t>一次只砍一層</a:t>
              </a:r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F1ACCC64-F928-43A0-BB53-A0F39709417A}"/>
                </a:ext>
              </a:extLst>
            </p:cNvPr>
            <p:cNvSpPr/>
            <p:nvPr/>
          </p:nvSpPr>
          <p:spPr>
            <a:xfrm>
              <a:off x="5087602" y="2042387"/>
              <a:ext cx="1667365" cy="139981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2E32A9CE-C336-4091-BE4D-1E5ED99C962F}"/>
                </a:ext>
              </a:extLst>
            </p:cNvPr>
            <p:cNvSpPr/>
            <p:nvPr/>
          </p:nvSpPr>
          <p:spPr>
            <a:xfrm>
              <a:off x="4368513" y="1431415"/>
              <a:ext cx="449971" cy="1765713"/>
            </a:xfrm>
            <a:custGeom>
              <a:avLst/>
              <a:gdLst>
                <a:gd name="connsiteX0" fmla="*/ 377952 w 377952"/>
                <a:gd name="connsiteY0" fmla="*/ 2225562 h 2225562"/>
                <a:gd name="connsiteX1" fmla="*/ 365760 w 377952"/>
                <a:gd name="connsiteY1" fmla="*/ 2195082 h 2225562"/>
                <a:gd name="connsiteX2" fmla="*/ 359664 w 377952"/>
                <a:gd name="connsiteY2" fmla="*/ 2176794 h 2225562"/>
                <a:gd name="connsiteX3" fmla="*/ 341376 w 377952"/>
                <a:gd name="connsiteY3" fmla="*/ 2164602 h 2225562"/>
                <a:gd name="connsiteX4" fmla="*/ 316992 w 377952"/>
                <a:gd name="connsiteY4" fmla="*/ 2121930 h 2225562"/>
                <a:gd name="connsiteX5" fmla="*/ 292608 w 377952"/>
                <a:gd name="connsiteY5" fmla="*/ 2097546 h 2225562"/>
                <a:gd name="connsiteX6" fmla="*/ 274320 w 377952"/>
                <a:gd name="connsiteY6" fmla="*/ 2060970 h 2225562"/>
                <a:gd name="connsiteX7" fmla="*/ 237744 w 377952"/>
                <a:gd name="connsiteY7" fmla="*/ 2030490 h 2225562"/>
                <a:gd name="connsiteX8" fmla="*/ 219456 w 377952"/>
                <a:gd name="connsiteY8" fmla="*/ 1987818 h 2225562"/>
                <a:gd name="connsiteX9" fmla="*/ 195072 w 377952"/>
                <a:gd name="connsiteY9" fmla="*/ 1951242 h 2225562"/>
                <a:gd name="connsiteX10" fmla="*/ 182880 w 377952"/>
                <a:gd name="connsiteY10" fmla="*/ 1932954 h 2225562"/>
                <a:gd name="connsiteX11" fmla="*/ 176784 w 377952"/>
                <a:gd name="connsiteY11" fmla="*/ 1914666 h 2225562"/>
                <a:gd name="connsiteX12" fmla="*/ 152400 w 377952"/>
                <a:gd name="connsiteY12" fmla="*/ 1871994 h 2225562"/>
                <a:gd name="connsiteX13" fmla="*/ 146304 w 377952"/>
                <a:gd name="connsiteY13" fmla="*/ 1847610 h 2225562"/>
                <a:gd name="connsiteX14" fmla="*/ 121920 w 377952"/>
                <a:gd name="connsiteY14" fmla="*/ 1811034 h 2225562"/>
                <a:gd name="connsiteX15" fmla="*/ 115824 w 377952"/>
                <a:gd name="connsiteY15" fmla="*/ 1792746 h 2225562"/>
                <a:gd name="connsiteX16" fmla="*/ 109728 w 377952"/>
                <a:gd name="connsiteY16" fmla="*/ 1762266 h 2225562"/>
                <a:gd name="connsiteX17" fmla="*/ 97536 w 377952"/>
                <a:gd name="connsiteY17" fmla="*/ 1737882 h 2225562"/>
                <a:gd name="connsiteX18" fmla="*/ 91440 w 377952"/>
                <a:gd name="connsiteY18" fmla="*/ 1713498 h 2225562"/>
                <a:gd name="connsiteX19" fmla="*/ 73152 w 377952"/>
                <a:gd name="connsiteY19" fmla="*/ 1695210 h 2225562"/>
                <a:gd name="connsiteX20" fmla="*/ 60960 w 377952"/>
                <a:gd name="connsiteY20" fmla="*/ 1628154 h 2225562"/>
                <a:gd name="connsiteX21" fmla="*/ 54864 w 377952"/>
                <a:gd name="connsiteY21" fmla="*/ 1597674 h 2225562"/>
                <a:gd name="connsiteX22" fmla="*/ 36576 w 377952"/>
                <a:gd name="connsiteY22" fmla="*/ 1542810 h 2225562"/>
                <a:gd name="connsiteX23" fmla="*/ 18288 w 377952"/>
                <a:gd name="connsiteY23" fmla="*/ 1451370 h 2225562"/>
                <a:gd name="connsiteX24" fmla="*/ 0 w 377952"/>
                <a:gd name="connsiteY24" fmla="*/ 1049034 h 2225562"/>
                <a:gd name="connsiteX25" fmla="*/ 6096 w 377952"/>
                <a:gd name="connsiteY25" fmla="*/ 536970 h 2225562"/>
                <a:gd name="connsiteX26" fmla="*/ 18288 w 377952"/>
                <a:gd name="connsiteY26" fmla="*/ 457722 h 2225562"/>
                <a:gd name="connsiteX27" fmla="*/ 42672 w 377952"/>
                <a:gd name="connsiteY27" fmla="*/ 317514 h 2225562"/>
                <a:gd name="connsiteX28" fmla="*/ 54864 w 377952"/>
                <a:gd name="connsiteY28" fmla="*/ 299226 h 2225562"/>
                <a:gd name="connsiteX29" fmla="*/ 67056 w 377952"/>
                <a:gd name="connsiteY29" fmla="*/ 250458 h 2225562"/>
                <a:gd name="connsiteX30" fmla="*/ 79248 w 377952"/>
                <a:gd name="connsiteY30" fmla="*/ 226074 h 2225562"/>
                <a:gd name="connsiteX31" fmla="*/ 115824 w 377952"/>
                <a:gd name="connsiteY31" fmla="*/ 140730 h 2225562"/>
                <a:gd name="connsiteX32" fmla="*/ 128016 w 377952"/>
                <a:gd name="connsiteY32" fmla="*/ 98058 h 2225562"/>
                <a:gd name="connsiteX33" fmla="*/ 134112 w 377952"/>
                <a:gd name="connsiteY33" fmla="*/ 79770 h 2225562"/>
                <a:gd name="connsiteX34" fmla="*/ 152400 w 377952"/>
                <a:gd name="connsiteY34" fmla="*/ 67578 h 2225562"/>
                <a:gd name="connsiteX35" fmla="*/ 164592 w 377952"/>
                <a:gd name="connsiteY35" fmla="*/ 43194 h 2225562"/>
                <a:gd name="connsiteX36" fmla="*/ 201168 w 377952"/>
                <a:gd name="connsiteY36" fmla="*/ 24906 h 2225562"/>
                <a:gd name="connsiteX37" fmla="*/ 182880 w 377952"/>
                <a:gd name="connsiteY37" fmla="*/ 31002 h 2225562"/>
                <a:gd name="connsiteX38" fmla="*/ 128016 w 377952"/>
                <a:gd name="connsiteY38" fmla="*/ 37098 h 2225562"/>
                <a:gd name="connsiteX39" fmla="*/ 109728 w 377952"/>
                <a:gd name="connsiteY39" fmla="*/ 49290 h 2225562"/>
                <a:gd name="connsiteX40" fmla="*/ 67056 w 377952"/>
                <a:gd name="connsiteY40" fmla="*/ 61482 h 2225562"/>
                <a:gd name="connsiteX41" fmla="*/ 24384 w 377952"/>
                <a:gd name="connsiteY41" fmla="*/ 79770 h 2225562"/>
                <a:gd name="connsiteX42" fmla="*/ 30480 w 377952"/>
                <a:gd name="connsiteY42" fmla="*/ 55386 h 2225562"/>
                <a:gd name="connsiteX43" fmla="*/ 60960 w 377952"/>
                <a:gd name="connsiteY43" fmla="*/ 24906 h 2225562"/>
                <a:gd name="connsiteX44" fmla="*/ 152400 w 377952"/>
                <a:gd name="connsiteY44" fmla="*/ 6618 h 2225562"/>
                <a:gd name="connsiteX45" fmla="*/ 170688 w 377952"/>
                <a:gd name="connsiteY45" fmla="*/ 522 h 2225562"/>
                <a:gd name="connsiteX46" fmla="*/ 182880 w 377952"/>
                <a:gd name="connsiteY46" fmla="*/ 18810 h 2225562"/>
                <a:gd name="connsiteX47" fmla="*/ 103632 w 377952"/>
                <a:gd name="connsiteY47" fmla="*/ 49290 h 2225562"/>
                <a:gd name="connsiteX48" fmla="*/ 73152 w 377952"/>
                <a:gd name="connsiteY48" fmla="*/ 37098 h 2225562"/>
                <a:gd name="connsiteX49" fmla="*/ 97536 w 377952"/>
                <a:gd name="connsiteY49" fmla="*/ 24906 h 2225562"/>
                <a:gd name="connsiteX50" fmla="*/ 115824 w 377952"/>
                <a:gd name="connsiteY50" fmla="*/ 12714 h 2225562"/>
                <a:gd name="connsiteX51" fmla="*/ 164592 w 377952"/>
                <a:gd name="connsiteY51" fmla="*/ 18810 h 2225562"/>
                <a:gd name="connsiteX52" fmla="*/ 182880 w 377952"/>
                <a:gd name="connsiteY52" fmla="*/ 24906 h 2225562"/>
                <a:gd name="connsiteX53" fmla="*/ 195072 w 377952"/>
                <a:gd name="connsiteY53" fmla="*/ 61482 h 2225562"/>
                <a:gd name="connsiteX54" fmla="*/ 201168 w 377952"/>
                <a:gd name="connsiteY54" fmla="*/ 79770 h 2225562"/>
                <a:gd name="connsiteX55" fmla="*/ 195072 w 377952"/>
                <a:gd name="connsiteY55" fmla="*/ 67578 h 2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77952" h="2225562">
                  <a:moveTo>
                    <a:pt x="377952" y="2225562"/>
                  </a:moveTo>
                  <a:cubicBezTo>
                    <a:pt x="373888" y="2215402"/>
                    <a:pt x="369602" y="2205328"/>
                    <a:pt x="365760" y="2195082"/>
                  </a:cubicBezTo>
                  <a:cubicBezTo>
                    <a:pt x="363504" y="2189065"/>
                    <a:pt x="363678" y="2181812"/>
                    <a:pt x="359664" y="2176794"/>
                  </a:cubicBezTo>
                  <a:cubicBezTo>
                    <a:pt x="355087" y="2171073"/>
                    <a:pt x="347472" y="2168666"/>
                    <a:pt x="341376" y="2164602"/>
                  </a:cubicBezTo>
                  <a:cubicBezTo>
                    <a:pt x="334457" y="2150765"/>
                    <a:pt x="327332" y="2133993"/>
                    <a:pt x="316992" y="2121930"/>
                  </a:cubicBezTo>
                  <a:cubicBezTo>
                    <a:pt x="309511" y="2113203"/>
                    <a:pt x="300089" y="2106273"/>
                    <a:pt x="292608" y="2097546"/>
                  </a:cubicBezTo>
                  <a:cubicBezTo>
                    <a:pt x="249444" y="2047187"/>
                    <a:pt x="306771" y="2109647"/>
                    <a:pt x="274320" y="2060970"/>
                  </a:cubicBezTo>
                  <a:cubicBezTo>
                    <a:pt x="264933" y="2046889"/>
                    <a:pt x="251238" y="2039486"/>
                    <a:pt x="237744" y="2030490"/>
                  </a:cubicBezTo>
                  <a:cubicBezTo>
                    <a:pt x="231438" y="2011571"/>
                    <a:pt x="230755" y="2006650"/>
                    <a:pt x="219456" y="1987818"/>
                  </a:cubicBezTo>
                  <a:cubicBezTo>
                    <a:pt x="211917" y="1975253"/>
                    <a:pt x="203200" y="1963434"/>
                    <a:pt x="195072" y="1951242"/>
                  </a:cubicBezTo>
                  <a:cubicBezTo>
                    <a:pt x="191008" y="1945146"/>
                    <a:pt x="185197" y="1939905"/>
                    <a:pt x="182880" y="1932954"/>
                  </a:cubicBezTo>
                  <a:cubicBezTo>
                    <a:pt x="180848" y="1926858"/>
                    <a:pt x="179658" y="1920413"/>
                    <a:pt x="176784" y="1914666"/>
                  </a:cubicBezTo>
                  <a:cubicBezTo>
                    <a:pt x="159098" y="1879294"/>
                    <a:pt x="168431" y="1914743"/>
                    <a:pt x="152400" y="1871994"/>
                  </a:cubicBezTo>
                  <a:cubicBezTo>
                    <a:pt x="149458" y="1864149"/>
                    <a:pt x="150051" y="1855104"/>
                    <a:pt x="146304" y="1847610"/>
                  </a:cubicBezTo>
                  <a:cubicBezTo>
                    <a:pt x="139751" y="1834504"/>
                    <a:pt x="126554" y="1824935"/>
                    <a:pt x="121920" y="1811034"/>
                  </a:cubicBezTo>
                  <a:cubicBezTo>
                    <a:pt x="119888" y="1804938"/>
                    <a:pt x="117382" y="1798980"/>
                    <a:pt x="115824" y="1792746"/>
                  </a:cubicBezTo>
                  <a:cubicBezTo>
                    <a:pt x="113311" y="1782694"/>
                    <a:pt x="113005" y="1772096"/>
                    <a:pt x="109728" y="1762266"/>
                  </a:cubicBezTo>
                  <a:cubicBezTo>
                    <a:pt x="106854" y="1753645"/>
                    <a:pt x="100727" y="1746391"/>
                    <a:pt x="97536" y="1737882"/>
                  </a:cubicBezTo>
                  <a:cubicBezTo>
                    <a:pt x="94594" y="1730037"/>
                    <a:pt x="95597" y="1720772"/>
                    <a:pt x="91440" y="1713498"/>
                  </a:cubicBezTo>
                  <a:cubicBezTo>
                    <a:pt x="87163" y="1706013"/>
                    <a:pt x="79248" y="1701306"/>
                    <a:pt x="73152" y="1695210"/>
                  </a:cubicBezTo>
                  <a:cubicBezTo>
                    <a:pt x="62585" y="1621241"/>
                    <a:pt x="72457" y="1679891"/>
                    <a:pt x="60960" y="1628154"/>
                  </a:cubicBezTo>
                  <a:cubicBezTo>
                    <a:pt x="58712" y="1618040"/>
                    <a:pt x="57841" y="1607598"/>
                    <a:pt x="54864" y="1597674"/>
                  </a:cubicBezTo>
                  <a:cubicBezTo>
                    <a:pt x="41586" y="1553415"/>
                    <a:pt x="43775" y="1582404"/>
                    <a:pt x="36576" y="1542810"/>
                  </a:cubicBezTo>
                  <a:cubicBezTo>
                    <a:pt x="19645" y="1449687"/>
                    <a:pt x="43837" y="1553568"/>
                    <a:pt x="18288" y="1451370"/>
                  </a:cubicBezTo>
                  <a:cubicBezTo>
                    <a:pt x="240" y="1207721"/>
                    <a:pt x="7506" y="1341774"/>
                    <a:pt x="0" y="1049034"/>
                  </a:cubicBezTo>
                  <a:cubicBezTo>
                    <a:pt x="2032" y="878346"/>
                    <a:pt x="819" y="707589"/>
                    <a:pt x="6096" y="536970"/>
                  </a:cubicBezTo>
                  <a:cubicBezTo>
                    <a:pt x="6922" y="510256"/>
                    <a:pt x="14508" y="484180"/>
                    <a:pt x="18288" y="457722"/>
                  </a:cubicBezTo>
                  <a:cubicBezTo>
                    <a:pt x="22838" y="425875"/>
                    <a:pt x="31420" y="334391"/>
                    <a:pt x="42672" y="317514"/>
                  </a:cubicBezTo>
                  <a:cubicBezTo>
                    <a:pt x="46736" y="311418"/>
                    <a:pt x="51587" y="305779"/>
                    <a:pt x="54864" y="299226"/>
                  </a:cubicBezTo>
                  <a:cubicBezTo>
                    <a:pt x="63988" y="280978"/>
                    <a:pt x="60100" y="271326"/>
                    <a:pt x="67056" y="250458"/>
                  </a:cubicBezTo>
                  <a:cubicBezTo>
                    <a:pt x="69930" y="241837"/>
                    <a:pt x="75873" y="234511"/>
                    <a:pt x="79248" y="226074"/>
                  </a:cubicBezTo>
                  <a:cubicBezTo>
                    <a:pt x="141290" y="70968"/>
                    <a:pt x="23322" y="344235"/>
                    <a:pt x="115824" y="140730"/>
                  </a:cubicBezTo>
                  <a:cubicBezTo>
                    <a:pt x="121446" y="128363"/>
                    <a:pt x="124434" y="110593"/>
                    <a:pt x="128016" y="98058"/>
                  </a:cubicBezTo>
                  <a:cubicBezTo>
                    <a:pt x="129781" y="91879"/>
                    <a:pt x="130098" y="84788"/>
                    <a:pt x="134112" y="79770"/>
                  </a:cubicBezTo>
                  <a:cubicBezTo>
                    <a:pt x="138689" y="74049"/>
                    <a:pt x="146304" y="71642"/>
                    <a:pt x="152400" y="67578"/>
                  </a:cubicBezTo>
                  <a:cubicBezTo>
                    <a:pt x="156464" y="59450"/>
                    <a:pt x="158166" y="49620"/>
                    <a:pt x="164592" y="43194"/>
                  </a:cubicBezTo>
                  <a:cubicBezTo>
                    <a:pt x="169102" y="38684"/>
                    <a:pt x="201168" y="36212"/>
                    <a:pt x="201168" y="24906"/>
                  </a:cubicBezTo>
                  <a:cubicBezTo>
                    <a:pt x="201168" y="18480"/>
                    <a:pt x="189218" y="29946"/>
                    <a:pt x="182880" y="31002"/>
                  </a:cubicBezTo>
                  <a:cubicBezTo>
                    <a:pt x="164730" y="34027"/>
                    <a:pt x="146304" y="35066"/>
                    <a:pt x="128016" y="37098"/>
                  </a:cubicBezTo>
                  <a:cubicBezTo>
                    <a:pt x="121920" y="41162"/>
                    <a:pt x="116462" y="46404"/>
                    <a:pt x="109728" y="49290"/>
                  </a:cubicBezTo>
                  <a:cubicBezTo>
                    <a:pt x="82384" y="61009"/>
                    <a:pt x="90782" y="49619"/>
                    <a:pt x="67056" y="61482"/>
                  </a:cubicBezTo>
                  <a:cubicBezTo>
                    <a:pt x="24958" y="82531"/>
                    <a:pt x="75132" y="67083"/>
                    <a:pt x="24384" y="79770"/>
                  </a:cubicBezTo>
                  <a:cubicBezTo>
                    <a:pt x="26416" y="71642"/>
                    <a:pt x="27180" y="63087"/>
                    <a:pt x="30480" y="55386"/>
                  </a:cubicBezTo>
                  <a:cubicBezTo>
                    <a:pt x="36696" y="40883"/>
                    <a:pt x="46616" y="31281"/>
                    <a:pt x="60960" y="24906"/>
                  </a:cubicBezTo>
                  <a:cubicBezTo>
                    <a:pt x="96982" y="8896"/>
                    <a:pt x="110551" y="11268"/>
                    <a:pt x="152400" y="6618"/>
                  </a:cubicBezTo>
                  <a:cubicBezTo>
                    <a:pt x="158496" y="4586"/>
                    <a:pt x="164722" y="-1864"/>
                    <a:pt x="170688" y="522"/>
                  </a:cubicBezTo>
                  <a:cubicBezTo>
                    <a:pt x="177490" y="3243"/>
                    <a:pt x="186515" y="12449"/>
                    <a:pt x="182880" y="18810"/>
                  </a:cubicBezTo>
                  <a:cubicBezTo>
                    <a:pt x="167062" y="46491"/>
                    <a:pt x="128731" y="45704"/>
                    <a:pt x="103632" y="49290"/>
                  </a:cubicBezTo>
                  <a:cubicBezTo>
                    <a:pt x="93472" y="45226"/>
                    <a:pt x="75806" y="47714"/>
                    <a:pt x="73152" y="37098"/>
                  </a:cubicBezTo>
                  <a:cubicBezTo>
                    <a:pt x="70948" y="28282"/>
                    <a:pt x="89646" y="29415"/>
                    <a:pt x="97536" y="24906"/>
                  </a:cubicBezTo>
                  <a:cubicBezTo>
                    <a:pt x="103897" y="21271"/>
                    <a:pt x="109728" y="16778"/>
                    <a:pt x="115824" y="12714"/>
                  </a:cubicBezTo>
                  <a:cubicBezTo>
                    <a:pt x="132080" y="14746"/>
                    <a:pt x="148474" y="15879"/>
                    <a:pt x="164592" y="18810"/>
                  </a:cubicBezTo>
                  <a:cubicBezTo>
                    <a:pt x="170914" y="19959"/>
                    <a:pt x="179145" y="19677"/>
                    <a:pt x="182880" y="24906"/>
                  </a:cubicBezTo>
                  <a:cubicBezTo>
                    <a:pt x="190350" y="35364"/>
                    <a:pt x="191008" y="49290"/>
                    <a:pt x="195072" y="61482"/>
                  </a:cubicBezTo>
                  <a:cubicBezTo>
                    <a:pt x="197104" y="67578"/>
                    <a:pt x="204042" y="85517"/>
                    <a:pt x="201168" y="79770"/>
                  </a:cubicBezTo>
                  <a:lnTo>
                    <a:pt x="195072" y="67578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56F464C-BC68-44F9-B78A-B7BEDCC893D7}"/>
                </a:ext>
              </a:extLst>
            </p:cNvPr>
            <p:cNvSpPr txBox="1"/>
            <p:nvPr/>
          </p:nvSpPr>
          <p:spPr>
            <a:xfrm>
              <a:off x="6315775" y="3010813"/>
              <a:ext cx="778187" cy="287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(</a:t>
              </a:r>
              <a:r>
                <a:rPr lang="en-US" altLang="zh-TW" sz="11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K=</a:t>
              </a:r>
              <a:r>
                <a:rPr lang="en-US" altLang="zh-TW" sz="1100" b="1" dirty="0">
                  <a:highlight>
                    <a:srgbClr val="FFFF00"/>
                  </a:highlight>
                </a:rPr>
                <a:t>8</a:t>
              </a:r>
              <a:r>
                <a:rPr lang="zh-TW" altLang="en-US" sz="1100" dirty="0"/>
                <a:t>取</a:t>
              </a:r>
              <a:r>
                <a:rPr lang="en-US" altLang="zh-TW" sz="1100" dirty="0"/>
                <a:t>1)</a:t>
              </a:r>
              <a:endParaRPr lang="zh-TW" altLang="en-US" sz="11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6E5054D-5EB4-4262-9745-092FBA431562}"/>
                </a:ext>
              </a:extLst>
            </p:cNvPr>
            <p:cNvSpPr txBox="1"/>
            <p:nvPr/>
          </p:nvSpPr>
          <p:spPr>
            <a:xfrm>
              <a:off x="6800305" y="3779538"/>
              <a:ext cx="1895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hlinkClick r:id="rId5"/>
                </a:rPr>
                <a:t>https://arxiv.org/abs/1804.03230</a:t>
              </a:r>
              <a:endParaRPr lang="en-US" altLang="zh-TW" sz="9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FBB15E-D034-46A5-BFB5-C865720B20A4}"/>
              </a:ext>
            </a:extLst>
          </p:cNvPr>
          <p:cNvSpPr txBox="1"/>
          <p:nvPr/>
        </p:nvSpPr>
        <p:spPr>
          <a:xfrm>
            <a:off x="5307608" y="2050521"/>
            <a:ext cx="1364338" cy="259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/>
              <a:t>Copy 8 models</a:t>
            </a:r>
            <a:endParaRPr lang="zh-TW" altLang="en-US" sz="105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FB183B7-6799-4F87-B76F-DEB9FE6A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6" y="1025565"/>
            <a:ext cx="5516928" cy="3338209"/>
          </a:xfrm>
          <a:prstGeom prst="rect">
            <a:avLst/>
          </a:prstGeom>
        </p:spPr>
      </p:pic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633300" y="390950"/>
            <a:ext cx="5877399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計畫成果 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FFCBC05-7400-41C4-8492-CA072E4020FF}"/>
              </a:ext>
            </a:extLst>
          </p:cNvPr>
          <p:cNvGrpSpPr/>
          <p:nvPr/>
        </p:nvGrpSpPr>
        <p:grpSpPr>
          <a:xfrm>
            <a:off x="149386" y="3398320"/>
            <a:ext cx="5439906" cy="661788"/>
            <a:chOff x="2188464" y="3278559"/>
            <a:chExt cx="5115256" cy="62880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4471124-0B2D-4A28-B267-7EA42B930858}"/>
                </a:ext>
              </a:extLst>
            </p:cNvPr>
            <p:cNvSpPr txBox="1"/>
            <p:nvPr/>
          </p:nvSpPr>
          <p:spPr>
            <a:xfrm>
              <a:off x="2188464" y="3462528"/>
              <a:ext cx="9875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Pretrained model</a:t>
              </a:r>
              <a:endParaRPr lang="zh-TW" altLang="en-US" sz="1050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AF601C9-ADED-489A-9D5F-00DAC2C965E8}"/>
                </a:ext>
              </a:extLst>
            </p:cNvPr>
            <p:cNvSpPr txBox="1"/>
            <p:nvPr/>
          </p:nvSpPr>
          <p:spPr>
            <a:xfrm>
              <a:off x="6248130" y="3507250"/>
              <a:ext cx="1055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 err="1"/>
                <a:t>LongTerm</a:t>
              </a:r>
              <a:r>
                <a:rPr lang="en-US" altLang="zh-TW" sz="1000" dirty="0"/>
                <a:t>_</a:t>
              </a:r>
            </a:p>
            <a:p>
              <a:pPr algn="ctr"/>
              <a:r>
                <a:rPr lang="en-US" altLang="zh-TW" sz="1000" dirty="0" err="1"/>
                <a:t>FineTune</a:t>
              </a:r>
              <a:endParaRPr lang="zh-TW" altLang="en-US" sz="1000" dirty="0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DEF87202-5838-4BA4-828B-A11DF3C82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530" y="3409920"/>
              <a:ext cx="128018" cy="73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8EA44255-194D-42C2-80F8-4FF7B54CBB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0430" y="3446496"/>
              <a:ext cx="118524" cy="1017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8126AF-CB19-4974-98D1-54F7B5CDB1C0}"/>
                </a:ext>
              </a:extLst>
            </p:cNvPr>
            <p:cNvSpPr/>
            <p:nvPr/>
          </p:nvSpPr>
          <p:spPr>
            <a:xfrm>
              <a:off x="6478905" y="3278559"/>
              <a:ext cx="147447" cy="14850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466E8D-B780-4D80-AC01-F7E77A9B727E}"/>
                </a:ext>
              </a:extLst>
            </p:cNvPr>
            <p:cNvSpPr/>
            <p:nvPr/>
          </p:nvSpPr>
          <p:spPr>
            <a:xfrm>
              <a:off x="2838607" y="3278559"/>
              <a:ext cx="128018" cy="13136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E077C9D-57EB-4597-91FB-F9EE6450B650}"/>
              </a:ext>
            </a:extLst>
          </p:cNvPr>
          <p:cNvGrpSpPr/>
          <p:nvPr/>
        </p:nvGrpSpPr>
        <p:grpSpPr>
          <a:xfrm>
            <a:off x="5743336" y="952362"/>
            <a:ext cx="4681870" cy="3600986"/>
            <a:chOff x="588399" y="1202018"/>
            <a:chExt cx="7408851" cy="2356651"/>
          </a:xfrm>
        </p:grpSpPr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26040ED-DFC4-4FEF-9876-40C2F97B6B4F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2356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onsolas" panose="020B0609020204030204" pitchFamily="49" charset="0"/>
                </a:rPr>
                <a:t>Latency  = </a:t>
              </a:r>
              <a:r>
                <a:rPr lang="en-US" altLang="zh-TW" sz="1200" u="sng" dirty="0">
                  <a:latin typeface="Consolas" panose="020B0609020204030204" pitchFamily="49" charset="0"/>
                </a:rPr>
                <a:t>0.33s  -&gt; 0.23s</a:t>
              </a:r>
              <a:r>
                <a:rPr lang="en-US" altLang="zh-TW" sz="1200" dirty="0">
                  <a:latin typeface="Consolas" panose="020B0609020204030204" pitchFamily="49" charset="0"/>
                </a:rPr>
                <a:t>( 30%)</a:t>
              </a: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After pruning: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Acc@1 = </a:t>
              </a:r>
              <a:r>
                <a:rPr lang="en-US" altLang="zh-TW" sz="1200" u="sng" dirty="0">
                  <a:latin typeface="Consolas" panose="020B0609020204030204" pitchFamily="49" charset="0"/>
                </a:rPr>
                <a:t>69.14% -&gt; 63.66%</a:t>
              </a:r>
              <a:r>
                <a:rPr lang="en-US" altLang="zh-TW" sz="1200" dirty="0">
                  <a:latin typeface="Consolas" panose="020B0609020204030204" pitchFamily="49" charset="0"/>
                </a:rPr>
                <a:t> ( 5.48%)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Acc@5 = </a:t>
              </a:r>
              <a:r>
                <a:rPr lang="en-US" altLang="zh-TW" sz="1200" u="sng" dirty="0">
                  <a:latin typeface="Consolas" panose="020B0609020204030204" pitchFamily="49" charset="0"/>
                </a:rPr>
                <a:t>88.83% -&gt; 85.13%</a:t>
              </a:r>
              <a:r>
                <a:rPr lang="en-US" altLang="zh-TW" sz="1200" dirty="0">
                  <a:latin typeface="Consolas" panose="020B0609020204030204" pitchFamily="49" charset="0"/>
                </a:rPr>
                <a:t> ( 3.70%)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After long-term-fine-tune: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Acc@1 = </a:t>
              </a:r>
              <a:r>
                <a:rPr lang="en-US" altLang="zh-TW" sz="1200" u="sng" dirty="0">
                  <a:latin typeface="Consolas" panose="020B0609020204030204" pitchFamily="49" charset="0"/>
                </a:rPr>
                <a:t>69.14% -&gt; 67.16%</a:t>
              </a:r>
              <a:r>
                <a:rPr lang="en-US" altLang="zh-TW" sz="1200" dirty="0">
                  <a:latin typeface="Consolas" panose="020B0609020204030204" pitchFamily="49" charset="0"/>
                </a:rPr>
                <a:t> ( 1.98%)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Acc@5 = </a:t>
              </a:r>
              <a:r>
                <a:rPr lang="en-US" altLang="zh-TW" sz="1200" u="sng" dirty="0">
                  <a:latin typeface="Consolas" panose="020B0609020204030204" pitchFamily="49" charset="0"/>
                </a:rPr>
                <a:t>88.83% -&gt; 87.50%</a:t>
              </a:r>
              <a:r>
                <a:rPr lang="en-US" altLang="zh-TW" sz="1200" dirty="0">
                  <a:latin typeface="Consolas" panose="020B0609020204030204" pitchFamily="49" charset="0"/>
                </a:rPr>
                <a:t> ( 1.33%)</a:t>
              </a: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  <a:p>
              <a:r>
                <a:rPr lang="zh-TW" altLang="en-US" sz="1200" b="1" dirty="0">
                  <a:latin typeface="Consolas" panose="020B0609020204030204" pitchFamily="49" charset="0"/>
                </a:rPr>
                <a:t>實驗設定</a:t>
              </a:r>
              <a:endParaRPr lang="en-US" altLang="zh-TW" sz="1200" b="1" dirty="0"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Latency reduction = 1.5% * (0.98)</a:t>
              </a:r>
              <a:r>
                <a:rPr lang="en-US" altLang="zh-TW" sz="1200" baseline="30000" dirty="0" err="1">
                  <a:latin typeface="Consolas" panose="020B0609020204030204" pitchFamily="49" charset="0"/>
                </a:rPr>
                <a:t>i</a:t>
              </a:r>
              <a:r>
                <a:rPr lang="zh-TW" altLang="en-US" sz="1200" dirty="0">
                  <a:latin typeface="Consolas" panose="020B0609020204030204" pitchFamily="49" charset="0"/>
                </a:rPr>
                <a:t> </a:t>
              </a:r>
              <a:endParaRPr lang="en-US" altLang="zh-TW" sz="1200" dirty="0">
                <a:latin typeface="Consolas" panose="020B0609020204030204" pitchFamily="49" charset="0"/>
              </a:endParaRPr>
            </a:p>
            <a:p>
              <a:r>
                <a:rPr lang="zh-TW" altLang="en-US" sz="1200" dirty="0"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latin typeface="Consolas" panose="020B0609020204030204" pitchFamily="49" charset="0"/>
                </a:rPr>
                <a:t>(</a:t>
              </a:r>
              <a:r>
                <a:rPr lang="en-US" altLang="zh-TW" sz="1200" dirty="0" err="1">
                  <a:latin typeface="Consolas" panose="020B0609020204030204" pitchFamily="49" charset="0"/>
                </a:rPr>
                <a:t>i</a:t>
              </a:r>
              <a:r>
                <a:rPr lang="en-US" altLang="zh-TW" sz="1200" dirty="0">
                  <a:latin typeface="Consolas" panose="020B0609020204030204" pitchFamily="49" charset="0"/>
                </a:rPr>
                <a:t>: # of iteration)</a:t>
              </a: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*</a:t>
              </a:r>
              <a:r>
                <a:rPr lang="zh-TW" altLang="en-US" sz="1200" dirty="0">
                  <a:latin typeface="Consolas" panose="020B0609020204030204" pitchFamily="49" charset="0"/>
                </a:rPr>
                <a:t>每次</a:t>
              </a:r>
              <a:r>
                <a:rPr lang="en-US" altLang="zh-TW" sz="1200" dirty="0">
                  <a:latin typeface="Consolas" panose="020B0609020204030204" pitchFamily="49" charset="0"/>
                </a:rPr>
                <a:t>iteration</a:t>
              </a:r>
              <a:r>
                <a:rPr lang="zh-TW" altLang="en-US" sz="1200" dirty="0">
                  <a:latin typeface="Consolas" panose="020B0609020204030204" pitchFamily="49" charset="0"/>
                </a:rPr>
                <a:t>減少的</a:t>
              </a:r>
              <a:r>
                <a:rPr lang="en-US" altLang="zh-TW" sz="1200" dirty="0">
                  <a:latin typeface="Consolas" panose="020B0609020204030204" pitchFamily="49" charset="0"/>
                </a:rPr>
                <a:t>Latency</a:t>
              </a:r>
            </a:p>
            <a:p>
              <a:r>
                <a:rPr lang="en-US" altLang="zh-TW" sz="1200" dirty="0">
                  <a:latin typeface="Consolas" panose="020B0609020204030204" pitchFamily="49" charset="0"/>
                </a:rPr>
                <a:t> </a:t>
              </a:r>
              <a:r>
                <a:rPr lang="zh-TW" altLang="en-US" sz="1200" dirty="0">
                  <a:latin typeface="Consolas" panose="020B0609020204030204" pitchFamily="49" charset="0"/>
                </a:rPr>
                <a:t>約佔整體的</a:t>
              </a:r>
              <a:r>
                <a:rPr lang="en-US" altLang="zh-TW" sz="1200" dirty="0">
                  <a:latin typeface="Consolas" panose="020B0609020204030204" pitchFamily="49" charset="0"/>
                </a:rPr>
                <a:t>1.5%</a:t>
              </a:r>
              <a:r>
                <a:rPr lang="zh-TW" altLang="en-US" sz="1200" dirty="0">
                  <a:latin typeface="Consolas" panose="020B0609020204030204" pitchFamily="49" charset="0"/>
                </a:rPr>
                <a:t>，並隨</a:t>
              </a:r>
              <a:r>
                <a:rPr lang="en-US" altLang="zh-TW" sz="1200" dirty="0">
                  <a:latin typeface="Consolas" panose="020B0609020204030204" pitchFamily="49" charset="0"/>
                </a:rPr>
                <a:t>iteration</a:t>
              </a:r>
              <a:r>
                <a:rPr lang="zh-TW" altLang="en-US" sz="1200" dirty="0">
                  <a:latin typeface="Consolas" panose="020B0609020204030204" pitchFamily="49" charset="0"/>
                </a:rPr>
                <a:t>增加，</a:t>
              </a:r>
              <a:endParaRPr lang="en-US" altLang="zh-TW" sz="1200" dirty="0">
                <a:latin typeface="Consolas" panose="020B0609020204030204" pitchFamily="49" charset="0"/>
              </a:endParaRPr>
            </a:p>
            <a:p>
              <a:r>
                <a:rPr lang="zh-TW" altLang="en-US" sz="1200" dirty="0">
                  <a:latin typeface="Consolas" panose="020B0609020204030204" pitchFamily="49" charset="0"/>
                </a:rPr>
                <a:t> 每次</a:t>
              </a:r>
              <a:r>
                <a:rPr lang="en-US" altLang="zh-TW" sz="1200" dirty="0">
                  <a:latin typeface="Consolas" panose="020B0609020204030204" pitchFamily="49" charset="0"/>
                </a:rPr>
                <a:t>iteration</a:t>
              </a:r>
              <a:r>
                <a:rPr lang="zh-TW" altLang="en-US" sz="1200" dirty="0">
                  <a:latin typeface="Consolas" panose="020B0609020204030204" pitchFamily="49" charset="0"/>
                </a:rPr>
                <a:t>會越砍越少</a:t>
              </a:r>
              <a:endParaRPr lang="en-US" altLang="zh-TW" sz="1200" dirty="0">
                <a:latin typeface="Consolas" panose="020B0609020204030204" pitchFamily="49" charset="0"/>
              </a:endParaRPr>
            </a:p>
            <a:p>
              <a:endParaRPr lang="en-US" altLang="zh-TW" sz="12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箭號: 向下 26">
              <a:extLst>
                <a:ext uri="{FF2B5EF4-FFF2-40B4-BE49-F238E27FC236}">
                  <a16:creationId xmlns:a16="http://schemas.microsoft.com/office/drawing/2014/main" id="{825780BD-396D-4055-AEDD-CC9CFC20006D}"/>
                </a:ext>
              </a:extLst>
            </p:cNvPr>
            <p:cNvSpPr/>
            <p:nvPr/>
          </p:nvSpPr>
          <p:spPr>
            <a:xfrm flipH="1">
              <a:off x="4220475" y="1618205"/>
              <a:ext cx="72348" cy="7800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805939AD-429E-41AD-9B29-88AAF7A761A0}"/>
              </a:ext>
            </a:extLst>
          </p:cNvPr>
          <p:cNvSpPr/>
          <p:nvPr/>
        </p:nvSpPr>
        <p:spPr>
          <a:xfrm>
            <a:off x="8106756" y="1039799"/>
            <a:ext cx="45719" cy="1099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6D0C35A3-8768-4759-ACC1-2428C69BB9A0}"/>
              </a:ext>
            </a:extLst>
          </p:cNvPr>
          <p:cNvSpPr/>
          <p:nvPr/>
        </p:nvSpPr>
        <p:spPr>
          <a:xfrm flipH="1">
            <a:off x="8038550" y="1765234"/>
            <a:ext cx="45719" cy="1191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2AD5356A-DCA0-42B7-AA46-93BDF8778F1A}"/>
              </a:ext>
            </a:extLst>
          </p:cNvPr>
          <p:cNvSpPr/>
          <p:nvPr/>
        </p:nvSpPr>
        <p:spPr>
          <a:xfrm flipH="1">
            <a:off x="8039903" y="2321494"/>
            <a:ext cx="45719" cy="1191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735D9FE6-6575-4547-AF4C-42C815B73E64}"/>
              </a:ext>
            </a:extLst>
          </p:cNvPr>
          <p:cNvSpPr/>
          <p:nvPr/>
        </p:nvSpPr>
        <p:spPr>
          <a:xfrm flipH="1">
            <a:off x="8038549" y="2129089"/>
            <a:ext cx="45719" cy="1191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27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6BEA22B3-E564-433A-A5D7-3746E5BE8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" t="1293"/>
          <a:stretch/>
        </p:blipFill>
        <p:spPr>
          <a:xfrm>
            <a:off x="304799" y="1120140"/>
            <a:ext cx="5793265" cy="3481485"/>
          </a:xfrm>
          <a:prstGeom prst="rect">
            <a:avLst/>
          </a:prstGeom>
        </p:spPr>
      </p:pic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參數量變化</a:t>
            </a:r>
            <a:endParaRPr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A3CB8-8BD7-42D5-81BF-E6A10F04C547}"/>
              </a:ext>
            </a:extLst>
          </p:cNvPr>
          <p:cNvSpPr/>
          <p:nvPr/>
        </p:nvSpPr>
        <p:spPr>
          <a:xfrm>
            <a:off x="1831038" y="3718957"/>
            <a:ext cx="156805" cy="15629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3E73A8-B52A-486A-9050-8CD599D9833A}"/>
              </a:ext>
            </a:extLst>
          </p:cNvPr>
          <p:cNvSpPr/>
          <p:nvPr/>
        </p:nvSpPr>
        <p:spPr>
          <a:xfrm>
            <a:off x="3449739" y="3714004"/>
            <a:ext cx="156805" cy="15629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45EECF-8410-4554-B772-0DB67DEE70C2}"/>
              </a:ext>
            </a:extLst>
          </p:cNvPr>
          <p:cNvSpPr/>
          <p:nvPr/>
        </p:nvSpPr>
        <p:spPr>
          <a:xfrm>
            <a:off x="4364901" y="3714004"/>
            <a:ext cx="156805" cy="15629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AFCEEB-496B-4E9D-94B7-74C1B16FF327}"/>
              </a:ext>
            </a:extLst>
          </p:cNvPr>
          <p:cNvSpPr/>
          <p:nvPr/>
        </p:nvSpPr>
        <p:spPr>
          <a:xfrm>
            <a:off x="4827433" y="3744721"/>
            <a:ext cx="148428" cy="9576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CE62A6-832A-4059-A270-AD09A670B362}"/>
              </a:ext>
            </a:extLst>
          </p:cNvPr>
          <p:cNvSpPr/>
          <p:nvPr/>
        </p:nvSpPr>
        <p:spPr>
          <a:xfrm>
            <a:off x="5496090" y="3720996"/>
            <a:ext cx="156805" cy="15629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4780F7D-0C7C-4A25-A354-F3A05DB8C5DC}"/>
              </a:ext>
            </a:extLst>
          </p:cNvPr>
          <p:cNvSpPr/>
          <p:nvPr/>
        </p:nvSpPr>
        <p:spPr>
          <a:xfrm>
            <a:off x="1575006" y="2944765"/>
            <a:ext cx="412837" cy="3348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17C512-7B0E-41C1-B271-346349FDBC5D}"/>
              </a:ext>
            </a:extLst>
          </p:cNvPr>
          <p:cNvSpPr/>
          <p:nvPr/>
        </p:nvSpPr>
        <p:spPr>
          <a:xfrm>
            <a:off x="3190706" y="2996197"/>
            <a:ext cx="412837" cy="3348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2ACA1CE-129B-403C-9391-09A504B2BA2D}"/>
              </a:ext>
            </a:extLst>
          </p:cNvPr>
          <p:cNvSpPr/>
          <p:nvPr/>
        </p:nvSpPr>
        <p:spPr>
          <a:xfrm>
            <a:off x="4073100" y="2609882"/>
            <a:ext cx="412837" cy="3348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D4585A-1F30-4251-9CC1-C42E3F35C174}"/>
              </a:ext>
            </a:extLst>
          </p:cNvPr>
          <p:cNvSpPr/>
          <p:nvPr/>
        </p:nvSpPr>
        <p:spPr>
          <a:xfrm>
            <a:off x="4572000" y="2890961"/>
            <a:ext cx="412837" cy="3348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4D9C556-6116-4912-B42E-E2AF9E6C2F71}"/>
              </a:ext>
            </a:extLst>
          </p:cNvPr>
          <p:cNvSpPr/>
          <p:nvPr/>
        </p:nvSpPr>
        <p:spPr>
          <a:xfrm>
            <a:off x="5239086" y="3112206"/>
            <a:ext cx="412837" cy="3348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2C1B5BB6-D8EF-4053-8678-C9958B986F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7"/>
          <a:stretch/>
        </p:blipFill>
        <p:spPr>
          <a:xfrm>
            <a:off x="6248400" y="1504274"/>
            <a:ext cx="2735571" cy="1942815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31DD6F7F-5388-4553-87B0-88330A507E20}"/>
              </a:ext>
            </a:extLst>
          </p:cNvPr>
          <p:cNvSpPr txBox="1"/>
          <p:nvPr/>
        </p:nvSpPr>
        <p:spPr>
          <a:xfrm>
            <a:off x="6098064" y="4029809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Recall: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Consolas" panose="020B0609020204030204" pitchFamily="49" charset="0"/>
              </a:rPr>
              <a:t>PickHighestAccuracy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</a:rPr>
              <a:t>從</a:t>
            </a:r>
            <a:r>
              <a:rPr lang="en-US" altLang="zh-TW" sz="1200" b="1" dirty="0">
                <a:latin typeface="Consolas" panose="020B0609020204030204" pitchFamily="49" charset="0"/>
              </a:rPr>
              <a:t>K</a:t>
            </a:r>
            <a:r>
              <a:rPr lang="zh-TW" altLang="en-US" sz="1200" b="1" dirty="0">
                <a:latin typeface="Consolas" panose="020B0609020204030204" pitchFamily="49" charset="0"/>
              </a:rPr>
              <a:t>個</a:t>
            </a:r>
            <a:r>
              <a:rPr lang="en-US" altLang="zh-TW" sz="1200" b="1" dirty="0">
                <a:latin typeface="Consolas" panose="020B0609020204030204" pitchFamily="49" charset="0"/>
              </a:rPr>
              <a:t>model</a:t>
            </a:r>
            <a:r>
              <a:rPr lang="zh-TW" altLang="en-US" sz="1200" b="1" dirty="0">
                <a:latin typeface="Consolas" panose="020B0609020204030204" pitchFamily="49" charset="0"/>
              </a:rPr>
              <a:t>中選</a:t>
            </a:r>
            <a:r>
              <a:rPr lang="en-US" altLang="zh-TW" sz="1200" b="1" dirty="0">
                <a:latin typeface="Consolas" panose="020B0609020204030204" pitchFamily="49" charset="0"/>
              </a:rPr>
              <a:t>cost</a:t>
            </a:r>
            <a:r>
              <a:rPr lang="zh-TW" altLang="en-US" sz="1200" b="1" dirty="0">
                <a:latin typeface="Consolas" panose="020B0609020204030204" pitchFamily="49" charset="0"/>
              </a:rPr>
              <a:t>最低的</a:t>
            </a:r>
            <a:r>
              <a:rPr lang="en-US" altLang="zh-TW" sz="1200" b="1" dirty="0">
                <a:latin typeface="Consolas" panose="020B0609020204030204" pitchFamily="49" charset="0"/>
              </a:rPr>
              <a:t>model</a:t>
            </a:r>
            <a:r>
              <a:rPr lang="en-US" altLang="zh-TW" sz="1200" dirty="0">
                <a:latin typeface="Consolas" panose="020B0609020204030204" pitchFamily="49" charset="0"/>
              </a:rPr>
              <a:t>,</a:t>
            </a:r>
            <a:r>
              <a:rPr lang="zh-TW" altLang="en-US" sz="1200" dirty="0">
                <a:latin typeface="Consolas" panose="020B0609020204030204" pitchFamily="49" charset="0"/>
              </a:rPr>
              <a:t>做為最新剪枝過的</a:t>
            </a:r>
            <a:r>
              <a:rPr lang="en-US" altLang="zh-TW" sz="1200" dirty="0">
                <a:latin typeface="Consolas" panose="020B0609020204030204" pitchFamily="49" charset="0"/>
              </a:rPr>
              <a:t>model(Net</a:t>
            </a:r>
            <a:r>
              <a:rPr lang="en-US" altLang="zh-TW" sz="1200" baseline="-25000" dirty="0">
                <a:latin typeface="Consolas" panose="020B0609020204030204" pitchFamily="49" charset="0"/>
              </a:rPr>
              <a:t>i+1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*Cost = (</a:t>
            </a:r>
            <a:r>
              <a:rPr lang="el-GR" altLang="zh-TW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altLang="zh-TW" sz="1200" dirty="0">
                <a:latin typeface="Consolas" panose="020B0609020204030204" pitchFamily="49" charset="0"/>
              </a:rPr>
              <a:t>acc@1/latency reduction)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51B9450-A257-43D7-AF47-AB25669A3916}"/>
              </a:ext>
            </a:extLst>
          </p:cNvPr>
          <p:cNvSpPr/>
          <p:nvPr/>
        </p:nvSpPr>
        <p:spPr>
          <a:xfrm>
            <a:off x="4831758" y="4396732"/>
            <a:ext cx="156805" cy="15629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5A8B4D8-BBF8-4355-A241-DB696FF713D6}"/>
              </a:ext>
            </a:extLst>
          </p:cNvPr>
          <p:cNvSpPr txBox="1"/>
          <p:nvPr/>
        </p:nvSpPr>
        <p:spPr>
          <a:xfrm>
            <a:off x="4934824" y="4336380"/>
            <a:ext cx="12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:Acc</a:t>
            </a:r>
            <a:r>
              <a:rPr lang="zh-TW" altLang="en-U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↓ </a:t>
            </a:r>
            <a:r>
              <a:rPr lang="en-US" altLang="zh-TW" sz="1200" dirty="0">
                <a:latin typeface="Consolas" panose="020B0609020204030204" pitchFamily="49" charset="0"/>
              </a:rPr>
              <a:t>&gt;0.5%</a:t>
            </a:r>
          </a:p>
        </p:txBody>
      </p:sp>
    </p:spTree>
    <p:extLst>
      <p:ext uri="{BB962C8B-B14F-4D97-AF65-F5344CB8AC3E}">
        <p14:creationId xmlns:p14="http://schemas.microsoft.com/office/powerpoint/2010/main" val="2086063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Summary</a:t>
            </a:r>
            <a:endParaRPr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959A843-9A93-4FA5-A86F-6EB842BA6B6B}"/>
              </a:ext>
            </a:extLst>
          </p:cNvPr>
          <p:cNvGrpSpPr/>
          <p:nvPr/>
        </p:nvGrpSpPr>
        <p:grpSpPr>
          <a:xfrm>
            <a:off x="731520" y="1005840"/>
            <a:ext cx="7326220" cy="2031325"/>
            <a:chOff x="588399" y="1202018"/>
            <a:chExt cx="7408851" cy="432566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82067C7-8BC7-448E-B402-5F02D91936B8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A90927F-CE19-4F9E-9079-685C370C105B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4325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latin typeface="Consolas" panose="020B0609020204030204" pitchFamily="49" charset="0"/>
                </a:rPr>
                <a:t>NetAdapt</a:t>
              </a:r>
              <a:r>
                <a:rPr lang="zh-TW" altLang="en-US" dirty="0">
                  <a:latin typeface="Consolas" panose="020B0609020204030204" pitchFamily="49" charset="0"/>
                </a:rPr>
                <a:t>目的</a:t>
              </a:r>
              <a:r>
                <a:rPr lang="en-US" altLang="zh-TW" dirty="0">
                  <a:latin typeface="Consolas" panose="020B0609020204030204" pitchFamily="49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Consolas" panose="020B0609020204030204" pitchFamily="49" charset="0"/>
                </a:rPr>
                <a:t>不管裝置的硬體設計</a:t>
              </a:r>
              <a:r>
                <a:rPr lang="en-US" altLang="zh-TW" dirty="0">
                  <a:latin typeface="Consolas" panose="020B0609020204030204" pitchFamily="49" charset="0"/>
                </a:rPr>
                <a:t>, </a:t>
              </a:r>
              <a:r>
                <a:rPr lang="zh-TW" altLang="en-US" u="sng" dirty="0">
                  <a:latin typeface="Consolas" panose="020B0609020204030204" pitchFamily="49" charset="0"/>
                </a:rPr>
                <a:t>直接測量</a:t>
              </a:r>
              <a:r>
                <a:rPr lang="en-US" altLang="zh-TW" u="sng" dirty="0">
                  <a:latin typeface="Consolas" panose="020B0609020204030204" pitchFamily="49" charset="0"/>
                </a:rPr>
                <a:t>latency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Consolas" panose="020B0609020204030204" pitchFamily="49" charset="0"/>
                </a:rPr>
                <a:t>要求</a:t>
              </a:r>
              <a:r>
                <a:rPr lang="en-US" altLang="zh-TW" dirty="0">
                  <a:latin typeface="Consolas" panose="020B0609020204030204" pitchFamily="49" charset="0"/>
                </a:rPr>
                <a:t>:</a:t>
              </a:r>
              <a:r>
                <a:rPr lang="zh-TW" altLang="en-US" dirty="0">
                  <a:latin typeface="Consolas" panose="020B0609020204030204" pitchFamily="49" charset="0"/>
                </a:rPr>
                <a:t>有實際的硬體跑模型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latin typeface="Consolas" panose="020B0609020204030204" pitchFamily="49" charset="0"/>
                </a:rPr>
                <a:t>NetAdapt</a:t>
              </a:r>
              <a:r>
                <a:rPr lang="zh-TW" altLang="en-US" dirty="0">
                  <a:latin typeface="Consolas" panose="020B0609020204030204" pitchFamily="49" charset="0"/>
                </a:rPr>
                <a:t>流程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r>
                <a:rPr lang="zh-TW" altLang="en-US" dirty="0">
                  <a:latin typeface="Consolas" panose="020B0609020204030204" pitchFamily="49" charset="0"/>
                </a:rPr>
                <a:t>實驗結果</a:t>
              </a:r>
              <a:r>
                <a:rPr lang="en-US" altLang="zh-TW" dirty="0">
                  <a:latin typeface="Consolas" panose="020B0609020204030204" pitchFamily="49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Consolas" panose="020B0609020204030204" pitchFamily="49" charset="0"/>
                </a:rPr>
                <a:t>Latency</a:t>
              </a:r>
              <a:r>
                <a:rPr lang="zh-TW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↓ </a:t>
              </a:r>
              <a:r>
                <a:rPr lang="en-US" altLang="zh-TW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30%, accuracy</a:t>
              </a:r>
              <a:r>
                <a:rPr lang="zh-TW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↓ </a:t>
              </a:r>
              <a:r>
                <a:rPr lang="en-US" altLang="zh-TW" dirty="0">
                  <a:solidFill>
                    <a:srgbClr val="4D5156"/>
                  </a:solidFill>
                  <a:latin typeface="arial" panose="020B0604020202020204" pitchFamily="34" charset="0"/>
                </a:rPr>
                <a:t>&lt; 2%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9798B1B-B9E3-4B5D-BB77-9BCA803B92E7}"/>
              </a:ext>
            </a:extLst>
          </p:cNvPr>
          <p:cNvGrpSpPr/>
          <p:nvPr/>
        </p:nvGrpSpPr>
        <p:grpSpPr>
          <a:xfrm>
            <a:off x="4572000" y="2054170"/>
            <a:ext cx="4746600" cy="3089330"/>
            <a:chOff x="3810660" y="1020199"/>
            <a:chExt cx="5138731" cy="353306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ED5B29A-3A07-4A74-B3BF-1531135CB055}"/>
                </a:ext>
              </a:extLst>
            </p:cNvPr>
            <p:cNvGrpSpPr/>
            <p:nvPr/>
          </p:nvGrpSpPr>
          <p:grpSpPr>
            <a:xfrm>
              <a:off x="3810660" y="1020199"/>
              <a:ext cx="5138731" cy="3533063"/>
              <a:chOff x="4368513" y="991567"/>
              <a:chExt cx="4409426" cy="3075413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5FCB11D1-1E34-4CD5-AB11-AE2862BC608D}"/>
                  </a:ext>
                </a:extLst>
              </p:cNvPr>
              <p:cNvGrpSpPr/>
              <p:nvPr/>
            </p:nvGrpSpPr>
            <p:grpSpPr>
              <a:xfrm>
                <a:off x="4479343" y="991567"/>
                <a:ext cx="4298596" cy="3075413"/>
                <a:chOff x="4868867" y="1211023"/>
                <a:chExt cx="4298596" cy="3075413"/>
              </a:xfrm>
            </p:grpSpPr>
            <p:pic>
              <p:nvPicPr>
                <p:cNvPr id="18" name="圖片 17" descr="一張含有 螢幕擷取畫面 的圖片&#10;&#10;自動產生的描述">
                  <a:extLst>
                    <a:ext uri="{FF2B5EF4-FFF2-40B4-BE49-F238E27FC236}">
                      <a16:creationId xmlns:a16="http://schemas.microsoft.com/office/drawing/2014/main" id="{D235DB81-268F-4DF5-88B4-6E404240A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8867" y="1211023"/>
                  <a:ext cx="4140222" cy="3075413"/>
                </a:xfrm>
                <a:prstGeom prst="rect">
                  <a:avLst/>
                </a:prstGeom>
              </p:spPr>
            </p:pic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E4E477D-D370-4D7F-B823-B30740FC0536}"/>
                    </a:ext>
                  </a:extLst>
                </p:cNvPr>
                <p:cNvSpPr txBox="1"/>
                <p:nvPr/>
              </p:nvSpPr>
              <p:spPr>
                <a:xfrm>
                  <a:off x="7701211" y="1734138"/>
                  <a:ext cx="14662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100" b="1" dirty="0"/>
                    <a:t>*Get latency from table</a:t>
                  </a:r>
                  <a:endParaRPr lang="zh-TW" altLang="en-US" sz="1100" b="1" dirty="0"/>
                </a:p>
              </p:txBody>
            </p: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2CA6A1A-2CE3-4198-AE2D-BE1971251D52}"/>
                  </a:ext>
                </a:extLst>
              </p:cNvPr>
              <p:cNvSpPr txBox="1"/>
              <p:nvPr/>
            </p:nvSpPr>
            <p:spPr>
              <a:xfrm>
                <a:off x="4403359" y="1139730"/>
                <a:ext cx="1200501" cy="22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</a:t>
                </a:r>
                <a:r>
                  <a:rPr lang="zh-TW" alt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一次只砍一層</a:t>
                </a:r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F889CD5-0641-4D3D-AA52-3B56760D13D4}"/>
                  </a:ext>
                </a:extLst>
              </p:cNvPr>
              <p:cNvSpPr/>
              <p:nvPr/>
            </p:nvSpPr>
            <p:spPr>
              <a:xfrm>
                <a:off x="5087602" y="2042387"/>
                <a:ext cx="1667365" cy="139981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手繪多邊形: 圖案 14">
                <a:extLst>
                  <a:ext uri="{FF2B5EF4-FFF2-40B4-BE49-F238E27FC236}">
                    <a16:creationId xmlns:a16="http://schemas.microsoft.com/office/drawing/2014/main" id="{25CBCEAE-ACC4-4DBB-96C4-BA7E39EBF3BF}"/>
                  </a:ext>
                </a:extLst>
              </p:cNvPr>
              <p:cNvSpPr/>
              <p:nvPr/>
            </p:nvSpPr>
            <p:spPr>
              <a:xfrm>
                <a:off x="4368513" y="1431415"/>
                <a:ext cx="449971" cy="1765713"/>
              </a:xfrm>
              <a:custGeom>
                <a:avLst/>
                <a:gdLst>
                  <a:gd name="connsiteX0" fmla="*/ 377952 w 377952"/>
                  <a:gd name="connsiteY0" fmla="*/ 2225562 h 2225562"/>
                  <a:gd name="connsiteX1" fmla="*/ 365760 w 377952"/>
                  <a:gd name="connsiteY1" fmla="*/ 2195082 h 2225562"/>
                  <a:gd name="connsiteX2" fmla="*/ 359664 w 377952"/>
                  <a:gd name="connsiteY2" fmla="*/ 2176794 h 2225562"/>
                  <a:gd name="connsiteX3" fmla="*/ 341376 w 377952"/>
                  <a:gd name="connsiteY3" fmla="*/ 2164602 h 2225562"/>
                  <a:gd name="connsiteX4" fmla="*/ 316992 w 377952"/>
                  <a:gd name="connsiteY4" fmla="*/ 2121930 h 2225562"/>
                  <a:gd name="connsiteX5" fmla="*/ 292608 w 377952"/>
                  <a:gd name="connsiteY5" fmla="*/ 2097546 h 2225562"/>
                  <a:gd name="connsiteX6" fmla="*/ 274320 w 377952"/>
                  <a:gd name="connsiteY6" fmla="*/ 2060970 h 2225562"/>
                  <a:gd name="connsiteX7" fmla="*/ 237744 w 377952"/>
                  <a:gd name="connsiteY7" fmla="*/ 2030490 h 2225562"/>
                  <a:gd name="connsiteX8" fmla="*/ 219456 w 377952"/>
                  <a:gd name="connsiteY8" fmla="*/ 1987818 h 2225562"/>
                  <a:gd name="connsiteX9" fmla="*/ 195072 w 377952"/>
                  <a:gd name="connsiteY9" fmla="*/ 1951242 h 2225562"/>
                  <a:gd name="connsiteX10" fmla="*/ 182880 w 377952"/>
                  <a:gd name="connsiteY10" fmla="*/ 1932954 h 2225562"/>
                  <a:gd name="connsiteX11" fmla="*/ 176784 w 377952"/>
                  <a:gd name="connsiteY11" fmla="*/ 1914666 h 2225562"/>
                  <a:gd name="connsiteX12" fmla="*/ 152400 w 377952"/>
                  <a:gd name="connsiteY12" fmla="*/ 1871994 h 2225562"/>
                  <a:gd name="connsiteX13" fmla="*/ 146304 w 377952"/>
                  <a:gd name="connsiteY13" fmla="*/ 1847610 h 2225562"/>
                  <a:gd name="connsiteX14" fmla="*/ 121920 w 377952"/>
                  <a:gd name="connsiteY14" fmla="*/ 1811034 h 2225562"/>
                  <a:gd name="connsiteX15" fmla="*/ 115824 w 377952"/>
                  <a:gd name="connsiteY15" fmla="*/ 1792746 h 2225562"/>
                  <a:gd name="connsiteX16" fmla="*/ 109728 w 377952"/>
                  <a:gd name="connsiteY16" fmla="*/ 1762266 h 2225562"/>
                  <a:gd name="connsiteX17" fmla="*/ 97536 w 377952"/>
                  <a:gd name="connsiteY17" fmla="*/ 1737882 h 2225562"/>
                  <a:gd name="connsiteX18" fmla="*/ 91440 w 377952"/>
                  <a:gd name="connsiteY18" fmla="*/ 1713498 h 2225562"/>
                  <a:gd name="connsiteX19" fmla="*/ 73152 w 377952"/>
                  <a:gd name="connsiteY19" fmla="*/ 1695210 h 2225562"/>
                  <a:gd name="connsiteX20" fmla="*/ 60960 w 377952"/>
                  <a:gd name="connsiteY20" fmla="*/ 1628154 h 2225562"/>
                  <a:gd name="connsiteX21" fmla="*/ 54864 w 377952"/>
                  <a:gd name="connsiteY21" fmla="*/ 1597674 h 2225562"/>
                  <a:gd name="connsiteX22" fmla="*/ 36576 w 377952"/>
                  <a:gd name="connsiteY22" fmla="*/ 1542810 h 2225562"/>
                  <a:gd name="connsiteX23" fmla="*/ 18288 w 377952"/>
                  <a:gd name="connsiteY23" fmla="*/ 1451370 h 2225562"/>
                  <a:gd name="connsiteX24" fmla="*/ 0 w 377952"/>
                  <a:gd name="connsiteY24" fmla="*/ 1049034 h 2225562"/>
                  <a:gd name="connsiteX25" fmla="*/ 6096 w 377952"/>
                  <a:gd name="connsiteY25" fmla="*/ 536970 h 2225562"/>
                  <a:gd name="connsiteX26" fmla="*/ 18288 w 377952"/>
                  <a:gd name="connsiteY26" fmla="*/ 457722 h 2225562"/>
                  <a:gd name="connsiteX27" fmla="*/ 42672 w 377952"/>
                  <a:gd name="connsiteY27" fmla="*/ 317514 h 2225562"/>
                  <a:gd name="connsiteX28" fmla="*/ 54864 w 377952"/>
                  <a:gd name="connsiteY28" fmla="*/ 299226 h 2225562"/>
                  <a:gd name="connsiteX29" fmla="*/ 67056 w 377952"/>
                  <a:gd name="connsiteY29" fmla="*/ 250458 h 2225562"/>
                  <a:gd name="connsiteX30" fmla="*/ 79248 w 377952"/>
                  <a:gd name="connsiteY30" fmla="*/ 226074 h 2225562"/>
                  <a:gd name="connsiteX31" fmla="*/ 115824 w 377952"/>
                  <a:gd name="connsiteY31" fmla="*/ 140730 h 2225562"/>
                  <a:gd name="connsiteX32" fmla="*/ 128016 w 377952"/>
                  <a:gd name="connsiteY32" fmla="*/ 98058 h 2225562"/>
                  <a:gd name="connsiteX33" fmla="*/ 134112 w 377952"/>
                  <a:gd name="connsiteY33" fmla="*/ 79770 h 2225562"/>
                  <a:gd name="connsiteX34" fmla="*/ 152400 w 377952"/>
                  <a:gd name="connsiteY34" fmla="*/ 67578 h 2225562"/>
                  <a:gd name="connsiteX35" fmla="*/ 164592 w 377952"/>
                  <a:gd name="connsiteY35" fmla="*/ 43194 h 2225562"/>
                  <a:gd name="connsiteX36" fmla="*/ 201168 w 377952"/>
                  <a:gd name="connsiteY36" fmla="*/ 24906 h 2225562"/>
                  <a:gd name="connsiteX37" fmla="*/ 182880 w 377952"/>
                  <a:gd name="connsiteY37" fmla="*/ 31002 h 2225562"/>
                  <a:gd name="connsiteX38" fmla="*/ 128016 w 377952"/>
                  <a:gd name="connsiteY38" fmla="*/ 37098 h 2225562"/>
                  <a:gd name="connsiteX39" fmla="*/ 109728 w 377952"/>
                  <a:gd name="connsiteY39" fmla="*/ 49290 h 2225562"/>
                  <a:gd name="connsiteX40" fmla="*/ 67056 w 377952"/>
                  <a:gd name="connsiteY40" fmla="*/ 61482 h 2225562"/>
                  <a:gd name="connsiteX41" fmla="*/ 24384 w 377952"/>
                  <a:gd name="connsiteY41" fmla="*/ 79770 h 2225562"/>
                  <a:gd name="connsiteX42" fmla="*/ 30480 w 377952"/>
                  <a:gd name="connsiteY42" fmla="*/ 55386 h 2225562"/>
                  <a:gd name="connsiteX43" fmla="*/ 60960 w 377952"/>
                  <a:gd name="connsiteY43" fmla="*/ 24906 h 2225562"/>
                  <a:gd name="connsiteX44" fmla="*/ 152400 w 377952"/>
                  <a:gd name="connsiteY44" fmla="*/ 6618 h 2225562"/>
                  <a:gd name="connsiteX45" fmla="*/ 170688 w 377952"/>
                  <a:gd name="connsiteY45" fmla="*/ 522 h 2225562"/>
                  <a:gd name="connsiteX46" fmla="*/ 182880 w 377952"/>
                  <a:gd name="connsiteY46" fmla="*/ 18810 h 2225562"/>
                  <a:gd name="connsiteX47" fmla="*/ 103632 w 377952"/>
                  <a:gd name="connsiteY47" fmla="*/ 49290 h 2225562"/>
                  <a:gd name="connsiteX48" fmla="*/ 73152 w 377952"/>
                  <a:gd name="connsiteY48" fmla="*/ 37098 h 2225562"/>
                  <a:gd name="connsiteX49" fmla="*/ 97536 w 377952"/>
                  <a:gd name="connsiteY49" fmla="*/ 24906 h 2225562"/>
                  <a:gd name="connsiteX50" fmla="*/ 115824 w 377952"/>
                  <a:gd name="connsiteY50" fmla="*/ 12714 h 2225562"/>
                  <a:gd name="connsiteX51" fmla="*/ 164592 w 377952"/>
                  <a:gd name="connsiteY51" fmla="*/ 18810 h 2225562"/>
                  <a:gd name="connsiteX52" fmla="*/ 182880 w 377952"/>
                  <a:gd name="connsiteY52" fmla="*/ 24906 h 2225562"/>
                  <a:gd name="connsiteX53" fmla="*/ 195072 w 377952"/>
                  <a:gd name="connsiteY53" fmla="*/ 61482 h 2225562"/>
                  <a:gd name="connsiteX54" fmla="*/ 201168 w 377952"/>
                  <a:gd name="connsiteY54" fmla="*/ 79770 h 2225562"/>
                  <a:gd name="connsiteX55" fmla="*/ 195072 w 377952"/>
                  <a:gd name="connsiteY55" fmla="*/ 67578 h 22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7952" h="2225562">
                    <a:moveTo>
                      <a:pt x="377952" y="2225562"/>
                    </a:moveTo>
                    <a:cubicBezTo>
                      <a:pt x="373888" y="2215402"/>
                      <a:pt x="369602" y="2205328"/>
                      <a:pt x="365760" y="2195082"/>
                    </a:cubicBezTo>
                    <a:cubicBezTo>
                      <a:pt x="363504" y="2189065"/>
                      <a:pt x="363678" y="2181812"/>
                      <a:pt x="359664" y="2176794"/>
                    </a:cubicBezTo>
                    <a:cubicBezTo>
                      <a:pt x="355087" y="2171073"/>
                      <a:pt x="347472" y="2168666"/>
                      <a:pt x="341376" y="2164602"/>
                    </a:cubicBezTo>
                    <a:cubicBezTo>
                      <a:pt x="334457" y="2150765"/>
                      <a:pt x="327332" y="2133993"/>
                      <a:pt x="316992" y="2121930"/>
                    </a:cubicBezTo>
                    <a:cubicBezTo>
                      <a:pt x="309511" y="2113203"/>
                      <a:pt x="300089" y="2106273"/>
                      <a:pt x="292608" y="2097546"/>
                    </a:cubicBezTo>
                    <a:cubicBezTo>
                      <a:pt x="249444" y="2047187"/>
                      <a:pt x="306771" y="2109647"/>
                      <a:pt x="274320" y="2060970"/>
                    </a:cubicBezTo>
                    <a:cubicBezTo>
                      <a:pt x="264933" y="2046889"/>
                      <a:pt x="251238" y="2039486"/>
                      <a:pt x="237744" y="2030490"/>
                    </a:cubicBezTo>
                    <a:cubicBezTo>
                      <a:pt x="231438" y="2011571"/>
                      <a:pt x="230755" y="2006650"/>
                      <a:pt x="219456" y="1987818"/>
                    </a:cubicBezTo>
                    <a:cubicBezTo>
                      <a:pt x="211917" y="1975253"/>
                      <a:pt x="203200" y="1963434"/>
                      <a:pt x="195072" y="1951242"/>
                    </a:cubicBezTo>
                    <a:cubicBezTo>
                      <a:pt x="191008" y="1945146"/>
                      <a:pt x="185197" y="1939905"/>
                      <a:pt x="182880" y="1932954"/>
                    </a:cubicBezTo>
                    <a:cubicBezTo>
                      <a:pt x="180848" y="1926858"/>
                      <a:pt x="179658" y="1920413"/>
                      <a:pt x="176784" y="1914666"/>
                    </a:cubicBezTo>
                    <a:cubicBezTo>
                      <a:pt x="159098" y="1879294"/>
                      <a:pt x="168431" y="1914743"/>
                      <a:pt x="152400" y="1871994"/>
                    </a:cubicBezTo>
                    <a:cubicBezTo>
                      <a:pt x="149458" y="1864149"/>
                      <a:pt x="150051" y="1855104"/>
                      <a:pt x="146304" y="1847610"/>
                    </a:cubicBezTo>
                    <a:cubicBezTo>
                      <a:pt x="139751" y="1834504"/>
                      <a:pt x="126554" y="1824935"/>
                      <a:pt x="121920" y="1811034"/>
                    </a:cubicBezTo>
                    <a:cubicBezTo>
                      <a:pt x="119888" y="1804938"/>
                      <a:pt x="117382" y="1798980"/>
                      <a:pt x="115824" y="1792746"/>
                    </a:cubicBezTo>
                    <a:cubicBezTo>
                      <a:pt x="113311" y="1782694"/>
                      <a:pt x="113005" y="1772096"/>
                      <a:pt x="109728" y="1762266"/>
                    </a:cubicBezTo>
                    <a:cubicBezTo>
                      <a:pt x="106854" y="1753645"/>
                      <a:pt x="100727" y="1746391"/>
                      <a:pt x="97536" y="1737882"/>
                    </a:cubicBezTo>
                    <a:cubicBezTo>
                      <a:pt x="94594" y="1730037"/>
                      <a:pt x="95597" y="1720772"/>
                      <a:pt x="91440" y="1713498"/>
                    </a:cubicBezTo>
                    <a:cubicBezTo>
                      <a:pt x="87163" y="1706013"/>
                      <a:pt x="79248" y="1701306"/>
                      <a:pt x="73152" y="1695210"/>
                    </a:cubicBezTo>
                    <a:cubicBezTo>
                      <a:pt x="62585" y="1621241"/>
                      <a:pt x="72457" y="1679891"/>
                      <a:pt x="60960" y="1628154"/>
                    </a:cubicBezTo>
                    <a:cubicBezTo>
                      <a:pt x="58712" y="1618040"/>
                      <a:pt x="57841" y="1607598"/>
                      <a:pt x="54864" y="1597674"/>
                    </a:cubicBezTo>
                    <a:cubicBezTo>
                      <a:pt x="41586" y="1553415"/>
                      <a:pt x="43775" y="1582404"/>
                      <a:pt x="36576" y="1542810"/>
                    </a:cubicBezTo>
                    <a:cubicBezTo>
                      <a:pt x="19645" y="1449687"/>
                      <a:pt x="43837" y="1553568"/>
                      <a:pt x="18288" y="1451370"/>
                    </a:cubicBezTo>
                    <a:cubicBezTo>
                      <a:pt x="240" y="1207721"/>
                      <a:pt x="7506" y="1341774"/>
                      <a:pt x="0" y="1049034"/>
                    </a:cubicBezTo>
                    <a:cubicBezTo>
                      <a:pt x="2032" y="878346"/>
                      <a:pt x="819" y="707589"/>
                      <a:pt x="6096" y="536970"/>
                    </a:cubicBezTo>
                    <a:cubicBezTo>
                      <a:pt x="6922" y="510256"/>
                      <a:pt x="14508" y="484180"/>
                      <a:pt x="18288" y="457722"/>
                    </a:cubicBezTo>
                    <a:cubicBezTo>
                      <a:pt x="22838" y="425875"/>
                      <a:pt x="31420" y="334391"/>
                      <a:pt x="42672" y="317514"/>
                    </a:cubicBezTo>
                    <a:cubicBezTo>
                      <a:pt x="46736" y="311418"/>
                      <a:pt x="51587" y="305779"/>
                      <a:pt x="54864" y="299226"/>
                    </a:cubicBezTo>
                    <a:cubicBezTo>
                      <a:pt x="63988" y="280978"/>
                      <a:pt x="60100" y="271326"/>
                      <a:pt x="67056" y="250458"/>
                    </a:cubicBezTo>
                    <a:cubicBezTo>
                      <a:pt x="69930" y="241837"/>
                      <a:pt x="75873" y="234511"/>
                      <a:pt x="79248" y="226074"/>
                    </a:cubicBezTo>
                    <a:cubicBezTo>
                      <a:pt x="141290" y="70968"/>
                      <a:pt x="23322" y="344235"/>
                      <a:pt x="115824" y="140730"/>
                    </a:cubicBezTo>
                    <a:cubicBezTo>
                      <a:pt x="121446" y="128363"/>
                      <a:pt x="124434" y="110593"/>
                      <a:pt x="128016" y="98058"/>
                    </a:cubicBezTo>
                    <a:cubicBezTo>
                      <a:pt x="129781" y="91879"/>
                      <a:pt x="130098" y="84788"/>
                      <a:pt x="134112" y="79770"/>
                    </a:cubicBezTo>
                    <a:cubicBezTo>
                      <a:pt x="138689" y="74049"/>
                      <a:pt x="146304" y="71642"/>
                      <a:pt x="152400" y="67578"/>
                    </a:cubicBezTo>
                    <a:cubicBezTo>
                      <a:pt x="156464" y="59450"/>
                      <a:pt x="158166" y="49620"/>
                      <a:pt x="164592" y="43194"/>
                    </a:cubicBezTo>
                    <a:cubicBezTo>
                      <a:pt x="169102" y="38684"/>
                      <a:pt x="201168" y="36212"/>
                      <a:pt x="201168" y="24906"/>
                    </a:cubicBezTo>
                    <a:cubicBezTo>
                      <a:pt x="201168" y="18480"/>
                      <a:pt x="189218" y="29946"/>
                      <a:pt x="182880" y="31002"/>
                    </a:cubicBezTo>
                    <a:cubicBezTo>
                      <a:pt x="164730" y="34027"/>
                      <a:pt x="146304" y="35066"/>
                      <a:pt x="128016" y="37098"/>
                    </a:cubicBezTo>
                    <a:cubicBezTo>
                      <a:pt x="121920" y="41162"/>
                      <a:pt x="116462" y="46404"/>
                      <a:pt x="109728" y="49290"/>
                    </a:cubicBezTo>
                    <a:cubicBezTo>
                      <a:pt x="82384" y="61009"/>
                      <a:pt x="90782" y="49619"/>
                      <a:pt x="67056" y="61482"/>
                    </a:cubicBezTo>
                    <a:cubicBezTo>
                      <a:pt x="24958" y="82531"/>
                      <a:pt x="75132" y="67083"/>
                      <a:pt x="24384" y="79770"/>
                    </a:cubicBezTo>
                    <a:cubicBezTo>
                      <a:pt x="26416" y="71642"/>
                      <a:pt x="27180" y="63087"/>
                      <a:pt x="30480" y="55386"/>
                    </a:cubicBezTo>
                    <a:cubicBezTo>
                      <a:pt x="36696" y="40883"/>
                      <a:pt x="46616" y="31281"/>
                      <a:pt x="60960" y="24906"/>
                    </a:cubicBezTo>
                    <a:cubicBezTo>
                      <a:pt x="96982" y="8896"/>
                      <a:pt x="110551" y="11268"/>
                      <a:pt x="152400" y="6618"/>
                    </a:cubicBezTo>
                    <a:cubicBezTo>
                      <a:pt x="158496" y="4586"/>
                      <a:pt x="164722" y="-1864"/>
                      <a:pt x="170688" y="522"/>
                    </a:cubicBezTo>
                    <a:cubicBezTo>
                      <a:pt x="177490" y="3243"/>
                      <a:pt x="186515" y="12449"/>
                      <a:pt x="182880" y="18810"/>
                    </a:cubicBezTo>
                    <a:cubicBezTo>
                      <a:pt x="167062" y="46491"/>
                      <a:pt x="128731" y="45704"/>
                      <a:pt x="103632" y="49290"/>
                    </a:cubicBezTo>
                    <a:cubicBezTo>
                      <a:pt x="93472" y="45226"/>
                      <a:pt x="75806" y="47714"/>
                      <a:pt x="73152" y="37098"/>
                    </a:cubicBezTo>
                    <a:cubicBezTo>
                      <a:pt x="70948" y="28282"/>
                      <a:pt x="89646" y="29415"/>
                      <a:pt x="97536" y="24906"/>
                    </a:cubicBezTo>
                    <a:cubicBezTo>
                      <a:pt x="103897" y="21271"/>
                      <a:pt x="109728" y="16778"/>
                      <a:pt x="115824" y="12714"/>
                    </a:cubicBezTo>
                    <a:cubicBezTo>
                      <a:pt x="132080" y="14746"/>
                      <a:pt x="148474" y="15879"/>
                      <a:pt x="164592" y="18810"/>
                    </a:cubicBezTo>
                    <a:cubicBezTo>
                      <a:pt x="170914" y="19959"/>
                      <a:pt x="179145" y="19677"/>
                      <a:pt x="182880" y="24906"/>
                    </a:cubicBezTo>
                    <a:cubicBezTo>
                      <a:pt x="190350" y="35364"/>
                      <a:pt x="191008" y="49290"/>
                      <a:pt x="195072" y="61482"/>
                    </a:cubicBezTo>
                    <a:cubicBezTo>
                      <a:pt x="197104" y="67578"/>
                      <a:pt x="204042" y="85517"/>
                      <a:pt x="201168" y="79770"/>
                    </a:cubicBezTo>
                    <a:lnTo>
                      <a:pt x="195072" y="67578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FD29491-0017-4704-8902-E00AA67C7112}"/>
                  </a:ext>
                </a:extLst>
              </p:cNvPr>
              <p:cNvSpPr txBox="1"/>
              <p:nvPr/>
            </p:nvSpPr>
            <p:spPr>
              <a:xfrm>
                <a:off x="6315774" y="3010813"/>
                <a:ext cx="677662" cy="26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/>
                  <a:t>(8</a:t>
                </a:r>
                <a:r>
                  <a:rPr lang="zh-TW" altLang="en-US" sz="1100" dirty="0"/>
                  <a:t>取</a:t>
                </a:r>
                <a:r>
                  <a:rPr lang="en-US" altLang="zh-TW" sz="1100" dirty="0"/>
                  <a:t>1)</a:t>
                </a:r>
                <a:endParaRPr lang="zh-TW" altLang="en-US" sz="1100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945B17B-22B5-48B4-BCE0-4C11B244FB59}"/>
                  </a:ext>
                </a:extLst>
              </p:cNvPr>
              <p:cNvSpPr txBox="1"/>
              <p:nvPr/>
            </p:nvSpPr>
            <p:spPr>
              <a:xfrm>
                <a:off x="6800305" y="3779538"/>
                <a:ext cx="18952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hlinkClick r:id="rId4"/>
                  </a:rPr>
                  <a:t>https://arxiv.org/abs/1804.03230</a:t>
                </a:r>
                <a:endParaRPr lang="en-US" altLang="zh-TW" sz="9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936C76D-CF49-4D66-9CF2-E2F3408C99B4}"/>
                </a:ext>
              </a:extLst>
            </p:cNvPr>
            <p:cNvSpPr txBox="1"/>
            <p:nvPr/>
          </p:nvSpPr>
          <p:spPr>
            <a:xfrm>
              <a:off x="6958291" y="3078318"/>
              <a:ext cx="564670" cy="299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(K=8)</a:t>
              </a:r>
              <a:endParaRPr lang="zh-TW" altLang="en-US" sz="11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6339BE7-D916-49CD-A306-6A8BC1BAEE69}"/>
                </a:ext>
              </a:extLst>
            </p:cNvPr>
            <p:cNvSpPr txBox="1"/>
            <p:nvPr/>
          </p:nvSpPr>
          <p:spPr>
            <a:xfrm>
              <a:off x="5078423" y="2181066"/>
              <a:ext cx="1399060" cy="29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/>
                <a:t>Copy 8 models</a:t>
              </a:r>
              <a:endParaRPr lang="zh-TW" altLang="en-US" sz="1050" b="1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22BDE1-E64D-4084-B39B-5C899DCACE80}"/>
              </a:ext>
            </a:extLst>
          </p:cNvPr>
          <p:cNvSpPr txBox="1"/>
          <p:nvPr/>
        </p:nvSpPr>
        <p:spPr>
          <a:xfrm>
            <a:off x="6991971" y="4343381"/>
            <a:ext cx="17862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Now latency </a:t>
            </a:r>
            <a:r>
              <a:rPr lang="zh-TW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altLang="zh-TW" sz="1100" dirty="0"/>
              <a:t> 70% * origin latency</a:t>
            </a:r>
            <a:endParaRPr lang="zh-TW" altLang="en-US" sz="11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023DD24-895C-485F-8781-9A0E7F39690F}"/>
              </a:ext>
            </a:extLst>
          </p:cNvPr>
          <p:cNvSpPr txBox="1"/>
          <p:nvPr/>
        </p:nvSpPr>
        <p:spPr>
          <a:xfrm>
            <a:off x="4252915" y="4350982"/>
            <a:ext cx="17862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Now latency 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&gt;</a:t>
            </a:r>
            <a:r>
              <a:rPr lang="en-US" altLang="zh-TW" sz="1100" dirty="0"/>
              <a:t> 70% * origin latency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662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cxnSp>
        <p:nvCxnSpPr>
          <p:cNvPr id="599" name="Google Shape;599;p51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5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副標題 2">
            <a:extLst>
              <a:ext uri="{FF2B5EF4-FFF2-40B4-BE49-F238E27FC236}">
                <a16:creationId xmlns:a16="http://schemas.microsoft.com/office/drawing/2014/main" id="{6481E3DA-A35C-496A-95AC-64A3337C1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87397BA6-B6C2-4347-B234-5B046A443578}"/>
              </a:ext>
            </a:extLst>
          </p:cNvPr>
          <p:cNvGrpSpPr/>
          <p:nvPr/>
        </p:nvGrpSpPr>
        <p:grpSpPr>
          <a:xfrm>
            <a:off x="588400" y="1202018"/>
            <a:ext cx="7408851" cy="1815882"/>
            <a:chOff x="588399" y="1202018"/>
            <a:chExt cx="7408851" cy="181588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B5B599B-4AB4-4C1E-8D2A-09CA08573765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0903E30-C649-468F-97EE-493B2A5D4F66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標題 3">
            <a:extLst>
              <a:ext uri="{FF2B5EF4-FFF2-40B4-BE49-F238E27FC236}">
                <a16:creationId xmlns:a16="http://schemas.microsoft.com/office/drawing/2014/main" id="{58436CCA-416C-47DA-BE3C-FA96A171C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2098650"/>
            <a:ext cx="5214300" cy="946200"/>
          </a:xfrm>
        </p:spPr>
        <p:txBody>
          <a:bodyPr/>
          <a:lstStyle/>
          <a:p>
            <a:r>
              <a:rPr lang="zh-TW" altLang="en-US" dirty="0"/>
              <a:t>計畫簡介</a:t>
            </a:r>
          </a:p>
        </p:txBody>
      </p:sp>
    </p:spTree>
    <p:extLst>
      <p:ext uri="{BB962C8B-B14F-4D97-AF65-F5344CB8AC3E}">
        <p14:creationId xmlns:p14="http://schemas.microsoft.com/office/powerpoint/2010/main" val="2282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計畫簡介</a:t>
            </a:r>
          </a:p>
        </p:txBody>
      </p:sp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87397BA6-B6C2-4347-B234-5B046A443578}"/>
              </a:ext>
            </a:extLst>
          </p:cNvPr>
          <p:cNvGrpSpPr/>
          <p:nvPr/>
        </p:nvGrpSpPr>
        <p:grpSpPr>
          <a:xfrm>
            <a:off x="588399" y="1202018"/>
            <a:ext cx="7408851" cy="307777"/>
            <a:chOff x="588399" y="1202018"/>
            <a:chExt cx="7408851" cy="30777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B5B599B-4AB4-4C1E-8D2A-09CA08573765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0903E30-C649-468F-97EE-493B2A5D4F66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6BCFE9-2BC5-4466-9A6D-6CA25A8E7437}"/>
              </a:ext>
            </a:extLst>
          </p:cNvPr>
          <p:cNvSpPr txBox="1"/>
          <p:nvPr/>
        </p:nvSpPr>
        <p:spPr>
          <a:xfrm>
            <a:off x="663798" y="1400756"/>
            <a:ext cx="5558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1" dirty="0" err="1"/>
              <a:t>NetAdapt</a:t>
            </a:r>
            <a:r>
              <a:rPr lang="en-US" altLang="zh-TW" sz="1800" b="1" i="1" dirty="0"/>
              <a:t>: Platform-Aware Neural Network Adaptation for Mobile Applications</a:t>
            </a:r>
            <a:endParaRPr lang="zh-TW" altLang="en-US" sz="1800" b="1" i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C6520E-F201-4306-B210-9DF86194FDA8}"/>
              </a:ext>
            </a:extLst>
          </p:cNvPr>
          <p:cNvSpPr txBox="1"/>
          <p:nvPr/>
        </p:nvSpPr>
        <p:spPr>
          <a:xfrm>
            <a:off x="663798" y="2241369"/>
            <a:ext cx="5072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i.e. </a:t>
            </a:r>
            <a:r>
              <a:rPr lang="zh-TW" altLang="en-US" sz="1800" dirty="0"/>
              <a:t>實做剪枝演算法 </a:t>
            </a:r>
            <a:r>
              <a:rPr lang="en-US" altLang="zh-TW" sz="1800" dirty="0"/>
              <a:t>(on CNN)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217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7EEC6E6-F3C5-43CA-B13B-7DA749539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CNN works?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4EBFB9-C9B6-4BBB-A457-D74A6BB7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05" y="1110138"/>
            <a:ext cx="5160622" cy="141664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6405325-CA1E-4687-9E57-3F7CF962025A}"/>
              </a:ext>
            </a:extLst>
          </p:cNvPr>
          <p:cNvSpPr txBox="1"/>
          <p:nvPr/>
        </p:nvSpPr>
        <p:spPr>
          <a:xfrm>
            <a:off x="6644640" y="4866501"/>
            <a:ext cx="256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hlinkClick r:id="rId4"/>
              </a:rPr>
              <a:t>Image source: https://towardsdatascience.com/simple-introduction-to-convolutional-neural-networks-cdf8d3077bac</a:t>
            </a:r>
            <a:endParaRPr lang="zh-TW" altLang="en-US" sz="600" dirty="0"/>
          </a:p>
        </p:txBody>
      </p:sp>
      <p:pic>
        <p:nvPicPr>
          <p:cNvPr id="84" name="圖片 83">
            <a:extLst>
              <a:ext uri="{FF2B5EF4-FFF2-40B4-BE49-F238E27FC236}">
                <a16:creationId xmlns:a16="http://schemas.microsoft.com/office/drawing/2014/main" id="{38A41EEF-6A4A-4D4D-B09F-39EA638F00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254"/>
          <a:stretch/>
        </p:blipFill>
        <p:spPr>
          <a:xfrm>
            <a:off x="176319" y="352850"/>
            <a:ext cx="2029068" cy="122723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0A04A276-B166-4831-B2D8-EFEE3D9C9BB9}"/>
              </a:ext>
            </a:extLst>
          </p:cNvPr>
          <p:cNvGrpSpPr/>
          <p:nvPr/>
        </p:nvGrpSpPr>
        <p:grpSpPr>
          <a:xfrm>
            <a:off x="160474" y="2160452"/>
            <a:ext cx="3634711" cy="2262223"/>
            <a:chOff x="147495" y="1582228"/>
            <a:chExt cx="3634711" cy="226222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1ECC3F3-A4DC-4BCD-9C3E-5010B9965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495" y="1591789"/>
              <a:ext cx="3634711" cy="2252662"/>
            </a:xfrm>
            <a:prstGeom prst="rect">
              <a:avLst/>
            </a:prstGeom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C46BB83-BDB0-4752-92B7-F1E368D36A6A}"/>
                </a:ext>
              </a:extLst>
            </p:cNvPr>
            <p:cNvCxnSpPr>
              <a:cxnSpLocks/>
            </p:cNvCxnSpPr>
            <p:nvPr/>
          </p:nvCxnSpPr>
          <p:spPr>
            <a:xfrm>
              <a:off x="506429" y="1762706"/>
              <a:ext cx="481123" cy="13686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3B3C703-0745-4E2C-8C79-69AC5F7E8233}"/>
                </a:ext>
              </a:extLst>
            </p:cNvPr>
            <p:cNvSpPr txBox="1"/>
            <p:nvPr/>
          </p:nvSpPr>
          <p:spPr>
            <a:xfrm>
              <a:off x="512807" y="1582228"/>
              <a:ext cx="402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3</a:t>
              </a:r>
              <a:r>
                <a:rPr lang="zh-TW" altLang="en-US" sz="1100" dirty="0"/>
                <a:t>層</a:t>
              </a: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7D85DE4-762C-4570-85FB-C66E3FE64DC5}"/>
              </a:ext>
            </a:extLst>
          </p:cNvPr>
          <p:cNvCxnSpPr>
            <a:cxnSpLocks/>
          </p:cNvCxnSpPr>
          <p:nvPr/>
        </p:nvCxnSpPr>
        <p:spPr>
          <a:xfrm flipH="1">
            <a:off x="973062" y="1619997"/>
            <a:ext cx="195809" cy="5564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F3F2480-C8A1-45C8-969A-11577D1FD7EB}"/>
              </a:ext>
            </a:extLst>
          </p:cNvPr>
          <p:cNvCxnSpPr/>
          <p:nvPr/>
        </p:nvCxnSpPr>
        <p:spPr>
          <a:xfrm flipV="1">
            <a:off x="160474" y="98963"/>
            <a:ext cx="420170" cy="253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F7B4D05-0A86-4D0E-B498-4AA1C54415C9}"/>
              </a:ext>
            </a:extLst>
          </p:cNvPr>
          <p:cNvCxnSpPr/>
          <p:nvPr/>
        </p:nvCxnSpPr>
        <p:spPr>
          <a:xfrm flipV="1">
            <a:off x="2221383" y="108487"/>
            <a:ext cx="420170" cy="253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030283-DB98-4FBE-94C5-095DDB12144A}"/>
              </a:ext>
            </a:extLst>
          </p:cNvPr>
          <p:cNvCxnSpPr>
            <a:cxnSpLocks/>
          </p:cNvCxnSpPr>
          <p:nvPr/>
        </p:nvCxnSpPr>
        <p:spPr>
          <a:xfrm>
            <a:off x="580644" y="108487"/>
            <a:ext cx="206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E260B57-EAEB-4CDB-9FD6-C26D3ECB694E}"/>
              </a:ext>
            </a:extLst>
          </p:cNvPr>
          <p:cNvCxnSpPr>
            <a:cxnSpLocks/>
          </p:cNvCxnSpPr>
          <p:nvPr/>
        </p:nvCxnSpPr>
        <p:spPr>
          <a:xfrm>
            <a:off x="2641553" y="108487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DD953D7-9576-4606-96D6-03D1D882828C}"/>
              </a:ext>
            </a:extLst>
          </p:cNvPr>
          <p:cNvCxnSpPr/>
          <p:nvPr/>
        </p:nvCxnSpPr>
        <p:spPr>
          <a:xfrm flipV="1">
            <a:off x="2221383" y="1319624"/>
            <a:ext cx="420170" cy="253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54B2452-9752-430B-9A5C-D5C76F005489}"/>
              </a:ext>
            </a:extLst>
          </p:cNvPr>
          <p:cNvSpPr txBox="1"/>
          <p:nvPr/>
        </p:nvSpPr>
        <p:spPr>
          <a:xfrm rot="19857160">
            <a:off x="2281302" y="1253025"/>
            <a:ext cx="11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(R,G,B)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689D0F4-7260-4C15-8A1E-0DF8782D34B9}"/>
              </a:ext>
            </a:extLst>
          </p:cNvPr>
          <p:cNvCxnSpPr>
            <a:cxnSpLocks/>
          </p:cNvCxnSpPr>
          <p:nvPr/>
        </p:nvCxnSpPr>
        <p:spPr>
          <a:xfrm>
            <a:off x="2361137" y="291367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79C0B69F-ECFD-4D46-8260-DEFC5AA363F8}"/>
              </a:ext>
            </a:extLst>
          </p:cNvPr>
          <p:cNvCxnSpPr>
            <a:cxnSpLocks/>
          </p:cNvCxnSpPr>
          <p:nvPr/>
        </p:nvCxnSpPr>
        <p:spPr>
          <a:xfrm>
            <a:off x="2519633" y="195776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4C33294-F219-4FD0-9F6C-0EC4E24027DF}"/>
              </a:ext>
            </a:extLst>
          </p:cNvPr>
          <p:cNvCxnSpPr>
            <a:cxnSpLocks/>
          </p:cNvCxnSpPr>
          <p:nvPr/>
        </p:nvCxnSpPr>
        <p:spPr>
          <a:xfrm flipV="1">
            <a:off x="160474" y="544009"/>
            <a:ext cx="2042168" cy="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6E0D8AF-CFB7-45BF-8D9E-286EC12C5D57}"/>
              </a:ext>
            </a:extLst>
          </p:cNvPr>
          <p:cNvCxnSpPr>
            <a:cxnSpLocks/>
          </p:cNvCxnSpPr>
          <p:nvPr/>
        </p:nvCxnSpPr>
        <p:spPr>
          <a:xfrm flipV="1">
            <a:off x="169844" y="714055"/>
            <a:ext cx="2042168" cy="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CE6E872-3EF6-4265-9BC1-A5D9F158F1C2}"/>
              </a:ext>
            </a:extLst>
          </p:cNvPr>
          <p:cNvCxnSpPr>
            <a:cxnSpLocks/>
          </p:cNvCxnSpPr>
          <p:nvPr/>
        </p:nvCxnSpPr>
        <p:spPr>
          <a:xfrm flipV="1">
            <a:off x="160474" y="864667"/>
            <a:ext cx="2042168" cy="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6CB20D6-0834-459E-BF8A-5DA0D459B72B}"/>
              </a:ext>
            </a:extLst>
          </p:cNvPr>
          <p:cNvCxnSpPr>
            <a:cxnSpLocks/>
          </p:cNvCxnSpPr>
          <p:nvPr/>
        </p:nvCxnSpPr>
        <p:spPr>
          <a:xfrm flipV="1">
            <a:off x="147787" y="1018583"/>
            <a:ext cx="2042168" cy="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BBBA4F9-5DE0-429E-93AC-05159B6643FA}"/>
              </a:ext>
            </a:extLst>
          </p:cNvPr>
          <p:cNvCxnSpPr>
            <a:cxnSpLocks/>
          </p:cNvCxnSpPr>
          <p:nvPr/>
        </p:nvCxnSpPr>
        <p:spPr>
          <a:xfrm flipV="1">
            <a:off x="147787" y="1172499"/>
            <a:ext cx="2042168" cy="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FC41125-93D1-467D-8D37-F738647E7266}"/>
              </a:ext>
            </a:extLst>
          </p:cNvPr>
          <p:cNvCxnSpPr>
            <a:cxnSpLocks/>
          </p:cNvCxnSpPr>
          <p:nvPr/>
        </p:nvCxnSpPr>
        <p:spPr>
          <a:xfrm flipV="1">
            <a:off x="160473" y="1343416"/>
            <a:ext cx="2042168" cy="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FBA7030-0F58-4477-8DA8-20EE39BCC278}"/>
              </a:ext>
            </a:extLst>
          </p:cNvPr>
          <p:cNvCxnSpPr>
            <a:cxnSpLocks/>
          </p:cNvCxnSpPr>
          <p:nvPr/>
        </p:nvCxnSpPr>
        <p:spPr>
          <a:xfrm flipV="1">
            <a:off x="157157" y="1469364"/>
            <a:ext cx="2042168" cy="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A008D86-91F1-4869-B864-654857F3A007}"/>
              </a:ext>
            </a:extLst>
          </p:cNvPr>
          <p:cNvCxnSpPr>
            <a:cxnSpLocks/>
          </p:cNvCxnSpPr>
          <p:nvPr/>
        </p:nvCxnSpPr>
        <p:spPr>
          <a:xfrm>
            <a:off x="312881" y="362374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6719AA8-2F5C-4A17-8563-ED772F05E499}"/>
              </a:ext>
            </a:extLst>
          </p:cNvPr>
          <p:cNvCxnSpPr>
            <a:cxnSpLocks/>
          </p:cNvCxnSpPr>
          <p:nvPr/>
        </p:nvCxnSpPr>
        <p:spPr>
          <a:xfrm>
            <a:off x="519408" y="352850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1EB763E1-7304-4372-B2D8-2726A20E1558}"/>
              </a:ext>
            </a:extLst>
          </p:cNvPr>
          <p:cNvCxnSpPr>
            <a:cxnSpLocks/>
          </p:cNvCxnSpPr>
          <p:nvPr/>
        </p:nvCxnSpPr>
        <p:spPr>
          <a:xfrm>
            <a:off x="738403" y="378079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C21781A2-9241-4A46-91DC-CF5B9E6BC216}"/>
              </a:ext>
            </a:extLst>
          </p:cNvPr>
          <p:cNvCxnSpPr>
            <a:cxnSpLocks/>
          </p:cNvCxnSpPr>
          <p:nvPr/>
        </p:nvCxnSpPr>
        <p:spPr>
          <a:xfrm>
            <a:off x="932738" y="371982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9E7878E-4887-46B7-A674-9DE9D93FA9F7}"/>
              </a:ext>
            </a:extLst>
          </p:cNvPr>
          <p:cNvCxnSpPr>
            <a:cxnSpLocks/>
          </p:cNvCxnSpPr>
          <p:nvPr/>
        </p:nvCxnSpPr>
        <p:spPr>
          <a:xfrm>
            <a:off x="1113407" y="362373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F323539-D33F-4A3E-885C-9355E88CA297}"/>
              </a:ext>
            </a:extLst>
          </p:cNvPr>
          <p:cNvCxnSpPr>
            <a:cxnSpLocks/>
          </p:cNvCxnSpPr>
          <p:nvPr/>
        </p:nvCxnSpPr>
        <p:spPr>
          <a:xfrm>
            <a:off x="1267281" y="371981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B402DBA1-E3AC-4CE0-880E-C1951B9E18C5}"/>
              </a:ext>
            </a:extLst>
          </p:cNvPr>
          <p:cNvCxnSpPr>
            <a:cxnSpLocks/>
          </p:cNvCxnSpPr>
          <p:nvPr/>
        </p:nvCxnSpPr>
        <p:spPr>
          <a:xfrm>
            <a:off x="1809552" y="362373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7481D84C-359F-4469-8A46-A4B3A367A8D9}"/>
              </a:ext>
            </a:extLst>
          </p:cNvPr>
          <p:cNvCxnSpPr>
            <a:cxnSpLocks/>
          </p:cNvCxnSpPr>
          <p:nvPr/>
        </p:nvCxnSpPr>
        <p:spPr>
          <a:xfrm>
            <a:off x="1436495" y="374565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5307871-9483-4012-9EEB-7F3AFA0679E7}"/>
              </a:ext>
            </a:extLst>
          </p:cNvPr>
          <p:cNvCxnSpPr>
            <a:cxnSpLocks/>
          </p:cNvCxnSpPr>
          <p:nvPr/>
        </p:nvCxnSpPr>
        <p:spPr>
          <a:xfrm>
            <a:off x="1619605" y="378077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56A9B007-356E-4E0D-8F60-F25AC2ED017B}"/>
              </a:ext>
            </a:extLst>
          </p:cNvPr>
          <p:cNvCxnSpPr>
            <a:cxnSpLocks/>
          </p:cNvCxnSpPr>
          <p:nvPr/>
        </p:nvCxnSpPr>
        <p:spPr>
          <a:xfrm>
            <a:off x="2089968" y="376155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205F453-B2F2-49C4-9A47-11FCD1A48DFD}"/>
              </a:ext>
            </a:extLst>
          </p:cNvPr>
          <p:cNvCxnSpPr>
            <a:cxnSpLocks/>
          </p:cNvCxnSpPr>
          <p:nvPr/>
        </p:nvCxnSpPr>
        <p:spPr>
          <a:xfrm>
            <a:off x="1977829" y="370059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DF5B90FC-44B6-4E8F-9C8B-CA349139FFF4}"/>
              </a:ext>
            </a:extLst>
          </p:cNvPr>
          <p:cNvCxnSpPr>
            <a:cxnSpLocks/>
          </p:cNvCxnSpPr>
          <p:nvPr/>
        </p:nvCxnSpPr>
        <p:spPr>
          <a:xfrm>
            <a:off x="2208704" y="362373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D6B9FA6-5305-47E7-B58A-9E57B87121E1}"/>
              </a:ext>
            </a:extLst>
          </p:cNvPr>
          <p:cNvCxnSpPr>
            <a:cxnSpLocks/>
          </p:cNvCxnSpPr>
          <p:nvPr/>
        </p:nvCxnSpPr>
        <p:spPr>
          <a:xfrm>
            <a:off x="169844" y="346585"/>
            <a:ext cx="206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DAE5FD8-4DB4-4F32-8582-587A3A92B24C}"/>
              </a:ext>
            </a:extLst>
          </p:cNvPr>
          <p:cNvCxnSpPr>
            <a:cxnSpLocks/>
          </p:cNvCxnSpPr>
          <p:nvPr/>
        </p:nvCxnSpPr>
        <p:spPr>
          <a:xfrm>
            <a:off x="157157" y="1577730"/>
            <a:ext cx="206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ACBBC498-8B76-48A5-959C-143EE919958A}"/>
              </a:ext>
            </a:extLst>
          </p:cNvPr>
          <p:cNvCxnSpPr>
            <a:cxnSpLocks/>
          </p:cNvCxnSpPr>
          <p:nvPr/>
        </p:nvCxnSpPr>
        <p:spPr>
          <a:xfrm>
            <a:off x="163640" y="352849"/>
            <a:ext cx="0" cy="121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2592E0D-FEF6-4AEA-88EE-E168B73BC40C}"/>
              </a:ext>
            </a:extLst>
          </p:cNvPr>
          <p:cNvSpPr txBox="1"/>
          <p:nvPr/>
        </p:nvSpPr>
        <p:spPr>
          <a:xfrm>
            <a:off x="1602518" y="2237382"/>
            <a:ext cx="94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N</a:t>
            </a:r>
            <a:r>
              <a:rPr lang="zh-TW" altLang="en-US" sz="1200" dirty="0"/>
              <a:t>個</a:t>
            </a:r>
            <a:r>
              <a:rPr lang="en-US" altLang="zh-TW" sz="1200" dirty="0"/>
              <a:t>filter</a:t>
            </a:r>
            <a:endParaRPr lang="zh-TW" altLang="en-US" sz="12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43ECBA1-DE45-45FB-B5B1-E6CC3DCCF447}"/>
              </a:ext>
            </a:extLst>
          </p:cNvPr>
          <p:cNvCxnSpPr>
            <a:cxnSpLocks/>
          </p:cNvCxnSpPr>
          <p:nvPr/>
        </p:nvCxnSpPr>
        <p:spPr>
          <a:xfrm>
            <a:off x="2763012" y="2631877"/>
            <a:ext cx="503477" cy="18214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E69DF3C-9D04-46E0-91A9-C15DA472D821}"/>
              </a:ext>
            </a:extLst>
          </p:cNvPr>
          <p:cNvSpPr txBox="1"/>
          <p:nvPr/>
        </p:nvSpPr>
        <p:spPr>
          <a:xfrm>
            <a:off x="2828314" y="2389019"/>
            <a:ext cx="6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層</a:t>
            </a: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05013B91-9515-42AA-8B3D-0205ACF1275F}"/>
              </a:ext>
            </a:extLst>
          </p:cNvPr>
          <p:cNvCxnSpPr>
            <a:cxnSpLocks/>
          </p:cNvCxnSpPr>
          <p:nvPr/>
        </p:nvCxnSpPr>
        <p:spPr>
          <a:xfrm>
            <a:off x="430424" y="195776"/>
            <a:ext cx="206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1A8A77F-3513-4721-941A-6F8F0DB274E7}"/>
              </a:ext>
            </a:extLst>
          </p:cNvPr>
          <p:cNvCxnSpPr>
            <a:cxnSpLocks/>
          </p:cNvCxnSpPr>
          <p:nvPr/>
        </p:nvCxnSpPr>
        <p:spPr>
          <a:xfrm>
            <a:off x="306324" y="266983"/>
            <a:ext cx="206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094D3A7-3A68-48F0-968B-D8DDD4EC413E}"/>
              </a:ext>
            </a:extLst>
          </p:cNvPr>
          <p:cNvSpPr txBox="1"/>
          <p:nvPr/>
        </p:nvSpPr>
        <p:spPr>
          <a:xfrm>
            <a:off x="4548538" y="1276108"/>
            <a:ext cx="455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參數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DFD8149-57E0-483F-B2CF-9FAA9190CB6A}"/>
              </a:ext>
            </a:extLst>
          </p:cNvPr>
          <p:cNvSpPr txBox="1"/>
          <p:nvPr/>
        </p:nvSpPr>
        <p:spPr>
          <a:xfrm>
            <a:off x="1962423" y="2644552"/>
            <a:ext cx="455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參數</a:t>
            </a: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05641AF-9DD8-452C-A644-1F7C65C2807F}"/>
              </a:ext>
            </a:extLst>
          </p:cNvPr>
          <p:cNvCxnSpPr>
            <a:cxnSpLocks/>
          </p:cNvCxnSpPr>
          <p:nvPr/>
        </p:nvCxnSpPr>
        <p:spPr>
          <a:xfrm>
            <a:off x="4232523" y="3420182"/>
            <a:ext cx="36576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94C40CA-29BE-467E-97F8-C92385F11170}"/>
              </a:ext>
            </a:extLst>
          </p:cNvPr>
          <p:cNvSpPr txBox="1"/>
          <p:nvPr/>
        </p:nvSpPr>
        <p:spPr>
          <a:xfrm>
            <a:off x="4526472" y="3284787"/>
            <a:ext cx="54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天鵝</a:t>
            </a: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3378B3A8-8FF2-4C63-BCEC-8682279D8136}"/>
              </a:ext>
            </a:extLst>
          </p:cNvPr>
          <p:cNvCxnSpPr>
            <a:cxnSpLocks/>
          </p:cNvCxnSpPr>
          <p:nvPr/>
        </p:nvCxnSpPr>
        <p:spPr>
          <a:xfrm>
            <a:off x="1503585" y="2596512"/>
            <a:ext cx="481123" cy="13686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62D7C65F-7E1F-4DC7-A232-A5AEB324423C}"/>
              </a:ext>
            </a:extLst>
          </p:cNvPr>
          <p:cNvSpPr txBox="1"/>
          <p:nvPr/>
        </p:nvSpPr>
        <p:spPr>
          <a:xfrm>
            <a:off x="1643029" y="2458638"/>
            <a:ext cx="402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3</a:t>
            </a:r>
            <a:r>
              <a:rPr lang="zh-TW" altLang="en-US" sz="1100" dirty="0"/>
              <a:t>層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5695820-08ED-47CC-AD19-D9DC089249A5}"/>
              </a:ext>
            </a:extLst>
          </p:cNvPr>
          <p:cNvSpPr/>
          <p:nvPr/>
        </p:nvSpPr>
        <p:spPr>
          <a:xfrm>
            <a:off x="1436495" y="2160452"/>
            <a:ext cx="980992" cy="1883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23FE7BCF-0444-4A8E-99A2-9A24E3CEB835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266876" y="2409360"/>
            <a:ext cx="561438" cy="1335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4F511F2-BFB4-4C55-B534-DCFC489C37C2}"/>
              </a:ext>
            </a:extLst>
          </p:cNvPr>
          <p:cNvSpPr txBox="1"/>
          <p:nvPr/>
        </p:nvSpPr>
        <p:spPr>
          <a:xfrm>
            <a:off x="452760" y="1743890"/>
            <a:ext cx="140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圖片餵進</a:t>
            </a:r>
            <a:r>
              <a:rPr lang="en-US" altLang="zh-TW" sz="1200" dirty="0"/>
              <a:t>network</a:t>
            </a:r>
            <a:endParaRPr lang="zh-TW" altLang="en-US" sz="1200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29A7886D-A76A-4D8F-BC64-C23B304204D4}"/>
              </a:ext>
            </a:extLst>
          </p:cNvPr>
          <p:cNvSpPr txBox="1"/>
          <p:nvPr/>
        </p:nvSpPr>
        <p:spPr>
          <a:xfrm>
            <a:off x="1273766" y="3793956"/>
            <a:ext cx="130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a convolution</a:t>
            </a:r>
          </a:p>
          <a:p>
            <a:pPr algn="ctr"/>
            <a:r>
              <a:rPr lang="en-US" altLang="zh-TW" sz="1200" dirty="0"/>
              <a:t>layer</a:t>
            </a:r>
            <a:endParaRPr lang="zh-TW" altLang="en-US" sz="1200" dirty="0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90809A7-8938-495B-A920-75D2454C9612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3379389" y="2542907"/>
            <a:ext cx="521441" cy="7157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860B919A-54E4-4353-8D46-F3C6817C4D6E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2828314" y="2948869"/>
            <a:ext cx="744583" cy="5313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0CA25C3C-5E56-4713-91CE-A6E66E74F935}"/>
              </a:ext>
            </a:extLst>
          </p:cNvPr>
          <p:cNvCxnSpPr>
            <a:cxnSpLocks/>
            <a:endCxn id="146" idx="3"/>
          </p:cNvCxnSpPr>
          <p:nvPr/>
        </p:nvCxnSpPr>
        <p:spPr>
          <a:xfrm flipV="1">
            <a:off x="2823001" y="3926497"/>
            <a:ext cx="761630" cy="3890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F10A3723-CC4C-4765-BD07-DDBF8D4F2C06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3455670" y="3707250"/>
            <a:ext cx="436885" cy="2093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9AA0B67B-1017-43B0-BE57-CDD800B73E5D}"/>
              </a:ext>
            </a:extLst>
          </p:cNvPr>
          <p:cNvSpPr/>
          <p:nvPr/>
        </p:nvSpPr>
        <p:spPr>
          <a:xfrm>
            <a:off x="4105274" y="3202366"/>
            <a:ext cx="232563" cy="533273"/>
          </a:xfrm>
          <a:custGeom>
            <a:avLst/>
            <a:gdLst>
              <a:gd name="connsiteX0" fmla="*/ 0 w 276616"/>
              <a:gd name="connsiteY0" fmla="*/ 0 h 275468"/>
              <a:gd name="connsiteX1" fmla="*/ 276616 w 276616"/>
              <a:gd name="connsiteY1" fmla="*/ 0 h 275468"/>
              <a:gd name="connsiteX2" fmla="*/ 276616 w 276616"/>
              <a:gd name="connsiteY2" fmla="*/ 275468 h 275468"/>
              <a:gd name="connsiteX3" fmla="*/ 0 w 276616"/>
              <a:gd name="connsiteY3" fmla="*/ 275468 h 275468"/>
              <a:gd name="connsiteX4" fmla="*/ 0 w 276616"/>
              <a:gd name="connsiteY4" fmla="*/ 0 h 275468"/>
              <a:gd name="connsiteX0" fmla="*/ 0 w 276616"/>
              <a:gd name="connsiteY0" fmla="*/ 0 h 275468"/>
              <a:gd name="connsiteX1" fmla="*/ 276616 w 276616"/>
              <a:gd name="connsiteY1" fmla="*/ 0 h 275468"/>
              <a:gd name="connsiteX2" fmla="*/ 234706 w 276616"/>
              <a:gd name="connsiteY2" fmla="*/ 182123 h 275468"/>
              <a:gd name="connsiteX3" fmla="*/ 0 w 276616"/>
              <a:gd name="connsiteY3" fmla="*/ 275468 h 275468"/>
              <a:gd name="connsiteX4" fmla="*/ 0 w 276616"/>
              <a:gd name="connsiteY4" fmla="*/ 0 h 275468"/>
              <a:gd name="connsiteX0" fmla="*/ 7620 w 276616"/>
              <a:gd name="connsiteY0" fmla="*/ 85725 h 275468"/>
              <a:gd name="connsiteX1" fmla="*/ 276616 w 276616"/>
              <a:gd name="connsiteY1" fmla="*/ 0 h 275468"/>
              <a:gd name="connsiteX2" fmla="*/ 234706 w 276616"/>
              <a:gd name="connsiteY2" fmla="*/ 182123 h 275468"/>
              <a:gd name="connsiteX3" fmla="*/ 0 w 276616"/>
              <a:gd name="connsiteY3" fmla="*/ 275468 h 275468"/>
              <a:gd name="connsiteX4" fmla="*/ 7620 w 276616"/>
              <a:gd name="connsiteY4" fmla="*/ 85725 h 275468"/>
              <a:gd name="connsiteX0" fmla="*/ 7620 w 276616"/>
              <a:gd name="connsiteY0" fmla="*/ 85725 h 275468"/>
              <a:gd name="connsiteX1" fmla="*/ 276616 w 276616"/>
              <a:gd name="connsiteY1" fmla="*/ 0 h 275468"/>
              <a:gd name="connsiteX2" fmla="*/ 265186 w 276616"/>
              <a:gd name="connsiteY2" fmla="*/ 250703 h 275468"/>
              <a:gd name="connsiteX3" fmla="*/ 0 w 276616"/>
              <a:gd name="connsiteY3" fmla="*/ 275468 h 275468"/>
              <a:gd name="connsiteX4" fmla="*/ 7620 w 276616"/>
              <a:gd name="connsiteY4" fmla="*/ 85725 h 275468"/>
              <a:gd name="connsiteX0" fmla="*/ 0 w 268996"/>
              <a:gd name="connsiteY0" fmla="*/ 85725 h 368813"/>
              <a:gd name="connsiteX1" fmla="*/ 268996 w 268996"/>
              <a:gd name="connsiteY1" fmla="*/ 0 h 368813"/>
              <a:gd name="connsiteX2" fmla="*/ 257566 w 268996"/>
              <a:gd name="connsiteY2" fmla="*/ 250703 h 368813"/>
              <a:gd name="connsiteX3" fmla="*/ 9525 w 268996"/>
              <a:gd name="connsiteY3" fmla="*/ 368813 h 368813"/>
              <a:gd name="connsiteX4" fmla="*/ 0 w 268996"/>
              <a:gd name="connsiteY4" fmla="*/ 85725 h 368813"/>
              <a:gd name="connsiteX0" fmla="*/ 0 w 263281"/>
              <a:gd name="connsiteY0" fmla="*/ 114300 h 397388"/>
              <a:gd name="connsiteX1" fmla="*/ 263281 w 263281"/>
              <a:gd name="connsiteY1" fmla="*/ 0 h 397388"/>
              <a:gd name="connsiteX2" fmla="*/ 257566 w 263281"/>
              <a:gd name="connsiteY2" fmla="*/ 279278 h 397388"/>
              <a:gd name="connsiteX3" fmla="*/ 9525 w 263281"/>
              <a:gd name="connsiteY3" fmla="*/ 397388 h 397388"/>
              <a:gd name="connsiteX4" fmla="*/ 0 w 263281"/>
              <a:gd name="connsiteY4" fmla="*/ 114300 h 397388"/>
              <a:gd name="connsiteX0" fmla="*/ 0 w 263281"/>
              <a:gd name="connsiteY0" fmla="*/ 114300 h 397388"/>
              <a:gd name="connsiteX1" fmla="*/ 263281 w 263281"/>
              <a:gd name="connsiteY1" fmla="*/ 0 h 397388"/>
              <a:gd name="connsiteX2" fmla="*/ 259471 w 263281"/>
              <a:gd name="connsiteY2" fmla="*/ 258323 h 397388"/>
              <a:gd name="connsiteX3" fmla="*/ 9525 w 263281"/>
              <a:gd name="connsiteY3" fmla="*/ 397388 h 397388"/>
              <a:gd name="connsiteX4" fmla="*/ 0 w 263281"/>
              <a:gd name="connsiteY4" fmla="*/ 114300 h 397388"/>
              <a:gd name="connsiteX0" fmla="*/ 0 w 266188"/>
              <a:gd name="connsiteY0" fmla="*/ 140530 h 423618"/>
              <a:gd name="connsiteX1" fmla="*/ 266188 w 266188"/>
              <a:gd name="connsiteY1" fmla="*/ 0 h 423618"/>
              <a:gd name="connsiteX2" fmla="*/ 259471 w 266188"/>
              <a:gd name="connsiteY2" fmla="*/ 284553 h 423618"/>
              <a:gd name="connsiteX3" fmla="*/ 9525 w 266188"/>
              <a:gd name="connsiteY3" fmla="*/ 423618 h 423618"/>
              <a:gd name="connsiteX4" fmla="*/ 0 w 266188"/>
              <a:gd name="connsiteY4" fmla="*/ 140530 h 42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88" h="423618">
                <a:moveTo>
                  <a:pt x="0" y="140530"/>
                </a:moveTo>
                <a:lnTo>
                  <a:pt x="266188" y="0"/>
                </a:lnTo>
                <a:lnTo>
                  <a:pt x="259471" y="284553"/>
                </a:lnTo>
                <a:lnTo>
                  <a:pt x="9525" y="423618"/>
                </a:lnTo>
                <a:lnTo>
                  <a:pt x="0" y="14053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830322E8-6530-4473-B693-3575F7CD6F89}"/>
              </a:ext>
            </a:extLst>
          </p:cNvPr>
          <p:cNvSpPr txBox="1"/>
          <p:nvPr/>
        </p:nvSpPr>
        <p:spPr>
          <a:xfrm>
            <a:off x="3831925" y="3347784"/>
            <a:ext cx="402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…</a:t>
            </a:r>
            <a:endParaRPr lang="zh-TW" altLang="en-US" sz="1100" dirty="0"/>
          </a:p>
        </p:txBody>
      </p:sp>
      <p:sp>
        <p:nvSpPr>
          <p:cNvPr id="146" name="矩形 128">
            <a:extLst>
              <a:ext uri="{FF2B5EF4-FFF2-40B4-BE49-F238E27FC236}">
                <a16:creationId xmlns:a16="http://schemas.microsoft.com/office/drawing/2014/main" id="{A394D944-64BA-4F63-B7CA-74649C9D75CC}"/>
              </a:ext>
            </a:extLst>
          </p:cNvPr>
          <p:cNvSpPr/>
          <p:nvPr/>
        </p:nvSpPr>
        <p:spPr>
          <a:xfrm>
            <a:off x="3572897" y="3258631"/>
            <a:ext cx="327933" cy="667866"/>
          </a:xfrm>
          <a:custGeom>
            <a:avLst/>
            <a:gdLst>
              <a:gd name="connsiteX0" fmla="*/ 0 w 276616"/>
              <a:gd name="connsiteY0" fmla="*/ 0 h 275468"/>
              <a:gd name="connsiteX1" fmla="*/ 276616 w 276616"/>
              <a:gd name="connsiteY1" fmla="*/ 0 h 275468"/>
              <a:gd name="connsiteX2" fmla="*/ 276616 w 276616"/>
              <a:gd name="connsiteY2" fmla="*/ 275468 h 275468"/>
              <a:gd name="connsiteX3" fmla="*/ 0 w 276616"/>
              <a:gd name="connsiteY3" fmla="*/ 275468 h 275468"/>
              <a:gd name="connsiteX4" fmla="*/ 0 w 276616"/>
              <a:gd name="connsiteY4" fmla="*/ 0 h 275468"/>
              <a:gd name="connsiteX0" fmla="*/ 0 w 276616"/>
              <a:gd name="connsiteY0" fmla="*/ 0 h 275468"/>
              <a:gd name="connsiteX1" fmla="*/ 276616 w 276616"/>
              <a:gd name="connsiteY1" fmla="*/ 0 h 275468"/>
              <a:gd name="connsiteX2" fmla="*/ 234706 w 276616"/>
              <a:gd name="connsiteY2" fmla="*/ 182123 h 275468"/>
              <a:gd name="connsiteX3" fmla="*/ 0 w 276616"/>
              <a:gd name="connsiteY3" fmla="*/ 275468 h 275468"/>
              <a:gd name="connsiteX4" fmla="*/ 0 w 276616"/>
              <a:gd name="connsiteY4" fmla="*/ 0 h 275468"/>
              <a:gd name="connsiteX0" fmla="*/ 7620 w 276616"/>
              <a:gd name="connsiteY0" fmla="*/ 85725 h 275468"/>
              <a:gd name="connsiteX1" fmla="*/ 276616 w 276616"/>
              <a:gd name="connsiteY1" fmla="*/ 0 h 275468"/>
              <a:gd name="connsiteX2" fmla="*/ 234706 w 276616"/>
              <a:gd name="connsiteY2" fmla="*/ 182123 h 275468"/>
              <a:gd name="connsiteX3" fmla="*/ 0 w 276616"/>
              <a:gd name="connsiteY3" fmla="*/ 275468 h 275468"/>
              <a:gd name="connsiteX4" fmla="*/ 7620 w 276616"/>
              <a:gd name="connsiteY4" fmla="*/ 85725 h 275468"/>
              <a:gd name="connsiteX0" fmla="*/ 7620 w 276616"/>
              <a:gd name="connsiteY0" fmla="*/ 85725 h 275468"/>
              <a:gd name="connsiteX1" fmla="*/ 276616 w 276616"/>
              <a:gd name="connsiteY1" fmla="*/ 0 h 275468"/>
              <a:gd name="connsiteX2" fmla="*/ 265186 w 276616"/>
              <a:gd name="connsiteY2" fmla="*/ 250703 h 275468"/>
              <a:gd name="connsiteX3" fmla="*/ 0 w 276616"/>
              <a:gd name="connsiteY3" fmla="*/ 275468 h 275468"/>
              <a:gd name="connsiteX4" fmla="*/ 7620 w 276616"/>
              <a:gd name="connsiteY4" fmla="*/ 85725 h 275468"/>
              <a:gd name="connsiteX0" fmla="*/ 0 w 268996"/>
              <a:gd name="connsiteY0" fmla="*/ 85725 h 368813"/>
              <a:gd name="connsiteX1" fmla="*/ 268996 w 268996"/>
              <a:gd name="connsiteY1" fmla="*/ 0 h 368813"/>
              <a:gd name="connsiteX2" fmla="*/ 257566 w 268996"/>
              <a:gd name="connsiteY2" fmla="*/ 250703 h 368813"/>
              <a:gd name="connsiteX3" fmla="*/ 9525 w 268996"/>
              <a:gd name="connsiteY3" fmla="*/ 368813 h 368813"/>
              <a:gd name="connsiteX4" fmla="*/ 0 w 268996"/>
              <a:gd name="connsiteY4" fmla="*/ 85725 h 368813"/>
              <a:gd name="connsiteX0" fmla="*/ 0 w 263281"/>
              <a:gd name="connsiteY0" fmla="*/ 114300 h 397388"/>
              <a:gd name="connsiteX1" fmla="*/ 263281 w 263281"/>
              <a:gd name="connsiteY1" fmla="*/ 0 h 397388"/>
              <a:gd name="connsiteX2" fmla="*/ 257566 w 263281"/>
              <a:gd name="connsiteY2" fmla="*/ 279278 h 397388"/>
              <a:gd name="connsiteX3" fmla="*/ 9525 w 263281"/>
              <a:gd name="connsiteY3" fmla="*/ 397388 h 397388"/>
              <a:gd name="connsiteX4" fmla="*/ 0 w 263281"/>
              <a:gd name="connsiteY4" fmla="*/ 114300 h 397388"/>
              <a:gd name="connsiteX0" fmla="*/ 0 w 263281"/>
              <a:gd name="connsiteY0" fmla="*/ 114300 h 397388"/>
              <a:gd name="connsiteX1" fmla="*/ 263281 w 263281"/>
              <a:gd name="connsiteY1" fmla="*/ 0 h 397388"/>
              <a:gd name="connsiteX2" fmla="*/ 259471 w 263281"/>
              <a:gd name="connsiteY2" fmla="*/ 258323 h 397388"/>
              <a:gd name="connsiteX3" fmla="*/ 9525 w 263281"/>
              <a:gd name="connsiteY3" fmla="*/ 397388 h 397388"/>
              <a:gd name="connsiteX4" fmla="*/ 0 w 263281"/>
              <a:gd name="connsiteY4" fmla="*/ 114300 h 397388"/>
              <a:gd name="connsiteX0" fmla="*/ 0 w 266188"/>
              <a:gd name="connsiteY0" fmla="*/ 140530 h 423618"/>
              <a:gd name="connsiteX1" fmla="*/ 266188 w 266188"/>
              <a:gd name="connsiteY1" fmla="*/ 0 h 423618"/>
              <a:gd name="connsiteX2" fmla="*/ 259471 w 266188"/>
              <a:gd name="connsiteY2" fmla="*/ 284553 h 423618"/>
              <a:gd name="connsiteX3" fmla="*/ 9525 w 266188"/>
              <a:gd name="connsiteY3" fmla="*/ 423618 h 423618"/>
              <a:gd name="connsiteX4" fmla="*/ 0 w 266188"/>
              <a:gd name="connsiteY4" fmla="*/ 140530 h 42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88" h="423618">
                <a:moveTo>
                  <a:pt x="0" y="140530"/>
                </a:moveTo>
                <a:lnTo>
                  <a:pt x="266188" y="0"/>
                </a:lnTo>
                <a:lnTo>
                  <a:pt x="259471" y="284553"/>
                </a:lnTo>
                <a:lnTo>
                  <a:pt x="9525" y="423618"/>
                </a:lnTo>
                <a:lnTo>
                  <a:pt x="0" y="14053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" dirty="0">
              <a:solidFill>
                <a:schemeClr val="tx1"/>
              </a:solidFill>
            </a:endParaRPr>
          </a:p>
        </p:txBody>
      </p:sp>
      <p:pic>
        <p:nvPicPr>
          <p:cNvPr id="157" name="圖片 156">
            <a:extLst>
              <a:ext uri="{FF2B5EF4-FFF2-40B4-BE49-F238E27FC236}">
                <a16:creationId xmlns:a16="http://schemas.microsoft.com/office/drawing/2014/main" id="{AD9755A3-44BF-4E5D-AA1B-6A955B6F9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665809" y="3447513"/>
            <a:ext cx="860743" cy="2566418"/>
          </a:xfrm>
          <a:prstGeom prst="rect">
            <a:avLst/>
          </a:prstGeom>
        </p:spPr>
      </p:pic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5B336271-68B9-440B-95AF-39E5A3856BEB}"/>
              </a:ext>
            </a:extLst>
          </p:cNvPr>
          <p:cNvSpPr txBox="1"/>
          <p:nvPr/>
        </p:nvSpPr>
        <p:spPr>
          <a:xfrm>
            <a:off x="3831925" y="4906739"/>
            <a:ext cx="223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ResNet-18 (CNN model)</a:t>
            </a:r>
            <a:endParaRPr lang="zh-TW" altLang="en-US" sz="1200" dirty="0"/>
          </a:p>
        </p:txBody>
      </p: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C8F792FB-43A4-4D62-84DA-A0EE675A9D79}"/>
              </a:ext>
            </a:extLst>
          </p:cNvPr>
          <p:cNvCxnSpPr>
            <a:cxnSpLocks/>
          </p:cNvCxnSpPr>
          <p:nvPr/>
        </p:nvCxnSpPr>
        <p:spPr>
          <a:xfrm>
            <a:off x="630091" y="4826862"/>
            <a:ext cx="36576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DB39E41-B639-4CAA-8380-595AA13AA85B}"/>
              </a:ext>
            </a:extLst>
          </p:cNvPr>
          <p:cNvCxnSpPr>
            <a:cxnSpLocks/>
          </p:cNvCxnSpPr>
          <p:nvPr/>
        </p:nvCxnSpPr>
        <p:spPr>
          <a:xfrm>
            <a:off x="3274349" y="4826862"/>
            <a:ext cx="36576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0ABBF5FB-F821-4E0F-AE20-8ADEA980C9EC}"/>
              </a:ext>
            </a:extLst>
          </p:cNvPr>
          <p:cNvSpPr txBox="1"/>
          <p:nvPr/>
        </p:nvSpPr>
        <p:spPr>
          <a:xfrm>
            <a:off x="38202" y="4637996"/>
            <a:ext cx="975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2E1099E3-7DB1-4315-B85D-72F9EDAF8A00}"/>
              </a:ext>
            </a:extLst>
          </p:cNvPr>
          <p:cNvSpPr txBox="1"/>
          <p:nvPr/>
        </p:nvSpPr>
        <p:spPr>
          <a:xfrm>
            <a:off x="3601928" y="4649318"/>
            <a:ext cx="975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2407DBFB-4CC5-4824-B5B6-F4890D1232B8}"/>
              </a:ext>
            </a:extLst>
          </p:cNvPr>
          <p:cNvSpPr txBox="1"/>
          <p:nvPr/>
        </p:nvSpPr>
        <p:spPr>
          <a:xfrm>
            <a:off x="3800492" y="3703844"/>
            <a:ext cx="1254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 output number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1615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87397BA6-B6C2-4347-B234-5B046A443578}"/>
              </a:ext>
            </a:extLst>
          </p:cNvPr>
          <p:cNvGrpSpPr/>
          <p:nvPr/>
        </p:nvGrpSpPr>
        <p:grpSpPr>
          <a:xfrm>
            <a:off x="588399" y="754818"/>
            <a:ext cx="7488099" cy="1600438"/>
            <a:chOff x="588399" y="754818"/>
            <a:chExt cx="7488099" cy="160043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B5B599B-4AB4-4C1E-8D2A-09CA08573765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0903E30-C649-468F-97EE-493B2A5D4F66}"/>
                </a:ext>
              </a:extLst>
            </p:cNvPr>
            <p:cNvSpPr txBox="1"/>
            <p:nvPr/>
          </p:nvSpPr>
          <p:spPr>
            <a:xfrm>
              <a:off x="667647" y="754818"/>
              <a:ext cx="740885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Consolas" panose="020B0609020204030204" pitchFamily="49" charset="0"/>
                </a:rPr>
                <a:t>剪枝演算法</a:t>
              </a:r>
              <a:endParaRPr lang="en-US" altLang="zh-TW" b="1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Consolas" panose="020B0609020204030204" pitchFamily="49" charset="0"/>
                </a:rPr>
                <a:t>目標：降低運算時間</a:t>
              </a:r>
              <a:r>
                <a:rPr lang="en-US" altLang="zh-TW" dirty="0">
                  <a:latin typeface="Consolas" panose="020B0609020204030204" pitchFamily="49" charset="0"/>
                </a:rPr>
                <a:t>,</a:t>
              </a:r>
              <a:r>
                <a:rPr lang="zh-TW" altLang="en-US" dirty="0">
                  <a:latin typeface="Consolas" panose="020B0609020204030204" pitchFamily="49" charset="0"/>
                </a:rPr>
                <a:t> 同時維持準確度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Consolas" panose="020B0609020204030204" pitchFamily="49" charset="0"/>
                </a:rPr>
                <a:t>決定：砍多少</a:t>
              </a:r>
              <a:r>
                <a:rPr lang="en-US" altLang="zh-TW" dirty="0">
                  <a:latin typeface="Consolas" panose="020B0609020204030204" pitchFamily="49" charset="0"/>
                </a:rPr>
                <a:t>filter,</a:t>
              </a:r>
              <a:r>
                <a:rPr lang="zh-TW" altLang="en-US" dirty="0">
                  <a:latin typeface="Consolas" panose="020B0609020204030204" pitchFamily="49" charset="0"/>
                </a:rPr>
                <a:t> 砍哪幾個</a:t>
              </a:r>
              <a:r>
                <a:rPr lang="en-US" altLang="zh-TW" dirty="0">
                  <a:latin typeface="Consolas" panose="020B0609020204030204" pitchFamily="49" charset="0"/>
                </a:rPr>
                <a:t>filter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Consolas" panose="020B0609020204030204" pitchFamily="49" charset="0"/>
                </a:rPr>
                <a:t>Model</a:t>
              </a:r>
              <a:r>
                <a:rPr lang="zh-TW" altLang="en-US" dirty="0">
                  <a:latin typeface="Consolas" panose="020B0609020204030204" pitchFamily="49" charset="0"/>
                </a:rPr>
                <a:t>可運行在</a:t>
              </a:r>
              <a:r>
                <a:rPr lang="en-US" altLang="zh-TW" dirty="0">
                  <a:latin typeface="Consolas" panose="020B0609020204030204" pitchFamily="49" charset="0"/>
                </a:rPr>
                <a:t>mobile device</a:t>
              </a:r>
              <a:r>
                <a:rPr lang="zh-TW" altLang="en-US" dirty="0">
                  <a:latin typeface="Consolas" panose="020B0609020204030204" pitchFamily="49" charset="0"/>
                </a:rPr>
                <a:t>上</a:t>
              </a:r>
              <a:r>
                <a:rPr lang="en-US" altLang="zh-TW" dirty="0">
                  <a:latin typeface="Consolas" panose="020B0609020204030204" pitchFamily="49" charset="0"/>
                </a:rPr>
                <a:t>(</a:t>
              </a:r>
              <a:r>
                <a:rPr lang="zh-TW" altLang="en-US" dirty="0">
                  <a:latin typeface="Consolas" panose="020B0609020204030204" pitchFamily="49" charset="0"/>
                </a:rPr>
                <a:t>計算能力有限</a:t>
              </a:r>
              <a:r>
                <a:rPr lang="en-US" altLang="zh-TW" dirty="0">
                  <a:latin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9156A0C-7BBE-4476-A2F4-0476DBE485A4}"/>
              </a:ext>
            </a:extLst>
          </p:cNvPr>
          <p:cNvGrpSpPr/>
          <p:nvPr/>
        </p:nvGrpSpPr>
        <p:grpSpPr>
          <a:xfrm>
            <a:off x="5870119" y="611562"/>
            <a:ext cx="2754061" cy="4188600"/>
            <a:chOff x="5801539" y="200082"/>
            <a:chExt cx="2754061" cy="4188600"/>
          </a:xfrm>
        </p:grpSpPr>
        <p:pic>
          <p:nvPicPr>
            <p:cNvPr id="1026" name="Picture 2" descr="Pruning steps">
              <a:extLst>
                <a:ext uri="{FF2B5EF4-FFF2-40B4-BE49-F238E27FC236}">
                  <a16:creationId xmlns:a16="http://schemas.microsoft.com/office/drawing/2014/main" id="{D9838B9D-6948-4554-92A8-97BA3C9FA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539" y="200082"/>
              <a:ext cx="2450420" cy="4034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28BF1B3-B130-42B1-95C0-0017554AA576}"/>
                </a:ext>
              </a:extLst>
            </p:cNvPr>
            <p:cNvGrpSpPr/>
            <p:nvPr/>
          </p:nvGrpSpPr>
          <p:grpSpPr>
            <a:xfrm>
              <a:off x="7149082" y="3995410"/>
              <a:ext cx="1406518" cy="393272"/>
              <a:chOff x="-1432900" y="559514"/>
              <a:chExt cx="9430150" cy="950281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2F0E29B-B9B5-4BE4-91A9-344BAECA67C7}"/>
                  </a:ext>
                </a:extLst>
              </p:cNvPr>
              <p:cNvSpPr txBox="1"/>
              <p:nvPr/>
            </p:nvSpPr>
            <p:spPr>
              <a:xfrm>
                <a:off x="588399" y="1202018"/>
                <a:ext cx="7408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C85475B-E3C7-4D3E-B35A-B9CAB979F547}"/>
                  </a:ext>
                </a:extLst>
              </p:cNvPr>
              <p:cNvSpPr txBox="1"/>
              <p:nvPr/>
            </p:nvSpPr>
            <p:spPr>
              <a:xfrm>
                <a:off x="-1432900" y="559514"/>
                <a:ext cx="9430076" cy="63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100" dirty="0">
                    <a:latin typeface="Consolas" panose="020B0609020204030204" pitchFamily="49" charset="0"/>
                  </a:rPr>
                  <a:t>剪枝演算法流程</a:t>
                </a:r>
                <a:endParaRPr lang="en-US" altLang="zh-TW" sz="1100" dirty="0">
                  <a:latin typeface="Consolas" panose="020B0609020204030204" pitchFamily="49" charset="0"/>
                </a:endParaRPr>
              </a:p>
            </p:txBody>
          </p:sp>
        </p:grp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D1F42A03-BA48-4C94-A731-AEEF88001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00" y="2788245"/>
            <a:ext cx="1143099" cy="212616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E2A80B1-73A6-43CA-8BA2-643E6BFC3B47}"/>
              </a:ext>
            </a:extLst>
          </p:cNvPr>
          <p:cNvSpPr txBox="1"/>
          <p:nvPr/>
        </p:nvSpPr>
        <p:spPr>
          <a:xfrm>
            <a:off x="1924062" y="2919407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</a:rPr>
              <a:t>filter</a:t>
            </a:r>
            <a:r>
              <a:rPr lang="zh-TW" altLang="en-US" sz="1200" dirty="0">
                <a:latin typeface="Consolas" panose="020B0609020204030204" pitchFamily="49" charset="0"/>
              </a:rPr>
              <a:t>取</a:t>
            </a:r>
            <a:r>
              <a:rPr lang="en-US" altLang="zh-TW" sz="1200" dirty="0">
                <a:latin typeface="Consolas" panose="020B0609020204030204" pitchFamily="49" charset="0"/>
              </a:rPr>
              <a:t>K</a:t>
            </a:r>
            <a:r>
              <a:rPr lang="zh-TW" altLang="en-US" sz="1200" dirty="0">
                <a:latin typeface="Consolas" panose="020B0609020204030204" pitchFamily="49" charset="0"/>
              </a:rPr>
              <a:t>個砍</a:t>
            </a:r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</a:rPr>
              <a:t>以加速模型</a:t>
            </a:r>
          </a:p>
        </p:txBody>
      </p:sp>
    </p:spTree>
    <p:extLst>
      <p:ext uri="{BB962C8B-B14F-4D97-AF65-F5344CB8AC3E}">
        <p14:creationId xmlns:p14="http://schemas.microsoft.com/office/powerpoint/2010/main" val="145283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B6CF136-5FA1-40FA-A0A2-841330DBD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98" b="16821"/>
          <a:stretch/>
        </p:blipFill>
        <p:spPr>
          <a:xfrm>
            <a:off x="688851" y="593534"/>
            <a:ext cx="3883149" cy="381616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1BE3430-7479-4405-BBFD-B37795B87C7C}"/>
              </a:ext>
            </a:extLst>
          </p:cNvPr>
          <p:cNvSpPr txBox="1"/>
          <p:nvPr/>
        </p:nvSpPr>
        <p:spPr>
          <a:xfrm>
            <a:off x="5023104" y="993648"/>
            <a:ext cx="3883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決定</a:t>
            </a:r>
            <a:endParaRPr lang="en-US" altLang="zh-TW" b="1" dirty="0"/>
          </a:p>
          <a:p>
            <a:endParaRPr lang="en-US" altLang="zh-TW" b="1" dirty="0"/>
          </a:p>
          <a:p>
            <a:pPr marL="342900" indent="-342900">
              <a:buAutoNum type="arabicPeriod"/>
            </a:pPr>
            <a:r>
              <a:rPr lang="zh-TW" altLang="en-US" dirty="0"/>
              <a:t>砍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filter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砍第</a:t>
            </a:r>
            <a:r>
              <a:rPr lang="en-US" altLang="zh-TW" dirty="0"/>
              <a:t>2,4</a:t>
            </a:r>
            <a:r>
              <a:rPr lang="zh-TW" altLang="en-US" dirty="0"/>
              <a:t>個</a:t>
            </a:r>
            <a:r>
              <a:rPr lang="en-US" altLang="zh-TW" dirty="0"/>
              <a:t>filter</a:t>
            </a:r>
          </a:p>
          <a:p>
            <a:endParaRPr lang="en-US" altLang="zh-TW" b="1" dirty="0"/>
          </a:p>
          <a:p>
            <a:r>
              <a:rPr lang="zh-TW" altLang="en-US" b="1" dirty="0"/>
              <a:t>計算量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dirty="0"/>
              <a:t>剪枝前</a:t>
            </a:r>
            <a:r>
              <a:rPr lang="en-US" altLang="zh-TW" dirty="0"/>
              <a:t>: (7*4*4) * 5 = 560</a:t>
            </a:r>
          </a:p>
          <a:p>
            <a:endParaRPr lang="en-US" altLang="zh-TW" dirty="0"/>
          </a:p>
          <a:p>
            <a:r>
              <a:rPr lang="zh-TW" altLang="en-US" dirty="0"/>
              <a:t>剪枝後</a:t>
            </a:r>
            <a:r>
              <a:rPr lang="en-US" altLang="zh-TW" dirty="0"/>
              <a:t>: (7*4*4) * 3 = 336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計算量降低</a:t>
            </a:r>
            <a:r>
              <a:rPr lang="en-US" altLang="zh-TW" dirty="0"/>
              <a:t>,</a:t>
            </a:r>
            <a:r>
              <a:rPr lang="zh-TW" altLang="en-US" dirty="0"/>
              <a:t> 執行速度變快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48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D530A7E7-9A6D-4312-9192-81E06B225F38}"/>
              </a:ext>
            </a:extLst>
          </p:cNvPr>
          <p:cNvGrpSpPr/>
          <p:nvPr/>
        </p:nvGrpSpPr>
        <p:grpSpPr>
          <a:xfrm>
            <a:off x="663797" y="422718"/>
            <a:ext cx="7157724" cy="3354765"/>
            <a:chOff x="588398" y="-4426953"/>
            <a:chExt cx="7408852" cy="7172640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DCDBD57-D57C-48C7-A1CA-57A8BBA5EC0E}"/>
                </a:ext>
              </a:extLst>
            </p:cNvPr>
            <p:cNvSpPr txBox="1"/>
            <p:nvPr/>
          </p:nvSpPr>
          <p:spPr>
            <a:xfrm>
              <a:off x="588399" y="1202018"/>
              <a:ext cx="740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45566D8-A11D-4E56-99A3-6C994438B38B}"/>
                </a:ext>
              </a:extLst>
            </p:cNvPr>
            <p:cNvSpPr txBox="1"/>
            <p:nvPr/>
          </p:nvSpPr>
          <p:spPr>
            <a:xfrm>
              <a:off x="588398" y="-4426953"/>
              <a:ext cx="7408851" cy="717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Consolas" panose="020B0609020204030204" pitchFamily="49" charset="0"/>
                </a:rPr>
                <a:t>Why </a:t>
              </a:r>
              <a:r>
                <a:rPr lang="en-US" altLang="zh-TW" sz="1600" b="1" dirty="0" err="1">
                  <a:latin typeface="Consolas" panose="020B0609020204030204" pitchFamily="49" charset="0"/>
                </a:rPr>
                <a:t>NetAdapt</a:t>
              </a:r>
              <a:r>
                <a:rPr lang="en-US" altLang="zh-TW" sz="1600" b="1" dirty="0">
                  <a:latin typeface="Consolas" panose="020B0609020204030204" pitchFamily="49" charset="0"/>
                </a:rPr>
                <a:t>?</a:t>
              </a: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Consolas" panose="020B0609020204030204" pitchFamily="49" charset="0"/>
                </a:rPr>
                <a:t>概念簡單</a:t>
              </a:r>
              <a:r>
                <a:rPr lang="en-US" altLang="zh-TW" dirty="0">
                  <a:latin typeface="Consolas" panose="020B0609020204030204" pitchFamily="49" charset="0"/>
                </a:rPr>
                <a:t>,</a:t>
              </a:r>
              <a:r>
                <a:rPr lang="zh-TW" altLang="en-US" dirty="0">
                  <a:latin typeface="Consolas" panose="020B0609020204030204" pitchFamily="49" charset="0"/>
                </a:rPr>
                <a:t> 程序完整 </a:t>
              </a:r>
              <a:r>
                <a:rPr lang="en-US" altLang="zh-TW" dirty="0">
                  <a:latin typeface="Consolas" panose="020B0609020204030204" pitchFamily="49" charset="0"/>
                </a:rPr>
                <a:t>(</a:t>
              </a:r>
              <a:r>
                <a:rPr lang="zh-TW" altLang="en-US" dirty="0">
                  <a:latin typeface="Consolas" panose="020B0609020204030204" pitchFamily="49" charset="0"/>
                </a:rPr>
                <a:t>直接量</a:t>
              </a:r>
              <a:r>
                <a:rPr lang="en-US" altLang="zh-TW" dirty="0">
                  <a:latin typeface="Consolas" panose="020B0609020204030204" pitchFamily="49" charset="0"/>
                </a:rPr>
                <a:t>latency</a:t>
              </a:r>
              <a:r>
                <a:rPr lang="zh-TW" altLang="en-US" dirty="0"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latin typeface="Consolas" panose="020B0609020204030204" pitchFamily="49" charset="0"/>
                </a:rPr>
                <a:t>vs</a:t>
              </a:r>
              <a:r>
                <a:rPr lang="zh-TW" altLang="en-US" dirty="0">
                  <a:latin typeface="Consolas" panose="020B0609020204030204" pitchFamily="49" charset="0"/>
                </a:rPr>
                <a:t> 手工算</a:t>
              </a:r>
              <a:r>
                <a:rPr lang="en-US" altLang="zh-TW" dirty="0">
                  <a:latin typeface="Consolas" panose="020B0609020204030204" pitchFamily="49" charset="0"/>
                </a:rPr>
                <a:t>latency)</a:t>
              </a: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Consolas" panose="020B0609020204030204" pitchFamily="49" charset="0"/>
                </a:rPr>
                <a:t>可以加入新的技術替換過時的技術</a:t>
              </a:r>
              <a:r>
                <a:rPr lang="en-US" altLang="zh-TW" dirty="0">
                  <a:latin typeface="Consolas" panose="020B0609020204030204" pitchFamily="49" charset="0"/>
                </a:rPr>
                <a:t>(ex.</a:t>
              </a:r>
              <a:r>
                <a:rPr lang="zh-TW" altLang="en-US" dirty="0">
                  <a:latin typeface="Consolas" panose="020B0609020204030204" pitchFamily="49" charset="0"/>
                </a:rPr>
                <a:t>決定甚麼參數不重要的技術</a:t>
              </a:r>
              <a:r>
                <a:rPr lang="en-US" altLang="zh-TW" dirty="0">
                  <a:latin typeface="Consolas" panose="020B0609020204030204" pitchFamily="49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Consolas" panose="020B0609020204030204" pitchFamily="49" charset="0"/>
                </a:rPr>
                <a:t>要求</a:t>
              </a:r>
              <a:r>
                <a:rPr lang="en-US" altLang="zh-TW" dirty="0">
                  <a:latin typeface="Consolas" panose="020B0609020204030204" pitchFamily="49" charset="0"/>
                </a:rPr>
                <a:t>:</a:t>
              </a:r>
              <a:r>
                <a:rPr lang="zh-TW" altLang="en-US" dirty="0">
                  <a:latin typeface="Consolas" panose="020B0609020204030204" pitchFamily="49" charset="0"/>
                </a:rPr>
                <a:t>有實際的硬體跑模型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3CEE7D7-E02E-4CEA-9107-6E08E797F25A}"/>
              </a:ext>
            </a:extLst>
          </p:cNvPr>
          <p:cNvGrpSpPr/>
          <p:nvPr/>
        </p:nvGrpSpPr>
        <p:grpSpPr>
          <a:xfrm>
            <a:off x="2636524" y="2237685"/>
            <a:ext cx="5067291" cy="2855595"/>
            <a:chOff x="2528219" y="200082"/>
            <a:chExt cx="6757231" cy="4429799"/>
          </a:xfrm>
        </p:grpSpPr>
        <p:pic>
          <p:nvPicPr>
            <p:cNvPr id="22" name="Picture 2" descr="Pruning steps">
              <a:extLst>
                <a:ext uri="{FF2B5EF4-FFF2-40B4-BE49-F238E27FC236}">
                  <a16:creationId xmlns:a16="http://schemas.microsoft.com/office/drawing/2014/main" id="{03ACB05E-7B50-45F7-A296-9CB5893F9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538" y="200082"/>
              <a:ext cx="2552033" cy="4201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E6303BDC-2EC0-4D61-B7A9-F00C41954C7E}"/>
                </a:ext>
              </a:extLst>
            </p:cNvPr>
            <p:cNvGrpSpPr/>
            <p:nvPr/>
          </p:nvGrpSpPr>
          <p:grpSpPr>
            <a:xfrm>
              <a:off x="2528219" y="4224053"/>
              <a:ext cx="6757231" cy="405828"/>
              <a:chOff x="-32413975" y="1111993"/>
              <a:chExt cx="45304580" cy="980621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5EC536F-831D-44F8-BEB1-9F423B9DB31B}"/>
                  </a:ext>
                </a:extLst>
              </p:cNvPr>
              <p:cNvSpPr txBox="1"/>
              <p:nvPr/>
            </p:nvSpPr>
            <p:spPr>
              <a:xfrm>
                <a:off x="588399" y="1202018"/>
                <a:ext cx="7408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0D603AE-2A46-46B9-BB04-63F850301B82}"/>
                  </a:ext>
                </a:extLst>
              </p:cNvPr>
              <p:cNvSpPr txBox="1"/>
              <p:nvPr/>
            </p:nvSpPr>
            <p:spPr>
              <a:xfrm>
                <a:off x="-32413975" y="1111993"/>
                <a:ext cx="45304580" cy="980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 err="1">
                    <a:latin typeface="Consolas" panose="020B0609020204030204" pitchFamily="49" charset="0"/>
                  </a:rPr>
                  <a:t>NetAdapt</a:t>
                </a:r>
                <a:r>
                  <a:rPr lang="en-US" altLang="zh-TW" sz="1100" dirty="0">
                    <a:latin typeface="Consolas" panose="020B0609020204030204" pitchFamily="49" charset="0"/>
                  </a:rPr>
                  <a:t>               vs       General pruning algorithm</a:t>
                </a:r>
              </a:p>
            </p:txBody>
          </p:sp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9F394F3-608D-4B59-AAFB-166B8B9CDA75}"/>
              </a:ext>
            </a:extLst>
          </p:cNvPr>
          <p:cNvGrpSpPr/>
          <p:nvPr/>
        </p:nvGrpSpPr>
        <p:grpSpPr>
          <a:xfrm>
            <a:off x="615232" y="2487574"/>
            <a:ext cx="3411280" cy="2257074"/>
            <a:chOff x="4368513" y="991567"/>
            <a:chExt cx="4327037" cy="3075413"/>
          </a:xfrm>
        </p:grpSpPr>
        <p:pic>
          <p:nvPicPr>
            <p:cNvPr id="33" name="圖片 32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F5CBB3E1-CAB8-4104-97C4-4467019BE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9343" y="991567"/>
              <a:ext cx="4140222" cy="3075413"/>
            </a:xfrm>
            <a:prstGeom prst="rect">
              <a:avLst/>
            </a:prstGeom>
          </p:spPr>
        </p:pic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A36D926D-4461-4A31-AFAE-055B776794C7}"/>
                </a:ext>
              </a:extLst>
            </p:cNvPr>
            <p:cNvSpPr/>
            <p:nvPr/>
          </p:nvSpPr>
          <p:spPr>
            <a:xfrm>
              <a:off x="4368513" y="1431415"/>
              <a:ext cx="449971" cy="1765713"/>
            </a:xfrm>
            <a:custGeom>
              <a:avLst/>
              <a:gdLst>
                <a:gd name="connsiteX0" fmla="*/ 377952 w 377952"/>
                <a:gd name="connsiteY0" fmla="*/ 2225562 h 2225562"/>
                <a:gd name="connsiteX1" fmla="*/ 365760 w 377952"/>
                <a:gd name="connsiteY1" fmla="*/ 2195082 h 2225562"/>
                <a:gd name="connsiteX2" fmla="*/ 359664 w 377952"/>
                <a:gd name="connsiteY2" fmla="*/ 2176794 h 2225562"/>
                <a:gd name="connsiteX3" fmla="*/ 341376 w 377952"/>
                <a:gd name="connsiteY3" fmla="*/ 2164602 h 2225562"/>
                <a:gd name="connsiteX4" fmla="*/ 316992 w 377952"/>
                <a:gd name="connsiteY4" fmla="*/ 2121930 h 2225562"/>
                <a:gd name="connsiteX5" fmla="*/ 292608 w 377952"/>
                <a:gd name="connsiteY5" fmla="*/ 2097546 h 2225562"/>
                <a:gd name="connsiteX6" fmla="*/ 274320 w 377952"/>
                <a:gd name="connsiteY6" fmla="*/ 2060970 h 2225562"/>
                <a:gd name="connsiteX7" fmla="*/ 237744 w 377952"/>
                <a:gd name="connsiteY7" fmla="*/ 2030490 h 2225562"/>
                <a:gd name="connsiteX8" fmla="*/ 219456 w 377952"/>
                <a:gd name="connsiteY8" fmla="*/ 1987818 h 2225562"/>
                <a:gd name="connsiteX9" fmla="*/ 195072 w 377952"/>
                <a:gd name="connsiteY9" fmla="*/ 1951242 h 2225562"/>
                <a:gd name="connsiteX10" fmla="*/ 182880 w 377952"/>
                <a:gd name="connsiteY10" fmla="*/ 1932954 h 2225562"/>
                <a:gd name="connsiteX11" fmla="*/ 176784 w 377952"/>
                <a:gd name="connsiteY11" fmla="*/ 1914666 h 2225562"/>
                <a:gd name="connsiteX12" fmla="*/ 152400 w 377952"/>
                <a:gd name="connsiteY12" fmla="*/ 1871994 h 2225562"/>
                <a:gd name="connsiteX13" fmla="*/ 146304 w 377952"/>
                <a:gd name="connsiteY13" fmla="*/ 1847610 h 2225562"/>
                <a:gd name="connsiteX14" fmla="*/ 121920 w 377952"/>
                <a:gd name="connsiteY14" fmla="*/ 1811034 h 2225562"/>
                <a:gd name="connsiteX15" fmla="*/ 115824 w 377952"/>
                <a:gd name="connsiteY15" fmla="*/ 1792746 h 2225562"/>
                <a:gd name="connsiteX16" fmla="*/ 109728 w 377952"/>
                <a:gd name="connsiteY16" fmla="*/ 1762266 h 2225562"/>
                <a:gd name="connsiteX17" fmla="*/ 97536 w 377952"/>
                <a:gd name="connsiteY17" fmla="*/ 1737882 h 2225562"/>
                <a:gd name="connsiteX18" fmla="*/ 91440 w 377952"/>
                <a:gd name="connsiteY18" fmla="*/ 1713498 h 2225562"/>
                <a:gd name="connsiteX19" fmla="*/ 73152 w 377952"/>
                <a:gd name="connsiteY19" fmla="*/ 1695210 h 2225562"/>
                <a:gd name="connsiteX20" fmla="*/ 60960 w 377952"/>
                <a:gd name="connsiteY20" fmla="*/ 1628154 h 2225562"/>
                <a:gd name="connsiteX21" fmla="*/ 54864 w 377952"/>
                <a:gd name="connsiteY21" fmla="*/ 1597674 h 2225562"/>
                <a:gd name="connsiteX22" fmla="*/ 36576 w 377952"/>
                <a:gd name="connsiteY22" fmla="*/ 1542810 h 2225562"/>
                <a:gd name="connsiteX23" fmla="*/ 18288 w 377952"/>
                <a:gd name="connsiteY23" fmla="*/ 1451370 h 2225562"/>
                <a:gd name="connsiteX24" fmla="*/ 0 w 377952"/>
                <a:gd name="connsiteY24" fmla="*/ 1049034 h 2225562"/>
                <a:gd name="connsiteX25" fmla="*/ 6096 w 377952"/>
                <a:gd name="connsiteY25" fmla="*/ 536970 h 2225562"/>
                <a:gd name="connsiteX26" fmla="*/ 18288 w 377952"/>
                <a:gd name="connsiteY26" fmla="*/ 457722 h 2225562"/>
                <a:gd name="connsiteX27" fmla="*/ 42672 w 377952"/>
                <a:gd name="connsiteY27" fmla="*/ 317514 h 2225562"/>
                <a:gd name="connsiteX28" fmla="*/ 54864 w 377952"/>
                <a:gd name="connsiteY28" fmla="*/ 299226 h 2225562"/>
                <a:gd name="connsiteX29" fmla="*/ 67056 w 377952"/>
                <a:gd name="connsiteY29" fmla="*/ 250458 h 2225562"/>
                <a:gd name="connsiteX30" fmla="*/ 79248 w 377952"/>
                <a:gd name="connsiteY30" fmla="*/ 226074 h 2225562"/>
                <a:gd name="connsiteX31" fmla="*/ 115824 w 377952"/>
                <a:gd name="connsiteY31" fmla="*/ 140730 h 2225562"/>
                <a:gd name="connsiteX32" fmla="*/ 128016 w 377952"/>
                <a:gd name="connsiteY32" fmla="*/ 98058 h 2225562"/>
                <a:gd name="connsiteX33" fmla="*/ 134112 w 377952"/>
                <a:gd name="connsiteY33" fmla="*/ 79770 h 2225562"/>
                <a:gd name="connsiteX34" fmla="*/ 152400 w 377952"/>
                <a:gd name="connsiteY34" fmla="*/ 67578 h 2225562"/>
                <a:gd name="connsiteX35" fmla="*/ 164592 w 377952"/>
                <a:gd name="connsiteY35" fmla="*/ 43194 h 2225562"/>
                <a:gd name="connsiteX36" fmla="*/ 201168 w 377952"/>
                <a:gd name="connsiteY36" fmla="*/ 24906 h 2225562"/>
                <a:gd name="connsiteX37" fmla="*/ 182880 w 377952"/>
                <a:gd name="connsiteY37" fmla="*/ 31002 h 2225562"/>
                <a:gd name="connsiteX38" fmla="*/ 128016 w 377952"/>
                <a:gd name="connsiteY38" fmla="*/ 37098 h 2225562"/>
                <a:gd name="connsiteX39" fmla="*/ 109728 w 377952"/>
                <a:gd name="connsiteY39" fmla="*/ 49290 h 2225562"/>
                <a:gd name="connsiteX40" fmla="*/ 67056 w 377952"/>
                <a:gd name="connsiteY40" fmla="*/ 61482 h 2225562"/>
                <a:gd name="connsiteX41" fmla="*/ 24384 w 377952"/>
                <a:gd name="connsiteY41" fmla="*/ 79770 h 2225562"/>
                <a:gd name="connsiteX42" fmla="*/ 30480 w 377952"/>
                <a:gd name="connsiteY42" fmla="*/ 55386 h 2225562"/>
                <a:gd name="connsiteX43" fmla="*/ 60960 w 377952"/>
                <a:gd name="connsiteY43" fmla="*/ 24906 h 2225562"/>
                <a:gd name="connsiteX44" fmla="*/ 152400 w 377952"/>
                <a:gd name="connsiteY44" fmla="*/ 6618 h 2225562"/>
                <a:gd name="connsiteX45" fmla="*/ 170688 w 377952"/>
                <a:gd name="connsiteY45" fmla="*/ 522 h 2225562"/>
                <a:gd name="connsiteX46" fmla="*/ 182880 w 377952"/>
                <a:gd name="connsiteY46" fmla="*/ 18810 h 2225562"/>
                <a:gd name="connsiteX47" fmla="*/ 103632 w 377952"/>
                <a:gd name="connsiteY47" fmla="*/ 49290 h 2225562"/>
                <a:gd name="connsiteX48" fmla="*/ 73152 w 377952"/>
                <a:gd name="connsiteY48" fmla="*/ 37098 h 2225562"/>
                <a:gd name="connsiteX49" fmla="*/ 97536 w 377952"/>
                <a:gd name="connsiteY49" fmla="*/ 24906 h 2225562"/>
                <a:gd name="connsiteX50" fmla="*/ 115824 w 377952"/>
                <a:gd name="connsiteY50" fmla="*/ 12714 h 2225562"/>
                <a:gd name="connsiteX51" fmla="*/ 164592 w 377952"/>
                <a:gd name="connsiteY51" fmla="*/ 18810 h 2225562"/>
                <a:gd name="connsiteX52" fmla="*/ 182880 w 377952"/>
                <a:gd name="connsiteY52" fmla="*/ 24906 h 2225562"/>
                <a:gd name="connsiteX53" fmla="*/ 195072 w 377952"/>
                <a:gd name="connsiteY53" fmla="*/ 61482 h 2225562"/>
                <a:gd name="connsiteX54" fmla="*/ 201168 w 377952"/>
                <a:gd name="connsiteY54" fmla="*/ 79770 h 2225562"/>
                <a:gd name="connsiteX55" fmla="*/ 195072 w 377952"/>
                <a:gd name="connsiteY55" fmla="*/ 67578 h 22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77952" h="2225562">
                  <a:moveTo>
                    <a:pt x="377952" y="2225562"/>
                  </a:moveTo>
                  <a:cubicBezTo>
                    <a:pt x="373888" y="2215402"/>
                    <a:pt x="369602" y="2205328"/>
                    <a:pt x="365760" y="2195082"/>
                  </a:cubicBezTo>
                  <a:cubicBezTo>
                    <a:pt x="363504" y="2189065"/>
                    <a:pt x="363678" y="2181812"/>
                    <a:pt x="359664" y="2176794"/>
                  </a:cubicBezTo>
                  <a:cubicBezTo>
                    <a:pt x="355087" y="2171073"/>
                    <a:pt x="347472" y="2168666"/>
                    <a:pt x="341376" y="2164602"/>
                  </a:cubicBezTo>
                  <a:cubicBezTo>
                    <a:pt x="334457" y="2150765"/>
                    <a:pt x="327332" y="2133993"/>
                    <a:pt x="316992" y="2121930"/>
                  </a:cubicBezTo>
                  <a:cubicBezTo>
                    <a:pt x="309511" y="2113203"/>
                    <a:pt x="300089" y="2106273"/>
                    <a:pt x="292608" y="2097546"/>
                  </a:cubicBezTo>
                  <a:cubicBezTo>
                    <a:pt x="249444" y="2047187"/>
                    <a:pt x="306771" y="2109647"/>
                    <a:pt x="274320" y="2060970"/>
                  </a:cubicBezTo>
                  <a:cubicBezTo>
                    <a:pt x="264933" y="2046889"/>
                    <a:pt x="251238" y="2039486"/>
                    <a:pt x="237744" y="2030490"/>
                  </a:cubicBezTo>
                  <a:cubicBezTo>
                    <a:pt x="231438" y="2011571"/>
                    <a:pt x="230755" y="2006650"/>
                    <a:pt x="219456" y="1987818"/>
                  </a:cubicBezTo>
                  <a:cubicBezTo>
                    <a:pt x="211917" y="1975253"/>
                    <a:pt x="203200" y="1963434"/>
                    <a:pt x="195072" y="1951242"/>
                  </a:cubicBezTo>
                  <a:cubicBezTo>
                    <a:pt x="191008" y="1945146"/>
                    <a:pt x="185197" y="1939905"/>
                    <a:pt x="182880" y="1932954"/>
                  </a:cubicBezTo>
                  <a:cubicBezTo>
                    <a:pt x="180848" y="1926858"/>
                    <a:pt x="179658" y="1920413"/>
                    <a:pt x="176784" y="1914666"/>
                  </a:cubicBezTo>
                  <a:cubicBezTo>
                    <a:pt x="159098" y="1879294"/>
                    <a:pt x="168431" y="1914743"/>
                    <a:pt x="152400" y="1871994"/>
                  </a:cubicBezTo>
                  <a:cubicBezTo>
                    <a:pt x="149458" y="1864149"/>
                    <a:pt x="150051" y="1855104"/>
                    <a:pt x="146304" y="1847610"/>
                  </a:cubicBezTo>
                  <a:cubicBezTo>
                    <a:pt x="139751" y="1834504"/>
                    <a:pt x="126554" y="1824935"/>
                    <a:pt x="121920" y="1811034"/>
                  </a:cubicBezTo>
                  <a:cubicBezTo>
                    <a:pt x="119888" y="1804938"/>
                    <a:pt x="117382" y="1798980"/>
                    <a:pt x="115824" y="1792746"/>
                  </a:cubicBezTo>
                  <a:cubicBezTo>
                    <a:pt x="113311" y="1782694"/>
                    <a:pt x="113005" y="1772096"/>
                    <a:pt x="109728" y="1762266"/>
                  </a:cubicBezTo>
                  <a:cubicBezTo>
                    <a:pt x="106854" y="1753645"/>
                    <a:pt x="100727" y="1746391"/>
                    <a:pt x="97536" y="1737882"/>
                  </a:cubicBezTo>
                  <a:cubicBezTo>
                    <a:pt x="94594" y="1730037"/>
                    <a:pt x="95597" y="1720772"/>
                    <a:pt x="91440" y="1713498"/>
                  </a:cubicBezTo>
                  <a:cubicBezTo>
                    <a:pt x="87163" y="1706013"/>
                    <a:pt x="79248" y="1701306"/>
                    <a:pt x="73152" y="1695210"/>
                  </a:cubicBezTo>
                  <a:cubicBezTo>
                    <a:pt x="62585" y="1621241"/>
                    <a:pt x="72457" y="1679891"/>
                    <a:pt x="60960" y="1628154"/>
                  </a:cubicBezTo>
                  <a:cubicBezTo>
                    <a:pt x="58712" y="1618040"/>
                    <a:pt x="57841" y="1607598"/>
                    <a:pt x="54864" y="1597674"/>
                  </a:cubicBezTo>
                  <a:cubicBezTo>
                    <a:pt x="41586" y="1553415"/>
                    <a:pt x="43775" y="1582404"/>
                    <a:pt x="36576" y="1542810"/>
                  </a:cubicBezTo>
                  <a:cubicBezTo>
                    <a:pt x="19645" y="1449687"/>
                    <a:pt x="43837" y="1553568"/>
                    <a:pt x="18288" y="1451370"/>
                  </a:cubicBezTo>
                  <a:cubicBezTo>
                    <a:pt x="240" y="1207721"/>
                    <a:pt x="7506" y="1341774"/>
                    <a:pt x="0" y="1049034"/>
                  </a:cubicBezTo>
                  <a:cubicBezTo>
                    <a:pt x="2032" y="878346"/>
                    <a:pt x="819" y="707589"/>
                    <a:pt x="6096" y="536970"/>
                  </a:cubicBezTo>
                  <a:cubicBezTo>
                    <a:pt x="6922" y="510256"/>
                    <a:pt x="14508" y="484180"/>
                    <a:pt x="18288" y="457722"/>
                  </a:cubicBezTo>
                  <a:cubicBezTo>
                    <a:pt x="22838" y="425875"/>
                    <a:pt x="31420" y="334391"/>
                    <a:pt x="42672" y="317514"/>
                  </a:cubicBezTo>
                  <a:cubicBezTo>
                    <a:pt x="46736" y="311418"/>
                    <a:pt x="51587" y="305779"/>
                    <a:pt x="54864" y="299226"/>
                  </a:cubicBezTo>
                  <a:cubicBezTo>
                    <a:pt x="63988" y="280978"/>
                    <a:pt x="60100" y="271326"/>
                    <a:pt x="67056" y="250458"/>
                  </a:cubicBezTo>
                  <a:cubicBezTo>
                    <a:pt x="69930" y="241837"/>
                    <a:pt x="75873" y="234511"/>
                    <a:pt x="79248" y="226074"/>
                  </a:cubicBezTo>
                  <a:cubicBezTo>
                    <a:pt x="141290" y="70968"/>
                    <a:pt x="23322" y="344235"/>
                    <a:pt x="115824" y="140730"/>
                  </a:cubicBezTo>
                  <a:cubicBezTo>
                    <a:pt x="121446" y="128363"/>
                    <a:pt x="124434" y="110593"/>
                    <a:pt x="128016" y="98058"/>
                  </a:cubicBezTo>
                  <a:cubicBezTo>
                    <a:pt x="129781" y="91879"/>
                    <a:pt x="130098" y="84788"/>
                    <a:pt x="134112" y="79770"/>
                  </a:cubicBezTo>
                  <a:cubicBezTo>
                    <a:pt x="138689" y="74049"/>
                    <a:pt x="146304" y="71642"/>
                    <a:pt x="152400" y="67578"/>
                  </a:cubicBezTo>
                  <a:cubicBezTo>
                    <a:pt x="156464" y="59450"/>
                    <a:pt x="158166" y="49620"/>
                    <a:pt x="164592" y="43194"/>
                  </a:cubicBezTo>
                  <a:cubicBezTo>
                    <a:pt x="169102" y="38684"/>
                    <a:pt x="201168" y="36212"/>
                    <a:pt x="201168" y="24906"/>
                  </a:cubicBezTo>
                  <a:cubicBezTo>
                    <a:pt x="201168" y="18480"/>
                    <a:pt x="189218" y="29946"/>
                    <a:pt x="182880" y="31002"/>
                  </a:cubicBezTo>
                  <a:cubicBezTo>
                    <a:pt x="164730" y="34027"/>
                    <a:pt x="146304" y="35066"/>
                    <a:pt x="128016" y="37098"/>
                  </a:cubicBezTo>
                  <a:cubicBezTo>
                    <a:pt x="121920" y="41162"/>
                    <a:pt x="116462" y="46404"/>
                    <a:pt x="109728" y="49290"/>
                  </a:cubicBezTo>
                  <a:cubicBezTo>
                    <a:pt x="82384" y="61009"/>
                    <a:pt x="90782" y="49619"/>
                    <a:pt x="67056" y="61482"/>
                  </a:cubicBezTo>
                  <a:cubicBezTo>
                    <a:pt x="24958" y="82531"/>
                    <a:pt x="75132" y="67083"/>
                    <a:pt x="24384" y="79770"/>
                  </a:cubicBezTo>
                  <a:cubicBezTo>
                    <a:pt x="26416" y="71642"/>
                    <a:pt x="27180" y="63087"/>
                    <a:pt x="30480" y="55386"/>
                  </a:cubicBezTo>
                  <a:cubicBezTo>
                    <a:pt x="36696" y="40883"/>
                    <a:pt x="46616" y="31281"/>
                    <a:pt x="60960" y="24906"/>
                  </a:cubicBezTo>
                  <a:cubicBezTo>
                    <a:pt x="96982" y="8896"/>
                    <a:pt x="110551" y="11268"/>
                    <a:pt x="152400" y="6618"/>
                  </a:cubicBezTo>
                  <a:cubicBezTo>
                    <a:pt x="158496" y="4586"/>
                    <a:pt x="164722" y="-1864"/>
                    <a:pt x="170688" y="522"/>
                  </a:cubicBezTo>
                  <a:cubicBezTo>
                    <a:pt x="177490" y="3243"/>
                    <a:pt x="186515" y="12449"/>
                    <a:pt x="182880" y="18810"/>
                  </a:cubicBezTo>
                  <a:cubicBezTo>
                    <a:pt x="167062" y="46491"/>
                    <a:pt x="128731" y="45704"/>
                    <a:pt x="103632" y="49290"/>
                  </a:cubicBezTo>
                  <a:cubicBezTo>
                    <a:pt x="93472" y="45226"/>
                    <a:pt x="75806" y="47714"/>
                    <a:pt x="73152" y="37098"/>
                  </a:cubicBezTo>
                  <a:cubicBezTo>
                    <a:pt x="70948" y="28282"/>
                    <a:pt x="89646" y="29415"/>
                    <a:pt x="97536" y="24906"/>
                  </a:cubicBezTo>
                  <a:cubicBezTo>
                    <a:pt x="103897" y="21271"/>
                    <a:pt x="109728" y="16778"/>
                    <a:pt x="115824" y="12714"/>
                  </a:cubicBezTo>
                  <a:cubicBezTo>
                    <a:pt x="132080" y="14746"/>
                    <a:pt x="148474" y="15879"/>
                    <a:pt x="164592" y="18810"/>
                  </a:cubicBezTo>
                  <a:cubicBezTo>
                    <a:pt x="170914" y="19959"/>
                    <a:pt x="179145" y="19677"/>
                    <a:pt x="182880" y="24906"/>
                  </a:cubicBezTo>
                  <a:cubicBezTo>
                    <a:pt x="190350" y="35364"/>
                    <a:pt x="191008" y="49290"/>
                    <a:pt x="195072" y="61482"/>
                  </a:cubicBezTo>
                  <a:cubicBezTo>
                    <a:pt x="197104" y="67578"/>
                    <a:pt x="204042" y="85517"/>
                    <a:pt x="201168" y="79770"/>
                  </a:cubicBezTo>
                  <a:lnTo>
                    <a:pt x="195072" y="67578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25B85D4-592C-4891-9478-577359B7782D}"/>
                </a:ext>
              </a:extLst>
            </p:cNvPr>
            <p:cNvSpPr txBox="1"/>
            <p:nvPr/>
          </p:nvSpPr>
          <p:spPr>
            <a:xfrm>
              <a:off x="6800305" y="3779538"/>
              <a:ext cx="1895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hlinkClick r:id="rId5"/>
                </a:rPr>
                <a:t>https://arxiv.org/abs/1804.03230</a:t>
              </a:r>
              <a:endParaRPr lang="en-US" altLang="zh-TW" sz="9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ABB8CFB-A88A-41AC-B274-D44806B8F97A}"/>
              </a:ext>
            </a:extLst>
          </p:cNvPr>
          <p:cNvSpPr/>
          <p:nvPr/>
        </p:nvSpPr>
        <p:spPr>
          <a:xfrm>
            <a:off x="3287306" y="3346595"/>
            <a:ext cx="498764" cy="6661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5A33F6C-2120-492D-B7BB-1B23A7767A3F}"/>
              </a:ext>
            </a:extLst>
          </p:cNvPr>
          <p:cNvCxnSpPr>
            <a:cxnSpLocks/>
          </p:cNvCxnSpPr>
          <p:nvPr/>
        </p:nvCxnSpPr>
        <p:spPr>
          <a:xfrm flipH="1">
            <a:off x="3878900" y="3186667"/>
            <a:ext cx="169020" cy="180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72B4897-D850-465F-AE9B-DC336CEC27E0}"/>
              </a:ext>
            </a:extLst>
          </p:cNvPr>
          <p:cNvSpPr txBox="1"/>
          <p:nvPr/>
        </p:nvSpPr>
        <p:spPr>
          <a:xfrm>
            <a:off x="3889613" y="2955385"/>
            <a:ext cx="1153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 err="1"/>
              <a:t>NetAdapt</a:t>
            </a:r>
            <a:r>
              <a:rPr lang="zh-TW" altLang="en-US" sz="1100" b="1" dirty="0"/>
              <a:t>主打</a:t>
            </a:r>
          </a:p>
        </p:txBody>
      </p:sp>
    </p:spTree>
    <p:extLst>
      <p:ext uri="{BB962C8B-B14F-4D97-AF65-F5344CB8AC3E}">
        <p14:creationId xmlns:p14="http://schemas.microsoft.com/office/powerpoint/2010/main" val="289482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Consolas" panose="020B0609020204030204" pitchFamily="49" charset="0"/>
              </a:rPr>
              <a:t>計畫成果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D13F8B3-026E-41DB-9C82-5F1DD6762482}"/>
              </a:ext>
            </a:extLst>
          </p:cNvPr>
          <p:cNvGrpSpPr/>
          <p:nvPr/>
        </p:nvGrpSpPr>
        <p:grpSpPr>
          <a:xfrm>
            <a:off x="588399" y="1194523"/>
            <a:ext cx="7408851" cy="738664"/>
            <a:chOff x="588399" y="1202018"/>
            <a:chExt cx="7408851" cy="738664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0D84A76-3464-4240-A40B-CA95EEEE5520}"/>
                </a:ext>
              </a:extLst>
            </p:cNvPr>
            <p:cNvGrpSpPr/>
            <p:nvPr/>
          </p:nvGrpSpPr>
          <p:grpSpPr>
            <a:xfrm>
              <a:off x="588399" y="1202018"/>
              <a:ext cx="7408851" cy="738664"/>
              <a:chOff x="588399" y="1202018"/>
              <a:chExt cx="7408851" cy="738664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87397BA6-B6C2-4347-B234-5B046A443578}"/>
                  </a:ext>
                </a:extLst>
              </p:cNvPr>
              <p:cNvGrpSpPr/>
              <p:nvPr/>
            </p:nvGrpSpPr>
            <p:grpSpPr>
              <a:xfrm>
                <a:off x="588399" y="1202018"/>
                <a:ext cx="7408851" cy="738664"/>
                <a:chOff x="588399" y="1202018"/>
                <a:chExt cx="7408851" cy="738664"/>
              </a:xfrm>
            </p:grpSpPr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7B5B599B-4AB4-4C1E-8D2A-09CA08573765}"/>
                    </a:ext>
                  </a:extLst>
                </p:cNvPr>
                <p:cNvSpPr txBox="1"/>
                <p:nvPr/>
              </p:nvSpPr>
              <p:spPr>
                <a:xfrm>
                  <a:off x="588399" y="1202018"/>
                  <a:ext cx="74088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zh-TW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0903E30-C649-468F-97EE-493B2A5D4F66}"/>
                    </a:ext>
                  </a:extLst>
                </p:cNvPr>
                <p:cNvSpPr txBox="1"/>
                <p:nvPr/>
              </p:nvSpPr>
              <p:spPr>
                <a:xfrm>
                  <a:off x="588399" y="1202018"/>
                  <a:ext cx="740885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dirty="0">
                      <a:latin typeface="Consolas" panose="020B0609020204030204" pitchFamily="49" charset="0"/>
                    </a:rPr>
                    <a:t>Given Latency = </a:t>
                  </a:r>
                  <a:r>
                    <a:rPr lang="en-US" altLang="zh-TW" u="sng" dirty="0">
                      <a:latin typeface="Consolas" panose="020B0609020204030204" pitchFamily="49" charset="0"/>
                    </a:rPr>
                    <a:t>0.33s -&gt; 0.23s</a:t>
                  </a:r>
                  <a:r>
                    <a:rPr lang="en-US" altLang="zh-TW" dirty="0">
                      <a:latin typeface="Consolas" panose="020B0609020204030204" pitchFamily="49" charset="0"/>
                    </a:rPr>
                    <a:t>( 30%)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zh-TW" dirty="0">
                    <a:latin typeface="Consolas" panose="020B0609020204030204" pitchFamily="49" charset="0"/>
                  </a:endParaRPr>
                </a:p>
                <a:p>
                  <a:r>
                    <a:rPr lang="en-US" altLang="zh-TW" dirty="0">
                      <a:latin typeface="Consolas" panose="020B0609020204030204" pitchFamily="49" charset="0"/>
                    </a:rPr>
                    <a:t>   Accuracy@1 = </a:t>
                  </a:r>
                  <a:r>
                    <a:rPr lang="en-US" altLang="zh-TW" u="sng" dirty="0">
                      <a:latin typeface="Consolas" panose="020B0609020204030204" pitchFamily="49" charset="0"/>
                    </a:rPr>
                    <a:t>69.14% -&gt; 67.16%</a:t>
                  </a:r>
                  <a:r>
                    <a:rPr lang="en-US" altLang="zh-TW" dirty="0">
                      <a:latin typeface="Consolas" panose="020B0609020204030204" pitchFamily="49" charset="0"/>
                    </a:rPr>
                    <a:t> ( 1.98%)</a:t>
                  </a:r>
                </a:p>
              </p:txBody>
            </p:sp>
          </p:grpSp>
          <p:sp>
            <p:nvSpPr>
              <p:cNvPr id="10" name="箭號: 向下 9">
                <a:extLst>
                  <a:ext uri="{FF2B5EF4-FFF2-40B4-BE49-F238E27FC236}">
                    <a16:creationId xmlns:a16="http://schemas.microsoft.com/office/drawing/2014/main" id="{E7B66AA3-35BF-454D-A7BD-343813F88304}"/>
                  </a:ext>
                </a:extLst>
              </p:cNvPr>
              <p:cNvSpPr/>
              <p:nvPr/>
            </p:nvSpPr>
            <p:spPr>
              <a:xfrm>
                <a:off x="4030358" y="1697626"/>
                <a:ext cx="45719" cy="16703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772341C1-0B9F-4A43-984D-C88AF5552F1A}"/>
                </a:ext>
              </a:extLst>
            </p:cNvPr>
            <p:cNvSpPr/>
            <p:nvPr/>
          </p:nvSpPr>
          <p:spPr>
            <a:xfrm>
              <a:off x="4030310" y="1272387"/>
              <a:ext cx="45719" cy="16703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08484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2072</Words>
  <Application>Microsoft Office PowerPoint</Application>
  <PresentationFormat>如螢幕大小 (16:9)</PresentationFormat>
  <Paragraphs>331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Roboto Condensed Light</vt:lpstr>
      <vt:lpstr>medium-content-serif-font</vt:lpstr>
      <vt:lpstr>Arial</vt:lpstr>
      <vt:lpstr>Squada One</vt:lpstr>
      <vt:lpstr>Roboto Condensed</vt:lpstr>
      <vt:lpstr>Exo 2</vt:lpstr>
      <vt:lpstr>Arial</vt:lpstr>
      <vt:lpstr>Consolas</vt:lpstr>
      <vt:lpstr>Fira Sans Extra Condensed Medium</vt:lpstr>
      <vt:lpstr>Tech Newsletter by Slidesgo</vt:lpstr>
      <vt:lpstr>2020暑期實習成果報告</vt:lpstr>
      <vt:lpstr>大綱</vt:lpstr>
      <vt:lpstr>計畫簡介</vt:lpstr>
      <vt:lpstr>計畫簡介</vt:lpstr>
      <vt:lpstr>How CNN works?</vt:lpstr>
      <vt:lpstr>PowerPoint 簡報</vt:lpstr>
      <vt:lpstr>PowerPoint 簡報</vt:lpstr>
      <vt:lpstr>PowerPoint 簡報</vt:lpstr>
      <vt:lpstr>計畫成果</vt:lpstr>
      <vt:lpstr>NetAdapt演算法介紹</vt:lpstr>
      <vt:lpstr>演算法介紹(1/6) – 流程</vt:lpstr>
      <vt:lpstr>演算法介紹(2/6) – 表</vt:lpstr>
      <vt:lpstr>演算法介紹(2/6) – 表</vt:lpstr>
      <vt:lpstr>演算法介紹(3/6)</vt:lpstr>
      <vt:lpstr>演算法介紹(4/6)</vt:lpstr>
      <vt:lpstr>演算法介紹(4.5/6)</vt:lpstr>
      <vt:lpstr>演算法介紹(5/6)</vt:lpstr>
      <vt:lpstr>演算法介紹(6/6)</vt:lpstr>
      <vt:lpstr>計畫介紹</vt:lpstr>
      <vt:lpstr>實驗設定(1/2)</vt:lpstr>
      <vt:lpstr>實驗設定(2/2)</vt:lpstr>
      <vt:lpstr>計畫成果 </vt:lpstr>
      <vt:lpstr>參數量變化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週報</dc:title>
  <cp:lastModifiedBy> </cp:lastModifiedBy>
  <cp:revision>114</cp:revision>
  <dcterms:modified xsi:type="dcterms:W3CDTF">2020-08-27T06:27:28Z</dcterms:modified>
</cp:coreProperties>
</file>