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Nunito" panose="02020500000000000000"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DFKai-SB" panose="03000509000000000000" pitchFamily="65" charset="-12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9F1144-07E6-41BC-B1EB-2E3EF3E38F50}">
  <a:tblStyle styleId="{A99F1144-07E6-41BC-B1EB-2E3EF3E38F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d2fb5b29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d2fb5b299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63f9a88c0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63f9a88c0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d2fb5b299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d2fb5b299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c20c418d8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c20c418d8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c20c418d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c20c418d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7c20c418d8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7c20c418d8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6d4bdfe16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6d4bdfe16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d4bdfe16d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6d4bdfe16d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d4bdfe16d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d4bdfe16d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6d4bdfe16d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6d4bdfe16d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d2fb5b29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d2fb5b29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6d4bdfe16d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6d4bdfe16d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6d4bdfe16d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6d4bdfe16d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d4bdfe16d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d4bdfe16d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c20c418d8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c20c418d8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6d4bdfe16d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6d4bdfe16d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d2fb5b299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d2fb5b299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c0ef3a720_1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c0ef3a720_1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63f9a88c0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63f9a88c0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63f9a88c0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63f9a88c0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c20c418d8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c20c418d8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63f9a88c0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63f9a88c0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63f9a88c0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63f9a88c0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hyperlink" Target="http://martin.zinkevich.org/publications/nips2010.pdf"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TW">
                <a:latin typeface="Times New Roman"/>
                <a:ea typeface="Times New Roman"/>
                <a:cs typeface="Times New Roman"/>
                <a:sym typeface="Times New Roman"/>
              </a:rPr>
              <a:t>Gradient Descent Parallelization</a:t>
            </a:r>
            <a:endParaRPr>
              <a:latin typeface="Times New Roman"/>
              <a:ea typeface="Times New Roman"/>
              <a:cs typeface="Times New Roman"/>
              <a:sym typeface="Times New Roman"/>
            </a:endParaRPr>
          </a:p>
        </p:txBody>
      </p:sp>
      <p:sp>
        <p:nvSpPr>
          <p:cNvPr id="129" name="Google Shape;129;p13"/>
          <p:cNvSpPr txBox="1">
            <a:spLocks noGrp="1"/>
          </p:cNvSpPr>
          <p:nvPr>
            <p:ph type="subTitle" idx="1"/>
          </p:nvPr>
        </p:nvSpPr>
        <p:spPr>
          <a:xfrm>
            <a:off x="311700" y="3137100"/>
            <a:ext cx="85206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TW" sz="1800"/>
              <a:t>0516314 </a:t>
            </a:r>
            <a:r>
              <a:rPr lang="zh-TW" sz="1800">
                <a:latin typeface="DFKai-SB"/>
                <a:ea typeface="DFKai-SB"/>
                <a:cs typeface="DFKai-SB"/>
                <a:sym typeface="DFKai-SB"/>
              </a:rPr>
              <a:t>許程翔</a:t>
            </a:r>
            <a:endParaRPr sz="1800">
              <a:latin typeface="DFKai-SB"/>
              <a:ea typeface="DFKai-SB"/>
              <a:cs typeface="DFKai-SB"/>
              <a:sym typeface="DFKai-SB"/>
            </a:endParaRPr>
          </a:p>
          <a:p>
            <a:pPr marL="0" lvl="0" indent="0" algn="r" rtl="0">
              <a:spcBef>
                <a:spcPts val="0"/>
              </a:spcBef>
              <a:spcAft>
                <a:spcPts val="0"/>
              </a:spcAft>
              <a:buNone/>
            </a:pPr>
            <a:r>
              <a:rPr lang="zh-TW" sz="1800"/>
              <a:t>0516306 </a:t>
            </a:r>
            <a:r>
              <a:rPr lang="zh-TW" sz="1800">
                <a:latin typeface="DFKai-SB"/>
                <a:ea typeface="DFKai-SB"/>
                <a:cs typeface="DFKai-SB"/>
                <a:sym typeface="DFKai-SB"/>
              </a:rPr>
              <a:t>尤健羽</a:t>
            </a:r>
            <a:endParaRPr sz="1800">
              <a:latin typeface="DFKai-SB"/>
              <a:ea typeface="DFKai-SB"/>
              <a:cs typeface="DFKai-SB"/>
              <a:sym typeface="DFKai-SB"/>
            </a:endParaRPr>
          </a:p>
          <a:p>
            <a:pPr marL="0" lvl="0" indent="0" algn="r" rtl="0">
              <a:spcBef>
                <a:spcPts val="0"/>
              </a:spcBef>
              <a:spcAft>
                <a:spcPts val="0"/>
              </a:spcAft>
              <a:buNone/>
            </a:pPr>
            <a:r>
              <a:rPr lang="zh-TW" sz="1800"/>
              <a:t>0516319 </a:t>
            </a:r>
            <a:r>
              <a:rPr lang="zh-TW" sz="1800">
                <a:latin typeface="DFKai-SB"/>
                <a:ea typeface="DFKai-SB"/>
                <a:cs typeface="DFKai-SB"/>
                <a:sym typeface="DFKai-SB"/>
              </a:rPr>
              <a:t>傅信瑀</a:t>
            </a:r>
            <a:endParaRPr sz="1800">
              <a:latin typeface="DFKai-SB"/>
              <a:ea typeface="DFKai-SB"/>
              <a:cs typeface="DFKai-SB"/>
              <a:sym typeface="DFKai-S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2"/>
          <p:cNvSpPr txBox="1">
            <a:spLocks noGrp="1"/>
          </p:cNvSpPr>
          <p:nvPr>
            <p:ph type="title"/>
          </p:nvPr>
        </p:nvSpPr>
        <p:spPr>
          <a:xfrm>
            <a:off x="819150" y="438425"/>
            <a:ext cx="7505700" cy="78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rgbClr val="000000"/>
                </a:solidFill>
                <a:latin typeface="Times New Roman"/>
                <a:ea typeface="Times New Roman"/>
                <a:cs typeface="Times New Roman"/>
                <a:sym typeface="Times New Roman"/>
              </a:rPr>
              <a:t>Multiple Linear Regression</a:t>
            </a:r>
            <a:endParaRPr>
              <a:solidFill>
                <a:srgbClr val="000000"/>
              </a:solidFill>
              <a:latin typeface="Times New Roman"/>
              <a:ea typeface="Times New Roman"/>
              <a:cs typeface="Times New Roman"/>
              <a:sym typeface="Times New Roman"/>
            </a:endParaRPr>
          </a:p>
        </p:txBody>
      </p:sp>
      <p:pic>
        <p:nvPicPr>
          <p:cNvPr id="211" name="Google Shape;211;p22"/>
          <p:cNvPicPr preferRelativeResize="0"/>
          <p:nvPr/>
        </p:nvPicPr>
        <p:blipFill>
          <a:blip r:embed="rId3">
            <a:alphaModFix/>
          </a:blip>
          <a:stretch>
            <a:fillRect/>
          </a:stretch>
        </p:blipFill>
        <p:spPr>
          <a:xfrm>
            <a:off x="819149" y="1221825"/>
            <a:ext cx="6190825" cy="1842600"/>
          </a:xfrm>
          <a:prstGeom prst="rect">
            <a:avLst/>
          </a:prstGeom>
          <a:noFill/>
          <a:ln>
            <a:noFill/>
          </a:ln>
        </p:spPr>
      </p:pic>
      <p:pic>
        <p:nvPicPr>
          <p:cNvPr id="212" name="Google Shape;212;p22"/>
          <p:cNvPicPr preferRelativeResize="0"/>
          <p:nvPr/>
        </p:nvPicPr>
        <p:blipFill>
          <a:blip r:embed="rId4">
            <a:alphaModFix/>
          </a:blip>
          <a:stretch>
            <a:fillRect/>
          </a:stretch>
        </p:blipFill>
        <p:spPr>
          <a:xfrm>
            <a:off x="819150" y="2992275"/>
            <a:ext cx="7054449" cy="1541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3"/>
          <p:cNvSpPr txBox="1"/>
          <p:nvPr/>
        </p:nvSpPr>
        <p:spPr>
          <a:xfrm>
            <a:off x="3526950" y="471500"/>
            <a:ext cx="2090100" cy="6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3000">
                <a:latin typeface="Times New Roman"/>
                <a:ea typeface="Times New Roman"/>
                <a:cs typeface="Times New Roman"/>
                <a:sym typeface="Times New Roman"/>
              </a:rPr>
              <a:t>Comparsion</a:t>
            </a:r>
            <a:endParaRPr sz="3000">
              <a:latin typeface="Times New Roman"/>
              <a:ea typeface="Times New Roman"/>
              <a:cs typeface="Times New Roman"/>
              <a:sym typeface="Times New Roman"/>
            </a:endParaRPr>
          </a:p>
        </p:txBody>
      </p:sp>
      <p:pic>
        <p:nvPicPr>
          <p:cNvPr id="218" name="Google Shape;218;p23"/>
          <p:cNvPicPr preferRelativeResize="0"/>
          <p:nvPr/>
        </p:nvPicPr>
        <p:blipFill>
          <a:blip r:embed="rId3">
            <a:alphaModFix/>
          </a:blip>
          <a:stretch>
            <a:fillRect/>
          </a:stretch>
        </p:blipFill>
        <p:spPr>
          <a:xfrm>
            <a:off x="1647850" y="1070775"/>
            <a:ext cx="6024550" cy="3619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p:nvPr/>
        </p:nvSpPr>
        <p:spPr>
          <a:xfrm>
            <a:off x="3526950" y="471500"/>
            <a:ext cx="2090100" cy="6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3000">
                <a:latin typeface="Times New Roman"/>
                <a:ea typeface="Times New Roman"/>
                <a:cs typeface="Times New Roman"/>
                <a:sym typeface="Times New Roman"/>
              </a:rPr>
              <a:t>Comparsion</a:t>
            </a:r>
            <a:endParaRPr sz="3000">
              <a:latin typeface="Times New Roman"/>
              <a:ea typeface="Times New Roman"/>
              <a:cs typeface="Times New Roman"/>
              <a:sym typeface="Times New Roman"/>
            </a:endParaRPr>
          </a:p>
        </p:txBody>
      </p:sp>
      <p:pic>
        <p:nvPicPr>
          <p:cNvPr id="224" name="Google Shape;224;p24"/>
          <p:cNvPicPr preferRelativeResize="0"/>
          <p:nvPr/>
        </p:nvPicPr>
        <p:blipFill>
          <a:blip r:embed="rId3">
            <a:alphaModFix/>
          </a:blip>
          <a:stretch>
            <a:fillRect/>
          </a:stretch>
        </p:blipFill>
        <p:spPr>
          <a:xfrm>
            <a:off x="1457325" y="1027500"/>
            <a:ext cx="6225050" cy="3705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rgbClr val="000000"/>
                </a:solidFill>
                <a:latin typeface="Times New Roman"/>
                <a:ea typeface="Times New Roman"/>
                <a:cs typeface="Times New Roman"/>
                <a:sym typeface="Times New Roman"/>
              </a:rPr>
              <a:t>Proposed solution</a:t>
            </a:r>
            <a:endParaRPr/>
          </a:p>
        </p:txBody>
      </p:sp>
      <p:sp>
        <p:nvSpPr>
          <p:cNvPr id="230" name="Google Shape;230;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999999"/>
              </a:buClr>
              <a:buSzPts val="2400"/>
              <a:buFont typeface="Times New Roman"/>
              <a:buAutoNum type="arabicPeriod"/>
            </a:pPr>
            <a:r>
              <a:rPr lang="zh-TW" sz="2400">
                <a:solidFill>
                  <a:srgbClr val="999999"/>
                </a:solidFill>
                <a:latin typeface="Times New Roman"/>
                <a:ea typeface="Times New Roman"/>
                <a:cs typeface="Times New Roman"/>
                <a:sym typeface="Times New Roman"/>
              </a:rPr>
              <a:t>Global update</a:t>
            </a:r>
            <a:endParaRPr sz="2400">
              <a:solidFill>
                <a:srgbClr val="999999"/>
              </a:solidFill>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AutoNum type="arabicPeriod"/>
            </a:pPr>
            <a:r>
              <a:rPr lang="zh-TW" sz="2400" b="1">
                <a:latin typeface="Times New Roman"/>
                <a:ea typeface="Times New Roman"/>
                <a:cs typeface="Times New Roman"/>
                <a:sym typeface="Times New Roman"/>
              </a:rPr>
              <a:t>Local update</a:t>
            </a:r>
            <a:endParaRPr sz="2400" b="1">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6"/>
          <p:cNvSpPr txBox="1">
            <a:spLocks noGrp="1"/>
          </p:cNvSpPr>
          <p:nvPr>
            <p:ph type="title"/>
          </p:nvPr>
        </p:nvSpPr>
        <p:spPr>
          <a:xfrm>
            <a:off x="819150" y="441575"/>
            <a:ext cx="7505700" cy="59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rgbClr val="000000"/>
                </a:solidFill>
                <a:latin typeface="Times New Roman"/>
                <a:ea typeface="Times New Roman"/>
                <a:cs typeface="Times New Roman"/>
                <a:sym typeface="Times New Roman"/>
              </a:rPr>
              <a:t>Local update</a:t>
            </a:r>
            <a:endParaRPr>
              <a:solidFill>
                <a:srgbClr val="000000"/>
              </a:solidFill>
              <a:latin typeface="Times New Roman"/>
              <a:ea typeface="Times New Roman"/>
              <a:cs typeface="Times New Roman"/>
              <a:sym typeface="Times New Roman"/>
            </a:endParaRPr>
          </a:p>
        </p:txBody>
      </p:sp>
      <p:pic>
        <p:nvPicPr>
          <p:cNvPr id="236" name="Google Shape;236;p26"/>
          <p:cNvPicPr preferRelativeResize="0"/>
          <p:nvPr/>
        </p:nvPicPr>
        <p:blipFill>
          <a:blip r:embed="rId3">
            <a:alphaModFix/>
          </a:blip>
          <a:stretch>
            <a:fillRect/>
          </a:stretch>
        </p:blipFill>
        <p:spPr>
          <a:xfrm>
            <a:off x="892600" y="1216725"/>
            <a:ext cx="7271226" cy="3488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rgbClr val="000000"/>
                </a:solidFill>
                <a:latin typeface="Times New Roman"/>
                <a:ea typeface="Times New Roman"/>
                <a:cs typeface="Times New Roman"/>
                <a:sym typeface="Times New Roman"/>
              </a:rPr>
              <a:t>Local v.s. Global</a:t>
            </a:r>
            <a:endParaRPr>
              <a:solidFill>
                <a:srgbClr val="000000"/>
              </a:solidFill>
              <a:latin typeface="Times New Roman"/>
              <a:ea typeface="Times New Roman"/>
              <a:cs typeface="Times New Roman"/>
              <a:sym typeface="Times New Roman"/>
            </a:endParaRPr>
          </a:p>
        </p:txBody>
      </p:sp>
      <p:sp>
        <p:nvSpPr>
          <p:cNvPr id="242" name="Google Shape;242;p27"/>
          <p:cNvSpPr txBox="1">
            <a:spLocks noGrp="1"/>
          </p:cNvSpPr>
          <p:nvPr>
            <p:ph type="body" idx="1"/>
          </p:nvPr>
        </p:nvSpPr>
        <p:spPr>
          <a:xfrm>
            <a:off x="819150" y="1598100"/>
            <a:ext cx="7505700" cy="3156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zh-TW" sz="2000">
                <a:latin typeface="Times New Roman"/>
                <a:ea typeface="Times New Roman"/>
                <a:cs typeface="Times New Roman"/>
                <a:sym typeface="Times New Roman"/>
              </a:rPr>
              <a:t>Pros:</a:t>
            </a:r>
            <a:endParaRPr sz="2000">
              <a:latin typeface="Times New Roman"/>
              <a:ea typeface="Times New Roman"/>
              <a:cs typeface="Times New Roman"/>
              <a:sym typeface="Times New Roman"/>
            </a:endParaRPr>
          </a:p>
          <a:p>
            <a:pPr marL="457200" lvl="0" indent="-355600" algn="l" rtl="0">
              <a:lnSpc>
                <a:spcPct val="100000"/>
              </a:lnSpc>
              <a:spcBef>
                <a:spcPts val="1600"/>
              </a:spcBef>
              <a:spcAft>
                <a:spcPts val="0"/>
              </a:spcAft>
              <a:buSzPts val="2000"/>
              <a:buFont typeface="Times New Roman"/>
              <a:buChar char="●"/>
            </a:pPr>
            <a:r>
              <a:rPr lang="zh-TW" sz="2000">
                <a:latin typeface="Times New Roman"/>
                <a:ea typeface="Times New Roman"/>
                <a:cs typeface="Times New Roman"/>
                <a:sym typeface="Times New Roman"/>
              </a:rPr>
              <a:t>Thread creation only when initiation</a:t>
            </a:r>
            <a:endParaRPr sz="2000">
              <a:latin typeface="Times New Roman"/>
              <a:ea typeface="Times New Roman"/>
              <a:cs typeface="Times New Roman"/>
              <a:sym typeface="Times New Roman"/>
            </a:endParaRPr>
          </a:p>
          <a:p>
            <a:pPr marL="457200" lvl="0" indent="-355600" algn="l" rtl="0">
              <a:lnSpc>
                <a:spcPct val="100000"/>
              </a:lnSpc>
              <a:spcBef>
                <a:spcPts val="0"/>
              </a:spcBef>
              <a:spcAft>
                <a:spcPts val="0"/>
              </a:spcAft>
              <a:buSzPts val="2000"/>
              <a:buFont typeface="Times New Roman"/>
              <a:buChar char="●"/>
            </a:pPr>
            <a:r>
              <a:rPr lang="zh-TW" sz="2000">
                <a:latin typeface="Times New Roman"/>
                <a:ea typeface="Times New Roman"/>
                <a:cs typeface="Times New Roman"/>
                <a:sym typeface="Times New Roman"/>
              </a:rPr>
              <a:t>Much lower data transmission</a:t>
            </a:r>
            <a:endParaRPr sz="2000">
              <a:latin typeface="Times New Roman"/>
              <a:ea typeface="Times New Roman"/>
              <a:cs typeface="Times New Roman"/>
              <a:sym typeface="Times New Roman"/>
            </a:endParaRPr>
          </a:p>
          <a:p>
            <a:pPr marL="457200" lvl="0" indent="-355600" algn="l" rtl="0">
              <a:lnSpc>
                <a:spcPct val="100000"/>
              </a:lnSpc>
              <a:spcBef>
                <a:spcPts val="0"/>
              </a:spcBef>
              <a:spcAft>
                <a:spcPts val="0"/>
              </a:spcAft>
              <a:buSzPts val="2000"/>
              <a:buFont typeface="Times New Roman"/>
              <a:buChar char="●"/>
            </a:pPr>
            <a:r>
              <a:rPr lang="zh-TW" sz="2000">
                <a:latin typeface="Times New Roman"/>
                <a:ea typeface="Times New Roman"/>
                <a:cs typeface="Times New Roman"/>
                <a:sym typeface="Times New Roman"/>
              </a:rPr>
              <a:t>No synchronization</a:t>
            </a:r>
            <a:endParaRPr sz="2000">
              <a:latin typeface="Times New Roman"/>
              <a:ea typeface="Times New Roman"/>
              <a:cs typeface="Times New Roman"/>
              <a:sym typeface="Times New Roman"/>
            </a:endParaRPr>
          </a:p>
          <a:p>
            <a:pPr marL="0" lvl="0" indent="0" algn="l" rtl="0">
              <a:lnSpc>
                <a:spcPct val="100000"/>
              </a:lnSpc>
              <a:spcBef>
                <a:spcPts val="1600"/>
              </a:spcBef>
              <a:spcAft>
                <a:spcPts val="0"/>
              </a:spcAft>
              <a:buNone/>
            </a:pPr>
            <a:r>
              <a:rPr lang="zh-TW" sz="2000">
                <a:latin typeface="Times New Roman"/>
                <a:ea typeface="Times New Roman"/>
                <a:cs typeface="Times New Roman"/>
                <a:sym typeface="Times New Roman"/>
              </a:rPr>
              <a:t>Cons:</a:t>
            </a:r>
            <a:endParaRPr sz="2000">
              <a:latin typeface="Times New Roman"/>
              <a:ea typeface="Times New Roman"/>
              <a:cs typeface="Times New Roman"/>
              <a:sym typeface="Times New Roman"/>
            </a:endParaRPr>
          </a:p>
          <a:p>
            <a:pPr marL="457200" lvl="0" indent="-355600" algn="l" rtl="0">
              <a:lnSpc>
                <a:spcPct val="100000"/>
              </a:lnSpc>
              <a:spcBef>
                <a:spcPts val="1600"/>
              </a:spcBef>
              <a:spcAft>
                <a:spcPts val="0"/>
              </a:spcAft>
              <a:buSzPts val="2000"/>
              <a:buFont typeface="Times New Roman"/>
              <a:buChar char="●"/>
            </a:pPr>
            <a:r>
              <a:rPr lang="zh-TW" sz="2000">
                <a:latin typeface="Times New Roman"/>
                <a:ea typeface="Times New Roman"/>
                <a:cs typeface="Times New Roman"/>
                <a:sym typeface="Times New Roman"/>
              </a:rPr>
              <a:t>The result is suboptimal</a:t>
            </a:r>
            <a:endParaRPr sz="2000">
              <a:latin typeface="Times New Roman"/>
              <a:ea typeface="Times New Roman"/>
              <a:cs typeface="Times New Roman"/>
              <a:sym typeface="Times New Roman"/>
            </a:endParaRPr>
          </a:p>
          <a:p>
            <a:pPr marL="457200" lvl="0" indent="-355600" algn="l" rtl="0">
              <a:lnSpc>
                <a:spcPct val="100000"/>
              </a:lnSpc>
              <a:spcBef>
                <a:spcPts val="0"/>
              </a:spcBef>
              <a:spcAft>
                <a:spcPts val="0"/>
              </a:spcAft>
              <a:buSzPts val="2000"/>
              <a:buFont typeface="Times New Roman"/>
              <a:buChar char="●"/>
            </a:pPr>
            <a:r>
              <a:rPr lang="zh-TW" sz="2000">
                <a:latin typeface="Times New Roman"/>
                <a:ea typeface="Times New Roman"/>
                <a:cs typeface="Times New Roman"/>
                <a:sym typeface="Times New Roman"/>
              </a:rPr>
              <a:t>Cannot handle bad cases, i.e. outlier</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28"/>
          <p:cNvPicPr preferRelativeResize="0"/>
          <p:nvPr/>
        </p:nvPicPr>
        <p:blipFill>
          <a:blip r:embed="rId3">
            <a:alphaModFix/>
          </a:blip>
          <a:stretch>
            <a:fillRect/>
          </a:stretch>
        </p:blipFill>
        <p:spPr>
          <a:xfrm>
            <a:off x="385375" y="1552150"/>
            <a:ext cx="4186625" cy="2515450"/>
          </a:xfrm>
          <a:prstGeom prst="rect">
            <a:avLst/>
          </a:prstGeom>
          <a:noFill/>
          <a:ln>
            <a:noFill/>
          </a:ln>
        </p:spPr>
      </p:pic>
      <p:pic>
        <p:nvPicPr>
          <p:cNvPr id="248" name="Google Shape;248;p28"/>
          <p:cNvPicPr preferRelativeResize="0"/>
          <p:nvPr/>
        </p:nvPicPr>
        <p:blipFill>
          <a:blip r:embed="rId4">
            <a:alphaModFix/>
          </a:blip>
          <a:stretch>
            <a:fillRect/>
          </a:stretch>
        </p:blipFill>
        <p:spPr>
          <a:xfrm>
            <a:off x="4629075" y="1552150"/>
            <a:ext cx="4186619" cy="2515450"/>
          </a:xfrm>
          <a:prstGeom prst="rect">
            <a:avLst/>
          </a:prstGeom>
          <a:noFill/>
          <a:ln>
            <a:noFill/>
          </a:ln>
        </p:spPr>
      </p:pic>
      <p:sp>
        <p:nvSpPr>
          <p:cNvPr id="249" name="Google Shape;249;p28"/>
          <p:cNvSpPr txBox="1"/>
          <p:nvPr/>
        </p:nvSpPr>
        <p:spPr>
          <a:xfrm>
            <a:off x="2440650" y="532850"/>
            <a:ext cx="4262700" cy="49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2400">
                <a:latin typeface="Times New Roman"/>
                <a:ea typeface="Times New Roman"/>
                <a:cs typeface="Times New Roman"/>
                <a:sym typeface="Times New Roman"/>
              </a:rPr>
              <a:t>Local update parallelization</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a:spLocks noGrp="1"/>
          </p:cNvSpPr>
          <p:nvPr>
            <p:ph type="body" idx="1"/>
          </p:nvPr>
        </p:nvSpPr>
        <p:spPr>
          <a:xfrm>
            <a:off x="819150" y="725275"/>
            <a:ext cx="7505700" cy="3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2000" b="1">
                <a:latin typeface="Times New Roman"/>
                <a:ea typeface="Times New Roman"/>
                <a:cs typeface="Times New Roman"/>
                <a:sym typeface="Times New Roman"/>
              </a:rPr>
              <a:t>The answer is suboptimal. What to do?</a:t>
            </a:r>
            <a:endParaRPr sz="2000" b="1">
              <a:latin typeface="Times New Roman"/>
              <a:ea typeface="Times New Roman"/>
              <a:cs typeface="Times New Roman"/>
              <a:sym typeface="Times New Roman"/>
            </a:endParaRPr>
          </a:p>
          <a:p>
            <a:pPr marL="457200" lvl="0" indent="0" algn="l" rtl="0">
              <a:spcBef>
                <a:spcPts val="1600"/>
              </a:spcBef>
              <a:spcAft>
                <a:spcPts val="0"/>
              </a:spcAft>
              <a:buNone/>
            </a:pPr>
            <a:r>
              <a:rPr lang="zh-TW" sz="1800">
                <a:latin typeface="Times New Roman"/>
                <a:ea typeface="Times New Roman"/>
                <a:cs typeface="Times New Roman"/>
                <a:sym typeface="Times New Roman"/>
              </a:rPr>
              <a:t>Since most of cases has these characteristics:</a:t>
            </a:r>
            <a:endParaRPr sz="1800">
              <a:latin typeface="Times New Roman"/>
              <a:ea typeface="Times New Roman"/>
              <a:cs typeface="Times New Roman"/>
              <a:sym typeface="Times New Roman"/>
            </a:endParaRPr>
          </a:p>
          <a:p>
            <a:pPr marL="914400" lvl="0" indent="-342900" algn="l" rtl="0">
              <a:spcBef>
                <a:spcPts val="1600"/>
              </a:spcBef>
              <a:spcAft>
                <a:spcPts val="0"/>
              </a:spcAft>
              <a:buSzPts val="1800"/>
              <a:buFont typeface="Times New Roman"/>
              <a:buAutoNum type="arabicPeriod"/>
            </a:pPr>
            <a:r>
              <a:rPr lang="zh-TW" sz="1800">
                <a:latin typeface="Times New Roman"/>
                <a:ea typeface="Times New Roman"/>
                <a:cs typeface="Times New Roman"/>
                <a:sym typeface="Times New Roman"/>
              </a:rPr>
              <a:t>enough data size</a:t>
            </a:r>
            <a:endParaRPr sz="1800">
              <a:latin typeface="Times New Roman"/>
              <a:ea typeface="Times New Roman"/>
              <a:cs typeface="Times New Roman"/>
              <a:sym typeface="Times New Roman"/>
            </a:endParaRPr>
          </a:p>
          <a:p>
            <a:pPr marL="914400" lvl="0" indent="-342900" algn="l" rtl="0">
              <a:spcBef>
                <a:spcPts val="0"/>
              </a:spcBef>
              <a:spcAft>
                <a:spcPts val="0"/>
              </a:spcAft>
              <a:buSzPts val="1800"/>
              <a:buFont typeface="Times New Roman"/>
              <a:buAutoNum type="arabicPeriod"/>
            </a:pPr>
            <a:r>
              <a:rPr lang="zh-TW" sz="1800">
                <a:latin typeface="Times New Roman"/>
                <a:ea typeface="Times New Roman"/>
                <a:cs typeface="Times New Roman"/>
                <a:sym typeface="Times New Roman"/>
              </a:rPr>
              <a:t>random distribution</a:t>
            </a:r>
            <a:endParaRPr sz="1800">
              <a:latin typeface="Times New Roman"/>
              <a:ea typeface="Times New Roman"/>
              <a:cs typeface="Times New Roman"/>
              <a:sym typeface="Times New Roman"/>
            </a:endParaRPr>
          </a:p>
          <a:p>
            <a:pPr marL="457200" lvl="0" indent="0" algn="l" rtl="0">
              <a:spcBef>
                <a:spcPts val="1600"/>
              </a:spcBef>
              <a:spcAft>
                <a:spcPts val="1600"/>
              </a:spcAft>
              <a:buNone/>
            </a:pPr>
            <a:r>
              <a:rPr lang="zh-TW" sz="1800">
                <a:latin typeface="Times New Roman"/>
                <a:ea typeface="Times New Roman"/>
                <a:cs typeface="Times New Roman"/>
                <a:sym typeface="Times New Roman"/>
              </a:rPr>
              <a:t>This method is good enough to estimate linear regression.</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txBox="1">
            <a:spLocks noGrp="1"/>
          </p:cNvSpPr>
          <p:nvPr>
            <p:ph type="title"/>
          </p:nvPr>
        </p:nvSpPr>
        <p:spPr>
          <a:xfrm>
            <a:off x="819150" y="623575"/>
            <a:ext cx="7505700" cy="7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rgbClr val="000000"/>
                </a:solidFill>
                <a:latin typeface="Times New Roman"/>
                <a:ea typeface="Times New Roman"/>
                <a:cs typeface="Times New Roman"/>
                <a:sym typeface="Times New Roman"/>
              </a:rPr>
              <a:t>MSE Comparison</a:t>
            </a:r>
            <a:endParaRPr>
              <a:solidFill>
                <a:srgbClr val="000000"/>
              </a:solidFill>
              <a:latin typeface="Times New Roman"/>
              <a:ea typeface="Times New Roman"/>
              <a:cs typeface="Times New Roman"/>
              <a:sym typeface="Times New Roman"/>
            </a:endParaRPr>
          </a:p>
        </p:txBody>
      </p:sp>
      <p:pic>
        <p:nvPicPr>
          <p:cNvPr id="260" name="Google Shape;260;p30"/>
          <p:cNvPicPr preferRelativeResize="0"/>
          <p:nvPr/>
        </p:nvPicPr>
        <p:blipFill>
          <a:blip r:embed="rId3">
            <a:alphaModFix/>
          </a:blip>
          <a:stretch>
            <a:fillRect/>
          </a:stretch>
        </p:blipFill>
        <p:spPr>
          <a:xfrm>
            <a:off x="638825" y="1161725"/>
            <a:ext cx="3029600" cy="2272225"/>
          </a:xfrm>
          <a:prstGeom prst="rect">
            <a:avLst/>
          </a:prstGeom>
          <a:noFill/>
          <a:ln>
            <a:noFill/>
          </a:ln>
        </p:spPr>
      </p:pic>
      <p:sp>
        <p:nvSpPr>
          <p:cNvPr id="261" name="Google Shape;261;p30"/>
          <p:cNvSpPr/>
          <p:nvPr/>
        </p:nvSpPr>
        <p:spPr>
          <a:xfrm>
            <a:off x="2272025" y="1642950"/>
            <a:ext cx="109500" cy="131700"/>
          </a:xfrm>
          <a:prstGeom prst="rect">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2271925" y="1906525"/>
            <a:ext cx="109500" cy="131700"/>
          </a:xfrm>
          <a:prstGeom prst="rect">
            <a:avLst/>
          </a:prstGeom>
          <a:solidFill>
            <a:srgbClr val="93C47D"/>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txBox="1"/>
          <p:nvPr/>
        </p:nvSpPr>
        <p:spPr>
          <a:xfrm>
            <a:off x="2337025" y="1503524"/>
            <a:ext cx="993300" cy="4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latin typeface="Calibri"/>
                <a:ea typeface="Calibri"/>
                <a:cs typeface="Calibri"/>
                <a:sym typeface="Calibri"/>
              </a:rPr>
              <a:t>Parallelize </a:t>
            </a:r>
            <a:endParaRPr>
              <a:latin typeface="Calibri"/>
              <a:ea typeface="Calibri"/>
              <a:cs typeface="Calibri"/>
              <a:sym typeface="Calibri"/>
            </a:endParaRPr>
          </a:p>
        </p:txBody>
      </p:sp>
      <p:sp>
        <p:nvSpPr>
          <p:cNvPr id="264" name="Google Shape;264;p30"/>
          <p:cNvSpPr txBox="1"/>
          <p:nvPr/>
        </p:nvSpPr>
        <p:spPr>
          <a:xfrm>
            <a:off x="2337025" y="1774650"/>
            <a:ext cx="993300" cy="3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latin typeface="Calibri"/>
                <a:ea typeface="Calibri"/>
                <a:cs typeface="Calibri"/>
                <a:sym typeface="Calibri"/>
              </a:rPr>
              <a:t>Serial</a:t>
            </a:r>
            <a:endParaRPr>
              <a:latin typeface="Calibri"/>
              <a:ea typeface="Calibri"/>
              <a:cs typeface="Calibri"/>
              <a:sym typeface="Calibri"/>
            </a:endParaRPr>
          </a:p>
        </p:txBody>
      </p:sp>
      <p:pic>
        <p:nvPicPr>
          <p:cNvPr id="265" name="Google Shape;265;p30"/>
          <p:cNvPicPr preferRelativeResize="0"/>
          <p:nvPr/>
        </p:nvPicPr>
        <p:blipFill>
          <a:blip r:embed="rId4">
            <a:alphaModFix/>
          </a:blip>
          <a:stretch>
            <a:fillRect/>
          </a:stretch>
        </p:blipFill>
        <p:spPr>
          <a:xfrm>
            <a:off x="3668424" y="1196300"/>
            <a:ext cx="2294850" cy="1721166"/>
          </a:xfrm>
          <a:prstGeom prst="rect">
            <a:avLst/>
          </a:prstGeom>
          <a:noFill/>
          <a:ln>
            <a:noFill/>
          </a:ln>
        </p:spPr>
      </p:pic>
      <p:pic>
        <p:nvPicPr>
          <p:cNvPr id="266" name="Google Shape;266;p30"/>
          <p:cNvPicPr preferRelativeResize="0"/>
          <p:nvPr/>
        </p:nvPicPr>
        <p:blipFill>
          <a:blip r:embed="rId5">
            <a:alphaModFix/>
          </a:blip>
          <a:stretch>
            <a:fillRect/>
          </a:stretch>
        </p:blipFill>
        <p:spPr>
          <a:xfrm>
            <a:off x="5822650" y="1196300"/>
            <a:ext cx="2340974" cy="1755750"/>
          </a:xfrm>
          <a:prstGeom prst="rect">
            <a:avLst/>
          </a:prstGeom>
          <a:noFill/>
          <a:ln>
            <a:noFill/>
          </a:ln>
        </p:spPr>
      </p:pic>
      <p:pic>
        <p:nvPicPr>
          <p:cNvPr id="267" name="Google Shape;267;p30"/>
          <p:cNvPicPr preferRelativeResize="0"/>
          <p:nvPr/>
        </p:nvPicPr>
        <p:blipFill>
          <a:blip r:embed="rId6">
            <a:alphaModFix/>
          </a:blip>
          <a:stretch>
            <a:fillRect/>
          </a:stretch>
        </p:blipFill>
        <p:spPr>
          <a:xfrm>
            <a:off x="3721825" y="2952050"/>
            <a:ext cx="2241450" cy="1681106"/>
          </a:xfrm>
          <a:prstGeom prst="rect">
            <a:avLst/>
          </a:prstGeom>
          <a:noFill/>
          <a:ln>
            <a:noFill/>
          </a:ln>
        </p:spPr>
      </p:pic>
      <p:pic>
        <p:nvPicPr>
          <p:cNvPr id="268" name="Google Shape;268;p30"/>
          <p:cNvPicPr preferRelativeResize="0"/>
          <p:nvPr/>
        </p:nvPicPr>
        <p:blipFill>
          <a:blip r:embed="rId7">
            <a:alphaModFix/>
          </a:blip>
          <a:stretch>
            <a:fillRect/>
          </a:stretch>
        </p:blipFill>
        <p:spPr>
          <a:xfrm>
            <a:off x="6016667" y="3014250"/>
            <a:ext cx="2294858" cy="155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rgbClr val="000000"/>
                </a:solidFill>
                <a:latin typeface="Times New Roman"/>
                <a:ea typeface="Times New Roman"/>
                <a:cs typeface="Times New Roman"/>
                <a:sym typeface="Times New Roman"/>
              </a:rPr>
              <a:t>Related research</a:t>
            </a:r>
            <a:endParaRPr>
              <a:solidFill>
                <a:srgbClr val="000000"/>
              </a:solidFill>
              <a:latin typeface="Times New Roman"/>
              <a:ea typeface="Times New Roman"/>
              <a:cs typeface="Times New Roman"/>
              <a:sym typeface="Times New Roman"/>
            </a:endParaRPr>
          </a:p>
        </p:txBody>
      </p:sp>
      <p:sp>
        <p:nvSpPr>
          <p:cNvPr id="274" name="Google Shape;274;p3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zh-TW">
                <a:latin typeface="Times New Roman"/>
                <a:ea typeface="Times New Roman"/>
                <a:cs typeface="Times New Roman"/>
                <a:sym typeface="Times New Roman"/>
              </a:rPr>
              <a:t>Martin A. Zinkevich, Markus Weimer, Alex Smola, and Lihong Li. Parallelized Stochastic Gradient Descent. </a:t>
            </a:r>
            <a:br>
              <a:rPr lang="zh-TW">
                <a:latin typeface="Times New Roman"/>
                <a:ea typeface="Times New Roman"/>
                <a:cs typeface="Times New Roman"/>
                <a:sym typeface="Times New Roman"/>
              </a:rPr>
            </a:br>
            <a:r>
              <a:rPr lang="zh-TW" sz="1100" u="sng">
                <a:solidFill>
                  <a:schemeClr val="hlink"/>
                </a:solidFill>
                <a:latin typeface="Times New Roman"/>
                <a:ea typeface="Times New Roman"/>
                <a:cs typeface="Times New Roman"/>
                <a:sym typeface="Times New Roman"/>
                <a:hlinkClick r:id="rId3"/>
              </a:rPr>
              <a:t>http://martin.zinkevich.org/publications/nips2010.pdf</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449125"/>
            <a:ext cx="7505700"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rgbClr val="000000"/>
                </a:solidFill>
                <a:latin typeface="Times New Roman"/>
                <a:ea typeface="Times New Roman"/>
                <a:cs typeface="Times New Roman"/>
                <a:sym typeface="Times New Roman"/>
              </a:rPr>
              <a:t>Outline</a:t>
            </a:r>
            <a:endParaRPr>
              <a:solidFill>
                <a:srgbClr val="000000"/>
              </a:solidFill>
              <a:latin typeface="Times New Roman"/>
              <a:ea typeface="Times New Roman"/>
              <a:cs typeface="Times New Roman"/>
              <a:sym typeface="Times New Roman"/>
            </a:endParaRPr>
          </a:p>
        </p:txBody>
      </p:sp>
      <p:sp>
        <p:nvSpPr>
          <p:cNvPr id="135" name="Google Shape;135;p14"/>
          <p:cNvSpPr txBox="1">
            <a:spLocks noGrp="1"/>
          </p:cNvSpPr>
          <p:nvPr>
            <p:ph type="body" idx="1"/>
          </p:nvPr>
        </p:nvSpPr>
        <p:spPr>
          <a:xfrm>
            <a:off x="819150" y="1168375"/>
            <a:ext cx="7505700" cy="3492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Times New Roman"/>
              <a:buChar char="●"/>
            </a:pPr>
            <a:r>
              <a:rPr lang="zh-TW" sz="2400">
                <a:latin typeface="Times New Roman"/>
                <a:ea typeface="Times New Roman"/>
                <a:cs typeface="Times New Roman"/>
                <a:sym typeface="Times New Roman"/>
              </a:rPr>
              <a:t>Motivation</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zh-TW" sz="2400">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zh-TW" sz="2400">
                <a:latin typeface="Times New Roman"/>
                <a:ea typeface="Times New Roman"/>
                <a:cs typeface="Times New Roman"/>
                <a:sym typeface="Times New Roman"/>
              </a:rPr>
              <a:t>Proposed solution - Global Update Gradient Descent</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zh-TW" sz="2400">
                <a:latin typeface="Times New Roman"/>
                <a:ea typeface="Times New Roman"/>
                <a:cs typeface="Times New Roman"/>
                <a:sym typeface="Times New Roman"/>
              </a:rPr>
              <a:t>Evaluation</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zh-TW" sz="2400">
                <a:latin typeface="Times New Roman"/>
                <a:ea typeface="Times New Roman"/>
                <a:cs typeface="Times New Roman"/>
                <a:sym typeface="Times New Roman"/>
              </a:rPr>
              <a:t>Multiple Feature Gradient Descent</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zh-TW" sz="2400">
                <a:latin typeface="Times New Roman"/>
                <a:ea typeface="Times New Roman"/>
                <a:cs typeface="Times New Roman"/>
                <a:sym typeface="Times New Roman"/>
              </a:rPr>
              <a:t>Related Work (Local Update Gradient Descent)</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zh-TW"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a:spLocks noGrp="1"/>
          </p:cNvSpPr>
          <p:nvPr>
            <p:ph type="body" idx="1"/>
          </p:nvPr>
        </p:nvSpPr>
        <p:spPr>
          <a:xfrm>
            <a:off x="819150" y="874550"/>
            <a:ext cx="7505700" cy="3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sz="1400">
                <a:solidFill>
                  <a:srgbClr val="242729"/>
                </a:solidFill>
                <a:highlight>
                  <a:srgbClr val="FFFFFF"/>
                </a:highlight>
                <a:latin typeface="Times New Roman"/>
                <a:ea typeface="Times New Roman"/>
                <a:cs typeface="Times New Roman"/>
                <a:sym typeface="Times New Roman"/>
              </a:rPr>
              <a:t>They propose a new approach:</a:t>
            </a:r>
            <a:endParaRPr sz="1400">
              <a:solidFill>
                <a:srgbClr val="242729"/>
              </a:solidFill>
              <a:highlight>
                <a:srgbClr val="FFFFFF"/>
              </a:highlight>
              <a:latin typeface="Times New Roman"/>
              <a:ea typeface="Times New Roman"/>
              <a:cs typeface="Times New Roman"/>
              <a:sym typeface="Times New Roman"/>
            </a:endParaRPr>
          </a:p>
          <a:p>
            <a:pPr marL="749300" lvl="0" indent="-317500" algn="l" rtl="0">
              <a:spcBef>
                <a:spcPts val="1100"/>
              </a:spcBef>
              <a:spcAft>
                <a:spcPts val="0"/>
              </a:spcAft>
              <a:buClr>
                <a:srgbClr val="242729"/>
              </a:buClr>
              <a:buSzPts val="1400"/>
              <a:buFont typeface="Arial"/>
              <a:buChar char="●"/>
            </a:pPr>
            <a:r>
              <a:rPr lang="zh-TW" sz="1400">
                <a:solidFill>
                  <a:srgbClr val="242729"/>
                </a:solidFill>
                <a:highlight>
                  <a:srgbClr val="FFFFFF"/>
                </a:highlight>
                <a:latin typeface="Times New Roman"/>
                <a:ea typeface="Times New Roman"/>
                <a:cs typeface="Times New Roman"/>
                <a:sym typeface="Times New Roman"/>
              </a:rPr>
              <a:t>Allow each local machine to </a:t>
            </a:r>
            <a:r>
              <a:rPr lang="zh-TW" sz="1400" b="1">
                <a:solidFill>
                  <a:srgbClr val="242729"/>
                </a:solidFill>
                <a:highlight>
                  <a:srgbClr val="FFFFFF"/>
                </a:highlight>
                <a:latin typeface="Times New Roman"/>
                <a:ea typeface="Times New Roman"/>
                <a:cs typeface="Times New Roman"/>
                <a:sym typeface="Times New Roman"/>
              </a:rPr>
              <a:t>randomly draw data points</a:t>
            </a:r>
            <a:r>
              <a:rPr lang="zh-TW" sz="1400">
                <a:solidFill>
                  <a:srgbClr val="242729"/>
                </a:solidFill>
                <a:highlight>
                  <a:srgbClr val="FFFFFF"/>
                </a:highlight>
                <a:latin typeface="Times New Roman"/>
                <a:ea typeface="Times New Roman"/>
                <a:cs typeface="Times New Roman"/>
                <a:sym typeface="Times New Roman"/>
              </a:rPr>
              <a:t>. Run SGD on each machine. Finally, average the parameters across machines to obtain a global solution. </a:t>
            </a:r>
            <a:endParaRPr sz="1400">
              <a:solidFill>
                <a:srgbClr val="242729"/>
              </a:solidFill>
              <a:highlight>
                <a:srgbClr val="FFFFFF"/>
              </a:highlight>
              <a:latin typeface="Times New Roman"/>
              <a:ea typeface="Times New Roman"/>
              <a:cs typeface="Times New Roman"/>
              <a:sym typeface="Times New Roman"/>
            </a:endParaRPr>
          </a:p>
          <a:p>
            <a:pPr marL="0" lvl="0" indent="0" algn="l" rtl="0">
              <a:spcBef>
                <a:spcPts val="2200"/>
              </a:spcBef>
              <a:spcAft>
                <a:spcPts val="0"/>
              </a:spcAft>
              <a:buNone/>
            </a:pPr>
            <a:r>
              <a:rPr lang="zh-TW" sz="1400">
                <a:solidFill>
                  <a:srgbClr val="242729"/>
                </a:solidFill>
                <a:highlight>
                  <a:srgbClr val="FFFFFF"/>
                </a:highlight>
                <a:latin typeface="Times New Roman"/>
                <a:ea typeface="Times New Roman"/>
                <a:cs typeface="Times New Roman"/>
                <a:sym typeface="Times New Roman"/>
              </a:rPr>
              <a:t>Like our local update GD, this method requires little network communication. But, the parameter estimates are better because each machine is allowed to access a larger fraction of the data.</a:t>
            </a:r>
            <a:endParaRPr sz="1400">
              <a:solidFill>
                <a:srgbClr val="242729"/>
              </a:solidFill>
              <a:highlight>
                <a:srgbClr val="FFFFFF"/>
              </a:highlight>
              <a:latin typeface="Times New Roman"/>
              <a:ea typeface="Times New Roman"/>
              <a:cs typeface="Times New Roman"/>
              <a:sym typeface="Times New Roman"/>
            </a:endParaRPr>
          </a:p>
          <a:p>
            <a:pPr marL="0" lvl="0" indent="0" algn="l" rtl="0">
              <a:spcBef>
                <a:spcPts val="2200"/>
              </a:spcBef>
              <a:spcAft>
                <a:spcPts val="0"/>
              </a:spcAft>
              <a:buNone/>
            </a:pPr>
            <a:endParaRPr sz="1400">
              <a:solidFill>
                <a:srgbClr val="242729"/>
              </a:solidFill>
              <a:highlight>
                <a:srgbClr val="FFFFFF"/>
              </a:highlight>
              <a:latin typeface="Times New Roman"/>
              <a:ea typeface="Times New Roman"/>
              <a:cs typeface="Times New Roman"/>
              <a:sym typeface="Times New Roman"/>
            </a:endParaRPr>
          </a:p>
          <a:p>
            <a:pPr marL="0" lvl="0" indent="0" algn="l" rtl="0">
              <a:spcBef>
                <a:spcPts val="2200"/>
              </a:spcBef>
              <a:spcAft>
                <a:spcPts val="1600"/>
              </a:spcAft>
              <a:buNone/>
            </a:pPr>
            <a:endParaRPr sz="1400">
              <a:latin typeface="Times New Roman"/>
              <a:ea typeface="Times New Roman"/>
              <a:cs typeface="Times New Roman"/>
              <a:sym typeface="Times New Roman"/>
            </a:endParaRPr>
          </a:p>
        </p:txBody>
      </p:sp>
      <p:pic>
        <p:nvPicPr>
          <p:cNvPr id="280" name="Google Shape;280;p32"/>
          <p:cNvPicPr preferRelativeResize="0"/>
          <p:nvPr/>
        </p:nvPicPr>
        <p:blipFill>
          <a:blip r:embed="rId3">
            <a:alphaModFix/>
          </a:blip>
          <a:stretch>
            <a:fillRect/>
          </a:stretch>
        </p:blipFill>
        <p:spPr>
          <a:xfrm>
            <a:off x="819150" y="3243718"/>
            <a:ext cx="7505701" cy="10841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6" name="Google Shape;286;p33"/>
          <p:cNvSpPr txBox="1"/>
          <p:nvPr/>
        </p:nvSpPr>
        <p:spPr>
          <a:xfrm>
            <a:off x="3914875" y="3884775"/>
            <a:ext cx="4262700" cy="4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latin typeface="Times New Roman"/>
                <a:ea typeface="Times New Roman"/>
                <a:cs typeface="Times New Roman"/>
                <a:sym typeface="Times New Roman"/>
              </a:rPr>
              <a:t>mini-batch = 100</a:t>
            </a:r>
            <a:endParaRPr>
              <a:latin typeface="Times New Roman"/>
              <a:ea typeface="Times New Roman"/>
              <a:cs typeface="Times New Roman"/>
              <a:sym typeface="Times New Roman"/>
            </a:endParaRPr>
          </a:p>
        </p:txBody>
      </p:sp>
      <p:pic>
        <p:nvPicPr>
          <p:cNvPr id="289" name="Google Shape;289;p33"/>
          <p:cNvPicPr preferRelativeResize="0"/>
          <p:nvPr/>
        </p:nvPicPr>
        <p:blipFill>
          <a:blip r:embed="rId3">
            <a:alphaModFix/>
          </a:blip>
          <a:stretch>
            <a:fillRect/>
          </a:stretch>
        </p:blipFill>
        <p:spPr>
          <a:xfrm>
            <a:off x="4285450" y="1604300"/>
            <a:ext cx="4607021" cy="1700800"/>
          </a:xfrm>
          <a:prstGeom prst="rect">
            <a:avLst/>
          </a:prstGeom>
          <a:noFill/>
          <a:ln>
            <a:noFill/>
          </a:ln>
        </p:spPr>
      </p:pic>
      <p:sp>
        <p:nvSpPr>
          <p:cNvPr id="290" name="Google Shape;290;p33"/>
          <p:cNvSpPr/>
          <p:nvPr/>
        </p:nvSpPr>
        <p:spPr>
          <a:xfrm>
            <a:off x="4869675" y="2006975"/>
            <a:ext cx="666000" cy="170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4869675" y="2832850"/>
            <a:ext cx="666000" cy="170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txBox="1"/>
          <p:nvPr/>
        </p:nvSpPr>
        <p:spPr>
          <a:xfrm>
            <a:off x="2440650" y="643875"/>
            <a:ext cx="4262700" cy="49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2400" b="1">
                <a:latin typeface="Times New Roman"/>
                <a:ea typeface="Times New Roman"/>
                <a:cs typeface="Times New Roman"/>
                <a:sym typeface="Times New Roman"/>
              </a:rPr>
              <a:t>SGD v.s. parallelized GD</a:t>
            </a:r>
            <a:endParaRPr sz="2400" b="1">
              <a:latin typeface="Times New Roman"/>
              <a:ea typeface="Times New Roman"/>
              <a:cs typeface="Times New Roman"/>
              <a:sym typeface="Times New Roman"/>
            </a:endParaRPr>
          </a:p>
        </p:txBody>
      </p:sp>
      <p:pic>
        <p:nvPicPr>
          <p:cNvPr id="1026" name="Picture 2" descr="https://lh5.googleusercontent.com/9XsVlB1px5d2eZ2BwFiX24KFJXky7ckEYUV6GobjLcOu64IASxvYz6WiZtnxlGQu3zAayIETlK-HDU0jrVBLLfxz83OUiFye3m8-Pd-1UknK4qN1RIPZCr20tqfLxjYwVsjEvpRJEZ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052" y="1345096"/>
            <a:ext cx="3474588" cy="2605940"/>
          </a:xfrm>
          <a:prstGeom prst="rect">
            <a:avLst/>
          </a:prstGeom>
          <a:noFill/>
          <a:extLst>
            <a:ext uri="{909E8E84-426E-40DD-AFC4-6F175D3DCCD1}">
              <a14:hiddenFill xmlns:a14="http://schemas.microsoft.com/office/drawing/2010/main">
                <a:solidFill>
                  <a:srgbClr val="FFFFFF"/>
                </a:solidFill>
              </a14:hiddenFill>
            </a:ext>
          </a:extLst>
        </p:spPr>
      </p:pic>
      <p:sp>
        <p:nvSpPr>
          <p:cNvPr id="287" name="Google Shape;287;p33"/>
          <p:cNvSpPr/>
          <p:nvPr/>
        </p:nvSpPr>
        <p:spPr>
          <a:xfrm>
            <a:off x="2920647" y="1923122"/>
            <a:ext cx="119024" cy="83853"/>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txBox="1"/>
          <p:nvPr/>
        </p:nvSpPr>
        <p:spPr>
          <a:xfrm>
            <a:off x="3039671" y="1763740"/>
            <a:ext cx="623129" cy="32828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dirty="0">
                <a:latin typeface="Calibri"/>
                <a:ea typeface="Calibri"/>
                <a:cs typeface="Calibri"/>
                <a:sym typeface="Calibri"/>
              </a:rPr>
              <a:t>SGD </a:t>
            </a:r>
            <a:endParaRPr dirty="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rgbClr val="000000"/>
                </a:solidFill>
                <a:latin typeface="Times New Roman"/>
                <a:ea typeface="Times New Roman"/>
                <a:cs typeface="Times New Roman"/>
                <a:sym typeface="Times New Roman"/>
              </a:rPr>
              <a:t>Conclusion</a:t>
            </a:r>
            <a:endParaRPr>
              <a:solidFill>
                <a:srgbClr val="000000"/>
              </a:solidFill>
              <a:latin typeface="Times New Roman"/>
              <a:ea typeface="Times New Roman"/>
              <a:cs typeface="Times New Roman"/>
              <a:sym typeface="Times New Roman"/>
            </a:endParaRPr>
          </a:p>
        </p:txBody>
      </p:sp>
      <p:sp>
        <p:nvSpPr>
          <p:cNvPr id="298" name="Google Shape;298;p34"/>
          <p:cNvSpPr txBox="1">
            <a:spLocks noGrp="1"/>
          </p:cNvSpPr>
          <p:nvPr>
            <p:ph type="body" idx="1"/>
          </p:nvPr>
        </p:nvSpPr>
        <p:spPr>
          <a:xfrm>
            <a:off x="819150" y="1611550"/>
            <a:ext cx="7505700" cy="282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zh-TW" sz="1800">
                <a:latin typeface="Times New Roman"/>
                <a:ea typeface="Times New Roman"/>
                <a:cs typeface="Times New Roman"/>
                <a:sym typeface="Times New Roman"/>
              </a:rPr>
              <a:t>Gradient discent can be parallelized</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TW" sz="1800">
                <a:latin typeface="Times New Roman"/>
                <a:ea typeface="Times New Roman"/>
                <a:cs typeface="Times New Roman"/>
                <a:sym typeface="Times New Roman"/>
              </a:rPr>
              <a:t>The speed up of pthread is not as well as openMP. We think there is room for improvement</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TW" sz="1800">
                <a:latin typeface="Times New Roman"/>
                <a:ea typeface="Times New Roman"/>
                <a:cs typeface="Times New Roman"/>
                <a:sym typeface="Times New Roman"/>
              </a:rPr>
              <a:t>Pthread : When the data size or features become larger, the speed up will get better due to the calculation of each thread(process) becoming more complex, which results in  the percentage of overhead getting lower</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5"/>
          <p:cNvSpPr txBox="1">
            <a:spLocks noGrp="1"/>
          </p:cNvSpPr>
          <p:nvPr>
            <p:ph type="title"/>
          </p:nvPr>
        </p:nvSpPr>
        <p:spPr>
          <a:xfrm>
            <a:off x="819150" y="30982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rgbClr val="000000"/>
                </a:solidFill>
                <a:latin typeface="Times New Roman"/>
                <a:ea typeface="Times New Roman"/>
                <a:cs typeface="Times New Roman"/>
                <a:sym typeface="Times New Roman"/>
              </a:rPr>
              <a:t>Contributions of each member</a:t>
            </a:r>
            <a:endParaRPr>
              <a:solidFill>
                <a:srgbClr val="000000"/>
              </a:solidFill>
              <a:latin typeface="Times New Roman"/>
              <a:ea typeface="Times New Roman"/>
              <a:cs typeface="Times New Roman"/>
              <a:sym typeface="Times New Roman"/>
            </a:endParaRPr>
          </a:p>
        </p:txBody>
      </p:sp>
      <p:graphicFrame>
        <p:nvGraphicFramePr>
          <p:cNvPr id="304" name="Google Shape;304;p35"/>
          <p:cNvGraphicFramePr/>
          <p:nvPr/>
        </p:nvGraphicFramePr>
        <p:xfrm>
          <a:off x="909625" y="1116200"/>
          <a:ext cx="7239000" cy="3477678"/>
        </p:xfrm>
        <a:graphic>
          <a:graphicData uri="http://schemas.openxmlformats.org/drawingml/2006/table">
            <a:tbl>
              <a:tblPr>
                <a:noFill/>
                <a:tableStyleId>{A99F1144-07E6-41BC-B1EB-2E3EF3E38F50}</a:tableStyleId>
              </a:tblPr>
              <a:tblGrid>
                <a:gridCol w="1754975">
                  <a:extLst>
                    <a:ext uri="{9D8B030D-6E8A-4147-A177-3AD203B41FA5}">
                      <a16:colId xmlns:a16="http://schemas.microsoft.com/office/drawing/2014/main" val="20000"/>
                    </a:ext>
                  </a:extLst>
                </a:gridCol>
                <a:gridCol w="5484025">
                  <a:extLst>
                    <a:ext uri="{9D8B030D-6E8A-4147-A177-3AD203B41FA5}">
                      <a16:colId xmlns:a16="http://schemas.microsoft.com/office/drawing/2014/main" val="20001"/>
                    </a:ext>
                  </a:extLst>
                </a:gridCol>
              </a:tblGrid>
              <a:tr h="1281800">
                <a:tc>
                  <a:txBody>
                    <a:bodyPr/>
                    <a:lstStyle/>
                    <a:p>
                      <a:pPr marL="0" lvl="0" indent="0" algn="l" rtl="0">
                        <a:spcBef>
                          <a:spcPts val="0"/>
                        </a:spcBef>
                        <a:spcAft>
                          <a:spcPts val="0"/>
                        </a:spcAft>
                        <a:buNone/>
                      </a:pPr>
                      <a:r>
                        <a:rPr lang="zh-TW" sz="1800">
                          <a:latin typeface="DFKai-SB"/>
                          <a:ea typeface="DFKai-SB"/>
                          <a:cs typeface="DFKai-SB"/>
                          <a:sym typeface="DFKai-SB"/>
                        </a:rPr>
                        <a:t>傅信瑀</a:t>
                      </a:r>
                      <a:endParaRPr sz="1800">
                        <a:latin typeface="DFKai-SB"/>
                        <a:ea typeface="DFKai-SB"/>
                        <a:cs typeface="DFKai-SB"/>
                        <a:sym typeface="DFKai-SB"/>
                      </a:endParaRPr>
                    </a:p>
                  </a:txBody>
                  <a:tcPr marL="91425" marR="91425" marT="91425" marB="91425"/>
                </a:tc>
                <a:tc>
                  <a:txBody>
                    <a:bodyPr/>
                    <a:lstStyle/>
                    <a:p>
                      <a:pPr marL="0" lvl="0" indent="0" algn="l" rtl="0">
                        <a:lnSpc>
                          <a:spcPct val="115000"/>
                        </a:lnSpc>
                        <a:spcBef>
                          <a:spcPts val="0"/>
                        </a:spcBef>
                        <a:spcAft>
                          <a:spcPts val="0"/>
                        </a:spcAft>
                        <a:buNone/>
                      </a:pPr>
                      <a:r>
                        <a:rPr lang="zh-TW" sz="1800">
                          <a:latin typeface="Times New Roman"/>
                          <a:ea typeface="Times New Roman"/>
                          <a:cs typeface="Times New Roman"/>
                          <a:sym typeface="Times New Roman"/>
                        </a:rPr>
                        <a:t>Serial Programming: C++ version</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zh-TW" sz="1800">
                          <a:latin typeface="Times New Roman"/>
                          <a:ea typeface="Times New Roman"/>
                          <a:cs typeface="Times New Roman"/>
                          <a:sym typeface="Times New Roman"/>
                        </a:rPr>
                        <a:t>Parallel Programming: Pthread, openMP</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zh-TW" sz="1800">
                          <a:latin typeface="Times New Roman"/>
                          <a:ea typeface="Times New Roman"/>
                          <a:cs typeface="Times New Roman"/>
                          <a:sym typeface="Times New Roman"/>
                        </a:rPr>
                        <a:t>Global update gradient descent</a:t>
                      </a:r>
                      <a:endParaRPr sz="1800">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895350">
                <a:tc>
                  <a:txBody>
                    <a:bodyPr/>
                    <a:lstStyle/>
                    <a:p>
                      <a:pPr marL="0" lvl="0" indent="0" algn="l" rtl="0">
                        <a:spcBef>
                          <a:spcPts val="0"/>
                        </a:spcBef>
                        <a:spcAft>
                          <a:spcPts val="0"/>
                        </a:spcAft>
                        <a:buNone/>
                      </a:pPr>
                      <a:r>
                        <a:rPr lang="zh-TW" sz="1800">
                          <a:latin typeface="DFKai-SB"/>
                          <a:ea typeface="DFKai-SB"/>
                          <a:cs typeface="DFKai-SB"/>
                          <a:sym typeface="DFKai-SB"/>
                        </a:rPr>
                        <a:t>尤健羽</a:t>
                      </a:r>
                      <a:endParaRPr sz="1800">
                        <a:latin typeface="DFKai-SB"/>
                        <a:ea typeface="DFKai-SB"/>
                        <a:cs typeface="DFKai-SB"/>
                        <a:sym typeface="DFKai-SB"/>
                      </a:endParaRPr>
                    </a:p>
                  </a:txBody>
                  <a:tcPr marL="91425" marR="91425" marT="91425" marB="91425"/>
                </a:tc>
                <a:tc>
                  <a:txBody>
                    <a:bodyPr/>
                    <a:lstStyle/>
                    <a:p>
                      <a:pPr marL="0" lvl="0" indent="0" algn="l" rtl="0">
                        <a:lnSpc>
                          <a:spcPct val="115000"/>
                        </a:lnSpc>
                        <a:spcBef>
                          <a:spcPts val="0"/>
                        </a:spcBef>
                        <a:spcAft>
                          <a:spcPts val="0"/>
                        </a:spcAft>
                        <a:buNone/>
                      </a:pPr>
                      <a:r>
                        <a:rPr lang="zh-TW" sz="1800">
                          <a:latin typeface="Times New Roman"/>
                          <a:ea typeface="Times New Roman"/>
                          <a:cs typeface="Times New Roman"/>
                          <a:sym typeface="Times New Roman"/>
                        </a:rPr>
                        <a:t>Serial Programming: C version</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zh-TW" sz="1800">
                          <a:latin typeface="Times New Roman"/>
                          <a:ea typeface="Times New Roman"/>
                          <a:cs typeface="Times New Roman"/>
                          <a:sym typeface="Times New Roman"/>
                        </a:rPr>
                        <a:t>Parallel Programming: MPI </a:t>
                      </a:r>
                      <a:endParaRPr sz="18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zh-TW" sz="1800">
                          <a:latin typeface="Times New Roman"/>
                          <a:ea typeface="Times New Roman"/>
                          <a:cs typeface="Times New Roman"/>
                          <a:sym typeface="Times New Roman"/>
                        </a:rPr>
                        <a:t>Multiple Linear Regression</a:t>
                      </a: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895350">
                <a:tc>
                  <a:txBody>
                    <a:bodyPr/>
                    <a:lstStyle/>
                    <a:p>
                      <a:pPr marL="0" lvl="0" indent="0" algn="l" rtl="0">
                        <a:spcBef>
                          <a:spcPts val="0"/>
                        </a:spcBef>
                        <a:spcAft>
                          <a:spcPts val="0"/>
                        </a:spcAft>
                        <a:buNone/>
                      </a:pPr>
                      <a:r>
                        <a:rPr lang="zh-TW" sz="1800">
                          <a:latin typeface="DFKai-SB"/>
                          <a:ea typeface="DFKai-SB"/>
                          <a:cs typeface="DFKai-SB"/>
                          <a:sym typeface="DFKai-SB"/>
                        </a:rPr>
                        <a:t>許程翔</a:t>
                      </a:r>
                      <a:endParaRPr sz="1800">
                        <a:latin typeface="DFKai-SB"/>
                        <a:ea typeface="DFKai-SB"/>
                        <a:cs typeface="DFKai-SB"/>
                        <a:sym typeface="DFKai-SB"/>
                      </a:endParaRPr>
                    </a:p>
                  </a:txBody>
                  <a:tcPr marL="91425" marR="91425" marT="91425" marB="91425"/>
                </a:tc>
                <a:tc>
                  <a:txBody>
                    <a:bodyPr/>
                    <a:lstStyle/>
                    <a:p>
                      <a:pPr marL="0" lvl="0" indent="0" algn="l" rtl="0">
                        <a:spcBef>
                          <a:spcPts val="0"/>
                        </a:spcBef>
                        <a:spcAft>
                          <a:spcPts val="0"/>
                        </a:spcAft>
                        <a:buNone/>
                      </a:pPr>
                      <a:r>
                        <a:rPr lang="zh-TW" sz="1800">
                          <a:latin typeface="Times New Roman"/>
                          <a:ea typeface="Times New Roman"/>
                          <a:cs typeface="Times New Roman"/>
                          <a:sym typeface="Times New Roman"/>
                        </a:rPr>
                        <a:t>Parallel Programming: local update version</a:t>
                      </a:r>
                      <a:endParaRPr sz="1800">
                        <a:latin typeface="Times New Roman"/>
                        <a:ea typeface="Times New Roman"/>
                        <a:cs typeface="Times New Roman"/>
                        <a:sym typeface="Times New Roman"/>
                      </a:endParaRPr>
                    </a:p>
                    <a:p>
                      <a:pPr marL="0" lvl="0" indent="0" algn="l" rtl="0">
                        <a:spcBef>
                          <a:spcPts val="0"/>
                        </a:spcBef>
                        <a:spcAft>
                          <a:spcPts val="0"/>
                        </a:spcAft>
                        <a:buNone/>
                      </a:pPr>
                      <a:r>
                        <a:rPr lang="zh-TW" sz="1800">
                          <a:latin typeface="Times New Roman"/>
                          <a:ea typeface="Times New Roman"/>
                          <a:cs typeface="Times New Roman"/>
                          <a:sym typeface="Times New Roman"/>
                        </a:rPr>
                        <a:t>Related Research</a:t>
                      </a: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zh-TW" sz="4800"/>
              <a:t>Q&amp;A</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4705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rgbClr val="000000"/>
                </a:solidFill>
                <a:latin typeface="Times New Roman"/>
                <a:ea typeface="Times New Roman"/>
                <a:cs typeface="Times New Roman"/>
                <a:sym typeface="Times New Roman"/>
              </a:rPr>
              <a:t>Motivation</a:t>
            </a:r>
            <a:endParaRPr>
              <a:solidFill>
                <a:srgbClr val="000000"/>
              </a:solidFill>
              <a:latin typeface="Times New Roman"/>
              <a:ea typeface="Times New Roman"/>
              <a:cs typeface="Times New Roman"/>
              <a:sym typeface="Times New Roman"/>
            </a:endParaRPr>
          </a:p>
        </p:txBody>
      </p:sp>
      <p:sp>
        <p:nvSpPr>
          <p:cNvPr id="141" name="Google Shape;141;p15"/>
          <p:cNvSpPr txBox="1">
            <a:spLocks noGrp="1"/>
          </p:cNvSpPr>
          <p:nvPr>
            <p:ph type="body" idx="1"/>
          </p:nvPr>
        </p:nvSpPr>
        <p:spPr>
          <a:xfrm>
            <a:off x="819150" y="1650200"/>
            <a:ext cx="7505700" cy="2788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Times New Roman"/>
              <a:buChar char="●"/>
            </a:pPr>
            <a:r>
              <a:rPr lang="zh-TW" sz="2400">
                <a:latin typeface="Times New Roman"/>
                <a:ea typeface="Times New Roman"/>
                <a:cs typeface="Times New Roman"/>
                <a:sym typeface="Times New Roman"/>
              </a:rPr>
              <a:t>Datasets for Machine Learning are large </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zh-TW" sz="2400">
                <a:latin typeface="Times New Roman"/>
                <a:ea typeface="Times New Roman"/>
                <a:cs typeface="Times New Roman"/>
                <a:sym typeface="Times New Roman"/>
              </a:rPr>
              <a:t>It look a long time to train</a:t>
            </a:r>
            <a:endParaRPr sz="2400">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zh-TW" sz="2400">
                <a:latin typeface="Times New Roman"/>
                <a:ea typeface="Times New Roman"/>
                <a:cs typeface="Times New Roman"/>
                <a:sym typeface="Times New Roman"/>
              </a:rPr>
              <a:t>Machine Learning can be applied in many ways</a:t>
            </a:r>
            <a:endParaRPr sz="2400">
              <a:latin typeface="Times New Roman"/>
              <a:ea typeface="Times New Roman"/>
              <a:cs typeface="Times New Roman"/>
              <a:sym typeface="Times New Roman"/>
            </a:endParaRPr>
          </a:p>
          <a:p>
            <a:pPr marL="0" lvl="0" indent="0" algn="l" rtl="0">
              <a:spcBef>
                <a:spcPts val="1600"/>
              </a:spcBef>
              <a:spcAft>
                <a:spcPts val="1600"/>
              </a:spcAft>
              <a:buNone/>
            </a:pP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16"/>
          <p:cNvPicPr preferRelativeResize="0"/>
          <p:nvPr/>
        </p:nvPicPr>
        <p:blipFill>
          <a:blip r:embed="rId3">
            <a:alphaModFix/>
          </a:blip>
          <a:stretch>
            <a:fillRect/>
          </a:stretch>
        </p:blipFill>
        <p:spPr>
          <a:xfrm>
            <a:off x="4572000" y="1872775"/>
            <a:ext cx="4266000" cy="2644900"/>
          </a:xfrm>
          <a:prstGeom prst="rect">
            <a:avLst/>
          </a:prstGeom>
          <a:noFill/>
          <a:ln>
            <a:noFill/>
          </a:ln>
        </p:spPr>
      </p:pic>
      <p:sp>
        <p:nvSpPr>
          <p:cNvPr id="147" name="Google Shape;147;p16"/>
          <p:cNvSpPr txBox="1"/>
          <p:nvPr/>
        </p:nvSpPr>
        <p:spPr>
          <a:xfrm>
            <a:off x="903000" y="352475"/>
            <a:ext cx="7338000" cy="69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3000">
                <a:latin typeface="Times New Roman"/>
                <a:ea typeface="Times New Roman"/>
                <a:cs typeface="Times New Roman"/>
                <a:sym typeface="Times New Roman"/>
              </a:rPr>
              <a:t>Introduction </a:t>
            </a:r>
            <a:endParaRPr sz="3000">
              <a:latin typeface="Times New Roman"/>
              <a:ea typeface="Times New Roman"/>
              <a:cs typeface="Times New Roman"/>
              <a:sym typeface="Times New Roman"/>
            </a:endParaRPr>
          </a:p>
        </p:txBody>
      </p:sp>
      <p:pic>
        <p:nvPicPr>
          <p:cNvPr id="148" name="Google Shape;148;p16"/>
          <p:cNvPicPr preferRelativeResize="0"/>
          <p:nvPr/>
        </p:nvPicPr>
        <p:blipFill>
          <a:blip r:embed="rId4">
            <a:alphaModFix/>
          </a:blip>
          <a:stretch>
            <a:fillRect/>
          </a:stretch>
        </p:blipFill>
        <p:spPr>
          <a:xfrm>
            <a:off x="810751" y="1954800"/>
            <a:ext cx="3418722" cy="2423225"/>
          </a:xfrm>
          <a:prstGeom prst="rect">
            <a:avLst/>
          </a:prstGeom>
          <a:noFill/>
          <a:ln>
            <a:noFill/>
          </a:ln>
        </p:spPr>
      </p:pic>
      <p:pic>
        <p:nvPicPr>
          <p:cNvPr id="149" name="Google Shape;149;p16"/>
          <p:cNvPicPr preferRelativeResize="0"/>
          <p:nvPr/>
        </p:nvPicPr>
        <p:blipFill>
          <a:blip r:embed="rId5">
            <a:alphaModFix/>
          </a:blip>
          <a:stretch>
            <a:fillRect/>
          </a:stretch>
        </p:blipFill>
        <p:spPr>
          <a:xfrm>
            <a:off x="1288575" y="1272975"/>
            <a:ext cx="2463063" cy="460625"/>
          </a:xfrm>
          <a:prstGeom prst="rect">
            <a:avLst/>
          </a:prstGeom>
          <a:noFill/>
          <a:ln>
            <a:noFill/>
          </a:ln>
        </p:spPr>
      </p:pic>
      <p:pic>
        <p:nvPicPr>
          <p:cNvPr id="150" name="Google Shape;150;p16"/>
          <p:cNvPicPr preferRelativeResize="0"/>
          <p:nvPr/>
        </p:nvPicPr>
        <p:blipFill>
          <a:blip r:embed="rId6">
            <a:alphaModFix/>
          </a:blip>
          <a:stretch>
            <a:fillRect/>
          </a:stretch>
        </p:blipFill>
        <p:spPr>
          <a:xfrm>
            <a:off x="2062925" y="4380287"/>
            <a:ext cx="2085975" cy="529775"/>
          </a:xfrm>
          <a:prstGeom prst="rect">
            <a:avLst/>
          </a:prstGeom>
          <a:noFill/>
          <a:ln>
            <a:noFill/>
          </a:ln>
        </p:spPr>
      </p:pic>
      <p:sp>
        <p:nvSpPr>
          <p:cNvPr id="151" name="Google Shape;151;p16"/>
          <p:cNvSpPr txBox="1"/>
          <p:nvPr/>
        </p:nvSpPr>
        <p:spPr>
          <a:xfrm>
            <a:off x="964400" y="4479125"/>
            <a:ext cx="12216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latin typeface="Times New Roman"/>
                <a:ea typeface="Times New Roman"/>
                <a:cs typeface="Times New Roman"/>
                <a:sym typeface="Times New Roman"/>
              </a:rPr>
              <a:t>cost function:</a:t>
            </a:r>
            <a:endParaRPr>
              <a:latin typeface="Times New Roman"/>
              <a:ea typeface="Times New Roman"/>
              <a:cs typeface="Times New Roman"/>
              <a:sym typeface="Times New Roman"/>
            </a:endParaRPr>
          </a:p>
        </p:txBody>
      </p:sp>
      <p:pic>
        <p:nvPicPr>
          <p:cNvPr id="152" name="Google Shape;152;p16"/>
          <p:cNvPicPr preferRelativeResize="0"/>
          <p:nvPr/>
        </p:nvPicPr>
        <p:blipFill>
          <a:blip r:embed="rId7">
            <a:alphaModFix/>
          </a:blip>
          <a:stretch>
            <a:fillRect/>
          </a:stretch>
        </p:blipFill>
        <p:spPr>
          <a:xfrm>
            <a:off x="4743463" y="1303287"/>
            <a:ext cx="3923081" cy="40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819150" y="496125"/>
            <a:ext cx="7505700" cy="56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rgbClr val="000000"/>
                </a:solidFill>
                <a:latin typeface="Times New Roman"/>
                <a:ea typeface="Times New Roman"/>
                <a:cs typeface="Times New Roman"/>
                <a:sym typeface="Times New Roman"/>
              </a:rPr>
              <a:t>Environment &amp; Input Sets  </a:t>
            </a:r>
            <a:endParaRPr>
              <a:solidFill>
                <a:srgbClr val="000000"/>
              </a:solidFill>
              <a:latin typeface="Times New Roman"/>
              <a:ea typeface="Times New Roman"/>
              <a:cs typeface="Times New Roman"/>
              <a:sym typeface="Times New Roman"/>
            </a:endParaRPr>
          </a:p>
        </p:txBody>
      </p:sp>
      <p:sp>
        <p:nvSpPr>
          <p:cNvPr id="158" name="Google Shape;158;p17"/>
          <p:cNvSpPr txBox="1">
            <a:spLocks noGrp="1"/>
          </p:cNvSpPr>
          <p:nvPr>
            <p:ph type="body" idx="1"/>
          </p:nvPr>
        </p:nvSpPr>
        <p:spPr>
          <a:xfrm>
            <a:off x="819150" y="1289225"/>
            <a:ext cx="7505700" cy="3149400"/>
          </a:xfrm>
          <a:prstGeom prst="rect">
            <a:avLst/>
          </a:prstGeom>
        </p:spPr>
        <p:txBody>
          <a:bodyPr spcFirstLastPara="1" wrap="square" lIns="91425" tIns="91425" rIns="91425" bIns="91425" anchor="t" anchorCtr="0">
            <a:noAutofit/>
          </a:bodyPr>
          <a:lstStyle/>
          <a:p>
            <a:pPr marL="0" lvl="0" indent="0" algn="l" rtl="0">
              <a:lnSpc>
                <a:spcPct val="114000"/>
              </a:lnSpc>
              <a:spcBef>
                <a:spcPts val="0"/>
              </a:spcBef>
              <a:spcAft>
                <a:spcPts val="0"/>
              </a:spcAft>
              <a:buNone/>
            </a:pPr>
            <a:endParaRPr sz="1800">
              <a:latin typeface="Times New Roman"/>
              <a:ea typeface="Times New Roman"/>
              <a:cs typeface="Times New Roman"/>
              <a:sym typeface="Times New Roman"/>
            </a:endParaRPr>
          </a:p>
          <a:p>
            <a:pPr marL="0" lvl="0" indent="0" algn="l" rtl="0">
              <a:lnSpc>
                <a:spcPct val="114000"/>
              </a:lnSpc>
              <a:spcBef>
                <a:spcPts val="1600"/>
              </a:spcBef>
              <a:spcAft>
                <a:spcPts val="0"/>
              </a:spcAft>
              <a:buNone/>
            </a:pPr>
            <a:endParaRPr sz="1800">
              <a:latin typeface="Times New Roman"/>
              <a:ea typeface="Times New Roman"/>
              <a:cs typeface="Times New Roman"/>
              <a:sym typeface="Times New Roman"/>
            </a:endParaRPr>
          </a:p>
          <a:p>
            <a:pPr marL="0" lvl="0" indent="0" algn="l" rtl="0">
              <a:lnSpc>
                <a:spcPct val="114000"/>
              </a:lnSpc>
              <a:spcBef>
                <a:spcPts val="1600"/>
              </a:spcBef>
              <a:spcAft>
                <a:spcPts val="0"/>
              </a:spcAft>
              <a:buNone/>
            </a:pPr>
            <a:r>
              <a:rPr lang="zh-TW" sz="1800">
                <a:latin typeface="Times New Roman"/>
                <a:ea typeface="Times New Roman"/>
                <a:cs typeface="Times New Roman"/>
                <a:sym typeface="Times New Roman"/>
              </a:rPr>
              <a:t>Data Size: 864860</a:t>
            </a:r>
            <a:br>
              <a:rPr lang="zh-TW" sz="1800">
                <a:latin typeface="Times New Roman"/>
                <a:ea typeface="Times New Roman"/>
                <a:cs typeface="Times New Roman"/>
                <a:sym typeface="Times New Roman"/>
              </a:rPr>
            </a:br>
            <a:r>
              <a:rPr lang="zh-TW" sz="1800">
                <a:latin typeface="Times New Roman"/>
                <a:ea typeface="Times New Roman"/>
                <a:cs typeface="Times New Roman"/>
                <a:sym typeface="Times New Roman"/>
              </a:rPr>
              <a:t>Iteration: 2000</a:t>
            </a:r>
            <a:br>
              <a:rPr lang="zh-TW" sz="1800">
                <a:latin typeface="Times New Roman"/>
                <a:ea typeface="Times New Roman"/>
                <a:cs typeface="Times New Roman"/>
                <a:sym typeface="Times New Roman"/>
              </a:rPr>
            </a:br>
            <a:r>
              <a:rPr lang="zh-TW" sz="1800">
                <a:latin typeface="Times New Roman"/>
                <a:ea typeface="Times New Roman"/>
                <a:cs typeface="Times New Roman"/>
                <a:sym typeface="Times New Roman"/>
              </a:rPr>
              <a:t/>
            </a:r>
            <a:br>
              <a:rPr lang="zh-TW" sz="1800">
                <a:latin typeface="Times New Roman"/>
                <a:ea typeface="Times New Roman"/>
                <a:cs typeface="Times New Roman"/>
                <a:sym typeface="Times New Roman"/>
              </a:rPr>
            </a:br>
            <a:r>
              <a:rPr lang="zh-TW" sz="1800">
                <a:latin typeface="Times New Roman"/>
                <a:ea typeface="Times New Roman"/>
                <a:cs typeface="Times New Roman"/>
                <a:sym typeface="Times New Roman"/>
              </a:rPr>
              <a:t>PP server:</a:t>
            </a:r>
            <a:br>
              <a:rPr lang="zh-TW" sz="1800">
                <a:latin typeface="Times New Roman"/>
                <a:ea typeface="Times New Roman"/>
                <a:cs typeface="Times New Roman"/>
                <a:sym typeface="Times New Roman"/>
              </a:rPr>
            </a:br>
            <a:r>
              <a:rPr lang="zh-TW" sz="1800">
                <a:latin typeface="Times New Roman"/>
                <a:ea typeface="Times New Roman"/>
                <a:cs typeface="Times New Roman"/>
                <a:sym typeface="Times New Roman"/>
              </a:rPr>
              <a:t>Intel Core i7-870	2.93GHz</a:t>
            </a:r>
            <a:br>
              <a:rPr lang="zh-TW" sz="1800">
                <a:latin typeface="Times New Roman"/>
                <a:ea typeface="Times New Roman"/>
                <a:cs typeface="Times New Roman"/>
                <a:sym typeface="Times New Roman"/>
              </a:rPr>
            </a:br>
            <a:r>
              <a:rPr lang="zh-TW" sz="1800">
                <a:latin typeface="Times New Roman"/>
                <a:ea typeface="Times New Roman"/>
                <a:cs typeface="Times New Roman"/>
                <a:sym typeface="Times New Roman"/>
              </a:rPr>
              <a:t>Language: C++ / C</a:t>
            </a:r>
            <a:endParaRPr sz="1800">
              <a:latin typeface="Times New Roman"/>
              <a:ea typeface="Times New Roman"/>
              <a:cs typeface="Times New Roman"/>
              <a:sym typeface="Times New Roman"/>
            </a:endParaRPr>
          </a:p>
          <a:p>
            <a:pPr marL="0" lvl="0" indent="0" algn="l" rtl="0">
              <a:lnSpc>
                <a:spcPct val="114000"/>
              </a:lnSpc>
              <a:spcBef>
                <a:spcPts val="1600"/>
              </a:spcBef>
              <a:spcAft>
                <a:spcPts val="0"/>
              </a:spcAft>
              <a:buNone/>
            </a:pPr>
            <a:endParaRPr sz="1800">
              <a:latin typeface="Times New Roman"/>
              <a:ea typeface="Times New Roman"/>
              <a:cs typeface="Times New Roman"/>
              <a:sym typeface="Times New Roman"/>
            </a:endParaRPr>
          </a:p>
          <a:p>
            <a:pPr marL="0" lvl="0" indent="0" algn="l" rtl="0">
              <a:lnSpc>
                <a:spcPct val="114000"/>
              </a:lnSpc>
              <a:spcBef>
                <a:spcPts val="1600"/>
              </a:spcBef>
              <a:spcAft>
                <a:spcPts val="0"/>
              </a:spcAft>
              <a:buNone/>
            </a:pPr>
            <a:endParaRPr sz="1800">
              <a:latin typeface="Times New Roman"/>
              <a:ea typeface="Times New Roman"/>
              <a:cs typeface="Times New Roman"/>
              <a:sym typeface="Times New Roman"/>
            </a:endParaRPr>
          </a:p>
          <a:p>
            <a:pPr marL="0" lvl="0" indent="0" algn="l" rtl="0">
              <a:spcBef>
                <a:spcPts val="1600"/>
              </a:spcBef>
              <a:spcAft>
                <a:spcPts val="1600"/>
              </a:spcAft>
              <a:buNone/>
            </a:pPr>
            <a:endParaRPr sz="1800"/>
          </a:p>
        </p:txBody>
      </p:sp>
      <p:pic>
        <p:nvPicPr>
          <p:cNvPr id="159" name="Google Shape;159;p17"/>
          <p:cNvPicPr preferRelativeResize="0"/>
          <p:nvPr/>
        </p:nvPicPr>
        <p:blipFill>
          <a:blip r:embed="rId3">
            <a:alphaModFix/>
          </a:blip>
          <a:stretch>
            <a:fillRect/>
          </a:stretch>
        </p:blipFill>
        <p:spPr>
          <a:xfrm>
            <a:off x="886250" y="1353900"/>
            <a:ext cx="2506625" cy="779425"/>
          </a:xfrm>
          <a:prstGeom prst="rect">
            <a:avLst/>
          </a:prstGeom>
          <a:noFill/>
          <a:ln>
            <a:noFill/>
          </a:ln>
        </p:spPr>
      </p:pic>
      <p:pic>
        <p:nvPicPr>
          <p:cNvPr id="160" name="Google Shape;160;p17"/>
          <p:cNvPicPr preferRelativeResize="0"/>
          <p:nvPr/>
        </p:nvPicPr>
        <p:blipFill>
          <a:blip r:embed="rId4">
            <a:alphaModFix/>
          </a:blip>
          <a:stretch>
            <a:fillRect/>
          </a:stretch>
        </p:blipFill>
        <p:spPr>
          <a:xfrm>
            <a:off x="4161325" y="1504996"/>
            <a:ext cx="4053975" cy="271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819150" y="497125"/>
            <a:ext cx="7505700" cy="77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zh-TW">
                <a:solidFill>
                  <a:srgbClr val="000000"/>
                </a:solidFill>
                <a:latin typeface="Times New Roman"/>
                <a:ea typeface="Times New Roman"/>
                <a:cs typeface="Times New Roman"/>
                <a:sym typeface="Times New Roman"/>
              </a:rPr>
              <a:t>Block Diagram</a:t>
            </a:r>
            <a:endParaRPr>
              <a:solidFill>
                <a:srgbClr val="000000"/>
              </a:solidFill>
              <a:latin typeface="Times New Roman"/>
              <a:ea typeface="Times New Roman"/>
              <a:cs typeface="Times New Roman"/>
              <a:sym typeface="Times New Roman"/>
            </a:endParaRPr>
          </a:p>
        </p:txBody>
      </p:sp>
      <p:sp>
        <p:nvSpPr>
          <p:cNvPr id="166" name="Google Shape;166;p18"/>
          <p:cNvSpPr txBox="1">
            <a:spLocks noGrp="1"/>
          </p:cNvSpPr>
          <p:nvPr>
            <p:ph type="body" idx="1"/>
          </p:nvPr>
        </p:nvSpPr>
        <p:spPr>
          <a:xfrm>
            <a:off x="311700" y="12758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0" lvl="0" indent="457200" algn="l" rtl="0">
              <a:spcBef>
                <a:spcPts val="1600"/>
              </a:spcBef>
              <a:spcAft>
                <a:spcPts val="0"/>
              </a:spcAft>
              <a:buNone/>
            </a:pPr>
            <a:endParaRPr sz="2400">
              <a:solidFill>
                <a:srgbClr val="000000"/>
              </a:solidFill>
            </a:endParaRPr>
          </a:p>
          <a:p>
            <a:pPr marL="0" lvl="0" indent="457200" algn="l" rtl="0">
              <a:spcBef>
                <a:spcPts val="1600"/>
              </a:spcBef>
              <a:spcAft>
                <a:spcPts val="1600"/>
              </a:spcAft>
              <a:buNone/>
            </a:pPr>
            <a:endParaRPr sz="2400">
              <a:solidFill>
                <a:srgbClr val="000000"/>
              </a:solidFill>
            </a:endParaRPr>
          </a:p>
        </p:txBody>
      </p:sp>
      <p:pic>
        <p:nvPicPr>
          <p:cNvPr id="167" name="Google Shape;167;p18"/>
          <p:cNvPicPr preferRelativeResize="0"/>
          <p:nvPr/>
        </p:nvPicPr>
        <p:blipFill>
          <a:blip r:embed="rId3">
            <a:alphaModFix/>
          </a:blip>
          <a:stretch>
            <a:fillRect/>
          </a:stretch>
        </p:blipFill>
        <p:spPr>
          <a:xfrm>
            <a:off x="1034925" y="1228274"/>
            <a:ext cx="7396450" cy="3511450"/>
          </a:xfrm>
          <a:prstGeom prst="rect">
            <a:avLst/>
          </a:prstGeom>
          <a:noFill/>
          <a:ln>
            <a:noFill/>
          </a:ln>
        </p:spPr>
      </p:pic>
      <p:sp>
        <p:nvSpPr>
          <p:cNvPr id="168" name="Google Shape;168;p18"/>
          <p:cNvSpPr txBox="1"/>
          <p:nvPr/>
        </p:nvSpPr>
        <p:spPr>
          <a:xfrm>
            <a:off x="3629825" y="1454875"/>
            <a:ext cx="661200" cy="2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69" name="Google Shape;169;p18"/>
          <p:cNvSpPr txBox="1"/>
          <p:nvPr/>
        </p:nvSpPr>
        <p:spPr>
          <a:xfrm>
            <a:off x="3042100" y="1854325"/>
            <a:ext cx="6612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a:latin typeface="Calibri"/>
                <a:ea typeface="Calibri"/>
                <a:cs typeface="Calibri"/>
                <a:sym typeface="Calibri"/>
              </a:rPr>
              <a:t>98.5%</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rgbClr val="000000"/>
                </a:solidFill>
                <a:latin typeface="Times New Roman"/>
                <a:ea typeface="Times New Roman"/>
                <a:cs typeface="Times New Roman"/>
                <a:sym typeface="Times New Roman"/>
              </a:rPr>
              <a:t>Proposed solution</a:t>
            </a:r>
            <a:endParaRPr/>
          </a:p>
        </p:txBody>
      </p:sp>
      <p:sp>
        <p:nvSpPr>
          <p:cNvPr id="175" name="Google Shape;175;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a:pPr>
            <a:r>
              <a:rPr lang="zh-TW" sz="2400" b="1">
                <a:latin typeface="Times New Roman"/>
                <a:ea typeface="Times New Roman"/>
                <a:cs typeface="Times New Roman"/>
                <a:sym typeface="Times New Roman"/>
              </a:rPr>
              <a:t>Global update</a:t>
            </a:r>
            <a:endParaRPr sz="2400"/>
          </a:p>
          <a:p>
            <a:pPr marL="457200" lvl="0" indent="-381000" algn="l" rtl="0">
              <a:spcBef>
                <a:spcPts val="0"/>
              </a:spcBef>
              <a:spcAft>
                <a:spcPts val="0"/>
              </a:spcAft>
              <a:buSzPts val="2400"/>
              <a:buAutoNum type="arabicPeriod"/>
            </a:pPr>
            <a:r>
              <a:rPr lang="zh-TW" sz="2400">
                <a:solidFill>
                  <a:srgbClr val="999999"/>
                </a:solidFill>
                <a:latin typeface="Times New Roman"/>
                <a:ea typeface="Times New Roman"/>
                <a:cs typeface="Times New Roman"/>
                <a:sym typeface="Times New Roman"/>
              </a:rPr>
              <a:t>Local update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819150" y="427425"/>
            <a:ext cx="7505700" cy="74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rgbClr val="000000"/>
                </a:solidFill>
                <a:latin typeface="Times New Roman"/>
                <a:ea typeface="Times New Roman"/>
                <a:cs typeface="Times New Roman"/>
                <a:sym typeface="Times New Roman"/>
              </a:rPr>
              <a:t>Global update</a:t>
            </a:r>
            <a:endParaRPr>
              <a:solidFill>
                <a:srgbClr val="000000"/>
              </a:solidFill>
              <a:latin typeface="Times New Roman"/>
              <a:ea typeface="Times New Roman"/>
              <a:cs typeface="Times New Roman"/>
              <a:sym typeface="Times New Roman"/>
            </a:endParaRPr>
          </a:p>
        </p:txBody>
      </p:sp>
      <p:pic>
        <p:nvPicPr>
          <p:cNvPr id="181" name="Google Shape;181;p20"/>
          <p:cNvPicPr preferRelativeResize="0"/>
          <p:nvPr/>
        </p:nvPicPr>
        <p:blipFill>
          <a:blip r:embed="rId3">
            <a:alphaModFix/>
          </a:blip>
          <a:stretch>
            <a:fillRect/>
          </a:stretch>
        </p:blipFill>
        <p:spPr>
          <a:xfrm>
            <a:off x="1075950" y="1267300"/>
            <a:ext cx="7180099" cy="333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819150" y="423275"/>
            <a:ext cx="75057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rgbClr val="000000"/>
                </a:solidFill>
                <a:latin typeface="Times New Roman"/>
                <a:ea typeface="Times New Roman"/>
                <a:cs typeface="Times New Roman"/>
                <a:sym typeface="Times New Roman"/>
              </a:rPr>
              <a:t>Evalution</a:t>
            </a:r>
            <a:endParaRPr>
              <a:solidFill>
                <a:srgbClr val="000000"/>
              </a:solidFill>
              <a:latin typeface="Times New Roman"/>
              <a:ea typeface="Times New Roman"/>
              <a:cs typeface="Times New Roman"/>
              <a:sym typeface="Times New Roman"/>
            </a:endParaRPr>
          </a:p>
        </p:txBody>
      </p:sp>
      <p:sp>
        <p:nvSpPr>
          <p:cNvPr id="187" name="Google Shape;187;p21"/>
          <p:cNvSpPr txBox="1"/>
          <p:nvPr/>
        </p:nvSpPr>
        <p:spPr>
          <a:xfrm>
            <a:off x="1262250" y="3196225"/>
            <a:ext cx="188100" cy="308400"/>
          </a:xfrm>
          <a:prstGeom prst="rect">
            <a:avLst/>
          </a:prstGeom>
          <a:solidFill>
            <a:srgbClr val="C9DAF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Calibri"/>
              <a:ea typeface="Calibri"/>
              <a:cs typeface="Calibri"/>
              <a:sym typeface="Calibri"/>
            </a:endParaRPr>
          </a:p>
        </p:txBody>
      </p:sp>
      <p:sp>
        <p:nvSpPr>
          <p:cNvPr id="188" name="Google Shape;188;p21"/>
          <p:cNvSpPr txBox="1"/>
          <p:nvPr/>
        </p:nvSpPr>
        <p:spPr>
          <a:xfrm>
            <a:off x="1450275" y="3196225"/>
            <a:ext cx="2175600" cy="308400"/>
          </a:xfrm>
          <a:prstGeom prst="rect">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latin typeface="Calibri"/>
                <a:ea typeface="Calibri"/>
                <a:cs typeface="Calibri"/>
                <a:sym typeface="Calibri"/>
              </a:rPr>
              <a:t>parallel</a:t>
            </a:r>
            <a:endParaRPr sz="1000">
              <a:latin typeface="Calibri"/>
              <a:ea typeface="Calibri"/>
              <a:cs typeface="Calibri"/>
              <a:sym typeface="Calibri"/>
            </a:endParaRPr>
          </a:p>
        </p:txBody>
      </p:sp>
      <p:sp>
        <p:nvSpPr>
          <p:cNvPr id="189" name="Google Shape;189;p21"/>
          <p:cNvSpPr txBox="1"/>
          <p:nvPr/>
        </p:nvSpPr>
        <p:spPr>
          <a:xfrm>
            <a:off x="1262250" y="3705875"/>
            <a:ext cx="188100" cy="308400"/>
          </a:xfrm>
          <a:prstGeom prst="rect">
            <a:avLst/>
          </a:prstGeom>
          <a:solidFill>
            <a:srgbClr val="C9DAF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000">
              <a:latin typeface="Calibri"/>
              <a:ea typeface="Calibri"/>
              <a:cs typeface="Calibri"/>
              <a:sym typeface="Calibri"/>
            </a:endParaRPr>
          </a:p>
        </p:txBody>
      </p:sp>
      <p:sp>
        <p:nvSpPr>
          <p:cNvPr id="190" name="Google Shape;190;p21"/>
          <p:cNvSpPr txBox="1"/>
          <p:nvPr/>
        </p:nvSpPr>
        <p:spPr>
          <a:xfrm>
            <a:off x="1450275" y="3705875"/>
            <a:ext cx="966900" cy="308400"/>
          </a:xfrm>
          <a:prstGeom prst="rect">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latin typeface="Calibri"/>
                <a:ea typeface="Calibri"/>
                <a:cs typeface="Calibri"/>
                <a:sym typeface="Calibri"/>
              </a:rPr>
              <a:t>parallel</a:t>
            </a:r>
            <a:endParaRPr sz="1000">
              <a:latin typeface="Calibri"/>
              <a:ea typeface="Calibri"/>
              <a:cs typeface="Calibri"/>
              <a:sym typeface="Calibri"/>
            </a:endParaRPr>
          </a:p>
        </p:txBody>
      </p:sp>
      <p:sp>
        <p:nvSpPr>
          <p:cNvPr id="191" name="Google Shape;191;p21"/>
          <p:cNvSpPr txBox="1"/>
          <p:nvPr/>
        </p:nvSpPr>
        <p:spPr>
          <a:xfrm>
            <a:off x="2417175" y="3705875"/>
            <a:ext cx="295500" cy="308400"/>
          </a:xfrm>
          <a:prstGeom prst="rect">
            <a:avLst/>
          </a:prstGeom>
          <a:solidFill>
            <a:srgbClr val="A2C4C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Calibri"/>
              <a:ea typeface="Calibri"/>
              <a:cs typeface="Calibri"/>
              <a:sym typeface="Calibri"/>
            </a:endParaRPr>
          </a:p>
        </p:txBody>
      </p:sp>
      <p:sp>
        <p:nvSpPr>
          <p:cNvPr id="192" name="Google Shape;192;p21"/>
          <p:cNvSpPr txBox="1"/>
          <p:nvPr/>
        </p:nvSpPr>
        <p:spPr>
          <a:xfrm>
            <a:off x="1262250" y="4215525"/>
            <a:ext cx="188100" cy="308400"/>
          </a:xfrm>
          <a:prstGeom prst="rect">
            <a:avLst/>
          </a:prstGeom>
          <a:solidFill>
            <a:srgbClr val="C9DAF8"/>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000">
              <a:latin typeface="Calibri"/>
              <a:ea typeface="Calibri"/>
              <a:cs typeface="Calibri"/>
              <a:sym typeface="Calibri"/>
            </a:endParaRPr>
          </a:p>
        </p:txBody>
      </p:sp>
      <p:sp>
        <p:nvSpPr>
          <p:cNvPr id="193" name="Google Shape;193;p21"/>
          <p:cNvSpPr txBox="1"/>
          <p:nvPr/>
        </p:nvSpPr>
        <p:spPr>
          <a:xfrm>
            <a:off x="1450275" y="4215525"/>
            <a:ext cx="577500" cy="308400"/>
          </a:xfrm>
          <a:prstGeom prst="rect">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latin typeface="Calibri"/>
                <a:ea typeface="Calibri"/>
                <a:cs typeface="Calibri"/>
                <a:sym typeface="Calibri"/>
              </a:rPr>
              <a:t>parallel</a:t>
            </a:r>
            <a:endParaRPr sz="1000">
              <a:latin typeface="Calibri"/>
              <a:ea typeface="Calibri"/>
              <a:cs typeface="Calibri"/>
              <a:sym typeface="Calibri"/>
            </a:endParaRPr>
          </a:p>
        </p:txBody>
      </p:sp>
      <p:sp>
        <p:nvSpPr>
          <p:cNvPr id="194" name="Google Shape;194;p21"/>
          <p:cNvSpPr txBox="1"/>
          <p:nvPr/>
        </p:nvSpPr>
        <p:spPr>
          <a:xfrm>
            <a:off x="2027850" y="4215525"/>
            <a:ext cx="490200" cy="308400"/>
          </a:xfrm>
          <a:prstGeom prst="rect">
            <a:avLst/>
          </a:prstGeom>
          <a:solidFill>
            <a:srgbClr val="A2C4C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endParaRPr sz="1000">
              <a:latin typeface="Calibri"/>
              <a:ea typeface="Calibri"/>
              <a:cs typeface="Calibri"/>
              <a:sym typeface="Calibri"/>
            </a:endParaRPr>
          </a:p>
        </p:txBody>
      </p:sp>
      <p:cxnSp>
        <p:nvCxnSpPr>
          <p:cNvPr id="195" name="Google Shape;195;p21"/>
          <p:cNvCxnSpPr>
            <a:endCxn id="191" idx="3"/>
          </p:cNvCxnSpPr>
          <p:nvPr/>
        </p:nvCxnSpPr>
        <p:spPr>
          <a:xfrm flipH="1">
            <a:off x="2712675" y="3854375"/>
            <a:ext cx="483600" cy="5700"/>
          </a:xfrm>
          <a:prstGeom prst="straightConnector1">
            <a:avLst/>
          </a:prstGeom>
          <a:noFill/>
          <a:ln w="9525" cap="flat" cmpd="sng">
            <a:solidFill>
              <a:schemeClr val="dk2"/>
            </a:solidFill>
            <a:prstDash val="solid"/>
            <a:round/>
            <a:headEnd type="none" w="med" len="med"/>
            <a:tailEnd type="triangle" w="med" len="med"/>
          </a:ln>
        </p:spPr>
      </p:cxnSp>
      <p:cxnSp>
        <p:nvCxnSpPr>
          <p:cNvPr id="196" name="Google Shape;196;p21"/>
          <p:cNvCxnSpPr>
            <a:endCxn id="194" idx="3"/>
          </p:cNvCxnSpPr>
          <p:nvPr/>
        </p:nvCxnSpPr>
        <p:spPr>
          <a:xfrm flipH="1">
            <a:off x="2518050" y="3854325"/>
            <a:ext cx="678300" cy="515400"/>
          </a:xfrm>
          <a:prstGeom prst="straightConnector1">
            <a:avLst/>
          </a:prstGeom>
          <a:noFill/>
          <a:ln w="9525" cap="flat" cmpd="sng">
            <a:solidFill>
              <a:schemeClr val="dk2"/>
            </a:solidFill>
            <a:prstDash val="solid"/>
            <a:round/>
            <a:headEnd type="none" w="med" len="med"/>
            <a:tailEnd type="triangle" w="med" len="med"/>
          </a:ln>
        </p:spPr>
      </p:cxnSp>
      <p:sp>
        <p:nvSpPr>
          <p:cNvPr id="197" name="Google Shape;197;p21"/>
          <p:cNvSpPr txBox="1"/>
          <p:nvPr/>
        </p:nvSpPr>
        <p:spPr>
          <a:xfrm>
            <a:off x="3196350" y="3705877"/>
            <a:ext cx="678300" cy="30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000">
                <a:latin typeface="Calibri"/>
                <a:ea typeface="Calibri"/>
                <a:cs typeface="Calibri"/>
                <a:sym typeface="Calibri"/>
              </a:rPr>
              <a:t>overhead</a:t>
            </a:r>
            <a:endParaRPr sz="1000">
              <a:latin typeface="Calibri"/>
              <a:ea typeface="Calibri"/>
              <a:cs typeface="Calibri"/>
              <a:sym typeface="Calibri"/>
            </a:endParaRPr>
          </a:p>
        </p:txBody>
      </p:sp>
      <p:cxnSp>
        <p:nvCxnSpPr>
          <p:cNvPr id="198" name="Google Shape;198;p21"/>
          <p:cNvCxnSpPr>
            <a:endCxn id="187" idx="1"/>
          </p:cNvCxnSpPr>
          <p:nvPr/>
        </p:nvCxnSpPr>
        <p:spPr>
          <a:xfrm rot="10800000" flipH="1">
            <a:off x="980250" y="3350425"/>
            <a:ext cx="282000" cy="442500"/>
          </a:xfrm>
          <a:prstGeom prst="straightConnector1">
            <a:avLst/>
          </a:prstGeom>
          <a:noFill/>
          <a:ln w="9525" cap="flat" cmpd="sng">
            <a:solidFill>
              <a:schemeClr val="dk2"/>
            </a:solidFill>
            <a:prstDash val="solid"/>
            <a:round/>
            <a:headEnd type="none" w="med" len="med"/>
            <a:tailEnd type="triangle" w="med" len="med"/>
          </a:ln>
        </p:spPr>
      </p:cxnSp>
      <p:cxnSp>
        <p:nvCxnSpPr>
          <p:cNvPr id="199" name="Google Shape;199;p21"/>
          <p:cNvCxnSpPr>
            <a:endCxn id="189" idx="1"/>
          </p:cNvCxnSpPr>
          <p:nvPr/>
        </p:nvCxnSpPr>
        <p:spPr>
          <a:xfrm>
            <a:off x="993750" y="3792875"/>
            <a:ext cx="268500" cy="67200"/>
          </a:xfrm>
          <a:prstGeom prst="straightConnector1">
            <a:avLst/>
          </a:prstGeom>
          <a:noFill/>
          <a:ln w="9525" cap="flat" cmpd="sng">
            <a:solidFill>
              <a:schemeClr val="dk2"/>
            </a:solidFill>
            <a:prstDash val="solid"/>
            <a:round/>
            <a:headEnd type="none" w="med" len="med"/>
            <a:tailEnd type="triangle" w="med" len="med"/>
          </a:ln>
        </p:spPr>
      </p:cxnSp>
      <p:cxnSp>
        <p:nvCxnSpPr>
          <p:cNvPr id="200" name="Google Shape;200;p21"/>
          <p:cNvCxnSpPr>
            <a:endCxn id="192" idx="1"/>
          </p:cNvCxnSpPr>
          <p:nvPr/>
        </p:nvCxnSpPr>
        <p:spPr>
          <a:xfrm>
            <a:off x="993750" y="3793125"/>
            <a:ext cx="268500" cy="576600"/>
          </a:xfrm>
          <a:prstGeom prst="straightConnector1">
            <a:avLst/>
          </a:prstGeom>
          <a:noFill/>
          <a:ln w="9525" cap="flat" cmpd="sng">
            <a:solidFill>
              <a:schemeClr val="dk2"/>
            </a:solidFill>
            <a:prstDash val="solid"/>
            <a:round/>
            <a:headEnd type="none" w="med" len="med"/>
            <a:tailEnd type="triangle" w="med" len="med"/>
          </a:ln>
        </p:spPr>
      </p:cxnSp>
      <p:sp>
        <p:nvSpPr>
          <p:cNvPr id="201" name="Google Shape;201;p21"/>
          <p:cNvSpPr txBox="1"/>
          <p:nvPr/>
        </p:nvSpPr>
        <p:spPr>
          <a:xfrm>
            <a:off x="570700" y="3618550"/>
            <a:ext cx="490200" cy="30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000">
                <a:latin typeface="Calibri"/>
                <a:ea typeface="Calibri"/>
                <a:cs typeface="Calibri"/>
                <a:sym typeface="Calibri"/>
              </a:rPr>
              <a:t>serial</a:t>
            </a:r>
            <a:endParaRPr sz="1000">
              <a:latin typeface="Calibri"/>
              <a:ea typeface="Calibri"/>
              <a:cs typeface="Calibri"/>
              <a:sym typeface="Calibri"/>
            </a:endParaRPr>
          </a:p>
        </p:txBody>
      </p:sp>
      <p:pic>
        <p:nvPicPr>
          <p:cNvPr id="202" name="Google Shape;202;p21"/>
          <p:cNvPicPr preferRelativeResize="0"/>
          <p:nvPr/>
        </p:nvPicPr>
        <p:blipFill>
          <a:blip r:embed="rId3">
            <a:alphaModFix/>
          </a:blip>
          <a:stretch>
            <a:fillRect/>
          </a:stretch>
        </p:blipFill>
        <p:spPr>
          <a:xfrm>
            <a:off x="1017125" y="1050600"/>
            <a:ext cx="3095575" cy="1857360"/>
          </a:xfrm>
          <a:prstGeom prst="rect">
            <a:avLst/>
          </a:prstGeom>
          <a:noFill/>
          <a:ln>
            <a:noFill/>
          </a:ln>
        </p:spPr>
      </p:pic>
      <p:pic>
        <p:nvPicPr>
          <p:cNvPr id="203" name="Google Shape;203;p21"/>
          <p:cNvPicPr preferRelativeResize="0"/>
          <p:nvPr/>
        </p:nvPicPr>
        <p:blipFill>
          <a:blip r:embed="rId4">
            <a:alphaModFix/>
          </a:blip>
          <a:stretch>
            <a:fillRect/>
          </a:stretch>
        </p:blipFill>
        <p:spPr>
          <a:xfrm>
            <a:off x="4261425" y="1049325"/>
            <a:ext cx="3095575" cy="1859909"/>
          </a:xfrm>
          <a:prstGeom prst="rect">
            <a:avLst/>
          </a:prstGeom>
          <a:noFill/>
          <a:ln>
            <a:noFill/>
          </a:ln>
        </p:spPr>
      </p:pic>
      <p:sp>
        <p:nvSpPr>
          <p:cNvPr id="204" name="Google Shape;204;p21"/>
          <p:cNvSpPr/>
          <p:nvPr/>
        </p:nvSpPr>
        <p:spPr>
          <a:xfrm>
            <a:off x="6463625" y="1692150"/>
            <a:ext cx="375900" cy="362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 name="Google Shape;205;p21"/>
          <p:cNvPicPr preferRelativeResize="0"/>
          <p:nvPr/>
        </p:nvPicPr>
        <p:blipFill>
          <a:blip r:embed="rId5">
            <a:alphaModFix/>
          </a:blip>
          <a:stretch>
            <a:fillRect/>
          </a:stretch>
        </p:blipFill>
        <p:spPr>
          <a:xfrm>
            <a:off x="4261425" y="2973040"/>
            <a:ext cx="3095575" cy="185733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390</Words>
  <Application>Microsoft Office PowerPoint</Application>
  <PresentationFormat>如螢幕大小 (16:9)</PresentationFormat>
  <Paragraphs>85</Paragraphs>
  <Slides>24</Slides>
  <Notes>24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24</vt:i4>
      </vt:variant>
    </vt:vector>
  </HeadingPairs>
  <TitlesOfParts>
    <vt:vector size="30" baseType="lpstr">
      <vt:lpstr>Nunito</vt:lpstr>
      <vt:lpstr>Times New Roman</vt:lpstr>
      <vt:lpstr>Arial</vt:lpstr>
      <vt:lpstr>Calibri</vt:lpstr>
      <vt:lpstr>DFKai-SB</vt:lpstr>
      <vt:lpstr>Shift</vt:lpstr>
      <vt:lpstr>Gradient Descent Parallelization</vt:lpstr>
      <vt:lpstr>Outline</vt:lpstr>
      <vt:lpstr>Motivation</vt:lpstr>
      <vt:lpstr>PowerPoint 簡報</vt:lpstr>
      <vt:lpstr>Environment &amp; Input Sets  </vt:lpstr>
      <vt:lpstr>Block Diagram</vt:lpstr>
      <vt:lpstr>Proposed solution</vt:lpstr>
      <vt:lpstr>Global update</vt:lpstr>
      <vt:lpstr>Evalution</vt:lpstr>
      <vt:lpstr>Multiple Linear Regression</vt:lpstr>
      <vt:lpstr>PowerPoint 簡報</vt:lpstr>
      <vt:lpstr>PowerPoint 簡報</vt:lpstr>
      <vt:lpstr>Proposed solution</vt:lpstr>
      <vt:lpstr>Local update</vt:lpstr>
      <vt:lpstr>Local v.s. Global</vt:lpstr>
      <vt:lpstr>PowerPoint 簡報</vt:lpstr>
      <vt:lpstr>PowerPoint 簡報</vt:lpstr>
      <vt:lpstr>MSE Comparison</vt:lpstr>
      <vt:lpstr>Related research</vt:lpstr>
      <vt:lpstr>PowerPoint 簡報</vt:lpstr>
      <vt:lpstr>PowerPoint 簡報</vt:lpstr>
      <vt:lpstr>Conclusion</vt:lpstr>
      <vt:lpstr>Contributions of each member</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 Parallelization</dc:title>
  <cp:lastModifiedBy>信瑀 傅</cp:lastModifiedBy>
  <cp:revision>2</cp:revision>
  <dcterms:modified xsi:type="dcterms:W3CDTF">2020-01-09T13:54:37Z</dcterms:modified>
</cp:coreProperties>
</file>