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9" r:id="rId4"/>
    <p:sldId id="271" r:id="rId5"/>
    <p:sldId id="258" r:id="rId6"/>
    <p:sldId id="259" r:id="rId7"/>
    <p:sldId id="260" r:id="rId8"/>
    <p:sldId id="263" r:id="rId9"/>
    <p:sldId id="261" r:id="rId10"/>
    <p:sldId id="262" r:id="rId11"/>
    <p:sldId id="267" r:id="rId12"/>
    <p:sldId id="264" r:id="rId13"/>
    <p:sldId id="266" r:id="rId14"/>
    <p:sldId id="265" r:id="rId15"/>
    <p:sldId id="268" r:id="rId16"/>
    <p:sldId id="272" r:id="rId17"/>
    <p:sldId id="273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Светлый стиль 2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72"/>
  </p:normalViewPr>
  <p:slideViewPr>
    <p:cSldViewPr snapToGrid="0">
      <p:cViewPr>
        <p:scale>
          <a:sx n="78" d="100"/>
          <a:sy n="78" d="100"/>
        </p:scale>
        <p:origin x="11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D27FD6-99B9-4206-9405-EB396E196D58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01CAE4F-0165-415A-9979-BC8DB8806424}">
      <dgm:prSet/>
      <dgm:spPr/>
      <dgm:t>
        <a:bodyPr/>
        <a:lstStyle/>
        <a:p>
          <a:r>
            <a:rPr lang="ru-RU" b="0" i="0" dirty="0"/>
            <a:t>Корректировка понятия рациональности с учётом неопределённости. </a:t>
          </a:r>
          <a:endParaRPr lang="en-US" dirty="0"/>
        </a:p>
      </dgm:t>
    </dgm:pt>
    <dgm:pt modelId="{4916CF2C-EE4B-4772-9B35-95D1219E5D95}" type="parTrans" cxnId="{174C5BD1-0D1C-4FB8-A2DF-B323FD156F59}">
      <dgm:prSet/>
      <dgm:spPr/>
      <dgm:t>
        <a:bodyPr/>
        <a:lstStyle/>
        <a:p>
          <a:pPr algn="ctr"/>
          <a:endParaRPr lang="en-US" sz="2800"/>
        </a:p>
      </dgm:t>
    </dgm:pt>
    <dgm:pt modelId="{812AD3B5-1EBB-456A-B54A-B98003A777D2}" type="sibTrans" cxnId="{174C5BD1-0D1C-4FB8-A2DF-B323FD156F59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7BA6329B-7239-4160-8280-FD029E5A5D23}">
      <dgm:prSet/>
      <dgm:spPr/>
      <dgm:t>
        <a:bodyPr/>
        <a:lstStyle/>
        <a:p>
          <a:r>
            <a:rPr lang="ru-RU" b="0" i="0" dirty="0"/>
            <a:t>Принципиальные различия в трактовке сущности и роли денег у Кейнса и классиков.    </a:t>
          </a:r>
          <a:endParaRPr lang="en-US" dirty="0"/>
        </a:p>
      </dgm:t>
    </dgm:pt>
    <dgm:pt modelId="{1A8BBC4E-A434-4C44-B811-72C6E9C5E3D2}" type="parTrans" cxnId="{A3A2A2B2-48D2-4339-AC2F-B26DF5C58A07}">
      <dgm:prSet/>
      <dgm:spPr/>
      <dgm:t>
        <a:bodyPr/>
        <a:lstStyle/>
        <a:p>
          <a:pPr algn="ctr"/>
          <a:endParaRPr lang="en-US" sz="2800"/>
        </a:p>
      </dgm:t>
    </dgm:pt>
    <dgm:pt modelId="{B3EE4815-530A-4366-AAEF-5D91B558BA65}" type="sibTrans" cxnId="{A3A2A2B2-48D2-4339-AC2F-B26DF5C58A07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301F057F-E914-4F5E-B78F-B733CE300CB1}">
      <dgm:prSet/>
      <dgm:spPr/>
      <dgm:t>
        <a:bodyPr/>
        <a:lstStyle/>
        <a:p>
          <a:r>
            <a:rPr lang="ru-RU" b="0" i="0" dirty="0"/>
            <a:t>Процент сквозь призму понятия ликвидности. </a:t>
          </a:r>
          <a:endParaRPr lang="en-US" dirty="0"/>
        </a:p>
      </dgm:t>
    </dgm:pt>
    <dgm:pt modelId="{77808BC4-1266-4A1C-A607-DF6E119120C6}" type="parTrans" cxnId="{FF5D7F3A-49C5-45B3-803F-9D2596EA15AA}">
      <dgm:prSet/>
      <dgm:spPr/>
      <dgm:t>
        <a:bodyPr/>
        <a:lstStyle/>
        <a:p>
          <a:pPr algn="ctr"/>
          <a:endParaRPr lang="en-US" sz="2800"/>
        </a:p>
      </dgm:t>
    </dgm:pt>
    <dgm:pt modelId="{68709A71-FB72-4778-8119-803C77B1CEB4}" type="sibTrans" cxnId="{FF5D7F3A-49C5-45B3-803F-9D2596EA15AA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7FF4744F-C3D5-3D40-93EC-F0BAA9A446A6}" type="pres">
      <dgm:prSet presAssocID="{61D27FD6-99B9-4206-9405-EB396E196D58}" presName="Name0" presStyleCnt="0">
        <dgm:presLayoutVars>
          <dgm:animLvl val="lvl"/>
          <dgm:resizeHandles val="exact"/>
        </dgm:presLayoutVars>
      </dgm:prSet>
      <dgm:spPr/>
    </dgm:pt>
    <dgm:pt modelId="{7D8D314B-44AD-7E4A-9CBC-7A4164C13722}" type="pres">
      <dgm:prSet presAssocID="{A01CAE4F-0165-415A-9979-BC8DB8806424}" presName="compositeNode" presStyleCnt="0">
        <dgm:presLayoutVars>
          <dgm:bulletEnabled val="1"/>
        </dgm:presLayoutVars>
      </dgm:prSet>
      <dgm:spPr/>
    </dgm:pt>
    <dgm:pt modelId="{FC75D3A2-DAFF-3146-A7D7-7002540FD438}" type="pres">
      <dgm:prSet presAssocID="{A01CAE4F-0165-415A-9979-BC8DB8806424}" presName="bgRect" presStyleLbl="alignNode1" presStyleIdx="0" presStyleCnt="3"/>
      <dgm:spPr/>
    </dgm:pt>
    <dgm:pt modelId="{7D07C85B-2A7C-664A-8238-5CA1B94C0181}" type="pres">
      <dgm:prSet presAssocID="{812AD3B5-1EBB-456A-B54A-B98003A777D2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5C0E8569-D7B7-BA4C-8BE6-9F94E472B4FD}" type="pres">
      <dgm:prSet presAssocID="{A01CAE4F-0165-415A-9979-BC8DB8806424}" presName="nodeRect" presStyleLbl="alignNode1" presStyleIdx="0" presStyleCnt="3">
        <dgm:presLayoutVars>
          <dgm:bulletEnabled val="1"/>
        </dgm:presLayoutVars>
      </dgm:prSet>
      <dgm:spPr/>
    </dgm:pt>
    <dgm:pt modelId="{57676772-B66F-E64B-851C-CA9EB0332394}" type="pres">
      <dgm:prSet presAssocID="{812AD3B5-1EBB-456A-B54A-B98003A777D2}" presName="sibTrans" presStyleCnt="0"/>
      <dgm:spPr/>
    </dgm:pt>
    <dgm:pt modelId="{9F501271-A043-934E-9E85-42958A58526B}" type="pres">
      <dgm:prSet presAssocID="{7BA6329B-7239-4160-8280-FD029E5A5D23}" presName="compositeNode" presStyleCnt="0">
        <dgm:presLayoutVars>
          <dgm:bulletEnabled val="1"/>
        </dgm:presLayoutVars>
      </dgm:prSet>
      <dgm:spPr/>
    </dgm:pt>
    <dgm:pt modelId="{0AC42325-385E-FF45-9A93-54D2D9A9C4AA}" type="pres">
      <dgm:prSet presAssocID="{7BA6329B-7239-4160-8280-FD029E5A5D23}" presName="bgRect" presStyleLbl="alignNode1" presStyleIdx="1" presStyleCnt="3"/>
      <dgm:spPr/>
    </dgm:pt>
    <dgm:pt modelId="{533DF95E-DC67-0447-A8D5-B7C40CD8CB02}" type="pres">
      <dgm:prSet presAssocID="{B3EE4815-530A-4366-AAEF-5D91B558BA65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4229BC1C-B72D-2249-BC6D-F05EDD863741}" type="pres">
      <dgm:prSet presAssocID="{7BA6329B-7239-4160-8280-FD029E5A5D23}" presName="nodeRect" presStyleLbl="alignNode1" presStyleIdx="1" presStyleCnt="3">
        <dgm:presLayoutVars>
          <dgm:bulletEnabled val="1"/>
        </dgm:presLayoutVars>
      </dgm:prSet>
      <dgm:spPr/>
    </dgm:pt>
    <dgm:pt modelId="{24E4E03E-AF96-A34E-BA0F-D43B3E80F2DE}" type="pres">
      <dgm:prSet presAssocID="{B3EE4815-530A-4366-AAEF-5D91B558BA65}" presName="sibTrans" presStyleCnt="0"/>
      <dgm:spPr/>
    </dgm:pt>
    <dgm:pt modelId="{E1A87779-6CCB-B34B-9E0F-23D8A46B96A1}" type="pres">
      <dgm:prSet presAssocID="{301F057F-E914-4F5E-B78F-B733CE300CB1}" presName="compositeNode" presStyleCnt="0">
        <dgm:presLayoutVars>
          <dgm:bulletEnabled val="1"/>
        </dgm:presLayoutVars>
      </dgm:prSet>
      <dgm:spPr/>
    </dgm:pt>
    <dgm:pt modelId="{A3A4C0E6-1381-D743-A6D2-5682B9E802D8}" type="pres">
      <dgm:prSet presAssocID="{301F057F-E914-4F5E-B78F-B733CE300CB1}" presName="bgRect" presStyleLbl="alignNode1" presStyleIdx="2" presStyleCnt="3"/>
      <dgm:spPr/>
    </dgm:pt>
    <dgm:pt modelId="{4766DFB5-1B48-A043-BE80-C8629E5013DD}" type="pres">
      <dgm:prSet presAssocID="{68709A71-FB72-4778-8119-803C77B1CEB4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60C35258-E5CC-3842-8290-9BA7188C0AFB}" type="pres">
      <dgm:prSet presAssocID="{301F057F-E914-4F5E-B78F-B733CE300CB1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92359B00-F46B-7744-8481-63BAFF2D9246}" type="presOf" srcId="{A01CAE4F-0165-415A-9979-BC8DB8806424}" destId="{FC75D3A2-DAFF-3146-A7D7-7002540FD438}" srcOrd="0" destOrd="0" presId="urn:microsoft.com/office/officeart/2016/7/layout/LinearBlockProcessNumbered"/>
    <dgm:cxn modelId="{3CD88605-B45D-CA4F-A0E2-83A972EEA37B}" type="presOf" srcId="{7BA6329B-7239-4160-8280-FD029E5A5D23}" destId="{4229BC1C-B72D-2249-BC6D-F05EDD863741}" srcOrd="1" destOrd="0" presId="urn:microsoft.com/office/officeart/2016/7/layout/LinearBlockProcessNumbered"/>
    <dgm:cxn modelId="{AD37AE36-57E6-884D-A457-7335616DDF3B}" type="presOf" srcId="{A01CAE4F-0165-415A-9979-BC8DB8806424}" destId="{5C0E8569-D7B7-BA4C-8BE6-9F94E472B4FD}" srcOrd="1" destOrd="0" presId="urn:microsoft.com/office/officeart/2016/7/layout/LinearBlockProcessNumbered"/>
    <dgm:cxn modelId="{FF5D7F3A-49C5-45B3-803F-9D2596EA15AA}" srcId="{61D27FD6-99B9-4206-9405-EB396E196D58}" destId="{301F057F-E914-4F5E-B78F-B733CE300CB1}" srcOrd="2" destOrd="0" parTransId="{77808BC4-1266-4A1C-A607-DF6E119120C6}" sibTransId="{68709A71-FB72-4778-8119-803C77B1CEB4}"/>
    <dgm:cxn modelId="{93F2B93D-09ED-1746-86CC-41234119D45C}" type="presOf" srcId="{812AD3B5-1EBB-456A-B54A-B98003A777D2}" destId="{7D07C85B-2A7C-664A-8238-5CA1B94C0181}" srcOrd="0" destOrd="0" presId="urn:microsoft.com/office/officeart/2016/7/layout/LinearBlockProcessNumbered"/>
    <dgm:cxn modelId="{356D9967-D3DF-054E-8766-53ACFA845E7F}" type="presOf" srcId="{B3EE4815-530A-4366-AAEF-5D91B558BA65}" destId="{533DF95E-DC67-0447-A8D5-B7C40CD8CB02}" srcOrd="0" destOrd="0" presId="urn:microsoft.com/office/officeart/2016/7/layout/LinearBlockProcessNumbered"/>
    <dgm:cxn modelId="{F9306E84-10A2-3740-A778-5B01AC421CC1}" type="presOf" srcId="{7BA6329B-7239-4160-8280-FD029E5A5D23}" destId="{0AC42325-385E-FF45-9A93-54D2D9A9C4AA}" srcOrd="0" destOrd="0" presId="urn:microsoft.com/office/officeart/2016/7/layout/LinearBlockProcessNumbered"/>
    <dgm:cxn modelId="{124ACDB1-2002-5D47-9563-4BA7671FC273}" type="presOf" srcId="{61D27FD6-99B9-4206-9405-EB396E196D58}" destId="{7FF4744F-C3D5-3D40-93EC-F0BAA9A446A6}" srcOrd="0" destOrd="0" presId="urn:microsoft.com/office/officeart/2016/7/layout/LinearBlockProcessNumbered"/>
    <dgm:cxn modelId="{A3A2A2B2-48D2-4339-AC2F-B26DF5C58A07}" srcId="{61D27FD6-99B9-4206-9405-EB396E196D58}" destId="{7BA6329B-7239-4160-8280-FD029E5A5D23}" srcOrd="1" destOrd="0" parTransId="{1A8BBC4E-A434-4C44-B811-72C6E9C5E3D2}" sibTransId="{B3EE4815-530A-4366-AAEF-5D91B558BA65}"/>
    <dgm:cxn modelId="{140FC1B4-D8ED-EB4E-A1CB-2466BC0FED74}" type="presOf" srcId="{301F057F-E914-4F5E-B78F-B733CE300CB1}" destId="{A3A4C0E6-1381-D743-A6D2-5682B9E802D8}" srcOrd="0" destOrd="0" presId="urn:microsoft.com/office/officeart/2016/7/layout/LinearBlockProcessNumbered"/>
    <dgm:cxn modelId="{174C5BD1-0D1C-4FB8-A2DF-B323FD156F59}" srcId="{61D27FD6-99B9-4206-9405-EB396E196D58}" destId="{A01CAE4F-0165-415A-9979-BC8DB8806424}" srcOrd="0" destOrd="0" parTransId="{4916CF2C-EE4B-4772-9B35-95D1219E5D95}" sibTransId="{812AD3B5-1EBB-456A-B54A-B98003A777D2}"/>
    <dgm:cxn modelId="{3084EFDD-6B9B-DF4C-9F11-715B0FFF79CF}" type="presOf" srcId="{68709A71-FB72-4778-8119-803C77B1CEB4}" destId="{4766DFB5-1B48-A043-BE80-C8629E5013DD}" srcOrd="0" destOrd="0" presId="urn:microsoft.com/office/officeart/2016/7/layout/LinearBlockProcessNumbered"/>
    <dgm:cxn modelId="{E0C281E9-3439-C342-9C60-2BEB94E858ED}" type="presOf" srcId="{301F057F-E914-4F5E-B78F-B733CE300CB1}" destId="{60C35258-E5CC-3842-8290-9BA7188C0AFB}" srcOrd="1" destOrd="0" presId="urn:microsoft.com/office/officeart/2016/7/layout/LinearBlockProcessNumbered"/>
    <dgm:cxn modelId="{B3AEAD49-BE9D-A44C-A6D5-8DF24D56944A}" type="presParOf" srcId="{7FF4744F-C3D5-3D40-93EC-F0BAA9A446A6}" destId="{7D8D314B-44AD-7E4A-9CBC-7A4164C13722}" srcOrd="0" destOrd="0" presId="urn:microsoft.com/office/officeart/2016/7/layout/LinearBlockProcessNumbered"/>
    <dgm:cxn modelId="{665C0B0E-1425-7F47-A817-FE823B74F70F}" type="presParOf" srcId="{7D8D314B-44AD-7E4A-9CBC-7A4164C13722}" destId="{FC75D3A2-DAFF-3146-A7D7-7002540FD438}" srcOrd="0" destOrd="0" presId="urn:microsoft.com/office/officeart/2016/7/layout/LinearBlockProcessNumbered"/>
    <dgm:cxn modelId="{A31A09AC-A1F8-7644-BA91-CB05A236AA11}" type="presParOf" srcId="{7D8D314B-44AD-7E4A-9CBC-7A4164C13722}" destId="{7D07C85B-2A7C-664A-8238-5CA1B94C0181}" srcOrd="1" destOrd="0" presId="urn:microsoft.com/office/officeart/2016/7/layout/LinearBlockProcessNumbered"/>
    <dgm:cxn modelId="{E98087CE-849D-DA40-8058-F4C8AD47AA2E}" type="presParOf" srcId="{7D8D314B-44AD-7E4A-9CBC-7A4164C13722}" destId="{5C0E8569-D7B7-BA4C-8BE6-9F94E472B4FD}" srcOrd="2" destOrd="0" presId="urn:microsoft.com/office/officeart/2016/7/layout/LinearBlockProcessNumbered"/>
    <dgm:cxn modelId="{7A74F35B-ACB8-D640-9CB8-28EBE569CB59}" type="presParOf" srcId="{7FF4744F-C3D5-3D40-93EC-F0BAA9A446A6}" destId="{57676772-B66F-E64B-851C-CA9EB0332394}" srcOrd="1" destOrd="0" presId="urn:microsoft.com/office/officeart/2016/7/layout/LinearBlockProcessNumbered"/>
    <dgm:cxn modelId="{38D3F57D-679B-4E45-9A7A-26775A16F2B2}" type="presParOf" srcId="{7FF4744F-C3D5-3D40-93EC-F0BAA9A446A6}" destId="{9F501271-A043-934E-9E85-42958A58526B}" srcOrd="2" destOrd="0" presId="urn:microsoft.com/office/officeart/2016/7/layout/LinearBlockProcessNumbered"/>
    <dgm:cxn modelId="{4B8F6ECE-77D3-7A49-81CE-764CDE99A434}" type="presParOf" srcId="{9F501271-A043-934E-9E85-42958A58526B}" destId="{0AC42325-385E-FF45-9A93-54D2D9A9C4AA}" srcOrd="0" destOrd="0" presId="urn:microsoft.com/office/officeart/2016/7/layout/LinearBlockProcessNumbered"/>
    <dgm:cxn modelId="{47DAB0DB-7BF5-6448-A9CC-D335284BE889}" type="presParOf" srcId="{9F501271-A043-934E-9E85-42958A58526B}" destId="{533DF95E-DC67-0447-A8D5-B7C40CD8CB02}" srcOrd="1" destOrd="0" presId="urn:microsoft.com/office/officeart/2016/7/layout/LinearBlockProcessNumbered"/>
    <dgm:cxn modelId="{B2CE8B4A-D62B-1B42-AD2B-1CF34453FFAC}" type="presParOf" srcId="{9F501271-A043-934E-9E85-42958A58526B}" destId="{4229BC1C-B72D-2249-BC6D-F05EDD863741}" srcOrd="2" destOrd="0" presId="urn:microsoft.com/office/officeart/2016/7/layout/LinearBlockProcessNumbered"/>
    <dgm:cxn modelId="{AFE10B51-F394-EA45-9BB3-A97F9A30AD85}" type="presParOf" srcId="{7FF4744F-C3D5-3D40-93EC-F0BAA9A446A6}" destId="{24E4E03E-AF96-A34E-BA0F-D43B3E80F2DE}" srcOrd="3" destOrd="0" presId="urn:microsoft.com/office/officeart/2016/7/layout/LinearBlockProcessNumbered"/>
    <dgm:cxn modelId="{250E8BCE-2183-4D45-8442-DFF59E605452}" type="presParOf" srcId="{7FF4744F-C3D5-3D40-93EC-F0BAA9A446A6}" destId="{E1A87779-6CCB-B34B-9E0F-23D8A46B96A1}" srcOrd="4" destOrd="0" presId="urn:microsoft.com/office/officeart/2016/7/layout/LinearBlockProcessNumbered"/>
    <dgm:cxn modelId="{3736FE97-6978-5C47-B8F0-ED5A367D1C5A}" type="presParOf" srcId="{E1A87779-6CCB-B34B-9E0F-23D8A46B96A1}" destId="{A3A4C0E6-1381-D743-A6D2-5682B9E802D8}" srcOrd="0" destOrd="0" presId="urn:microsoft.com/office/officeart/2016/7/layout/LinearBlockProcessNumbered"/>
    <dgm:cxn modelId="{42713999-F869-7F4A-9865-CBEAE6D8C687}" type="presParOf" srcId="{E1A87779-6CCB-B34B-9E0F-23D8A46B96A1}" destId="{4766DFB5-1B48-A043-BE80-C8629E5013DD}" srcOrd="1" destOrd="0" presId="urn:microsoft.com/office/officeart/2016/7/layout/LinearBlockProcessNumbered"/>
    <dgm:cxn modelId="{E3F2B251-DF7C-EE46-8D5D-77B79892C3E7}" type="presParOf" srcId="{E1A87779-6CCB-B34B-9E0F-23D8A46B96A1}" destId="{60C35258-E5CC-3842-8290-9BA7188C0AFB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4F2C5B-FA1B-430F-B066-1A31FC86798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3D3FB3-58B4-41ED-A575-73EDA825BD16}">
      <dgm:prSet/>
      <dgm:spPr/>
      <dgm:t>
        <a:bodyPr/>
        <a:lstStyle/>
        <a:p>
          <a:r>
            <a:rPr lang="ru-RU"/>
            <a:t>Пренебрегаем неизвестным будущим</a:t>
          </a:r>
          <a:endParaRPr lang="en-US"/>
        </a:p>
      </dgm:t>
    </dgm:pt>
    <dgm:pt modelId="{9F963799-7979-458F-97CF-359DDBEFA9BD}" type="parTrans" cxnId="{3420F85F-BA0F-4327-BF8C-EB86B67FE7EA}">
      <dgm:prSet/>
      <dgm:spPr/>
      <dgm:t>
        <a:bodyPr/>
        <a:lstStyle/>
        <a:p>
          <a:endParaRPr lang="en-US"/>
        </a:p>
      </dgm:t>
    </dgm:pt>
    <dgm:pt modelId="{725C7227-F063-4B31-9817-C5F89E5B0282}" type="sibTrans" cxnId="{3420F85F-BA0F-4327-BF8C-EB86B67FE7EA}">
      <dgm:prSet/>
      <dgm:spPr/>
      <dgm:t>
        <a:bodyPr/>
        <a:lstStyle/>
        <a:p>
          <a:endParaRPr lang="en-US"/>
        </a:p>
      </dgm:t>
    </dgm:pt>
    <dgm:pt modelId="{97B3285C-0629-43F0-AD1A-BB056C6213B5}">
      <dgm:prSet/>
      <dgm:spPr/>
      <dgm:t>
        <a:bodyPr/>
        <a:lstStyle/>
        <a:p>
          <a:r>
            <a:rPr lang="ru-RU" dirty="0"/>
            <a:t>Настоящие цены и характер выпуска справедливы</a:t>
          </a:r>
          <a:endParaRPr lang="en-US" dirty="0"/>
        </a:p>
      </dgm:t>
    </dgm:pt>
    <dgm:pt modelId="{00B05CB6-110B-4926-B560-CD8054CE7519}" type="parTrans" cxnId="{8709BAE4-E1C6-49DD-A2F2-124A8779439C}">
      <dgm:prSet/>
      <dgm:spPr/>
      <dgm:t>
        <a:bodyPr/>
        <a:lstStyle/>
        <a:p>
          <a:endParaRPr lang="en-US"/>
        </a:p>
      </dgm:t>
    </dgm:pt>
    <dgm:pt modelId="{F2F3A1DD-41F5-4084-B8FE-250CFAC7364E}" type="sibTrans" cxnId="{8709BAE4-E1C6-49DD-A2F2-124A8779439C}">
      <dgm:prSet/>
      <dgm:spPr/>
      <dgm:t>
        <a:bodyPr/>
        <a:lstStyle/>
        <a:p>
          <a:endParaRPr lang="en-US"/>
        </a:p>
      </dgm:t>
    </dgm:pt>
    <dgm:pt modelId="{BF975A12-0D85-4E98-A8FF-E2426F2395F9}">
      <dgm:prSet/>
      <dgm:spPr/>
      <dgm:t>
        <a:bodyPr/>
        <a:lstStyle/>
        <a:p>
          <a:r>
            <a:rPr lang="ru-RU"/>
            <a:t>Конвенциальное суждение</a:t>
          </a:r>
          <a:endParaRPr lang="en-US"/>
        </a:p>
      </dgm:t>
    </dgm:pt>
    <dgm:pt modelId="{7605A933-560E-47BA-B8B6-030D8DA2AB63}" type="parTrans" cxnId="{98E85318-98B5-40B9-A7AB-5CCF0309A8BD}">
      <dgm:prSet/>
      <dgm:spPr/>
      <dgm:t>
        <a:bodyPr/>
        <a:lstStyle/>
        <a:p>
          <a:endParaRPr lang="en-US"/>
        </a:p>
      </dgm:t>
    </dgm:pt>
    <dgm:pt modelId="{DCE08B3D-9B6D-4294-BC23-E9E2D448F5F0}" type="sibTrans" cxnId="{98E85318-98B5-40B9-A7AB-5CCF0309A8BD}">
      <dgm:prSet/>
      <dgm:spPr/>
      <dgm:t>
        <a:bodyPr/>
        <a:lstStyle/>
        <a:p>
          <a:endParaRPr lang="en-US"/>
        </a:p>
      </dgm:t>
    </dgm:pt>
    <dgm:pt modelId="{E571AC19-01BB-8F4E-80B5-A55A18577830}" type="pres">
      <dgm:prSet presAssocID="{914F2C5B-FA1B-430F-B066-1A31FC86798B}" presName="diagram" presStyleCnt="0">
        <dgm:presLayoutVars>
          <dgm:dir/>
          <dgm:resizeHandles val="exact"/>
        </dgm:presLayoutVars>
      </dgm:prSet>
      <dgm:spPr/>
    </dgm:pt>
    <dgm:pt modelId="{ECE11F45-BBEA-2249-A748-3C4EE7707B73}" type="pres">
      <dgm:prSet presAssocID="{9B3D3FB3-58B4-41ED-A575-73EDA825BD16}" presName="node" presStyleLbl="node1" presStyleIdx="0" presStyleCnt="3">
        <dgm:presLayoutVars>
          <dgm:bulletEnabled val="1"/>
        </dgm:presLayoutVars>
      </dgm:prSet>
      <dgm:spPr/>
    </dgm:pt>
    <dgm:pt modelId="{5199F4C2-9C02-284E-A830-822A7AD56141}" type="pres">
      <dgm:prSet presAssocID="{725C7227-F063-4B31-9817-C5F89E5B0282}" presName="sibTrans" presStyleCnt="0"/>
      <dgm:spPr/>
    </dgm:pt>
    <dgm:pt modelId="{B709F8B8-8E5D-A347-9B5A-FCB91F46EE0E}" type="pres">
      <dgm:prSet presAssocID="{97B3285C-0629-43F0-AD1A-BB056C6213B5}" presName="node" presStyleLbl="node1" presStyleIdx="1" presStyleCnt="3">
        <dgm:presLayoutVars>
          <dgm:bulletEnabled val="1"/>
        </dgm:presLayoutVars>
      </dgm:prSet>
      <dgm:spPr/>
    </dgm:pt>
    <dgm:pt modelId="{F8A7A7A6-E437-C646-BA5A-8611792BF307}" type="pres">
      <dgm:prSet presAssocID="{F2F3A1DD-41F5-4084-B8FE-250CFAC7364E}" presName="sibTrans" presStyleCnt="0"/>
      <dgm:spPr/>
    </dgm:pt>
    <dgm:pt modelId="{728E4F2D-B78D-F644-96D7-5D4DB647E8CB}" type="pres">
      <dgm:prSet presAssocID="{BF975A12-0D85-4E98-A8FF-E2426F2395F9}" presName="node" presStyleLbl="node1" presStyleIdx="2" presStyleCnt="3">
        <dgm:presLayoutVars>
          <dgm:bulletEnabled val="1"/>
        </dgm:presLayoutVars>
      </dgm:prSet>
      <dgm:spPr/>
    </dgm:pt>
  </dgm:ptLst>
  <dgm:cxnLst>
    <dgm:cxn modelId="{98E85318-98B5-40B9-A7AB-5CCF0309A8BD}" srcId="{914F2C5B-FA1B-430F-B066-1A31FC86798B}" destId="{BF975A12-0D85-4E98-A8FF-E2426F2395F9}" srcOrd="2" destOrd="0" parTransId="{7605A933-560E-47BA-B8B6-030D8DA2AB63}" sibTransId="{DCE08B3D-9B6D-4294-BC23-E9E2D448F5F0}"/>
    <dgm:cxn modelId="{3420F85F-BA0F-4327-BF8C-EB86B67FE7EA}" srcId="{914F2C5B-FA1B-430F-B066-1A31FC86798B}" destId="{9B3D3FB3-58B4-41ED-A575-73EDA825BD16}" srcOrd="0" destOrd="0" parTransId="{9F963799-7979-458F-97CF-359DDBEFA9BD}" sibTransId="{725C7227-F063-4B31-9817-C5F89E5B0282}"/>
    <dgm:cxn modelId="{CFEBEA87-3FC5-774E-975A-723B064B162B}" type="presOf" srcId="{97B3285C-0629-43F0-AD1A-BB056C6213B5}" destId="{B709F8B8-8E5D-A347-9B5A-FCB91F46EE0E}" srcOrd="0" destOrd="0" presId="urn:microsoft.com/office/officeart/2005/8/layout/default"/>
    <dgm:cxn modelId="{6F793ED9-5D3F-7C48-9058-DB65F37FEDE7}" type="presOf" srcId="{9B3D3FB3-58B4-41ED-A575-73EDA825BD16}" destId="{ECE11F45-BBEA-2249-A748-3C4EE7707B73}" srcOrd="0" destOrd="0" presId="urn:microsoft.com/office/officeart/2005/8/layout/default"/>
    <dgm:cxn modelId="{8709BAE4-E1C6-49DD-A2F2-124A8779439C}" srcId="{914F2C5B-FA1B-430F-B066-1A31FC86798B}" destId="{97B3285C-0629-43F0-AD1A-BB056C6213B5}" srcOrd="1" destOrd="0" parTransId="{00B05CB6-110B-4926-B560-CD8054CE7519}" sibTransId="{F2F3A1DD-41F5-4084-B8FE-250CFAC7364E}"/>
    <dgm:cxn modelId="{48ACDAEA-A9A8-074E-81D2-7CA72C78E293}" type="presOf" srcId="{BF975A12-0D85-4E98-A8FF-E2426F2395F9}" destId="{728E4F2D-B78D-F644-96D7-5D4DB647E8CB}" srcOrd="0" destOrd="0" presId="urn:microsoft.com/office/officeart/2005/8/layout/default"/>
    <dgm:cxn modelId="{1E5821FF-B04F-0C41-B951-8CB6541BBF8A}" type="presOf" srcId="{914F2C5B-FA1B-430F-B066-1A31FC86798B}" destId="{E571AC19-01BB-8F4E-80B5-A55A18577830}" srcOrd="0" destOrd="0" presId="urn:microsoft.com/office/officeart/2005/8/layout/default"/>
    <dgm:cxn modelId="{F6BE8157-74B8-3143-BE46-B0BBA4508D51}" type="presParOf" srcId="{E571AC19-01BB-8F4E-80B5-A55A18577830}" destId="{ECE11F45-BBEA-2249-A748-3C4EE7707B73}" srcOrd="0" destOrd="0" presId="urn:microsoft.com/office/officeart/2005/8/layout/default"/>
    <dgm:cxn modelId="{563CD1C2-F515-1F4C-B9F7-5EA11ECBC4C1}" type="presParOf" srcId="{E571AC19-01BB-8F4E-80B5-A55A18577830}" destId="{5199F4C2-9C02-284E-A830-822A7AD56141}" srcOrd="1" destOrd="0" presId="urn:microsoft.com/office/officeart/2005/8/layout/default"/>
    <dgm:cxn modelId="{442FAA18-58B8-1B44-A750-94748945E5BD}" type="presParOf" srcId="{E571AC19-01BB-8F4E-80B5-A55A18577830}" destId="{B709F8B8-8E5D-A347-9B5A-FCB91F46EE0E}" srcOrd="2" destOrd="0" presId="urn:microsoft.com/office/officeart/2005/8/layout/default"/>
    <dgm:cxn modelId="{A77D7968-AF39-9C44-913F-E27A62EDBE8F}" type="presParOf" srcId="{E571AC19-01BB-8F4E-80B5-A55A18577830}" destId="{F8A7A7A6-E437-C646-BA5A-8611792BF307}" srcOrd="3" destOrd="0" presId="urn:microsoft.com/office/officeart/2005/8/layout/default"/>
    <dgm:cxn modelId="{BB5B23C9-C504-5F47-A615-D5FB100E1A4A}" type="presParOf" srcId="{E571AC19-01BB-8F4E-80B5-A55A18577830}" destId="{728E4F2D-B78D-F644-96D7-5D4DB647E8CB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3F3DD8-519A-A444-9E0C-471283474659}" type="doc">
      <dgm:prSet loTypeId="urn:microsoft.com/office/officeart/2009/layout/CirclePictureHierarchy" loCatId="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71D43106-C86D-6A4B-A86F-5865C38BFAFF}">
      <dgm:prSet phldrT="[Текст]"/>
      <dgm:spPr/>
      <dgm:t>
        <a:bodyPr/>
        <a:lstStyle/>
        <a:p>
          <a:r>
            <a:rPr lang="ru-RU"/>
            <a:t>Доход</a:t>
          </a:r>
        </a:p>
      </dgm:t>
    </dgm:pt>
    <dgm:pt modelId="{F78F77AA-197F-DB43-818B-A6AC48F27F54}" type="parTrans" cxnId="{E9BCD9FB-FA8D-934C-B1E5-E405574BFBB4}">
      <dgm:prSet/>
      <dgm:spPr/>
      <dgm:t>
        <a:bodyPr/>
        <a:lstStyle/>
        <a:p>
          <a:endParaRPr lang="ru-RU"/>
        </a:p>
      </dgm:t>
    </dgm:pt>
    <dgm:pt modelId="{3C8BA057-06B9-A04A-A057-8DA9839C0BB6}" type="sibTrans" cxnId="{E9BCD9FB-FA8D-934C-B1E5-E405574BFBB4}">
      <dgm:prSet/>
      <dgm:spPr/>
      <dgm:t>
        <a:bodyPr/>
        <a:lstStyle/>
        <a:p>
          <a:endParaRPr lang="ru-RU"/>
        </a:p>
      </dgm:t>
    </dgm:pt>
    <dgm:pt modelId="{257BB6D8-5BFD-5847-99F4-57105C3D9204}">
      <dgm:prSet phldrT="[Текст]"/>
      <dgm:spPr/>
      <dgm:t>
        <a:bodyPr/>
        <a:lstStyle/>
        <a:p>
          <a:r>
            <a:rPr lang="ru-RU" dirty="0"/>
            <a:t>Накопление денег</a:t>
          </a:r>
        </a:p>
      </dgm:t>
    </dgm:pt>
    <dgm:pt modelId="{759AAFAD-5B22-3741-AAA0-900E0B34CBEE}" type="parTrans" cxnId="{237BFE91-E755-3B48-AEC4-20F037CD4D98}">
      <dgm:prSet/>
      <dgm:spPr/>
      <dgm:t>
        <a:bodyPr/>
        <a:lstStyle/>
        <a:p>
          <a:endParaRPr lang="ru-RU"/>
        </a:p>
      </dgm:t>
    </dgm:pt>
    <dgm:pt modelId="{9B4615E1-CBD8-4341-8E6E-F8994C7ED639}" type="sibTrans" cxnId="{237BFE91-E755-3B48-AEC4-20F037CD4D98}">
      <dgm:prSet/>
      <dgm:spPr/>
      <dgm:t>
        <a:bodyPr/>
        <a:lstStyle/>
        <a:p>
          <a:endParaRPr lang="ru-RU"/>
        </a:p>
      </dgm:t>
    </dgm:pt>
    <dgm:pt modelId="{B8888C00-F926-EE4A-9690-A83ACC68F416}">
      <dgm:prSet phldrT="[Текст]"/>
      <dgm:spPr/>
      <dgm:t>
        <a:bodyPr/>
        <a:lstStyle/>
        <a:p>
          <a:r>
            <a:rPr lang="ru-RU"/>
            <a:t>Потребление</a:t>
          </a:r>
        </a:p>
      </dgm:t>
    </dgm:pt>
    <dgm:pt modelId="{16737656-20F6-1942-8EB2-F083D8EF81EE}" type="parTrans" cxnId="{59BA87F9-1149-784B-B2AC-5F9B1D0AA549}">
      <dgm:prSet/>
      <dgm:spPr/>
      <dgm:t>
        <a:bodyPr/>
        <a:lstStyle/>
        <a:p>
          <a:endParaRPr lang="ru-RU"/>
        </a:p>
      </dgm:t>
    </dgm:pt>
    <dgm:pt modelId="{3469D0D7-9A45-B34D-B5F1-EA60C409CFE3}" type="sibTrans" cxnId="{59BA87F9-1149-784B-B2AC-5F9B1D0AA549}">
      <dgm:prSet/>
      <dgm:spPr/>
      <dgm:t>
        <a:bodyPr/>
        <a:lstStyle/>
        <a:p>
          <a:endParaRPr lang="ru-RU"/>
        </a:p>
      </dgm:t>
    </dgm:pt>
    <dgm:pt modelId="{51AE0943-7FCB-0347-A3C6-1D8036DA6B54}" type="pres">
      <dgm:prSet presAssocID="{4B3F3DD8-519A-A444-9E0C-47128347465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9049CC6-3269-D940-AD49-78E29483E5CF}" type="pres">
      <dgm:prSet presAssocID="{71D43106-C86D-6A4B-A86F-5865C38BFAFF}" presName="hierRoot1" presStyleCnt="0"/>
      <dgm:spPr/>
    </dgm:pt>
    <dgm:pt modelId="{3278F07D-95DC-EF41-8AF3-449E5A789ADC}" type="pres">
      <dgm:prSet presAssocID="{71D43106-C86D-6A4B-A86F-5865C38BFAFF}" presName="composite" presStyleCnt="0"/>
      <dgm:spPr/>
    </dgm:pt>
    <dgm:pt modelId="{1E40AB2F-AC06-464C-85A2-207B2E9699DE}" type="pres">
      <dgm:prSet presAssocID="{71D43106-C86D-6A4B-A86F-5865C38BFAFF}" presName="image" presStyleLbl="node0" presStyleIdx="0" presStyleCnt="1"/>
      <dgm:spPr/>
    </dgm:pt>
    <dgm:pt modelId="{FD82D329-9337-5244-974A-853EA96ADF4F}" type="pres">
      <dgm:prSet presAssocID="{71D43106-C86D-6A4B-A86F-5865C38BFAFF}" presName="text" presStyleLbl="revTx" presStyleIdx="0" presStyleCnt="3">
        <dgm:presLayoutVars>
          <dgm:chPref val="3"/>
        </dgm:presLayoutVars>
      </dgm:prSet>
      <dgm:spPr/>
    </dgm:pt>
    <dgm:pt modelId="{56C40B86-1B8A-C043-8023-B69312749214}" type="pres">
      <dgm:prSet presAssocID="{71D43106-C86D-6A4B-A86F-5865C38BFAFF}" presName="hierChild2" presStyleCnt="0"/>
      <dgm:spPr/>
    </dgm:pt>
    <dgm:pt modelId="{096CF76B-DFE1-3F45-9DE3-C342EDB67D77}" type="pres">
      <dgm:prSet presAssocID="{759AAFAD-5B22-3741-AAA0-900E0B34CBEE}" presName="Name10" presStyleLbl="parChTrans1D2" presStyleIdx="0" presStyleCnt="2"/>
      <dgm:spPr/>
    </dgm:pt>
    <dgm:pt modelId="{0BF3A3D8-230F-9540-827A-3F0B97CD2BF7}" type="pres">
      <dgm:prSet presAssocID="{257BB6D8-5BFD-5847-99F4-57105C3D9204}" presName="hierRoot2" presStyleCnt="0"/>
      <dgm:spPr/>
    </dgm:pt>
    <dgm:pt modelId="{3D8E6B59-FAAB-474B-BED1-402E42478837}" type="pres">
      <dgm:prSet presAssocID="{257BB6D8-5BFD-5847-99F4-57105C3D9204}" presName="composite2" presStyleCnt="0"/>
      <dgm:spPr/>
    </dgm:pt>
    <dgm:pt modelId="{CAE376BE-6C2A-CF4A-B8DB-9A3F61365CA2}" type="pres">
      <dgm:prSet presAssocID="{257BB6D8-5BFD-5847-99F4-57105C3D9204}" presName="image2" presStyleLbl="node2" presStyleIdx="0" presStyleCnt="2"/>
      <dgm:spPr/>
    </dgm:pt>
    <dgm:pt modelId="{6CC79EA9-9267-4541-A637-87D25D3B431B}" type="pres">
      <dgm:prSet presAssocID="{257BB6D8-5BFD-5847-99F4-57105C3D9204}" presName="text2" presStyleLbl="revTx" presStyleIdx="1" presStyleCnt="3">
        <dgm:presLayoutVars>
          <dgm:chPref val="3"/>
        </dgm:presLayoutVars>
      </dgm:prSet>
      <dgm:spPr/>
    </dgm:pt>
    <dgm:pt modelId="{61F28132-0660-4346-B8BE-F7DC76763CE2}" type="pres">
      <dgm:prSet presAssocID="{257BB6D8-5BFD-5847-99F4-57105C3D9204}" presName="hierChild3" presStyleCnt="0"/>
      <dgm:spPr/>
    </dgm:pt>
    <dgm:pt modelId="{F1ED8F5F-AA7B-8749-A8D6-F5D2E3169205}" type="pres">
      <dgm:prSet presAssocID="{16737656-20F6-1942-8EB2-F083D8EF81EE}" presName="Name10" presStyleLbl="parChTrans1D2" presStyleIdx="1" presStyleCnt="2"/>
      <dgm:spPr/>
    </dgm:pt>
    <dgm:pt modelId="{0E57CE79-A6EB-FC41-B2D3-792A0FBCAE2C}" type="pres">
      <dgm:prSet presAssocID="{B8888C00-F926-EE4A-9690-A83ACC68F416}" presName="hierRoot2" presStyleCnt="0"/>
      <dgm:spPr/>
    </dgm:pt>
    <dgm:pt modelId="{E4FD2532-F9B9-124E-88A5-9E7D9C0F5505}" type="pres">
      <dgm:prSet presAssocID="{B8888C00-F926-EE4A-9690-A83ACC68F416}" presName="composite2" presStyleCnt="0"/>
      <dgm:spPr/>
    </dgm:pt>
    <dgm:pt modelId="{2885A85D-302C-814F-A672-5BC4DE7EFEF8}" type="pres">
      <dgm:prSet presAssocID="{B8888C00-F926-EE4A-9690-A83ACC68F416}" presName="image2" presStyleLbl="node2" presStyleIdx="1" presStyleCnt="2"/>
      <dgm:spPr/>
    </dgm:pt>
    <dgm:pt modelId="{17921B82-83E0-F841-90B0-7F8AAF953BF0}" type="pres">
      <dgm:prSet presAssocID="{B8888C00-F926-EE4A-9690-A83ACC68F416}" presName="text2" presStyleLbl="revTx" presStyleIdx="2" presStyleCnt="3">
        <dgm:presLayoutVars>
          <dgm:chPref val="3"/>
        </dgm:presLayoutVars>
      </dgm:prSet>
      <dgm:spPr/>
    </dgm:pt>
    <dgm:pt modelId="{377C34F0-38B2-314D-89F0-439286985BE6}" type="pres">
      <dgm:prSet presAssocID="{B8888C00-F926-EE4A-9690-A83ACC68F416}" presName="hierChild3" presStyleCnt="0"/>
      <dgm:spPr/>
    </dgm:pt>
  </dgm:ptLst>
  <dgm:cxnLst>
    <dgm:cxn modelId="{7E4A1823-D637-994B-A351-53E970775719}" type="presOf" srcId="{759AAFAD-5B22-3741-AAA0-900E0B34CBEE}" destId="{096CF76B-DFE1-3F45-9DE3-C342EDB67D77}" srcOrd="0" destOrd="0" presId="urn:microsoft.com/office/officeart/2009/layout/CirclePictureHierarchy"/>
    <dgm:cxn modelId="{24877F35-F360-7A4C-AF1E-C10FE0E84778}" type="presOf" srcId="{257BB6D8-5BFD-5847-99F4-57105C3D9204}" destId="{6CC79EA9-9267-4541-A637-87D25D3B431B}" srcOrd="0" destOrd="0" presId="urn:microsoft.com/office/officeart/2009/layout/CirclePictureHierarchy"/>
    <dgm:cxn modelId="{CBFE933B-AE24-FC47-AC43-BD29554A7331}" type="presOf" srcId="{B8888C00-F926-EE4A-9690-A83ACC68F416}" destId="{17921B82-83E0-F841-90B0-7F8AAF953BF0}" srcOrd="0" destOrd="0" presId="urn:microsoft.com/office/officeart/2009/layout/CirclePictureHierarchy"/>
    <dgm:cxn modelId="{237BFE91-E755-3B48-AEC4-20F037CD4D98}" srcId="{71D43106-C86D-6A4B-A86F-5865C38BFAFF}" destId="{257BB6D8-5BFD-5847-99F4-57105C3D9204}" srcOrd="0" destOrd="0" parTransId="{759AAFAD-5B22-3741-AAA0-900E0B34CBEE}" sibTransId="{9B4615E1-CBD8-4341-8E6E-F8994C7ED639}"/>
    <dgm:cxn modelId="{F6811B9C-6E16-8646-AEBE-3CB182CD539B}" type="presOf" srcId="{16737656-20F6-1942-8EB2-F083D8EF81EE}" destId="{F1ED8F5F-AA7B-8749-A8D6-F5D2E3169205}" srcOrd="0" destOrd="0" presId="urn:microsoft.com/office/officeart/2009/layout/CirclePictureHierarchy"/>
    <dgm:cxn modelId="{8CC9C8AC-0F5D-7B47-8216-700FAF930803}" type="presOf" srcId="{4B3F3DD8-519A-A444-9E0C-471283474659}" destId="{51AE0943-7FCB-0347-A3C6-1D8036DA6B54}" srcOrd="0" destOrd="0" presId="urn:microsoft.com/office/officeart/2009/layout/CirclePictureHierarchy"/>
    <dgm:cxn modelId="{CF6676C8-7B94-8E42-ADB9-43B6DA97370D}" type="presOf" srcId="{71D43106-C86D-6A4B-A86F-5865C38BFAFF}" destId="{FD82D329-9337-5244-974A-853EA96ADF4F}" srcOrd="0" destOrd="0" presId="urn:microsoft.com/office/officeart/2009/layout/CirclePictureHierarchy"/>
    <dgm:cxn modelId="{59BA87F9-1149-784B-B2AC-5F9B1D0AA549}" srcId="{71D43106-C86D-6A4B-A86F-5865C38BFAFF}" destId="{B8888C00-F926-EE4A-9690-A83ACC68F416}" srcOrd="1" destOrd="0" parTransId="{16737656-20F6-1942-8EB2-F083D8EF81EE}" sibTransId="{3469D0D7-9A45-B34D-B5F1-EA60C409CFE3}"/>
    <dgm:cxn modelId="{E9BCD9FB-FA8D-934C-B1E5-E405574BFBB4}" srcId="{4B3F3DD8-519A-A444-9E0C-471283474659}" destId="{71D43106-C86D-6A4B-A86F-5865C38BFAFF}" srcOrd="0" destOrd="0" parTransId="{F78F77AA-197F-DB43-818B-A6AC48F27F54}" sibTransId="{3C8BA057-06B9-A04A-A057-8DA9839C0BB6}"/>
    <dgm:cxn modelId="{D339188A-2CCC-E64D-B586-DFC163C49CE4}" type="presParOf" srcId="{51AE0943-7FCB-0347-A3C6-1D8036DA6B54}" destId="{99049CC6-3269-D940-AD49-78E29483E5CF}" srcOrd="0" destOrd="0" presId="urn:microsoft.com/office/officeart/2009/layout/CirclePictureHierarchy"/>
    <dgm:cxn modelId="{D97E6969-6B01-8341-9E2B-75E6DFDBD726}" type="presParOf" srcId="{99049CC6-3269-D940-AD49-78E29483E5CF}" destId="{3278F07D-95DC-EF41-8AF3-449E5A789ADC}" srcOrd="0" destOrd="0" presId="urn:microsoft.com/office/officeart/2009/layout/CirclePictureHierarchy"/>
    <dgm:cxn modelId="{EF3E2CBE-BB93-8A40-9CB9-43572421EAD6}" type="presParOf" srcId="{3278F07D-95DC-EF41-8AF3-449E5A789ADC}" destId="{1E40AB2F-AC06-464C-85A2-207B2E9699DE}" srcOrd="0" destOrd="0" presId="urn:microsoft.com/office/officeart/2009/layout/CirclePictureHierarchy"/>
    <dgm:cxn modelId="{811C1925-B4EB-3B42-922B-192F1BC72010}" type="presParOf" srcId="{3278F07D-95DC-EF41-8AF3-449E5A789ADC}" destId="{FD82D329-9337-5244-974A-853EA96ADF4F}" srcOrd="1" destOrd="0" presId="urn:microsoft.com/office/officeart/2009/layout/CirclePictureHierarchy"/>
    <dgm:cxn modelId="{1B02DF7F-E8CB-FA44-8F4C-FCB229B94377}" type="presParOf" srcId="{99049CC6-3269-D940-AD49-78E29483E5CF}" destId="{56C40B86-1B8A-C043-8023-B69312749214}" srcOrd="1" destOrd="0" presId="urn:microsoft.com/office/officeart/2009/layout/CirclePictureHierarchy"/>
    <dgm:cxn modelId="{28FF9CFD-EB8E-0147-A094-04F2612B0496}" type="presParOf" srcId="{56C40B86-1B8A-C043-8023-B69312749214}" destId="{096CF76B-DFE1-3F45-9DE3-C342EDB67D77}" srcOrd="0" destOrd="0" presId="urn:microsoft.com/office/officeart/2009/layout/CirclePictureHierarchy"/>
    <dgm:cxn modelId="{1CF17B1D-40BC-A74A-A5D6-1985CFEFFE10}" type="presParOf" srcId="{56C40B86-1B8A-C043-8023-B69312749214}" destId="{0BF3A3D8-230F-9540-827A-3F0B97CD2BF7}" srcOrd="1" destOrd="0" presId="urn:microsoft.com/office/officeart/2009/layout/CirclePictureHierarchy"/>
    <dgm:cxn modelId="{9C1BE3FE-6DE3-7A49-813D-AB4B6ADDA4F7}" type="presParOf" srcId="{0BF3A3D8-230F-9540-827A-3F0B97CD2BF7}" destId="{3D8E6B59-FAAB-474B-BED1-402E42478837}" srcOrd="0" destOrd="0" presId="urn:microsoft.com/office/officeart/2009/layout/CirclePictureHierarchy"/>
    <dgm:cxn modelId="{37A03AA7-0B18-A644-AF25-D89E30431F08}" type="presParOf" srcId="{3D8E6B59-FAAB-474B-BED1-402E42478837}" destId="{CAE376BE-6C2A-CF4A-B8DB-9A3F61365CA2}" srcOrd="0" destOrd="0" presId="urn:microsoft.com/office/officeart/2009/layout/CirclePictureHierarchy"/>
    <dgm:cxn modelId="{0C7341B5-EE35-9B4A-85DA-4C4B63B3EA5C}" type="presParOf" srcId="{3D8E6B59-FAAB-474B-BED1-402E42478837}" destId="{6CC79EA9-9267-4541-A637-87D25D3B431B}" srcOrd="1" destOrd="0" presId="urn:microsoft.com/office/officeart/2009/layout/CirclePictureHierarchy"/>
    <dgm:cxn modelId="{19044BBF-2176-6249-AFA3-AF94120C0313}" type="presParOf" srcId="{0BF3A3D8-230F-9540-827A-3F0B97CD2BF7}" destId="{61F28132-0660-4346-B8BE-F7DC76763CE2}" srcOrd="1" destOrd="0" presId="urn:microsoft.com/office/officeart/2009/layout/CirclePictureHierarchy"/>
    <dgm:cxn modelId="{A62CA5E5-C06A-0242-A7DD-7104C1115348}" type="presParOf" srcId="{56C40B86-1B8A-C043-8023-B69312749214}" destId="{F1ED8F5F-AA7B-8749-A8D6-F5D2E3169205}" srcOrd="2" destOrd="0" presId="urn:microsoft.com/office/officeart/2009/layout/CirclePictureHierarchy"/>
    <dgm:cxn modelId="{25F3AA39-8039-5F49-A7B7-9957CF8408B4}" type="presParOf" srcId="{56C40B86-1B8A-C043-8023-B69312749214}" destId="{0E57CE79-A6EB-FC41-B2D3-792A0FBCAE2C}" srcOrd="3" destOrd="0" presId="urn:microsoft.com/office/officeart/2009/layout/CirclePictureHierarchy"/>
    <dgm:cxn modelId="{F911C841-1F8F-EB4C-B669-DB60DE333BDF}" type="presParOf" srcId="{0E57CE79-A6EB-FC41-B2D3-792A0FBCAE2C}" destId="{E4FD2532-F9B9-124E-88A5-9E7D9C0F5505}" srcOrd="0" destOrd="0" presId="urn:microsoft.com/office/officeart/2009/layout/CirclePictureHierarchy"/>
    <dgm:cxn modelId="{360DBD21-4FD2-2149-ACA5-43CB17363DD8}" type="presParOf" srcId="{E4FD2532-F9B9-124E-88A5-9E7D9C0F5505}" destId="{2885A85D-302C-814F-A672-5BC4DE7EFEF8}" srcOrd="0" destOrd="0" presId="urn:microsoft.com/office/officeart/2009/layout/CirclePictureHierarchy"/>
    <dgm:cxn modelId="{4B5EC67C-04F5-DF44-86D1-54F6113C291C}" type="presParOf" srcId="{E4FD2532-F9B9-124E-88A5-9E7D9C0F5505}" destId="{17921B82-83E0-F841-90B0-7F8AAF953BF0}" srcOrd="1" destOrd="0" presId="urn:microsoft.com/office/officeart/2009/layout/CirclePictureHierarchy"/>
    <dgm:cxn modelId="{2C7A63DF-C9DA-EE49-8334-A8C65F424B41}" type="presParOf" srcId="{0E57CE79-A6EB-FC41-B2D3-792A0FBCAE2C}" destId="{377C34F0-38B2-314D-89F0-439286985BE6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B3F3DD8-519A-A444-9E0C-471283474659}" type="doc">
      <dgm:prSet loTypeId="urn:microsoft.com/office/officeart/2009/layout/CirclePictureHierarchy" loCatId="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71D43106-C86D-6A4B-A86F-5865C38BFAFF}">
      <dgm:prSet phldrT="[Текст]"/>
      <dgm:spPr/>
      <dgm:t>
        <a:bodyPr/>
        <a:lstStyle/>
        <a:p>
          <a:r>
            <a:rPr lang="ru-RU"/>
            <a:t>Доход</a:t>
          </a:r>
        </a:p>
      </dgm:t>
    </dgm:pt>
    <dgm:pt modelId="{F78F77AA-197F-DB43-818B-A6AC48F27F54}" type="parTrans" cxnId="{E9BCD9FB-FA8D-934C-B1E5-E405574BFBB4}">
      <dgm:prSet/>
      <dgm:spPr/>
      <dgm:t>
        <a:bodyPr/>
        <a:lstStyle/>
        <a:p>
          <a:endParaRPr lang="ru-RU"/>
        </a:p>
      </dgm:t>
    </dgm:pt>
    <dgm:pt modelId="{3C8BA057-06B9-A04A-A057-8DA9839C0BB6}" type="sibTrans" cxnId="{E9BCD9FB-FA8D-934C-B1E5-E405574BFBB4}">
      <dgm:prSet/>
      <dgm:spPr/>
      <dgm:t>
        <a:bodyPr/>
        <a:lstStyle/>
        <a:p>
          <a:endParaRPr lang="ru-RU"/>
        </a:p>
      </dgm:t>
    </dgm:pt>
    <dgm:pt modelId="{257BB6D8-5BFD-5847-99F4-57105C3D9204}">
      <dgm:prSet phldrT="[Текст]"/>
      <dgm:spPr/>
      <dgm:t>
        <a:bodyPr/>
        <a:lstStyle/>
        <a:p>
          <a:r>
            <a:rPr lang="ru-RU"/>
            <a:t>Накопление денег</a:t>
          </a:r>
        </a:p>
      </dgm:t>
    </dgm:pt>
    <dgm:pt modelId="{759AAFAD-5B22-3741-AAA0-900E0B34CBEE}" type="parTrans" cxnId="{237BFE91-E755-3B48-AEC4-20F037CD4D98}">
      <dgm:prSet/>
      <dgm:spPr/>
      <dgm:t>
        <a:bodyPr/>
        <a:lstStyle/>
        <a:p>
          <a:endParaRPr lang="ru-RU"/>
        </a:p>
      </dgm:t>
    </dgm:pt>
    <dgm:pt modelId="{9B4615E1-CBD8-4341-8E6E-F8994C7ED639}" type="sibTrans" cxnId="{237BFE91-E755-3B48-AEC4-20F037CD4D98}">
      <dgm:prSet/>
      <dgm:spPr/>
      <dgm:t>
        <a:bodyPr/>
        <a:lstStyle/>
        <a:p>
          <a:endParaRPr lang="ru-RU"/>
        </a:p>
      </dgm:t>
    </dgm:pt>
    <dgm:pt modelId="{23383FD3-2DB0-D44E-AA35-91FCDE211887}">
      <dgm:prSet phldrT="[Текст]"/>
      <dgm:spPr/>
      <dgm:t>
        <a:bodyPr/>
        <a:lstStyle/>
        <a:p>
          <a:r>
            <a:rPr lang="ru-RU"/>
            <a:t>Наличность</a:t>
          </a:r>
        </a:p>
      </dgm:t>
    </dgm:pt>
    <dgm:pt modelId="{D37D3354-C289-E742-8003-F27AFECC50F2}" type="parTrans" cxnId="{557D0AA4-82C8-DB41-AC56-C102F3C92B42}">
      <dgm:prSet/>
      <dgm:spPr/>
      <dgm:t>
        <a:bodyPr/>
        <a:lstStyle/>
        <a:p>
          <a:endParaRPr lang="ru-RU"/>
        </a:p>
      </dgm:t>
    </dgm:pt>
    <dgm:pt modelId="{521C65BA-7634-4C48-838E-A16EFD2A8385}" type="sibTrans" cxnId="{557D0AA4-82C8-DB41-AC56-C102F3C92B42}">
      <dgm:prSet/>
      <dgm:spPr/>
      <dgm:t>
        <a:bodyPr/>
        <a:lstStyle/>
        <a:p>
          <a:endParaRPr lang="ru-RU"/>
        </a:p>
      </dgm:t>
    </dgm:pt>
    <dgm:pt modelId="{655985C7-9445-E941-9999-824C24BC4B59}">
      <dgm:prSet phldrT="[Текст]"/>
      <dgm:spPr/>
      <dgm:t>
        <a:bodyPr/>
        <a:lstStyle/>
        <a:p>
          <a:r>
            <a:rPr lang="ru-RU"/>
            <a:t>Неликвидная форма</a:t>
          </a:r>
        </a:p>
      </dgm:t>
    </dgm:pt>
    <dgm:pt modelId="{F2D86FD3-0B4C-184B-A660-E6A674188A2D}" type="parTrans" cxnId="{4C1FDF8C-BC48-7F4A-ACB5-D91117712D97}">
      <dgm:prSet/>
      <dgm:spPr/>
      <dgm:t>
        <a:bodyPr/>
        <a:lstStyle/>
        <a:p>
          <a:endParaRPr lang="ru-RU"/>
        </a:p>
      </dgm:t>
    </dgm:pt>
    <dgm:pt modelId="{41BB6AE4-4DC8-0F4C-BB40-982B1E8F77BF}" type="sibTrans" cxnId="{4C1FDF8C-BC48-7F4A-ACB5-D91117712D97}">
      <dgm:prSet/>
      <dgm:spPr/>
      <dgm:t>
        <a:bodyPr/>
        <a:lstStyle/>
        <a:p>
          <a:endParaRPr lang="ru-RU"/>
        </a:p>
      </dgm:t>
    </dgm:pt>
    <dgm:pt modelId="{B8888C00-F926-EE4A-9690-A83ACC68F416}">
      <dgm:prSet phldrT="[Текст]"/>
      <dgm:spPr/>
      <dgm:t>
        <a:bodyPr/>
        <a:lstStyle/>
        <a:p>
          <a:r>
            <a:rPr lang="ru-RU"/>
            <a:t>Потребление</a:t>
          </a:r>
        </a:p>
      </dgm:t>
    </dgm:pt>
    <dgm:pt modelId="{16737656-20F6-1942-8EB2-F083D8EF81EE}" type="parTrans" cxnId="{59BA87F9-1149-784B-B2AC-5F9B1D0AA549}">
      <dgm:prSet/>
      <dgm:spPr/>
      <dgm:t>
        <a:bodyPr/>
        <a:lstStyle/>
        <a:p>
          <a:endParaRPr lang="ru-RU"/>
        </a:p>
      </dgm:t>
    </dgm:pt>
    <dgm:pt modelId="{3469D0D7-9A45-B34D-B5F1-EA60C409CFE3}" type="sibTrans" cxnId="{59BA87F9-1149-784B-B2AC-5F9B1D0AA549}">
      <dgm:prSet/>
      <dgm:spPr/>
      <dgm:t>
        <a:bodyPr/>
        <a:lstStyle/>
        <a:p>
          <a:endParaRPr lang="ru-RU"/>
        </a:p>
      </dgm:t>
    </dgm:pt>
    <dgm:pt modelId="{51AE0943-7FCB-0347-A3C6-1D8036DA6B54}" type="pres">
      <dgm:prSet presAssocID="{4B3F3DD8-519A-A444-9E0C-47128347465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9049CC6-3269-D940-AD49-78E29483E5CF}" type="pres">
      <dgm:prSet presAssocID="{71D43106-C86D-6A4B-A86F-5865C38BFAFF}" presName="hierRoot1" presStyleCnt="0"/>
      <dgm:spPr/>
    </dgm:pt>
    <dgm:pt modelId="{3278F07D-95DC-EF41-8AF3-449E5A789ADC}" type="pres">
      <dgm:prSet presAssocID="{71D43106-C86D-6A4B-A86F-5865C38BFAFF}" presName="composite" presStyleCnt="0"/>
      <dgm:spPr/>
    </dgm:pt>
    <dgm:pt modelId="{1E40AB2F-AC06-464C-85A2-207B2E9699DE}" type="pres">
      <dgm:prSet presAssocID="{71D43106-C86D-6A4B-A86F-5865C38BFAFF}" presName="image" presStyleLbl="node0" presStyleIdx="0" presStyleCnt="1"/>
      <dgm:spPr/>
    </dgm:pt>
    <dgm:pt modelId="{FD82D329-9337-5244-974A-853EA96ADF4F}" type="pres">
      <dgm:prSet presAssocID="{71D43106-C86D-6A4B-A86F-5865C38BFAFF}" presName="text" presStyleLbl="revTx" presStyleIdx="0" presStyleCnt="5">
        <dgm:presLayoutVars>
          <dgm:chPref val="3"/>
        </dgm:presLayoutVars>
      </dgm:prSet>
      <dgm:spPr/>
    </dgm:pt>
    <dgm:pt modelId="{56C40B86-1B8A-C043-8023-B69312749214}" type="pres">
      <dgm:prSet presAssocID="{71D43106-C86D-6A4B-A86F-5865C38BFAFF}" presName="hierChild2" presStyleCnt="0"/>
      <dgm:spPr/>
    </dgm:pt>
    <dgm:pt modelId="{096CF76B-DFE1-3F45-9DE3-C342EDB67D77}" type="pres">
      <dgm:prSet presAssocID="{759AAFAD-5B22-3741-AAA0-900E0B34CBEE}" presName="Name10" presStyleLbl="parChTrans1D2" presStyleIdx="0" presStyleCnt="2"/>
      <dgm:spPr/>
    </dgm:pt>
    <dgm:pt modelId="{0BF3A3D8-230F-9540-827A-3F0B97CD2BF7}" type="pres">
      <dgm:prSet presAssocID="{257BB6D8-5BFD-5847-99F4-57105C3D9204}" presName="hierRoot2" presStyleCnt="0"/>
      <dgm:spPr/>
    </dgm:pt>
    <dgm:pt modelId="{3D8E6B59-FAAB-474B-BED1-402E42478837}" type="pres">
      <dgm:prSet presAssocID="{257BB6D8-5BFD-5847-99F4-57105C3D9204}" presName="composite2" presStyleCnt="0"/>
      <dgm:spPr/>
    </dgm:pt>
    <dgm:pt modelId="{CAE376BE-6C2A-CF4A-B8DB-9A3F61365CA2}" type="pres">
      <dgm:prSet presAssocID="{257BB6D8-5BFD-5847-99F4-57105C3D9204}" presName="image2" presStyleLbl="node2" presStyleIdx="0" presStyleCnt="2"/>
      <dgm:spPr/>
    </dgm:pt>
    <dgm:pt modelId="{6CC79EA9-9267-4541-A637-87D25D3B431B}" type="pres">
      <dgm:prSet presAssocID="{257BB6D8-5BFD-5847-99F4-57105C3D9204}" presName="text2" presStyleLbl="revTx" presStyleIdx="1" presStyleCnt="5">
        <dgm:presLayoutVars>
          <dgm:chPref val="3"/>
        </dgm:presLayoutVars>
      </dgm:prSet>
      <dgm:spPr/>
    </dgm:pt>
    <dgm:pt modelId="{61F28132-0660-4346-B8BE-F7DC76763CE2}" type="pres">
      <dgm:prSet presAssocID="{257BB6D8-5BFD-5847-99F4-57105C3D9204}" presName="hierChild3" presStyleCnt="0"/>
      <dgm:spPr/>
    </dgm:pt>
    <dgm:pt modelId="{04F7454D-5710-4644-A914-B67D613EEB94}" type="pres">
      <dgm:prSet presAssocID="{D37D3354-C289-E742-8003-F27AFECC50F2}" presName="Name17" presStyleLbl="parChTrans1D3" presStyleIdx="0" presStyleCnt="2"/>
      <dgm:spPr/>
    </dgm:pt>
    <dgm:pt modelId="{2BEC1DF2-92F1-A648-AFE0-5891ABE5EFDA}" type="pres">
      <dgm:prSet presAssocID="{23383FD3-2DB0-D44E-AA35-91FCDE211887}" presName="hierRoot3" presStyleCnt="0"/>
      <dgm:spPr/>
    </dgm:pt>
    <dgm:pt modelId="{5C447C13-4C89-CA41-96C5-13E1BE314647}" type="pres">
      <dgm:prSet presAssocID="{23383FD3-2DB0-D44E-AA35-91FCDE211887}" presName="composite3" presStyleCnt="0"/>
      <dgm:spPr/>
    </dgm:pt>
    <dgm:pt modelId="{2C587E5E-4AE6-8E4B-8E45-7B1917442BD6}" type="pres">
      <dgm:prSet presAssocID="{23383FD3-2DB0-D44E-AA35-91FCDE211887}" presName="image3" presStyleLbl="node3" presStyleIdx="0" presStyleCnt="2"/>
      <dgm:spPr/>
    </dgm:pt>
    <dgm:pt modelId="{5BFC7AFD-3D25-864E-B4E5-AF33BBB910A6}" type="pres">
      <dgm:prSet presAssocID="{23383FD3-2DB0-D44E-AA35-91FCDE211887}" presName="text3" presStyleLbl="revTx" presStyleIdx="2" presStyleCnt="5">
        <dgm:presLayoutVars>
          <dgm:chPref val="3"/>
        </dgm:presLayoutVars>
      </dgm:prSet>
      <dgm:spPr/>
    </dgm:pt>
    <dgm:pt modelId="{42D14D3D-1660-8647-9E0D-1D1214B3338E}" type="pres">
      <dgm:prSet presAssocID="{23383FD3-2DB0-D44E-AA35-91FCDE211887}" presName="hierChild4" presStyleCnt="0"/>
      <dgm:spPr/>
    </dgm:pt>
    <dgm:pt modelId="{C6361F6D-CC4F-B542-9023-4029A8B166EA}" type="pres">
      <dgm:prSet presAssocID="{F2D86FD3-0B4C-184B-A660-E6A674188A2D}" presName="Name17" presStyleLbl="parChTrans1D3" presStyleIdx="1" presStyleCnt="2"/>
      <dgm:spPr/>
    </dgm:pt>
    <dgm:pt modelId="{000B864F-64FA-B841-8E5A-2EB70721121F}" type="pres">
      <dgm:prSet presAssocID="{655985C7-9445-E941-9999-824C24BC4B59}" presName="hierRoot3" presStyleCnt="0"/>
      <dgm:spPr/>
    </dgm:pt>
    <dgm:pt modelId="{6CC6A6FB-137F-C942-ACBD-9D40F93D8561}" type="pres">
      <dgm:prSet presAssocID="{655985C7-9445-E941-9999-824C24BC4B59}" presName="composite3" presStyleCnt="0"/>
      <dgm:spPr/>
    </dgm:pt>
    <dgm:pt modelId="{77819F5D-0200-0347-987E-53B5D170DDF9}" type="pres">
      <dgm:prSet presAssocID="{655985C7-9445-E941-9999-824C24BC4B59}" presName="image3" presStyleLbl="node3" presStyleIdx="1" presStyleCnt="2"/>
      <dgm:spPr/>
    </dgm:pt>
    <dgm:pt modelId="{28F55239-6F0A-704B-A94D-83EDB4EE78B6}" type="pres">
      <dgm:prSet presAssocID="{655985C7-9445-E941-9999-824C24BC4B59}" presName="text3" presStyleLbl="revTx" presStyleIdx="3" presStyleCnt="5">
        <dgm:presLayoutVars>
          <dgm:chPref val="3"/>
        </dgm:presLayoutVars>
      </dgm:prSet>
      <dgm:spPr/>
    </dgm:pt>
    <dgm:pt modelId="{B7CDCD0D-D5FE-DE4D-BB08-D82CF3DA9174}" type="pres">
      <dgm:prSet presAssocID="{655985C7-9445-E941-9999-824C24BC4B59}" presName="hierChild4" presStyleCnt="0"/>
      <dgm:spPr/>
    </dgm:pt>
    <dgm:pt modelId="{F1ED8F5F-AA7B-8749-A8D6-F5D2E3169205}" type="pres">
      <dgm:prSet presAssocID="{16737656-20F6-1942-8EB2-F083D8EF81EE}" presName="Name10" presStyleLbl="parChTrans1D2" presStyleIdx="1" presStyleCnt="2"/>
      <dgm:spPr/>
    </dgm:pt>
    <dgm:pt modelId="{0E57CE79-A6EB-FC41-B2D3-792A0FBCAE2C}" type="pres">
      <dgm:prSet presAssocID="{B8888C00-F926-EE4A-9690-A83ACC68F416}" presName="hierRoot2" presStyleCnt="0"/>
      <dgm:spPr/>
    </dgm:pt>
    <dgm:pt modelId="{E4FD2532-F9B9-124E-88A5-9E7D9C0F5505}" type="pres">
      <dgm:prSet presAssocID="{B8888C00-F926-EE4A-9690-A83ACC68F416}" presName="composite2" presStyleCnt="0"/>
      <dgm:spPr/>
    </dgm:pt>
    <dgm:pt modelId="{2885A85D-302C-814F-A672-5BC4DE7EFEF8}" type="pres">
      <dgm:prSet presAssocID="{B8888C00-F926-EE4A-9690-A83ACC68F416}" presName="image2" presStyleLbl="node2" presStyleIdx="1" presStyleCnt="2"/>
      <dgm:spPr/>
    </dgm:pt>
    <dgm:pt modelId="{17921B82-83E0-F841-90B0-7F8AAF953BF0}" type="pres">
      <dgm:prSet presAssocID="{B8888C00-F926-EE4A-9690-A83ACC68F416}" presName="text2" presStyleLbl="revTx" presStyleIdx="4" presStyleCnt="5">
        <dgm:presLayoutVars>
          <dgm:chPref val="3"/>
        </dgm:presLayoutVars>
      </dgm:prSet>
      <dgm:spPr/>
    </dgm:pt>
    <dgm:pt modelId="{377C34F0-38B2-314D-89F0-439286985BE6}" type="pres">
      <dgm:prSet presAssocID="{B8888C00-F926-EE4A-9690-A83ACC68F416}" presName="hierChild3" presStyleCnt="0"/>
      <dgm:spPr/>
    </dgm:pt>
  </dgm:ptLst>
  <dgm:cxnLst>
    <dgm:cxn modelId="{C049540C-C5E0-7046-A4EB-EA1B7C426128}" type="presOf" srcId="{D37D3354-C289-E742-8003-F27AFECC50F2}" destId="{04F7454D-5710-4644-A914-B67D613EEB94}" srcOrd="0" destOrd="0" presId="urn:microsoft.com/office/officeart/2009/layout/CirclePictureHierarchy"/>
    <dgm:cxn modelId="{7E4A1823-D637-994B-A351-53E970775719}" type="presOf" srcId="{759AAFAD-5B22-3741-AAA0-900E0B34CBEE}" destId="{096CF76B-DFE1-3F45-9DE3-C342EDB67D77}" srcOrd="0" destOrd="0" presId="urn:microsoft.com/office/officeart/2009/layout/CirclePictureHierarchy"/>
    <dgm:cxn modelId="{24877F35-F360-7A4C-AF1E-C10FE0E84778}" type="presOf" srcId="{257BB6D8-5BFD-5847-99F4-57105C3D9204}" destId="{6CC79EA9-9267-4541-A637-87D25D3B431B}" srcOrd="0" destOrd="0" presId="urn:microsoft.com/office/officeart/2009/layout/CirclePictureHierarchy"/>
    <dgm:cxn modelId="{2F38CB36-F8B0-9D45-9529-6998A2245D58}" type="presOf" srcId="{F2D86FD3-0B4C-184B-A660-E6A674188A2D}" destId="{C6361F6D-CC4F-B542-9023-4029A8B166EA}" srcOrd="0" destOrd="0" presId="urn:microsoft.com/office/officeart/2009/layout/CirclePictureHierarchy"/>
    <dgm:cxn modelId="{CBFE933B-AE24-FC47-AC43-BD29554A7331}" type="presOf" srcId="{B8888C00-F926-EE4A-9690-A83ACC68F416}" destId="{17921B82-83E0-F841-90B0-7F8AAF953BF0}" srcOrd="0" destOrd="0" presId="urn:microsoft.com/office/officeart/2009/layout/CirclePictureHierarchy"/>
    <dgm:cxn modelId="{4C1FDF8C-BC48-7F4A-ACB5-D91117712D97}" srcId="{257BB6D8-5BFD-5847-99F4-57105C3D9204}" destId="{655985C7-9445-E941-9999-824C24BC4B59}" srcOrd="1" destOrd="0" parTransId="{F2D86FD3-0B4C-184B-A660-E6A674188A2D}" sibTransId="{41BB6AE4-4DC8-0F4C-BB40-982B1E8F77BF}"/>
    <dgm:cxn modelId="{237BFE91-E755-3B48-AEC4-20F037CD4D98}" srcId="{71D43106-C86D-6A4B-A86F-5865C38BFAFF}" destId="{257BB6D8-5BFD-5847-99F4-57105C3D9204}" srcOrd="0" destOrd="0" parTransId="{759AAFAD-5B22-3741-AAA0-900E0B34CBEE}" sibTransId="{9B4615E1-CBD8-4341-8E6E-F8994C7ED639}"/>
    <dgm:cxn modelId="{F6811B9C-6E16-8646-AEBE-3CB182CD539B}" type="presOf" srcId="{16737656-20F6-1942-8EB2-F083D8EF81EE}" destId="{F1ED8F5F-AA7B-8749-A8D6-F5D2E3169205}" srcOrd="0" destOrd="0" presId="urn:microsoft.com/office/officeart/2009/layout/CirclePictureHierarchy"/>
    <dgm:cxn modelId="{557D0AA4-82C8-DB41-AC56-C102F3C92B42}" srcId="{257BB6D8-5BFD-5847-99F4-57105C3D9204}" destId="{23383FD3-2DB0-D44E-AA35-91FCDE211887}" srcOrd="0" destOrd="0" parTransId="{D37D3354-C289-E742-8003-F27AFECC50F2}" sibTransId="{521C65BA-7634-4C48-838E-A16EFD2A8385}"/>
    <dgm:cxn modelId="{8CC9C8AC-0F5D-7B47-8216-700FAF930803}" type="presOf" srcId="{4B3F3DD8-519A-A444-9E0C-471283474659}" destId="{51AE0943-7FCB-0347-A3C6-1D8036DA6B54}" srcOrd="0" destOrd="0" presId="urn:microsoft.com/office/officeart/2009/layout/CirclePictureHierarchy"/>
    <dgm:cxn modelId="{C84C3CBA-0FB5-994A-8932-A2F3C3C7827D}" type="presOf" srcId="{655985C7-9445-E941-9999-824C24BC4B59}" destId="{28F55239-6F0A-704B-A94D-83EDB4EE78B6}" srcOrd="0" destOrd="0" presId="urn:microsoft.com/office/officeart/2009/layout/CirclePictureHierarchy"/>
    <dgm:cxn modelId="{CF6676C8-7B94-8E42-ADB9-43B6DA97370D}" type="presOf" srcId="{71D43106-C86D-6A4B-A86F-5865C38BFAFF}" destId="{FD82D329-9337-5244-974A-853EA96ADF4F}" srcOrd="0" destOrd="0" presId="urn:microsoft.com/office/officeart/2009/layout/CirclePictureHierarchy"/>
    <dgm:cxn modelId="{4889A9E3-32B6-F64B-976D-3426D804088F}" type="presOf" srcId="{23383FD3-2DB0-D44E-AA35-91FCDE211887}" destId="{5BFC7AFD-3D25-864E-B4E5-AF33BBB910A6}" srcOrd="0" destOrd="0" presId="urn:microsoft.com/office/officeart/2009/layout/CirclePictureHierarchy"/>
    <dgm:cxn modelId="{59BA87F9-1149-784B-B2AC-5F9B1D0AA549}" srcId="{71D43106-C86D-6A4B-A86F-5865C38BFAFF}" destId="{B8888C00-F926-EE4A-9690-A83ACC68F416}" srcOrd="1" destOrd="0" parTransId="{16737656-20F6-1942-8EB2-F083D8EF81EE}" sibTransId="{3469D0D7-9A45-B34D-B5F1-EA60C409CFE3}"/>
    <dgm:cxn modelId="{E9BCD9FB-FA8D-934C-B1E5-E405574BFBB4}" srcId="{4B3F3DD8-519A-A444-9E0C-471283474659}" destId="{71D43106-C86D-6A4B-A86F-5865C38BFAFF}" srcOrd="0" destOrd="0" parTransId="{F78F77AA-197F-DB43-818B-A6AC48F27F54}" sibTransId="{3C8BA057-06B9-A04A-A057-8DA9839C0BB6}"/>
    <dgm:cxn modelId="{D339188A-2CCC-E64D-B586-DFC163C49CE4}" type="presParOf" srcId="{51AE0943-7FCB-0347-A3C6-1D8036DA6B54}" destId="{99049CC6-3269-D940-AD49-78E29483E5CF}" srcOrd="0" destOrd="0" presId="urn:microsoft.com/office/officeart/2009/layout/CirclePictureHierarchy"/>
    <dgm:cxn modelId="{D97E6969-6B01-8341-9E2B-75E6DFDBD726}" type="presParOf" srcId="{99049CC6-3269-D940-AD49-78E29483E5CF}" destId="{3278F07D-95DC-EF41-8AF3-449E5A789ADC}" srcOrd="0" destOrd="0" presId="urn:microsoft.com/office/officeart/2009/layout/CirclePictureHierarchy"/>
    <dgm:cxn modelId="{EF3E2CBE-BB93-8A40-9CB9-43572421EAD6}" type="presParOf" srcId="{3278F07D-95DC-EF41-8AF3-449E5A789ADC}" destId="{1E40AB2F-AC06-464C-85A2-207B2E9699DE}" srcOrd="0" destOrd="0" presId="urn:microsoft.com/office/officeart/2009/layout/CirclePictureHierarchy"/>
    <dgm:cxn modelId="{811C1925-B4EB-3B42-922B-192F1BC72010}" type="presParOf" srcId="{3278F07D-95DC-EF41-8AF3-449E5A789ADC}" destId="{FD82D329-9337-5244-974A-853EA96ADF4F}" srcOrd="1" destOrd="0" presId="urn:microsoft.com/office/officeart/2009/layout/CirclePictureHierarchy"/>
    <dgm:cxn modelId="{1B02DF7F-E8CB-FA44-8F4C-FCB229B94377}" type="presParOf" srcId="{99049CC6-3269-D940-AD49-78E29483E5CF}" destId="{56C40B86-1B8A-C043-8023-B69312749214}" srcOrd="1" destOrd="0" presId="urn:microsoft.com/office/officeart/2009/layout/CirclePictureHierarchy"/>
    <dgm:cxn modelId="{28FF9CFD-EB8E-0147-A094-04F2612B0496}" type="presParOf" srcId="{56C40B86-1B8A-C043-8023-B69312749214}" destId="{096CF76B-DFE1-3F45-9DE3-C342EDB67D77}" srcOrd="0" destOrd="0" presId="urn:microsoft.com/office/officeart/2009/layout/CirclePictureHierarchy"/>
    <dgm:cxn modelId="{1CF17B1D-40BC-A74A-A5D6-1985CFEFFE10}" type="presParOf" srcId="{56C40B86-1B8A-C043-8023-B69312749214}" destId="{0BF3A3D8-230F-9540-827A-3F0B97CD2BF7}" srcOrd="1" destOrd="0" presId="urn:microsoft.com/office/officeart/2009/layout/CirclePictureHierarchy"/>
    <dgm:cxn modelId="{9C1BE3FE-6DE3-7A49-813D-AB4B6ADDA4F7}" type="presParOf" srcId="{0BF3A3D8-230F-9540-827A-3F0B97CD2BF7}" destId="{3D8E6B59-FAAB-474B-BED1-402E42478837}" srcOrd="0" destOrd="0" presId="urn:microsoft.com/office/officeart/2009/layout/CirclePictureHierarchy"/>
    <dgm:cxn modelId="{37A03AA7-0B18-A644-AF25-D89E30431F08}" type="presParOf" srcId="{3D8E6B59-FAAB-474B-BED1-402E42478837}" destId="{CAE376BE-6C2A-CF4A-B8DB-9A3F61365CA2}" srcOrd="0" destOrd="0" presId="urn:microsoft.com/office/officeart/2009/layout/CirclePictureHierarchy"/>
    <dgm:cxn modelId="{0C7341B5-EE35-9B4A-85DA-4C4B63B3EA5C}" type="presParOf" srcId="{3D8E6B59-FAAB-474B-BED1-402E42478837}" destId="{6CC79EA9-9267-4541-A637-87D25D3B431B}" srcOrd="1" destOrd="0" presId="urn:microsoft.com/office/officeart/2009/layout/CirclePictureHierarchy"/>
    <dgm:cxn modelId="{19044BBF-2176-6249-AFA3-AF94120C0313}" type="presParOf" srcId="{0BF3A3D8-230F-9540-827A-3F0B97CD2BF7}" destId="{61F28132-0660-4346-B8BE-F7DC76763CE2}" srcOrd="1" destOrd="0" presId="urn:microsoft.com/office/officeart/2009/layout/CirclePictureHierarchy"/>
    <dgm:cxn modelId="{37FA75F8-99D0-544D-9A6F-6E1725A907ED}" type="presParOf" srcId="{61F28132-0660-4346-B8BE-F7DC76763CE2}" destId="{04F7454D-5710-4644-A914-B67D613EEB94}" srcOrd="0" destOrd="0" presId="urn:microsoft.com/office/officeart/2009/layout/CirclePictureHierarchy"/>
    <dgm:cxn modelId="{346C7A4B-DFF3-454A-9EED-2FC24AB08726}" type="presParOf" srcId="{61F28132-0660-4346-B8BE-F7DC76763CE2}" destId="{2BEC1DF2-92F1-A648-AFE0-5891ABE5EFDA}" srcOrd="1" destOrd="0" presId="urn:microsoft.com/office/officeart/2009/layout/CirclePictureHierarchy"/>
    <dgm:cxn modelId="{AE48DCF5-8B94-874C-812E-E6FA57463892}" type="presParOf" srcId="{2BEC1DF2-92F1-A648-AFE0-5891ABE5EFDA}" destId="{5C447C13-4C89-CA41-96C5-13E1BE314647}" srcOrd="0" destOrd="0" presId="urn:microsoft.com/office/officeart/2009/layout/CirclePictureHierarchy"/>
    <dgm:cxn modelId="{1F5CE059-C833-4B40-AA2E-85E06A9D5EE2}" type="presParOf" srcId="{5C447C13-4C89-CA41-96C5-13E1BE314647}" destId="{2C587E5E-4AE6-8E4B-8E45-7B1917442BD6}" srcOrd="0" destOrd="0" presId="urn:microsoft.com/office/officeart/2009/layout/CirclePictureHierarchy"/>
    <dgm:cxn modelId="{BF4CE68D-C4E2-9C42-8556-349E627A4860}" type="presParOf" srcId="{5C447C13-4C89-CA41-96C5-13E1BE314647}" destId="{5BFC7AFD-3D25-864E-B4E5-AF33BBB910A6}" srcOrd="1" destOrd="0" presId="urn:microsoft.com/office/officeart/2009/layout/CirclePictureHierarchy"/>
    <dgm:cxn modelId="{2B996F41-A285-6C4E-8442-EBD6D3B35F96}" type="presParOf" srcId="{2BEC1DF2-92F1-A648-AFE0-5891ABE5EFDA}" destId="{42D14D3D-1660-8647-9E0D-1D1214B3338E}" srcOrd="1" destOrd="0" presId="urn:microsoft.com/office/officeart/2009/layout/CirclePictureHierarchy"/>
    <dgm:cxn modelId="{9AE753A4-E70D-5548-9F96-43A5FE74A67E}" type="presParOf" srcId="{61F28132-0660-4346-B8BE-F7DC76763CE2}" destId="{C6361F6D-CC4F-B542-9023-4029A8B166EA}" srcOrd="2" destOrd="0" presId="urn:microsoft.com/office/officeart/2009/layout/CirclePictureHierarchy"/>
    <dgm:cxn modelId="{45475795-C64D-194A-9982-7AC44A6C678F}" type="presParOf" srcId="{61F28132-0660-4346-B8BE-F7DC76763CE2}" destId="{000B864F-64FA-B841-8E5A-2EB70721121F}" srcOrd="3" destOrd="0" presId="urn:microsoft.com/office/officeart/2009/layout/CirclePictureHierarchy"/>
    <dgm:cxn modelId="{93AEFD31-01D7-3844-8C60-A8766B7F9D06}" type="presParOf" srcId="{000B864F-64FA-B841-8E5A-2EB70721121F}" destId="{6CC6A6FB-137F-C942-ACBD-9D40F93D8561}" srcOrd="0" destOrd="0" presId="urn:microsoft.com/office/officeart/2009/layout/CirclePictureHierarchy"/>
    <dgm:cxn modelId="{874E9922-BB56-9647-B8C5-0D039B3B8362}" type="presParOf" srcId="{6CC6A6FB-137F-C942-ACBD-9D40F93D8561}" destId="{77819F5D-0200-0347-987E-53B5D170DDF9}" srcOrd="0" destOrd="0" presId="urn:microsoft.com/office/officeart/2009/layout/CirclePictureHierarchy"/>
    <dgm:cxn modelId="{0C16F7D8-6BD0-A34A-B6AD-F90DD60B21C6}" type="presParOf" srcId="{6CC6A6FB-137F-C942-ACBD-9D40F93D8561}" destId="{28F55239-6F0A-704B-A94D-83EDB4EE78B6}" srcOrd="1" destOrd="0" presId="urn:microsoft.com/office/officeart/2009/layout/CirclePictureHierarchy"/>
    <dgm:cxn modelId="{42DD25BF-0C67-B343-9D72-2A1DF1770214}" type="presParOf" srcId="{000B864F-64FA-B841-8E5A-2EB70721121F}" destId="{B7CDCD0D-D5FE-DE4D-BB08-D82CF3DA9174}" srcOrd="1" destOrd="0" presId="urn:microsoft.com/office/officeart/2009/layout/CirclePictureHierarchy"/>
    <dgm:cxn modelId="{A62CA5E5-C06A-0242-A7DD-7104C1115348}" type="presParOf" srcId="{56C40B86-1B8A-C043-8023-B69312749214}" destId="{F1ED8F5F-AA7B-8749-A8D6-F5D2E3169205}" srcOrd="2" destOrd="0" presId="urn:microsoft.com/office/officeart/2009/layout/CirclePictureHierarchy"/>
    <dgm:cxn modelId="{25F3AA39-8039-5F49-A7B7-9957CF8408B4}" type="presParOf" srcId="{56C40B86-1B8A-C043-8023-B69312749214}" destId="{0E57CE79-A6EB-FC41-B2D3-792A0FBCAE2C}" srcOrd="3" destOrd="0" presId="urn:microsoft.com/office/officeart/2009/layout/CirclePictureHierarchy"/>
    <dgm:cxn modelId="{F911C841-1F8F-EB4C-B669-DB60DE333BDF}" type="presParOf" srcId="{0E57CE79-A6EB-FC41-B2D3-792A0FBCAE2C}" destId="{E4FD2532-F9B9-124E-88A5-9E7D9C0F5505}" srcOrd="0" destOrd="0" presId="urn:microsoft.com/office/officeart/2009/layout/CirclePictureHierarchy"/>
    <dgm:cxn modelId="{360DBD21-4FD2-2149-ACA5-43CB17363DD8}" type="presParOf" srcId="{E4FD2532-F9B9-124E-88A5-9E7D9C0F5505}" destId="{2885A85D-302C-814F-A672-5BC4DE7EFEF8}" srcOrd="0" destOrd="0" presId="urn:microsoft.com/office/officeart/2009/layout/CirclePictureHierarchy"/>
    <dgm:cxn modelId="{4B5EC67C-04F5-DF44-86D1-54F6113C291C}" type="presParOf" srcId="{E4FD2532-F9B9-124E-88A5-9E7D9C0F5505}" destId="{17921B82-83E0-F841-90B0-7F8AAF953BF0}" srcOrd="1" destOrd="0" presId="urn:microsoft.com/office/officeart/2009/layout/CirclePictureHierarchy"/>
    <dgm:cxn modelId="{2C7A63DF-C9DA-EE49-8334-A8C65F424B41}" type="presParOf" srcId="{0E57CE79-A6EB-FC41-B2D3-792A0FBCAE2C}" destId="{377C34F0-38B2-314D-89F0-439286985BE6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43FE877-E0A0-4672-873E-5BAE84BB92A2}" type="doc">
      <dgm:prSet loTypeId="urn:microsoft.com/office/officeart/2005/8/layout/hList1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5B24C8-29A1-4A85-8DF1-9EBDD1EF91F2}">
      <dgm:prSet/>
      <dgm:spPr/>
      <dgm:t>
        <a:bodyPr/>
        <a:lstStyle/>
        <a:p>
          <a:r>
            <a:rPr lang="ru-RU" dirty="0"/>
            <a:t>Предосторожность</a:t>
          </a:r>
          <a:endParaRPr lang="en-US" dirty="0"/>
        </a:p>
      </dgm:t>
    </dgm:pt>
    <dgm:pt modelId="{F0E0B756-5456-4F37-8797-9B43D36D7094}" type="parTrans" cxnId="{317BB2E5-4F81-45BB-A441-A3352E9049A0}">
      <dgm:prSet/>
      <dgm:spPr/>
      <dgm:t>
        <a:bodyPr/>
        <a:lstStyle/>
        <a:p>
          <a:endParaRPr lang="en-US"/>
        </a:p>
      </dgm:t>
    </dgm:pt>
    <dgm:pt modelId="{16A6C2BF-7489-40D0-8A06-6E7BE45C21AF}" type="sibTrans" cxnId="{317BB2E5-4F81-45BB-A441-A3352E9049A0}">
      <dgm:prSet/>
      <dgm:spPr/>
      <dgm:t>
        <a:bodyPr/>
        <a:lstStyle/>
        <a:p>
          <a:endParaRPr lang="en-US"/>
        </a:p>
      </dgm:t>
    </dgm:pt>
    <dgm:pt modelId="{CD4073A1-CCE2-404E-8642-DC4DA23AC877}">
      <dgm:prSet/>
      <dgm:spPr/>
      <dgm:t>
        <a:bodyPr/>
        <a:lstStyle/>
        <a:p>
          <a:r>
            <a:rPr lang="ru-RU" dirty="0"/>
            <a:t>Спекулятивный мотив</a:t>
          </a:r>
          <a:endParaRPr lang="en-US" dirty="0"/>
        </a:p>
      </dgm:t>
    </dgm:pt>
    <dgm:pt modelId="{E2328070-00BE-49C2-A5B6-095891067AF6}" type="parTrans" cxnId="{BD56A2D7-F612-4FE1-A5FC-7B3068C6D5C6}">
      <dgm:prSet/>
      <dgm:spPr/>
      <dgm:t>
        <a:bodyPr/>
        <a:lstStyle/>
        <a:p>
          <a:endParaRPr lang="en-US"/>
        </a:p>
      </dgm:t>
    </dgm:pt>
    <dgm:pt modelId="{2894407C-3C6F-4AA5-9165-4C9DB2FCD162}" type="sibTrans" cxnId="{BD56A2D7-F612-4FE1-A5FC-7B3068C6D5C6}">
      <dgm:prSet/>
      <dgm:spPr/>
      <dgm:t>
        <a:bodyPr/>
        <a:lstStyle/>
        <a:p>
          <a:endParaRPr lang="en-US"/>
        </a:p>
      </dgm:t>
    </dgm:pt>
    <dgm:pt modelId="{30E68C53-D30D-492C-AF86-39B21113CA15}">
      <dgm:prSet/>
      <dgm:spPr/>
      <dgm:t>
        <a:bodyPr/>
        <a:lstStyle/>
        <a:p>
          <a:r>
            <a:rPr lang="ru-RU" dirty="0"/>
            <a:t>Транзакционный мотив</a:t>
          </a:r>
          <a:endParaRPr lang="en-US" dirty="0"/>
        </a:p>
      </dgm:t>
    </dgm:pt>
    <dgm:pt modelId="{FDD4E484-E481-42E8-9FB7-C497A8A92668}" type="sibTrans" cxnId="{B630A326-E317-423E-9080-E516A6F50E19}">
      <dgm:prSet/>
      <dgm:spPr/>
      <dgm:t>
        <a:bodyPr/>
        <a:lstStyle/>
        <a:p>
          <a:endParaRPr lang="en-US"/>
        </a:p>
      </dgm:t>
    </dgm:pt>
    <dgm:pt modelId="{491D38AC-0D35-4EEC-ABC9-FF5019E3154E}" type="parTrans" cxnId="{B630A326-E317-423E-9080-E516A6F50E19}">
      <dgm:prSet/>
      <dgm:spPr/>
      <dgm:t>
        <a:bodyPr/>
        <a:lstStyle/>
        <a:p>
          <a:endParaRPr lang="en-US"/>
        </a:p>
      </dgm:t>
    </dgm:pt>
    <dgm:pt modelId="{DA02D146-0D6C-C343-8D58-9D475D7B993F}">
      <dgm:prSet/>
      <dgm:spPr/>
      <dgm:t>
        <a:bodyPr/>
        <a:lstStyle/>
        <a:p>
          <a:r>
            <a:rPr lang="ru-RU" dirty="0"/>
            <a:t>Нужны деньги для операций</a:t>
          </a:r>
        </a:p>
      </dgm:t>
    </dgm:pt>
    <dgm:pt modelId="{0794537E-5421-014A-9706-2BC47B86C3F6}" type="parTrans" cxnId="{1A7FDA21-0445-3945-BE96-C74CBD8E3558}">
      <dgm:prSet/>
      <dgm:spPr/>
      <dgm:t>
        <a:bodyPr/>
        <a:lstStyle/>
        <a:p>
          <a:endParaRPr lang="ru-RU"/>
        </a:p>
      </dgm:t>
    </dgm:pt>
    <dgm:pt modelId="{852A303C-197B-2E49-B769-81E681C5A26C}" type="sibTrans" cxnId="{1A7FDA21-0445-3945-BE96-C74CBD8E3558}">
      <dgm:prSet/>
      <dgm:spPr/>
      <dgm:t>
        <a:bodyPr/>
        <a:lstStyle/>
        <a:p>
          <a:endParaRPr lang="ru-RU"/>
        </a:p>
      </dgm:t>
    </dgm:pt>
    <dgm:pt modelId="{5C239D36-34B4-504C-BD50-1BF0A6A3E963}">
      <dgm:prSet/>
      <dgm:spPr/>
      <dgm:t>
        <a:bodyPr/>
        <a:lstStyle/>
        <a:p>
          <a:r>
            <a:rPr lang="ru-RU" dirty="0"/>
            <a:t>Не знаем будущего</a:t>
          </a:r>
        </a:p>
      </dgm:t>
    </dgm:pt>
    <dgm:pt modelId="{D7226C59-6F92-E840-AC6F-E085E96495E3}" type="parTrans" cxnId="{95EFB3C0-2972-E149-8FAC-DF34D9ABFB2A}">
      <dgm:prSet/>
      <dgm:spPr/>
      <dgm:t>
        <a:bodyPr/>
        <a:lstStyle/>
        <a:p>
          <a:endParaRPr lang="ru-RU"/>
        </a:p>
      </dgm:t>
    </dgm:pt>
    <dgm:pt modelId="{8850EF84-E37A-F44A-84B6-7252D799EFF1}" type="sibTrans" cxnId="{95EFB3C0-2972-E149-8FAC-DF34D9ABFB2A}">
      <dgm:prSet/>
      <dgm:spPr/>
      <dgm:t>
        <a:bodyPr/>
        <a:lstStyle/>
        <a:p>
          <a:endParaRPr lang="ru-RU"/>
        </a:p>
      </dgm:t>
    </dgm:pt>
    <dgm:pt modelId="{0803D969-9918-A84F-9431-C105259FDFA2}">
      <dgm:prSet/>
      <dgm:spPr/>
      <dgm:t>
        <a:bodyPr/>
        <a:lstStyle/>
        <a:p>
          <a:r>
            <a:rPr lang="ru-RU" dirty="0"/>
            <a:t>Не стали участниками "Конвенциального суждения"</a:t>
          </a:r>
        </a:p>
      </dgm:t>
    </dgm:pt>
    <dgm:pt modelId="{1648502E-D685-2C4A-8C10-1109A088E13D}" type="parTrans" cxnId="{A4081AAD-D6E7-C84C-9FE4-9D0504B4135B}">
      <dgm:prSet/>
      <dgm:spPr/>
      <dgm:t>
        <a:bodyPr/>
        <a:lstStyle/>
        <a:p>
          <a:endParaRPr lang="ru-RU"/>
        </a:p>
      </dgm:t>
    </dgm:pt>
    <dgm:pt modelId="{E0ECDFBC-A45E-2B4F-9376-BAC22A37B2A8}" type="sibTrans" cxnId="{A4081AAD-D6E7-C84C-9FE4-9D0504B4135B}">
      <dgm:prSet/>
      <dgm:spPr/>
      <dgm:t>
        <a:bodyPr/>
        <a:lstStyle/>
        <a:p>
          <a:endParaRPr lang="ru-RU"/>
        </a:p>
      </dgm:t>
    </dgm:pt>
    <dgm:pt modelId="{D596E365-CD95-6D41-89BE-AE513BA0B581}" type="pres">
      <dgm:prSet presAssocID="{043FE877-E0A0-4672-873E-5BAE84BB92A2}" presName="Name0" presStyleCnt="0">
        <dgm:presLayoutVars>
          <dgm:dir/>
          <dgm:animLvl val="lvl"/>
          <dgm:resizeHandles val="exact"/>
        </dgm:presLayoutVars>
      </dgm:prSet>
      <dgm:spPr/>
    </dgm:pt>
    <dgm:pt modelId="{45A6241A-B7DE-F04B-876E-5E28484AF1F0}" type="pres">
      <dgm:prSet presAssocID="{30E68C53-D30D-492C-AF86-39B21113CA15}" presName="composite" presStyleCnt="0"/>
      <dgm:spPr/>
    </dgm:pt>
    <dgm:pt modelId="{675E65CE-8292-A340-9E59-E8017F9CCB52}" type="pres">
      <dgm:prSet presAssocID="{30E68C53-D30D-492C-AF86-39B21113CA15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78BFE65F-18F8-7B46-B87E-4FC0635B24A9}" type="pres">
      <dgm:prSet presAssocID="{30E68C53-D30D-492C-AF86-39B21113CA15}" presName="desTx" presStyleLbl="alignAccFollowNode1" presStyleIdx="0" presStyleCnt="3">
        <dgm:presLayoutVars>
          <dgm:bulletEnabled val="1"/>
        </dgm:presLayoutVars>
      </dgm:prSet>
      <dgm:spPr/>
    </dgm:pt>
    <dgm:pt modelId="{6F6E5F89-9F20-0249-A37D-EC23BA38B6C0}" type="pres">
      <dgm:prSet presAssocID="{FDD4E484-E481-42E8-9FB7-C497A8A92668}" presName="space" presStyleCnt="0"/>
      <dgm:spPr/>
    </dgm:pt>
    <dgm:pt modelId="{49556587-036F-4D47-AD74-430B9E414088}" type="pres">
      <dgm:prSet presAssocID="{535B24C8-29A1-4A85-8DF1-9EBDD1EF91F2}" presName="composite" presStyleCnt="0"/>
      <dgm:spPr/>
    </dgm:pt>
    <dgm:pt modelId="{9FD5846A-E632-EB4C-BE56-4ABEA0779F91}" type="pres">
      <dgm:prSet presAssocID="{535B24C8-29A1-4A85-8DF1-9EBDD1EF91F2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F361CDEE-6CFC-6649-BB10-D536A754F01B}" type="pres">
      <dgm:prSet presAssocID="{535B24C8-29A1-4A85-8DF1-9EBDD1EF91F2}" presName="desTx" presStyleLbl="alignAccFollowNode1" presStyleIdx="1" presStyleCnt="3">
        <dgm:presLayoutVars>
          <dgm:bulletEnabled val="1"/>
        </dgm:presLayoutVars>
      </dgm:prSet>
      <dgm:spPr/>
    </dgm:pt>
    <dgm:pt modelId="{D5AA4127-581E-5545-A155-AC615744B64B}" type="pres">
      <dgm:prSet presAssocID="{16A6C2BF-7489-40D0-8A06-6E7BE45C21AF}" presName="space" presStyleCnt="0"/>
      <dgm:spPr/>
    </dgm:pt>
    <dgm:pt modelId="{ABC2B17D-093B-EF4C-BC79-F97943F0BFB9}" type="pres">
      <dgm:prSet presAssocID="{CD4073A1-CCE2-404E-8642-DC4DA23AC877}" presName="composite" presStyleCnt="0"/>
      <dgm:spPr/>
    </dgm:pt>
    <dgm:pt modelId="{D16E7955-9245-2547-A928-8CC1F96F324F}" type="pres">
      <dgm:prSet presAssocID="{CD4073A1-CCE2-404E-8642-DC4DA23AC87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06C366E-A916-AB4E-8267-3D85D886CCD4}" type="pres">
      <dgm:prSet presAssocID="{CD4073A1-CCE2-404E-8642-DC4DA23AC877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F119F20-820F-3A40-8E98-F7415FC792A1}" type="presOf" srcId="{DA02D146-0D6C-C343-8D58-9D475D7B993F}" destId="{78BFE65F-18F8-7B46-B87E-4FC0635B24A9}" srcOrd="0" destOrd="0" presId="urn:microsoft.com/office/officeart/2005/8/layout/hList1"/>
    <dgm:cxn modelId="{1A7FDA21-0445-3945-BE96-C74CBD8E3558}" srcId="{30E68C53-D30D-492C-AF86-39B21113CA15}" destId="{DA02D146-0D6C-C343-8D58-9D475D7B993F}" srcOrd="0" destOrd="0" parTransId="{0794537E-5421-014A-9706-2BC47B86C3F6}" sibTransId="{852A303C-197B-2E49-B769-81E681C5A26C}"/>
    <dgm:cxn modelId="{B630A326-E317-423E-9080-E516A6F50E19}" srcId="{043FE877-E0A0-4672-873E-5BAE84BB92A2}" destId="{30E68C53-D30D-492C-AF86-39B21113CA15}" srcOrd="0" destOrd="0" parTransId="{491D38AC-0D35-4EEC-ABC9-FF5019E3154E}" sibTransId="{FDD4E484-E481-42E8-9FB7-C497A8A92668}"/>
    <dgm:cxn modelId="{09D57739-1CF0-AB45-A09B-EF2E47A8CABF}" type="presOf" srcId="{30E68C53-D30D-492C-AF86-39B21113CA15}" destId="{675E65CE-8292-A340-9E59-E8017F9CCB52}" srcOrd="0" destOrd="0" presId="urn:microsoft.com/office/officeart/2005/8/layout/hList1"/>
    <dgm:cxn modelId="{FF536559-4CB1-974B-8399-C9B815F1B8B9}" type="presOf" srcId="{CD4073A1-CCE2-404E-8642-DC4DA23AC877}" destId="{D16E7955-9245-2547-A928-8CC1F96F324F}" srcOrd="0" destOrd="0" presId="urn:microsoft.com/office/officeart/2005/8/layout/hList1"/>
    <dgm:cxn modelId="{A4081AAD-D6E7-C84C-9FE4-9D0504B4135B}" srcId="{CD4073A1-CCE2-404E-8642-DC4DA23AC877}" destId="{0803D969-9918-A84F-9431-C105259FDFA2}" srcOrd="0" destOrd="0" parTransId="{1648502E-D685-2C4A-8C10-1109A088E13D}" sibTransId="{E0ECDFBC-A45E-2B4F-9376-BAC22A37B2A8}"/>
    <dgm:cxn modelId="{95EFB3C0-2972-E149-8FAC-DF34D9ABFB2A}" srcId="{535B24C8-29A1-4A85-8DF1-9EBDD1EF91F2}" destId="{5C239D36-34B4-504C-BD50-1BF0A6A3E963}" srcOrd="0" destOrd="0" parTransId="{D7226C59-6F92-E840-AC6F-E085E96495E3}" sibTransId="{8850EF84-E37A-F44A-84B6-7252D799EFF1}"/>
    <dgm:cxn modelId="{BD56A2D7-F612-4FE1-A5FC-7B3068C6D5C6}" srcId="{043FE877-E0A0-4672-873E-5BAE84BB92A2}" destId="{CD4073A1-CCE2-404E-8642-DC4DA23AC877}" srcOrd="2" destOrd="0" parTransId="{E2328070-00BE-49C2-A5B6-095891067AF6}" sibTransId="{2894407C-3C6F-4AA5-9165-4C9DB2FCD162}"/>
    <dgm:cxn modelId="{317BB2E5-4F81-45BB-A441-A3352E9049A0}" srcId="{043FE877-E0A0-4672-873E-5BAE84BB92A2}" destId="{535B24C8-29A1-4A85-8DF1-9EBDD1EF91F2}" srcOrd="1" destOrd="0" parTransId="{F0E0B756-5456-4F37-8797-9B43D36D7094}" sibTransId="{16A6C2BF-7489-40D0-8A06-6E7BE45C21AF}"/>
    <dgm:cxn modelId="{1405BAF4-55CA-5E45-8A91-02438C455136}" type="presOf" srcId="{535B24C8-29A1-4A85-8DF1-9EBDD1EF91F2}" destId="{9FD5846A-E632-EB4C-BE56-4ABEA0779F91}" srcOrd="0" destOrd="0" presId="urn:microsoft.com/office/officeart/2005/8/layout/hList1"/>
    <dgm:cxn modelId="{46BEAEF5-7950-E342-8A39-FAFD71F3F80B}" type="presOf" srcId="{043FE877-E0A0-4672-873E-5BAE84BB92A2}" destId="{D596E365-CD95-6D41-89BE-AE513BA0B581}" srcOrd="0" destOrd="0" presId="urn:microsoft.com/office/officeart/2005/8/layout/hList1"/>
    <dgm:cxn modelId="{B23E14FA-89A1-AF45-88C4-4C1827848DF2}" type="presOf" srcId="{0803D969-9918-A84F-9431-C105259FDFA2}" destId="{E06C366E-A916-AB4E-8267-3D85D886CCD4}" srcOrd="0" destOrd="0" presId="urn:microsoft.com/office/officeart/2005/8/layout/hList1"/>
    <dgm:cxn modelId="{C9880BFC-C1B7-284D-947A-7D8948C8543F}" type="presOf" srcId="{5C239D36-34B4-504C-BD50-1BF0A6A3E963}" destId="{F361CDEE-6CFC-6649-BB10-D536A754F01B}" srcOrd="0" destOrd="0" presId="urn:microsoft.com/office/officeart/2005/8/layout/hList1"/>
    <dgm:cxn modelId="{2A5E5B1C-8FF3-C54B-BAC2-FBB76BE46655}" type="presParOf" srcId="{D596E365-CD95-6D41-89BE-AE513BA0B581}" destId="{45A6241A-B7DE-F04B-876E-5E28484AF1F0}" srcOrd="0" destOrd="0" presId="urn:microsoft.com/office/officeart/2005/8/layout/hList1"/>
    <dgm:cxn modelId="{AC5950BA-AFCF-8F46-95EB-DEAC5C95B3D0}" type="presParOf" srcId="{45A6241A-B7DE-F04B-876E-5E28484AF1F0}" destId="{675E65CE-8292-A340-9E59-E8017F9CCB52}" srcOrd="0" destOrd="0" presId="urn:microsoft.com/office/officeart/2005/8/layout/hList1"/>
    <dgm:cxn modelId="{727C6289-4E25-714E-9C33-D500C4A38FC9}" type="presParOf" srcId="{45A6241A-B7DE-F04B-876E-5E28484AF1F0}" destId="{78BFE65F-18F8-7B46-B87E-4FC0635B24A9}" srcOrd="1" destOrd="0" presId="urn:microsoft.com/office/officeart/2005/8/layout/hList1"/>
    <dgm:cxn modelId="{127FD0C5-4AE1-1A48-8BCC-62BF1779180B}" type="presParOf" srcId="{D596E365-CD95-6D41-89BE-AE513BA0B581}" destId="{6F6E5F89-9F20-0249-A37D-EC23BA38B6C0}" srcOrd="1" destOrd="0" presId="urn:microsoft.com/office/officeart/2005/8/layout/hList1"/>
    <dgm:cxn modelId="{58437E3B-887D-6F49-BF09-5019EF111874}" type="presParOf" srcId="{D596E365-CD95-6D41-89BE-AE513BA0B581}" destId="{49556587-036F-4D47-AD74-430B9E414088}" srcOrd="2" destOrd="0" presId="urn:microsoft.com/office/officeart/2005/8/layout/hList1"/>
    <dgm:cxn modelId="{A7BF9AA6-3BE6-8D48-886F-330EA84F7A57}" type="presParOf" srcId="{49556587-036F-4D47-AD74-430B9E414088}" destId="{9FD5846A-E632-EB4C-BE56-4ABEA0779F91}" srcOrd="0" destOrd="0" presId="urn:microsoft.com/office/officeart/2005/8/layout/hList1"/>
    <dgm:cxn modelId="{0843F479-6A49-EE4F-B9C1-37971636E552}" type="presParOf" srcId="{49556587-036F-4D47-AD74-430B9E414088}" destId="{F361CDEE-6CFC-6649-BB10-D536A754F01B}" srcOrd="1" destOrd="0" presId="urn:microsoft.com/office/officeart/2005/8/layout/hList1"/>
    <dgm:cxn modelId="{3BE5544D-2BA2-7E4D-B557-E9AECB8BA737}" type="presParOf" srcId="{D596E365-CD95-6D41-89BE-AE513BA0B581}" destId="{D5AA4127-581E-5545-A155-AC615744B64B}" srcOrd="3" destOrd="0" presId="urn:microsoft.com/office/officeart/2005/8/layout/hList1"/>
    <dgm:cxn modelId="{B38472EC-E034-954E-AD5F-ECFECA33B87B}" type="presParOf" srcId="{D596E365-CD95-6D41-89BE-AE513BA0B581}" destId="{ABC2B17D-093B-EF4C-BC79-F97943F0BFB9}" srcOrd="4" destOrd="0" presId="urn:microsoft.com/office/officeart/2005/8/layout/hList1"/>
    <dgm:cxn modelId="{C891BDF7-13B5-E241-B923-8368654C0A9C}" type="presParOf" srcId="{ABC2B17D-093B-EF4C-BC79-F97943F0BFB9}" destId="{D16E7955-9245-2547-A928-8CC1F96F324F}" srcOrd="0" destOrd="0" presId="urn:microsoft.com/office/officeart/2005/8/layout/hList1"/>
    <dgm:cxn modelId="{64933131-587B-CF4F-8964-7121DC96BC91}" type="presParOf" srcId="{ABC2B17D-093B-EF4C-BC79-F97943F0BFB9}" destId="{E06C366E-A916-AB4E-8267-3D85D886CCD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3E77352-F31C-164C-85B3-3682EF42FB0C}" type="doc">
      <dgm:prSet loTypeId="urn:microsoft.com/office/officeart/2005/8/layout/process1" loCatId="icon" qsTypeId="urn:microsoft.com/office/officeart/2005/8/quickstyle/simple1" qsCatId="simple" csTypeId="urn:microsoft.com/office/officeart/2005/8/colors/accent1_2" csCatId="accent1" phldr="1"/>
      <dgm:spPr/>
    </dgm:pt>
    <dgm:pt modelId="{14C114FA-4CA5-CA4A-BD03-54289818E6AF}">
      <dgm:prSet phldrT="[Текст]" custT="1"/>
      <dgm:spPr/>
      <dgm:t>
        <a:bodyPr/>
        <a:lstStyle/>
        <a:p>
          <a:r>
            <a:rPr lang="ru-RU" sz="2400" dirty="0"/>
            <a:t>Ставка </a:t>
          </a:r>
          <a:r>
            <a:rPr lang="ru-RU" sz="2800" dirty="0"/>
            <a:t>процента</a:t>
          </a:r>
          <a:r>
            <a:rPr lang="ru-RU" sz="2400" dirty="0"/>
            <a:t> падает</a:t>
          </a:r>
        </a:p>
      </dgm:t>
    </dgm:pt>
    <dgm:pt modelId="{9FFAA2AE-65FB-1945-B9D8-640B53E6E7FB}" type="parTrans" cxnId="{1776CC40-8F1E-0442-A787-2801F2E29330}">
      <dgm:prSet/>
      <dgm:spPr/>
      <dgm:t>
        <a:bodyPr/>
        <a:lstStyle/>
        <a:p>
          <a:endParaRPr lang="ru-RU" sz="2400"/>
        </a:p>
      </dgm:t>
    </dgm:pt>
    <dgm:pt modelId="{0D9A393B-59C6-7A48-BDF0-FBBFE732EB35}" type="sibTrans" cxnId="{1776CC40-8F1E-0442-A787-2801F2E29330}">
      <dgm:prSet custT="1"/>
      <dgm:spPr/>
      <dgm:t>
        <a:bodyPr/>
        <a:lstStyle/>
        <a:p>
          <a:endParaRPr lang="ru-RU" sz="1800"/>
        </a:p>
      </dgm:t>
    </dgm:pt>
    <dgm:pt modelId="{FADE2208-18A3-C54B-A08C-874646E9AFAA}">
      <dgm:prSet phldrT="[Текст]" custT="1"/>
      <dgm:spPr/>
      <dgm:t>
        <a:bodyPr/>
        <a:lstStyle/>
        <a:p>
          <a:r>
            <a:rPr lang="ru-RU" sz="2400" dirty="0"/>
            <a:t>Увеличивается выпуск</a:t>
          </a:r>
        </a:p>
      </dgm:t>
    </dgm:pt>
    <dgm:pt modelId="{A6531CF6-AF42-B94C-9F8A-1FE13AF378AC}" type="parTrans" cxnId="{5407A305-2EDA-2641-814D-90293613F981}">
      <dgm:prSet/>
      <dgm:spPr/>
      <dgm:t>
        <a:bodyPr/>
        <a:lstStyle/>
        <a:p>
          <a:endParaRPr lang="ru-RU" sz="2400"/>
        </a:p>
      </dgm:t>
    </dgm:pt>
    <dgm:pt modelId="{B71C62B7-D0EE-9642-9A02-E9B1D4128B35}" type="sibTrans" cxnId="{5407A305-2EDA-2641-814D-90293613F981}">
      <dgm:prSet custT="1"/>
      <dgm:spPr/>
      <dgm:t>
        <a:bodyPr/>
        <a:lstStyle/>
        <a:p>
          <a:endParaRPr lang="ru-RU" sz="1800"/>
        </a:p>
      </dgm:t>
    </dgm:pt>
    <dgm:pt modelId="{677FCF78-8030-A54C-9463-135550AF4D1D}">
      <dgm:prSet phldrT="[Текст]" custT="1"/>
      <dgm:spPr/>
      <dgm:t>
        <a:bodyPr/>
        <a:lstStyle/>
        <a:p>
          <a:r>
            <a:rPr lang="ru-RU" sz="2400"/>
            <a:t>Больше денег необходимо для проведения транзакций</a:t>
          </a:r>
        </a:p>
      </dgm:t>
    </dgm:pt>
    <dgm:pt modelId="{D97F22FE-7442-3D43-B400-2A7634A0F91E}" type="parTrans" cxnId="{6237CB0F-05E5-B641-823E-4C6BB099EFB1}">
      <dgm:prSet/>
      <dgm:spPr/>
      <dgm:t>
        <a:bodyPr/>
        <a:lstStyle/>
        <a:p>
          <a:endParaRPr lang="ru-RU" sz="2400"/>
        </a:p>
      </dgm:t>
    </dgm:pt>
    <dgm:pt modelId="{18052AFE-B1CE-4646-8C23-4D9612CF90D5}" type="sibTrans" cxnId="{6237CB0F-05E5-B641-823E-4C6BB099EFB1}">
      <dgm:prSet custT="1"/>
      <dgm:spPr/>
      <dgm:t>
        <a:bodyPr/>
        <a:lstStyle/>
        <a:p>
          <a:endParaRPr lang="ru-RU" sz="1800"/>
        </a:p>
      </dgm:t>
    </dgm:pt>
    <dgm:pt modelId="{54E58A1E-30E6-D043-8961-7565FCE7B50D}">
      <dgm:prSet phldrT="[Текст]" custT="1"/>
      <dgm:spPr/>
      <dgm:t>
        <a:bodyPr/>
        <a:lstStyle/>
        <a:p>
          <a:r>
            <a:rPr lang="ru-RU" sz="2400"/>
            <a:t>Увеличивается наличность из-за транзакционного мотива</a:t>
          </a:r>
        </a:p>
      </dgm:t>
    </dgm:pt>
    <dgm:pt modelId="{982590EB-6591-B043-8066-2500D858773A}" type="parTrans" cxnId="{EFF2026D-CA9B-CB45-8C6B-457115D6742F}">
      <dgm:prSet/>
      <dgm:spPr/>
      <dgm:t>
        <a:bodyPr/>
        <a:lstStyle/>
        <a:p>
          <a:endParaRPr lang="ru-RU" sz="2400"/>
        </a:p>
      </dgm:t>
    </dgm:pt>
    <dgm:pt modelId="{42232E04-E27B-7D45-8B27-AC68F7D9A5AC}" type="sibTrans" cxnId="{EFF2026D-CA9B-CB45-8C6B-457115D6742F}">
      <dgm:prSet/>
      <dgm:spPr/>
      <dgm:t>
        <a:bodyPr/>
        <a:lstStyle/>
        <a:p>
          <a:endParaRPr lang="ru-RU" sz="2400"/>
        </a:p>
      </dgm:t>
    </dgm:pt>
    <dgm:pt modelId="{2B7AA981-F7CB-4C45-8C3E-E171BEE3E1C2}" type="pres">
      <dgm:prSet presAssocID="{C3E77352-F31C-164C-85B3-3682EF42FB0C}" presName="Name0" presStyleCnt="0">
        <dgm:presLayoutVars>
          <dgm:dir/>
          <dgm:resizeHandles val="exact"/>
        </dgm:presLayoutVars>
      </dgm:prSet>
      <dgm:spPr/>
    </dgm:pt>
    <dgm:pt modelId="{806E8901-B99D-0142-8240-745D34B13BB4}" type="pres">
      <dgm:prSet presAssocID="{14C114FA-4CA5-CA4A-BD03-54289818E6AF}" presName="node" presStyleLbl="node1" presStyleIdx="0" presStyleCnt="4">
        <dgm:presLayoutVars>
          <dgm:bulletEnabled val="1"/>
        </dgm:presLayoutVars>
      </dgm:prSet>
      <dgm:spPr/>
    </dgm:pt>
    <dgm:pt modelId="{7A11AA69-39E4-D741-B539-B58DBC21AC5F}" type="pres">
      <dgm:prSet presAssocID="{0D9A393B-59C6-7A48-BDF0-FBBFE732EB35}" presName="sibTrans" presStyleLbl="sibTrans2D1" presStyleIdx="0" presStyleCnt="3"/>
      <dgm:spPr/>
    </dgm:pt>
    <dgm:pt modelId="{E1100E8B-847A-5B46-9B4F-80F3669F10C1}" type="pres">
      <dgm:prSet presAssocID="{0D9A393B-59C6-7A48-BDF0-FBBFE732EB35}" presName="connectorText" presStyleLbl="sibTrans2D1" presStyleIdx="0" presStyleCnt="3"/>
      <dgm:spPr/>
    </dgm:pt>
    <dgm:pt modelId="{646488AC-C496-2942-9EAA-3A4DCCE3C57B}" type="pres">
      <dgm:prSet presAssocID="{FADE2208-18A3-C54B-A08C-874646E9AFAA}" presName="node" presStyleLbl="node1" presStyleIdx="1" presStyleCnt="4">
        <dgm:presLayoutVars>
          <dgm:bulletEnabled val="1"/>
        </dgm:presLayoutVars>
      </dgm:prSet>
      <dgm:spPr/>
    </dgm:pt>
    <dgm:pt modelId="{D2968F21-7E09-404E-8F9A-4FBE0A2E281F}" type="pres">
      <dgm:prSet presAssocID="{B71C62B7-D0EE-9642-9A02-E9B1D4128B35}" presName="sibTrans" presStyleLbl="sibTrans2D1" presStyleIdx="1" presStyleCnt="3"/>
      <dgm:spPr/>
    </dgm:pt>
    <dgm:pt modelId="{4CF695FC-A213-B64B-9248-5E1705F9EF5B}" type="pres">
      <dgm:prSet presAssocID="{B71C62B7-D0EE-9642-9A02-E9B1D4128B35}" presName="connectorText" presStyleLbl="sibTrans2D1" presStyleIdx="1" presStyleCnt="3"/>
      <dgm:spPr/>
    </dgm:pt>
    <dgm:pt modelId="{C2FBB336-A8E9-0E4D-9538-8B755769FA92}" type="pres">
      <dgm:prSet presAssocID="{677FCF78-8030-A54C-9463-135550AF4D1D}" presName="node" presStyleLbl="node1" presStyleIdx="2" presStyleCnt="4">
        <dgm:presLayoutVars>
          <dgm:bulletEnabled val="1"/>
        </dgm:presLayoutVars>
      </dgm:prSet>
      <dgm:spPr/>
    </dgm:pt>
    <dgm:pt modelId="{AC1D51EB-6F56-6F4E-81C7-D15953D76730}" type="pres">
      <dgm:prSet presAssocID="{18052AFE-B1CE-4646-8C23-4D9612CF90D5}" presName="sibTrans" presStyleLbl="sibTrans2D1" presStyleIdx="2" presStyleCnt="3"/>
      <dgm:spPr/>
    </dgm:pt>
    <dgm:pt modelId="{D49E1A32-030C-EF46-806C-226A7F0BA5CD}" type="pres">
      <dgm:prSet presAssocID="{18052AFE-B1CE-4646-8C23-4D9612CF90D5}" presName="connectorText" presStyleLbl="sibTrans2D1" presStyleIdx="2" presStyleCnt="3"/>
      <dgm:spPr/>
    </dgm:pt>
    <dgm:pt modelId="{32DD18C1-F929-3349-AA0A-DDC842926691}" type="pres">
      <dgm:prSet presAssocID="{54E58A1E-30E6-D043-8961-7565FCE7B50D}" presName="node" presStyleLbl="node1" presStyleIdx="3" presStyleCnt="4">
        <dgm:presLayoutVars>
          <dgm:bulletEnabled val="1"/>
        </dgm:presLayoutVars>
      </dgm:prSet>
      <dgm:spPr/>
    </dgm:pt>
  </dgm:ptLst>
  <dgm:cxnLst>
    <dgm:cxn modelId="{5407A305-2EDA-2641-814D-90293613F981}" srcId="{C3E77352-F31C-164C-85B3-3682EF42FB0C}" destId="{FADE2208-18A3-C54B-A08C-874646E9AFAA}" srcOrd="1" destOrd="0" parTransId="{A6531CF6-AF42-B94C-9F8A-1FE13AF378AC}" sibTransId="{B71C62B7-D0EE-9642-9A02-E9B1D4128B35}"/>
    <dgm:cxn modelId="{6237CB0F-05E5-B641-823E-4C6BB099EFB1}" srcId="{C3E77352-F31C-164C-85B3-3682EF42FB0C}" destId="{677FCF78-8030-A54C-9463-135550AF4D1D}" srcOrd="2" destOrd="0" parTransId="{D97F22FE-7442-3D43-B400-2A7634A0F91E}" sibTransId="{18052AFE-B1CE-4646-8C23-4D9612CF90D5}"/>
    <dgm:cxn modelId="{C1831D29-283D-E249-B33B-D1324E6CE07B}" type="presOf" srcId="{FADE2208-18A3-C54B-A08C-874646E9AFAA}" destId="{646488AC-C496-2942-9EAA-3A4DCCE3C57B}" srcOrd="0" destOrd="0" presId="urn:microsoft.com/office/officeart/2005/8/layout/process1"/>
    <dgm:cxn modelId="{9960D43B-4F87-4F42-B622-F893A491A424}" type="presOf" srcId="{677FCF78-8030-A54C-9463-135550AF4D1D}" destId="{C2FBB336-A8E9-0E4D-9538-8B755769FA92}" srcOrd="0" destOrd="0" presId="urn:microsoft.com/office/officeart/2005/8/layout/process1"/>
    <dgm:cxn modelId="{1776CC40-8F1E-0442-A787-2801F2E29330}" srcId="{C3E77352-F31C-164C-85B3-3682EF42FB0C}" destId="{14C114FA-4CA5-CA4A-BD03-54289818E6AF}" srcOrd="0" destOrd="0" parTransId="{9FFAA2AE-65FB-1945-B9D8-640B53E6E7FB}" sibTransId="{0D9A393B-59C6-7A48-BDF0-FBBFE732EB35}"/>
    <dgm:cxn modelId="{EFF2026D-CA9B-CB45-8C6B-457115D6742F}" srcId="{C3E77352-F31C-164C-85B3-3682EF42FB0C}" destId="{54E58A1E-30E6-D043-8961-7565FCE7B50D}" srcOrd="3" destOrd="0" parTransId="{982590EB-6591-B043-8066-2500D858773A}" sibTransId="{42232E04-E27B-7D45-8B27-AC68F7D9A5AC}"/>
    <dgm:cxn modelId="{77EE1F77-BCE2-0C46-BC65-088A182667C6}" type="presOf" srcId="{B71C62B7-D0EE-9642-9A02-E9B1D4128B35}" destId="{D2968F21-7E09-404E-8F9A-4FBE0A2E281F}" srcOrd="0" destOrd="0" presId="urn:microsoft.com/office/officeart/2005/8/layout/process1"/>
    <dgm:cxn modelId="{A0C44198-42AC-0A4F-97F3-3FB7442BC9AF}" type="presOf" srcId="{0D9A393B-59C6-7A48-BDF0-FBBFE732EB35}" destId="{E1100E8B-847A-5B46-9B4F-80F3669F10C1}" srcOrd="1" destOrd="0" presId="urn:microsoft.com/office/officeart/2005/8/layout/process1"/>
    <dgm:cxn modelId="{919679A5-8D35-A047-BC8E-5AFDC95B0D2D}" type="presOf" srcId="{C3E77352-F31C-164C-85B3-3682EF42FB0C}" destId="{2B7AA981-F7CB-4C45-8C3E-E171BEE3E1C2}" srcOrd="0" destOrd="0" presId="urn:microsoft.com/office/officeart/2005/8/layout/process1"/>
    <dgm:cxn modelId="{1D5D16B0-A99A-164E-9BE6-8C977DEC5418}" type="presOf" srcId="{B71C62B7-D0EE-9642-9A02-E9B1D4128B35}" destId="{4CF695FC-A213-B64B-9248-5E1705F9EF5B}" srcOrd="1" destOrd="0" presId="urn:microsoft.com/office/officeart/2005/8/layout/process1"/>
    <dgm:cxn modelId="{D80F1FB4-B3A5-634F-8DB6-3C6D86332443}" type="presOf" srcId="{0D9A393B-59C6-7A48-BDF0-FBBFE732EB35}" destId="{7A11AA69-39E4-D741-B539-B58DBC21AC5F}" srcOrd="0" destOrd="0" presId="urn:microsoft.com/office/officeart/2005/8/layout/process1"/>
    <dgm:cxn modelId="{095934BA-F337-E54B-ABF7-EA54765B4DDD}" type="presOf" srcId="{14C114FA-4CA5-CA4A-BD03-54289818E6AF}" destId="{806E8901-B99D-0142-8240-745D34B13BB4}" srcOrd="0" destOrd="0" presId="urn:microsoft.com/office/officeart/2005/8/layout/process1"/>
    <dgm:cxn modelId="{7600A7BA-DFEA-C141-877B-69FE6A998E24}" type="presOf" srcId="{54E58A1E-30E6-D043-8961-7565FCE7B50D}" destId="{32DD18C1-F929-3349-AA0A-DDC842926691}" srcOrd="0" destOrd="0" presId="urn:microsoft.com/office/officeart/2005/8/layout/process1"/>
    <dgm:cxn modelId="{B90C6ECE-6512-3B4F-9C5C-F43262C4FD36}" type="presOf" srcId="{18052AFE-B1CE-4646-8C23-4D9612CF90D5}" destId="{AC1D51EB-6F56-6F4E-81C7-D15953D76730}" srcOrd="0" destOrd="0" presId="urn:microsoft.com/office/officeart/2005/8/layout/process1"/>
    <dgm:cxn modelId="{657F22EC-CB6D-0F4C-8BA6-25C7BAA6684D}" type="presOf" srcId="{18052AFE-B1CE-4646-8C23-4D9612CF90D5}" destId="{D49E1A32-030C-EF46-806C-226A7F0BA5CD}" srcOrd="1" destOrd="0" presId="urn:microsoft.com/office/officeart/2005/8/layout/process1"/>
    <dgm:cxn modelId="{1D3CA112-EAF1-644B-965A-B07E44D031FD}" type="presParOf" srcId="{2B7AA981-F7CB-4C45-8C3E-E171BEE3E1C2}" destId="{806E8901-B99D-0142-8240-745D34B13BB4}" srcOrd="0" destOrd="0" presId="urn:microsoft.com/office/officeart/2005/8/layout/process1"/>
    <dgm:cxn modelId="{0F77D0C5-B454-FB43-9465-7C08ABEB7B44}" type="presParOf" srcId="{2B7AA981-F7CB-4C45-8C3E-E171BEE3E1C2}" destId="{7A11AA69-39E4-D741-B539-B58DBC21AC5F}" srcOrd="1" destOrd="0" presId="urn:microsoft.com/office/officeart/2005/8/layout/process1"/>
    <dgm:cxn modelId="{679750BE-C8DB-E74D-B75F-FFDF59EB7785}" type="presParOf" srcId="{7A11AA69-39E4-D741-B539-B58DBC21AC5F}" destId="{E1100E8B-847A-5B46-9B4F-80F3669F10C1}" srcOrd="0" destOrd="0" presId="urn:microsoft.com/office/officeart/2005/8/layout/process1"/>
    <dgm:cxn modelId="{046219DA-6B6D-FD45-878C-DEC5BACE5E0A}" type="presParOf" srcId="{2B7AA981-F7CB-4C45-8C3E-E171BEE3E1C2}" destId="{646488AC-C496-2942-9EAA-3A4DCCE3C57B}" srcOrd="2" destOrd="0" presId="urn:microsoft.com/office/officeart/2005/8/layout/process1"/>
    <dgm:cxn modelId="{3E1F1FD9-EF7B-4A4C-8550-A9B3C3A14C95}" type="presParOf" srcId="{2B7AA981-F7CB-4C45-8C3E-E171BEE3E1C2}" destId="{D2968F21-7E09-404E-8F9A-4FBE0A2E281F}" srcOrd="3" destOrd="0" presId="urn:microsoft.com/office/officeart/2005/8/layout/process1"/>
    <dgm:cxn modelId="{5AFCA354-78F3-2441-BA91-2723FEFA299E}" type="presParOf" srcId="{D2968F21-7E09-404E-8F9A-4FBE0A2E281F}" destId="{4CF695FC-A213-B64B-9248-5E1705F9EF5B}" srcOrd="0" destOrd="0" presId="urn:microsoft.com/office/officeart/2005/8/layout/process1"/>
    <dgm:cxn modelId="{EAA8BD45-13D1-4449-A372-68912A9BF674}" type="presParOf" srcId="{2B7AA981-F7CB-4C45-8C3E-E171BEE3E1C2}" destId="{C2FBB336-A8E9-0E4D-9538-8B755769FA92}" srcOrd="4" destOrd="0" presId="urn:microsoft.com/office/officeart/2005/8/layout/process1"/>
    <dgm:cxn modelId="{F6809DCD-FA02-2148-8586-E20804DAEE1F}" type="presParOf" srcId="{2B7AA981-F7CB-4C45-8C3E-E171BEE3E1C2}" destId="{AC1D51EB-6F56-6F4E-81C7-D15953D76730}" srcOrd="5" destOrd="0" presId="urn:microsoft.com/office/officeart/2005/8/layout/process1"/>
    <dgm:cxn modelId="{D182D291-95A9-444C-B22D-3D5E4600755B}" type="presParOf" srcId="{AC1D51EB-6F56-6F4E-81C7-D15953D76730}" destId="{D49E1A32-030C-EF46-806C-226A7F0BA5CD}" srcOrd="0" destOrd="0" presId="urn:microsoft.com/office/officeart/2005/8/layout/process1"/>
    <dgm:cxn modelId="{4004049A-4D63-6840-B961-6EF2D397DB2F}" type="presParOf" srcId="{2B7AA981-F7CB-4C45-8C3E-E171BEE3E1C2}" destId="{32DD18C1-F929-3349-AA0A-DDC842926691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490807B-E674-4B81-89CF-37C6522991D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8D90881-2956-4EA2-90DE-431B83896356}">
      <dgm:prSet/>
      <dgm:spPr/>
      <dgm:t>
        <a:bodyPr/>
        <a:lstStyle/>
        <a:p>
          <a:r>
            <a:rPr lang="ru-RU"/>
            <a:t>Основал новое течение в экономике</a:t>
          </a:r>
          <a:endParaRPr lang="en-US"/>
        </a:p>
      </dgm:t>
    </dgm:pt>
    <dgm:pt modelId="{8B671984-2B55-4946-BA13-E702E2412F92}" type="parTrans" cxnId="{0E18C320-0B90-427C-8353-8C1F76BD9022}">
      <dgm:prSet/>
      <dgm:spPr/>
      <dgm:t>
        <a:bodyPr/>
        <a:lstStyle/>
        <a:p>
          <a:endParaRPr lang="en-US"/>
        </a:p>
      </dgm:t>
    </dgm:pt>
    <dgm:pt modelId="{A9959D16-2403-4AC9-81D2-7E143863E795}" type="sibTrans" cxnId="{0E18C320-0B90-427C-8353-8C1F76BD9022}">
      <dgm:prSet/>
      <dgm:spPr/>
      <dgm:t>
        <a:bodyPr/>
        <a:lstStyle/>
        <a:p>
          <a:endParaRPr lang="en-US"/>
        </a:p>
      </dgm:t>
    </dgm:pt>
    <dgm:pt modelId="{25FAD84A-6856-4E4B-8BCC-840A63E9EBD0}">
      <dgm:prSet/>
      <dgm:spPr/>
      <dgm:t>
        <a:bodyPr/>
        <a:lstStyle/>
        <a:p>
          <a:r>
            <a:rPr lang="ru-RU"/>
            <a:t>Дал начало краткосрочному периоду</a:t>
          </a:r>
          <a:endParaRPr lang="en-US"/>
        </a:p>
      </dgm:t>
    </dgm:pt>
    <dgm:pt modelId="{7011E3B3-2A22-4D6B-B818-E433CB7AE765}" type="parTrans" cxnId="{A67E2818-A45E-4C2C-8F27-7B83ECDC8698}">
      <dgm:prSet/>
      <dgm:spPr/>
      <dgm:t>
        <a:bodyPr/>
        <a:lstStyle/>
        <a:p>
          <a:endParaRPr lang="en-US"/>
        </a:p>
      </dgm:t>
    </dgm:pt>
    <dgm:pt modelId="{50F27AF1-31BB-4FD2-AD6C-D928F4016610}" type="sibTrans" cxnId="{A67E2818-A45E-4C2C-8F27-7B83ECDC8698}">
      <dgm:prSet/>
      <dgm:spPr/>
      <dgm:t>
        <a:bodyPr/>
        <a:lstStyle/>
        <a:p>
          <a:endParaRPr lang="en-US"/>
        </a:p>
      </dgm:t>
    </dgm:pt>
    <dgm:pt modelId="{3D1D48D5-8115-4043-B15B-75C12CE57A80}">
      <dgm:prSet/>
      <dgm:spPr/>
      <dgm:t>
        <a:bodyPr/>
        <a:lstStyle/>
        <a:p>
          <a:r>
            <a:rPr lang="ru-RU"/>
            <a:t>Обосновал необходимость вмешательства государства</a:t>
          </a:r>
          <a:endParaRPr lang="en-US"/>
        </a:p>
      </dgm:t>
    </dgm:pt>
    <dgm:pt modelId="{A63AB3D4-6EB8-4335-A868-AD29CC05A1AD}" type="parTrans" cxnId="{C4E69AF7-25C3-4596-AAA7-4EB8003C1F20}">
      <dgm:prSet/>
      <dgm:spPr/>
      <dgm:t>
        <a:bodyPr/>
        <a:lstStyle/>
        <a:p>
          <a:endParaRPr lang="en-US"/>
        </a:p>
      </dgm:t>
    </dgm:pt>
    <dgm:pt modelId="{A65B5267-844A-4EE2-9DA1-B6D7E217F1EB}" type="sibTrans" cxnId="{C4E69AF7-25C3-4596-AAA7-4EB8003C1F20}">
      <dgm:prSet/>
      <dgm:spPr/>
      <dgm:t>
        <a:bodyPr/>
        <a:lstStyle/>
        <a:p>
          <a:endParaRPr lang="en-US"/>
        </a:p>
      </dgm:t>
    </dgm:pt>
    <dgm:pt modelId="{1B041A8C-48A3-441B-BA18-D1363EC3C96B}">
      <dgm:prSet/>
      <dgm:spPr/>
      <dgm:t>
        <a:bodyPr/>
        <a:lstStyle/>
        <a:p>
          <a:r>
            <a:rPr lang="ru-RU"/>
            <a:t>Дал начало развитию регуляторов ДКП</a:t>
          </a:r>
          <a:endParaRPr lang="en-US"/>
        </a:p>
      </dgm:t>
    </dgm:pt>
    <dgm:pt modelId="{EB099739-D05D-414B-82B0-EDEDDFA34E21}" type="parTrans" cxnId="{D1CA006C-E24F-4347-856F-80A4115D7E0A}">
      <dgm:prSet/>
      <dgm:spPr/>
      <dgm:t>
        <a:bodyPr/>
        <a:lstStyle/>
        <a:p>
          <a:endParaRPr lang="en-US"/>
        </a:p>
      </dgm:t>
    </dgm:pt>
    <dgm:pt modelId="{1023BC66-8F63-4D38-B820-4F91433D0439}" type="sibTrans" cxnId="{D1CA006C-E24F-4347-856F-80A4115D7E0A}">
      <dgm:prSet/>
      <dgm:spPr/>
      <dgm:t>
        <a:bodyPr/>
        <a:lstStyle/>
        <a:p>
          <a:endParaRPr lang="en-US"/>
        </a:p>
      </dgm:t>
    </dgm:pt>
    <dgm:pt modelId="{B52A3F04-D156-514E-966B-309F2C4DB658}" type="pres">
      <dgm:prSet presAssocID="{6490807B-E674-4B81-89CF-37C6522991DF}" presName="linear" presStyleCnt="0">
        <dgm:presLayoutVars>
          <dgm:animLvl val="lvl"/>
          <dgm:resizeHandles val="exact"/>
        </dgm:presLayoutVars>
      </dgm:prSet>
      <dgm:spPr/>
    </dgm:pt>
    <dgm:pt modelId="{74B6932A-CBA8-CD4A-96E7-57A99AB1D38D}" type="pres">
      <dgm:prSet presAssocID="{98D90881-2956-4EA2-90DE-431B8389635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F64B5D1-F8A5-3240-B5B3-0EB99B36B787}" type="pres">
      <dgm:prSet presAssocID="{A9959D16-2403-4AC9-81D2-7E143863E795}" presName="spacer" presStyleCnt="0"/>
      <dgm:spPr/>
    </dgm:pt>
    <dgm:pt modelId="{3389195E-E2B4-0A45-B8A2-12C532CDC7A4}" type="pres">
      <dgm:prSet presAssocID="{25FAD84A-6856-4E4B-8BCC-840A63E9EBD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9499E7D-FD79-3F4E-B2DC-4A51DB5B9A37}" type="pres">
      <dgm:prSet presAssocID="{50F27AF1-31BB-4FD2-AD6C-D928F4016610}" presName="spacer" presStyleCnt="0"/>
      <dgm:spPr/>
    </dgm:pt>
    <dgm:pt modelId="{B2788069-8EE1-F945-A229-5C4CFB77A945}" type="pres">
      <dgm:prSet presAssocID="{3D1D48D5-8115-4043-B15B-75C12CE57A8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F0CC84E-B2E1-FE43-8721-668E82A4F0AD}" type="pres">
      <dgm:prSet presAssocID="{A65B5267-844A-4EE2-9DA1-B6D7E217F1EB}" presName="spacer" presStyleCnt="0"/>
      <dgm:spPr/>
    </dgm:pt>
    <dgm:pt modelId="{C909927E-284B-4B43-9E7D-0E760D123E7B}" type="pres">
      <dgm:prSet presAssocID="{1B041A8C-48A3-441B-BA18-D1363EC3C96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3C0E508-9036-0B49-A4D4-2199C72CAB38}" type="presOf" srcId="{25FAD84A-6856-4E4B-8BCC-840A63E9EBD0}" destId="{3389195E-E2B4-0A45-B8A2-12C532CDC7A4}" srcOrd="0" destOrd="0" presId="urn:microsoft.com/office/officeart/2005/8/layout/vList2"/>
    <dgm:cxn modelId="{A67E2818-A45E-4C2C-8F27-7B83ECDC8698}" srcId="{6490807B-E674-4B81-89CF-37C6522991DF}" destId="{25FAD84A-6856-4E4B-8BCC-840A63E9EBD0}" srcOrd="1" destOrd="0" parTransId="{7011E3B3-2A22-4D6B-B818-E433CB7AE765}" sibTransId="{50F27AF1-31BB-4FD2-AD6C-D928F4016610}"/>
    <dgm:cxn modelId="{E933A01D-3C59-224F-950E-37EF4FF871A0}" type="presOf" srcId="{3D1D48D5-8115-4043-B15B-75C12CE57A80}" destId="{B2788069-8EE1-F945-A229-5C4CFB77A945}" srcOrd="0" destOrd="0" presId="urn:microsoft.com/office/officeart/2005/8/layout/vList2"/>
    <dgm:cxn modelId="{3E9E1E1F-0B40-7A47-B6F0-CB98A42D2CF1}" type="presOf" srcId="{6490807B-E674-4B81-89CF-37C6522991DF}" destId="{B52A3F04-D156-514E-966B-309F2C4DB658}" srcOrd="0" destOrd="0" presId="urn:microsoft.com/office/officeart/2005/8/layout/vList2"/>
    <dgm:cxn modelId="{0E18C320-0B90-427C-8353-8C1F76BD9022}" srcId="{6490807B-E674-4B81-89CF-37C6522991DF}" destId="{98D90881-2956-4EA2-90DE-431B83896356}" srcOrd="0" destOrd="0" parTransId="{8B671984-2B55-4946-BA13-E702E2412F92}" sibTransId="{A9959D16-2403-4AC9-81D2-7E143863E795}"/>
    <dgm:cxn modelId="{B67E342D-2CF5-274D-96FC-D93FAF1E468A}" type="presOf" srcId="{98D90881-2956-4EA2-90DE-431B83896356}" destId="{74B6932A-CBA8-CD4A-96E7-57A99AB1D38D}" srcOrd="0" destOrd="0" presId="urn:microsoft.com/office/officeart/2005/8/layout/vList2"/>
    <dgm:cxn modelId="{D1CA006C-E24F-4347-856F-80A4115D7E0A}" srcId="{6490807B-E674-4B81-89CF-37C6522991DF}" destId="{1B041A8C-48A3-441B-BA18-D1363EC3C96B}" srcOrd="3" destOrd="0" parTransId="{EB099739-D05D-414B-82B0-EDEDDFA34E21}" sibTransId="{1023BC66-8F63-4D38-B820-4F91433D0439}"/>
    <dgm:cxn modelId="{F34E01C6-44DA-2041-9052-6EF3F6E6A802}" type="presOf" srcId="{1B041A8C-48A3-441B-BA18-D1363EC3C96B}" destId="{C909927E-284B-4B43-9E7D-0E760D123E7B}" srcOrd="0" destOrd="0" presId="urn:microsoft.com/office/officeart/2005/8/layout/vList2"/>
    <dgm:cxn modelId="{C4E69AF7-25C3-4596-AAA7-4EB8003C1F20}" srcId="{6490807B-E674-4B81-89CF-37C6522991DF}" destId="{3D1D48D5-8115-4043-B15B-75C12CE57A80}" srcOrd="2" destOrd="0" parTransId="{A63AB3D4-6EB8-4335-A868-AD29CC05A1AD}" sibTransId="{A65B5267-844A-4EE2-9DA1-B6D7E217F1EB}"/>
    <dgm:cxn modelId="{0957D00A-0273-AA44-81CA-7BD64DD6A99D}" type="presParOf" srcId="{B52A3F04-D156-514E-966B-309F2C4DB658}" destId="{74B6932A-CBA8-CD4A-96E7-57A99AB1D38D}" srcOrd="0" destOrd="0" presId="urn:microsoft.com/office/officeart/2005/8/layout/vList2"/>
    <dgm:cxn modelId="{5862CA54-486C-E94E-A761-69C5661B52DA}" type="presParOf" srcId="{B52A3F04-D156-514E-966B-309F2C4DB658}" destId="{6F64B5D1-F8A5-3240-B5B3-0EB99B36B787}" srcOrd="1" destOrd="0" presId="urn:microsoft.com/office/officeart/2005/8/layout/vList2"/>
    <dgm:cxn modelId="{E072E53F-F93C-8348-B51A-75823E5E54AC}" type="presParOf" srcId="{B52A3F04-D156-514E-966B-309F2C4DB658}" destId="{3389195E-E2B4-0A45-B8A2-12C532CDC7A4}" srcOrd="2" destOrd="0" presId="urn:microsoft.com/office/officeart/2005/8/layout/vList2"/>
    <dgm:cxn modelId="{3FEB81B0-4D6E-B045-BEA5-BC1D2AD55511}" type="presParOf" srcId="{B52A3F04-D156-514E-966B-309F2C4DB658}" destId="{B9499E7D-FD79-3F4E-B2DC-4A51DB5B9A37}" srcOrd="3" destOrd="0" presId="urn:microsoft.com/office/officeart/2005/8/layout/vList2"/>
    <dgm:cxn modelId="{75D4E70F-887A-1F41-97B7-C8600B6B60AC}" type="presParOf" srcId="{B52A3F04-D156-514E-966B-309F2C4DB658}" destId="{B2788069-8EE1-F945-A229-5C4CFB77A945}" srcOrd="4" destOrd="0" presId="urn:microsoft.com/office/officeart/2005/8/layout/vList2"/>
    <dgm:cxn modelId="{163A2FAF-55E5-1644-8D79-CDA3D95719D9}" type="presParOf" srcId="{B52A3F04-D156-514E-966B-309F2C4DB658}" destId="{2F0CC84E-B2E1-FE43-8721-668E82A4F0AD}" srcOrd="5" destOrd="0" presId="urn:microsoft.com/office/officeart/2005/8/layout/vList2"/>
    <dgm:cxn modelId="{62C36C9B-7036-AB47-8551-7671BAFB7CCD}" type="presParOf" srcId="{B52A3F04-D156-514E-966B-309F2C4DB658}" destId="{C909927E-284B-4B43-9E7D-0E760D123E7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75D3A2-DAFF-3146-A7D7-7002540FD438}">
      <dsp:nvSpPr>
        <dsp:cNvPr id="0" name=""/>
        <dsp:cNvSpPr/>
      </dsp:nvSpPr>
      <dsp:spPr>
        <a:xfrm>
          <a:off x="821" y="179348"/>
          <a:ext cx="3327201" cy="399264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b="0" i="0" kern="1200" dirty="0"/>
            <a:t>Корректировка понятия рациональности с учётом неопределённости. </a:t>
          </a:r>
          <a:endParaRPr lang="en-US" sz="2400" kern="1200" dirty="0"/>
        </a:p>
      </dsp:txBody>
      <dsp:txXfrm>
        <a:off x="821" y="1776404"/>
        <a:ext cx="3327201" cy="2395585"/>
      </dsp:txXfrm>
    </dsp:sp>
    <dsp:sp modelId="{7D07C85B-2A7C-664A-8238-5CA1B94C0181}">
      <dsp:nvSpPr>
        <dsp:cNvPr id="0" name=""/>
        <dsp:cNvSpPr/>
      </dsp:nvSpPr>
      <dsp:spPr>
        <a:xfrm>
          <a:off x="821" y="179348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21" y="179348"/>
        <a:ext cx="3327201" cy="1597056"/>
      </dsp:txXfrm>
    </dsp:sp>
    <dsp:sp modelId="{0AC42325-385E-FF45-9A93-54D2D9A9C4AA}">
      <dsp:nvSpPr>
        <dsp:cNvPr id="0" name=""/>
        <dsp:cNvSpPr/>
      </dsp:nvSpPr>
      <dsp:spPr>
        <a:xfrm>
          <a:off x="3594199" y="179348"/>
          <a:ext cx="3327201" cy="399264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b="0" i="0" kern="1200" dirty="0"/>
            <a:t>Принципиальные различия в трактовке сущности и роли денег у Кейнса и классиков.    </a:t>
          </a:r>
          <a:endParaRPr lang="en-US" sz="2400" kern="1200" dirty="0"/>
        </a:p>
      </dsp:txBody>
      <dsp:txXfrm>
        <a:off x="3594199" y="1776404"/>
        <a:ext cx="3327201" cy="2395585"/>
      </dsp:txXfrm>
    </dsp:sp>
    <dsp:sp modelId="{533DF95E-DC67-0447-A8D5-B7C40CD8CB02}">
      <dsp:nvSpPr>
        <dsp:cNvPr id="0" name=""/>
        <dsp:cNvSpPr/>
      </dsp:nvSpPr>
      <dsp:spPr>
        <a:xfrm>
          <a:off x="3594199" y="179348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94199" y="179348"/>
        <a:ext cx="3327201" cy="1597056"/>
      </dsp:txXfrm>
    </dsp:sp>
    <dsp:sp modelId="{A3A4C0E6-1381-D743-A6D2-5682B9E802D8}">
      <dsp:nvSpPr>
        <dsp:cNvPr id="0" name=""/>
        <dsp:cNvSpPr/>
      </dsp:nvSpPr>
      <dsp:spPr>
        <a:xfrm>
          <a:off x="7187576" y="179348"/>
          <a:ext cx="3327201" cy="399264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b="0" i="0" kern="1200" dirty="0"/>
            <a:t>Процент сквозь призму понятия ликвидности. </a:t>
          </a:r>
          <a:endParaRPr lang="en-US" sz="2400" kern="1200" dirty="0"/>
        </a:p>
      </dsp:txBody>
      <dsp:txXfrm>
        <a:off x="7187576" y="1776404"/>
        <a:ext cx="3327201" cy="2395585"/>
      </dsp:txXfrm>
    </dsp:sp>
    <dsp:sp modelId="{4766DFB5-1B48-A043-BE80-C8629E5013DD}">
      <dsp:nvSpPr>
        <dsp:cNvPr id="0" name=""/>
        <dsp:cNvSpPr/>
      </dsp:nvSpPr>
      <dsp:spPr>
        <a:xfrm>
          <a:off x="7187576" y="179348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187576" y="179348"/>
        <a:ext cx="3327201" cy="15970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E11F45-BBEA-2249-A748-3C4EE7707B73}">
      <dsp:nvSpPr>
        <dsp:cNvPr id="0" name=""/>
        <dsp:cNvSpPr/>
      </dsp:nvSpPr>
      <dsp:spPr>
        <a:xfrm>
          <a:off x="0" y="1071918"/>
          <a:ext cx="3414946" cy="20489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/>
            <a:t>Пренебрегаем неизвестным будущим</a:t>
          </a:r>
          <a:endParaRPr lang="en-US" sz="3200" kern="1200"/>
        </a:p>
      </dsp:txBody>
      <dsp:txXfrm>
        <a:off x="0" y="1071918"/>
        <a:ext cx="3414946" cy="2048967"/>
      </dsp:txXfrm>
    </dsp:sp>
    <dsp:sp modelId="{B709F8B8-8E5D-A347-9B5A-FCB91F46EE0E}">
      <dsp:nvSpPr>
        <dsp:cNvPr id="0" name=""/>
        <dsp:cNvSpPr/>
      </dsp:nvSpPr>
      <dsp:spPr>
        <a:xfrm>
          <a:off x="3756441" y="1071918"/>
          <a:ext cx="3414946" cy="20489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 dirty="0"/>
            <a:t>Настоящие цены и характер выпуска справедливы</a:t>
          </a:r>
          <a:endParaRPr lang="en-US" sz="3200" kern="1200" dirty="0"/>
        </a:p>
      </dsp:txBody>
      <dsp:txXfrm>
        <a:off x="3756441" y="1071918"/>
        <a:ext cx="3414946" cy="2048967"/>
      </dsp:txXfrm>
    </dsp:sp>
    <dsp:sp modelId="{728E4F2D-B78D-F644-96D7-5D4DB647E8CB}">
      <dsp:nvSpPr>
        <dsp:cNvPr id="0" name=""/>
        <dsp:cNvSpPr/>
      </dsp:nvSpPr>
      <dsp:spPr>
        <a:xfrm>
          <a:off x="7512882" y="1071918"/>
          <a:ext cx="3414946" cy="20489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kern="1200"/>
            <a:t>Конвенциальное суждение</a:t>
          </a:r>
          <a:endParaRPr lang="en-US" sz="3200" kern="1200"/>
        </a:p>
      </dsp:txBody>
      <dsp:txXfrm>
        <a:off x="7512882" y="1071918"/>
        <a:ext cx="3414946" cy="20489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ED8F5F-AA7B-8749-A8D6-F5D2E3169205}">
      <dsp:nvSpPr>
        <dsp:cNvPr id="0" name=""/>
        <dsp:cNvSpPr/>
      </dsp:nvSpPr>
      <dsp:spPr>
        <a:xfrm>
          <a:off x="2266565" y="1243639"/>
          <a:ext cx="1661579" cy="3806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836"/>
              </a:lnTo>
              <a:lnTo>
                <a:pt x="1661579" y="191836"/>
              </a:lnTo>
              <a:lnTo>
                <a:pt x="1661579" y="380652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6CF76B-DFE1-3F45-9DE3-C342EDB67D77}">
      <dsp:nvSpPr>
        <dsp:cNvPr id="0" name=""/>
        <dsp:cNvSpPr/>
      </dsp:nvSpPr>
      <dsp:spPr>
        <a:xfrm>
          <a:off x="604985" y="1243639"/>
          <a:ext cx="1661579" cy="380652"/>
        </a:xfrm>
        <a:custGeom>
          <a:avLst/>
          <a:gdLst/>
          <a:ahLst/>
          <a:cxnLst/>
          <a:rect l="0" t="0" r="0" b="0"/>
          <a:pathLst>
            <a:path>
              <a:moveTo>
                <a:pt x="1661579" y="0"/>
              </a:moveTo>
              <a:lnTo>
                <a:pt x="1661579" y="191836"/>
              </a:lnTo>
              <a:lnTo>
                <a:pt x="0" y="191836"/>
              </a:lnTo>
              <a:lnTo>
                <a:pt x="0" y="380652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40AB2F-AC06-464C-85A2-207B2E9699DE}">
      <dsp:nvSpPr>
        <dsp:cNvPr id="0" name=""/>
        <dsp:cNvSpPr/>
      </dsp:nvSpPr>
      <dsp:spPr>
        <a:xfrm>
          <a:off x="1662354" y="35217"/>
          <a:ext cx="1208421" cy="12084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82D329-9337-5244-974A-853EA96ADF4F}">
      <dsp:nvSpPr>
        <dsp:cNvPr id="0" name=""/>
        <dsp:cNvSpPr/>
      </dsp:nvSpPr>
      <dsp:spPr>
        <a:xfrm>
          <a:off x="2870776" y="32196"/>
          <a:ext cx="1812632" cy="1208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Доход</a:t>
          </a:r>
        </a:p>
      </dsp:txBody>
      <dsp:txXfrm>
        <a:off x="2870776" y="32196"/>
        <a:ext cx="1812632" cy="1208421"/>
      </dsp:txXfrm>
    </dsp:sp>
    <dsp:sp modelId="{CAE376BE-6C2A-CF4A-B8DB-9A3F61365CA2}">
      <dsp:nvSpPr>
        <dsp:cNvPr id="0" name=""/>
        <dsp:cNvSpPr/>
      </dsp:nvSpPr>
      <dsp:spPr>
        <a:xfrm>
          <a:off x="774" y="1624291"/>
          <a:ext cx="1208421" cy="12084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C79EA9-9267-4541-A637-87D25D3B431B}">
      <dsp:nvSpPr>
        <dsp:cNvPr id="0" name=""/>
        <dsp:cNvSpPr/>
      </dsp:nvSpPr>
      <dsp:spPr>
        <a:xfrm>
          <a:off x="1209196" y="1621270"/>
          <a:ext cx="1812632" cy="1208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Накопление денег</a:t>
          </a:r>
        </a:p>
      </dsp:txBody>
      <dsp:txXfrm>
        <a:off x="1209196" y="1621270"/>
        <a:ext cx="1812632" cy="1208421"/>
      </dsp:txXfrm>
    </dsp:sp>
    <dsp:sp modelId="{2885A85D-302C-814F-A672-5BC4DE7EFEF8}">
      <dsp:nvSpPr>
        <dsp:cNvPr id="0" name=""/>
        <dsp:cNvSpPr/>
      </dsp:nvSpPr>
      <dsp:spPr>
        <a:xfrm>
          <a:off x="3323934" y="1624291"/>
          <a:ext cx="1208421" cy="12084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921B82-83E0-F841-90B0-7F8AAF953BF0}">
      <dsp:nvSpPr>
        <dsp:cNvPr id="0" name=""/>
        <dsp:cNvSpPr/>
      </dsp:nvSpPr>
      <dsp:spPr>
        <a:xfrm>
          <a:off x="4532355" y="1621270"/>
          <a:ext cx="1812632" cy="1208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Потребление</a:t>
          </a:r>
        </a:p>
      </dsp:txBody>
      <dsp:txXfrm>
        <a:off x="4532355" y="1621270"/>
        <a:ext cx="1812632" cy="12084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ED8F5F-AA7B-8749-A8D6-F5D2E3169205}">
      <dsp:nvSpPr>
        <dsp:cNvPr id="0" name=""/>
        <dsp:cNvSpPr/>
      </dsp:nvSpPr>
      <dsp:spPr>
        <a:xfrm>
          <a:off x="5184375" y="1219683"/>
          <a:ext cx="1615335" cy="370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497"/>
              </a:lnTo>
              <a:lnTo>
                <a:pt x="1615335" y="186497"/>
              </a:lnTo>
              <a:lnTo>
                <a:pt x="1615335" y="370058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361F6D-CC4F-B542-9023-4029A8B166EA}">
      <dsp:nvSpPr>
        <dsp:cNvPr id="0" name=""/>
        <dsp:cNvSpPr/>
      </dsp:nvSpPr>
      <dsp:spPr>
        <a:xfrm>
          <a:off x="3569039" y="2764532"/>
          <a:ext cx="1615335" cy="3700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497"/>
              </a:lnTo>
              <a:lnTo>
                <a:pt x="1615335" y="186497"/>
              </a:lnTo>
              <a:lnTo>
                <a:pt x="1615335" y="37005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F7454D-5710-4644-A914-B67D613EEB94}">
      <dsp:nvSpPr>
        <dsp:cNvPr id="0" name=""/>
        <dsp:cNvSpPr/>
      </dsp:nvSpPr>
      <dsp:spPr>
        <a:xfrm>
          <a:off x="1953704" y="2764532"/>
          <a:ext cx="1615335" cy="370058"/>
        </a:xfrm>
        <a:custGeom>
          <a:avLst/>
          <a:gdLst/>
          <a:ahLst/>
          <a:cxnLst/>
          <a:rect l="0" t="0" r="0" b="0"/>
          <a:pathLst>
            <a:path>
              <a:moveTo>
                <a:pt x="1615335" y="0"/>
              </a:moveTo>
              <a:lnTo>
                <a:pt x="1615335" y="186497"/>
              </a:lnTo>
              <a:lnTo>
                <a:pt x="0" y="186497"/>
              </a:lnTo>
              <a:lnTo>
                <a:pt x="0" y="37005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6CF76B-DFE1-3F45-9DE3-C342EDB67D77}">
      <dsp:nvSpPr>
        <dsp:cNvPr id="0" name=""/>
        <dsp:cNvSpPr/>
      </dsp:nvSpPr>
      <dsp:spPr>
        <a:xfrm>
          <a:off x="3569039" y="1219683"/>
          <a:ext cx="1615335" cy="370058"/>
        </a:xfrm>
        <a:custGeom>
          <a:avLst/>
          <a:gdLst/>
          <a:ahLst/>
          <a:cxnLst/>
          <a:rect l="0" t="0" r="0" b="0"/>
          <a:pathLst>
            <a:path>
              <a:moveTo>
                <a:pt x="1615335" y="0"/>
              </a:moveTo>
              <a:lnTo>
                <a:pt x="1615335" y="186497"/>
              </a:lnTo>
              <a:lnTo>
                <a:pt x="0" y="186497"/>
              </a:lnTo>
              <a:lnTo>
                <a:pt x="0" y="370058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40AB2F-AC06-464C-85A2-207B2E9699DE}">
      <dsp:nvSpPr>
        <dsp:cNvPr id="0" name=""/>
        <dsp:cNvSpPr/>
      </dsp:nvSpPr>
      <dsp:spPr>
        <a:xfrm>
          <a:off x="4596980" y="44894"/>
          <a:ext cx="1174789" cy="11747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82D329-9337-5244-974A-853EA96ADF4F}">
      <dsp:nvSpPr>
        <dsp:cNvPr id="0" name=""/>
        <dsp:cNvSpPr/>
      </dsp:nvSpPr>
      <dsp:spPr>
        <a:xfrm>
          <a:off x="5771770" y="41957"/>
          <a:ext cx="1762184" cy="1174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Доход</a:t>
          </a:r>
        </a:p>
      </dsp:txBody>
      <dsp:txXfrm>
        <a:off x="5771770" y="41957"/>
        <a:ext cx="1762184" cy="1174789"/>
      </dsp:txXfrm>
    </dsp:sp>
    <dsp:sp modelId="{CAE376BE-6C2A-CF4A-B8DB-9A3F61365CA2}">
      <dsp:nvSpPr>
        <dsp:cNvPr id="0" name=""/>
        <dsp:cNvSpPr/>
      </dsp:nvSpPr>
      <dsp:spPr>
        <a:xfrm>
          <a:off x="2981644" y="1589742"/>
          <a:ext cx="1174789" cy="11747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C79EA9-9267-4541-A637-87D25D3B431B}">
      <dsp:nvSpPr>
        <dsp:cNvPr id="0" name=""/>
        <dsp:cNvSpPr/>
      </dsp:nvSpPr>
      <dsp:spPr>
        <a:xfrm>
          <a:off x="4156434" y="1586805"/>
          <a:ext cx="1762184" cy="1174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Накопление денег</a:t>
          </a:r>
        </a:p>
      </dsp:txBody>
      <dsp:txXfrm>
        <a:off x="4156434" y="1586805"/>
        <a:ext cx="1762184" cy="1174789"/>
      </dsp:txXfrm>
    </dsp:sp>
    <dsp:sp modelId="{2C587E5E-4AE6-8E4B-8E45-7B1917442BD6}">
      <dsp:nvSpPr>
        <dsp:cNvPr id="0" name=""/>
        <dsp:cNvSpPr/>
      </dsp:nvSpPr>
      <dsp:spPr>
        <a:xfrm>
          <a:off x="1366309" y="3134591"/>
          <a:ext cx="1174789" cy="11747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FC7AFD-3D25-864E-B4E5-AF33BBB910A6}">
      <dsp:nvSpPr>
        <dsp:cNvPr id="0" name=""/>
        <dsp:cNvSpPr/>
      </dsp:nvSpPr>
      <dsp:spPr>
        <a:xfrm>
          <a:off x="2541098" y="3131654"/>
          <a:ext cx="1762184" cy="1174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Наличность</a:t>
          </a:r>
        </a:p>
      </dsp:txBody>
      <dsp:txXfrm>
        <a:off x="2541098" y="3131654"/>
        <a:ext cx="1762184" cy="1174789"/>
      </dsp:txXfrm>
    </dsp:sp>
    <dsp:sp modelId="{77819F5D-0200-0347-987E-53B5D170DDF9}">
      <dsp:nvSpPr>
        <dsp:cNvPr id="0" name=""/>
        <dsp:cNvSpPr/>
      </dsp:nvSpPr>
      <dsp:spPr>
        <a:xfrm>
          <a:off x="4596980" y="3134591"/>
          <a:ext cx="1174789" cy="11747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F55239-6F0A-704B-A94D-83EDB4EE78B6}">
      <dsp:nvSpPr>
        <dsp:cNvPr id="0" name=""/>
        <dsp:cNvSpPr/>
      </dsp:nvSpPr>
      <dsp:spPr>
        <a:xfrm>
          <a:off x="5771770" y="3131654"/>
          <a:ext cx="1762184" cy="1174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Неликвидная форма</a:t>
          </a:r>
        </a:p>
      </dsp:txBody>
      <dsp:txXfrm>
        <a:off x="5771770" y="3131654"/>
        <a:ext cx="1762184" cy="1174789"/>
      </dsp:txXfrm>
    </dsp:sp>
    <dsp:sp modelId="{2885A85D-302C-814F-A672-5BC4DE7EFEF8}">
      <dsp:nvSpPr>
        <dsp:cNvPr id="0" name=""/>
        <dsp:cNvSpPr/>
      </dsp:nvSpPr>
      <dsp:spPr>
        <a:xfrm>
          <a:off x="6212316" y="1589742"/>
          <a:ext cx="1174789" cy="11747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921B82-83E0-F841-90B0-7F8AAF953BF0}">
      <dsp:nvSpPr>
        <dsp:cNvPr id="0" name=""/>
        <dsp:cNvSpPr/>
      </dsp:nvSpPr>
      <dsp:spPr>
        <a:xfrm>
          <a:off x="7387106" y="1586805"/>
          <a:ext cx="1762184" cy="1174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Потребление</a:t>
          </a:r>
        </a:p>
      </dsp:txBody>
      <dsp:txXfrm>
        <a:off x="7387106" y="1586805"/>
        <a:ext cx="1762184" cy="117478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5E65CE-8292-A340-9E59-E8017F9CCB52}">
      <dsp:nvSpPr>
        <dsp:cNvPr id="0" name=""/>
        <dsp:cNvSpPr/>
      </dsp:nvSpPr>
      <dsp:spPr>
        <a:xfrm>
          <a:off x="3414" y="407018"/>
          <a:ext cx="3329572" cy="9854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/>
            <a:t>Транзакционный мотив</a:t>
          </a:r>
          <a:endParaRPr lang="en-US" sz="2700" kern="1200" dirty="0"/>
        </a:p>
      </dsp:txBody>
      <dsp:txXfrm>
        <a:off x="3414" y="407018"/>
        <a:ext cx="3329572" cy="985435"/>
      </dsp:txXfrm>
    </dsp:sp>
    <dsp:sp modelId="{78BFE65F-18F8-7B46-B87E-4FC0635B24A9}">
      <dsp:nvSpPr>
        <dsp:cNvPr id="0" name=""/>
        <dsp:cNvSpPr/>
      </dsp:nvSpPr>
      <dsp:spPr>
        <a:xfrm>
          <a:off x="3414" y="1392454"/>
          <a:ext cx="3329572" cy="188993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700" kern="1200" dirty="0"/>
            <a:t>Нужны деньги для операций</a:t>
          </a:r>
        </a:p>
      </dsp:txBody>
      <dsp:txXfrm>
        <a:off x="3414" y="1392454"/>
        <a:ext cx="3329572" cy="1889932"/>
      </dsp:txXfrm>
    </dsp:sp>
    <dsp:sp modelId="{9FD5846A-E632-EB4C-BE56-4ABEA0779F91}">
      <dsp:nvSpPr>
        <dsp:cNvPr id="0" name=""/>
        <dsp:cNvSpPr/>
      </dsp:nvSpPr>
      <dsp:spPr>
        <a:xfrm>
          <a:off x="3799128" y="407018"/>
          <a:ext cx="3329572" cy="9854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/>
            <a:t>Предосторожность</a:t>
          </a:r>
          <a:endParaRPr lang="en-US" sz="2700" kern="1200" dirty="0"/>
        </a:p>
      </dsp:txBody>
      <dsp:txXfrm>
        <a:off x="3799128" y="407018"/>
        <a:ext cx="3329572" cy="985435"/>
      </dsp:txXfrm>
    </dsp:sp>
    <dsp:sp modelId="{F361CDEE-6CFC-6649-BB10-D536A754F01B}">
      <dsp:nvSpPr>
        <dsp:cNvPr id="0" name=""/>
        <dsp:cNvSpPr/>
      </dsp:nvSpPr>
      <dsp:spPr>
        <a:xfrm>
          <a:off x="3799128" y="1392454"/>
          <a:ext cx="3329572" cy="188993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700" kern="1200" dirty="0"/>
            <a:t>Не знаем будущего</a:t>
          </a:r>
        </a:p>
      </dsp:txBody>
      <dsp:txXfrm>
        <a:off x="3799128" y="1392454"/>
        <a:ext cx="3329572" cy="1889932"/>
      </dsp:txXfrm>
    </dsp:sp>
    <dsp:sp modelId="{D16E7955-9245-2547-A928-8CC1F96F324F}">
      <dsp:nvSpPr>
        <dsp:cNvPr id="0" name=""/>
        <dsp:cNvSpPr/>
      </dsp:nvSpPr>
      <dsp:spPr>
        <a:xfrm>
          <a:off x="7594841" y="407018"/>
          <a:ext cx="3329572" cy="9854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/>
            <a:t>Спекулятивный мотив</a:t>
          </a:r>
          <a:endParaRPr lang="en-US" sz="2700" kern="1200" dirty="0"/>
        </a:p>
      </dsp:txBody>
      <dsp:txXfrm>
        <a:off x="7594841" y="407018"/>
        <a:ext cx="3329572" cy="985435"/>
      </dsp:txXfrm>
    </dsp:sp>
    <dsp:sp modelId="{E06C366E-A916-AB4E-8267-3D85D886CCD4}">
      <dsp:nvSpPr>
        <dsp:cNvPr id="0" name=""/>
        <dsp:cNvSpPr/>
      </dsp:nvSpPr>
      <dsp:spPr>
        <a:xfrm>
          <a:off x="7594841" y="1392454"/>
          <a:ext cx="3329572" cy="188993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700" kern="1200" dirty="0"/>
            <a:t>Не стали участниками "Конвенциального суждения"</a:t>
          </a:r>
        </a:p>
      </dsp:txBody>
      <dsp:txXfrm>
        <a:off x="7594841" y="1392454"/>
        <a:ext cx="3329572" cy="188993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6E8901-B99D-0142-8240-745D34B13BB4}">
      <dsp:nvSpPr>
        <dsp:cNvPr id="0" name=""/>
        <dsp:cNvSpPr/>
      </dsp:nvSpPr>
      <dsp:spPr>
        <a:xfrm>
          <a:off x="10834" y="1081584"/>
          <a:ext cx="2242755" cy="19764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Ставка </a:t>
          </a:r>
          <a:r>
            <a:rPr lang="ru-RU" sz="2800" kern="1200" dirty="0"/>
            <a:t>процента</a:t>
          </a:r>
          <a:r>
            <a:rPr lang="ru-RU" sz="2400" kern="1200" dirty="0"/>
            <a:t> падает</a:t>
          </a:r>
        </a:p>
      </dsp:txBody>
      <dsp:txXfrm>
        <a:off x="68722" y="1139472"/>
        <a:ext cx="2126979" cy="1860652"/>
      </dsp:txXfrm>
    </dsp:sp>
    <dsp:sp modelId="{7A11AA69-39E4-D741-B539-B58DBC21AC5F}">
      <dsp:nvSpPr>
        <dsp:cNvPr id="0" name=""/>
        <dsp:cNvSpPr/>
      </dsp:nvSpPr>
      <dsp:spPr>
        <a:xfrm>
          <a:off x="2477866" y="1791697"/>
          <a:ext cx="475464" cy="5562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800" kern="1200"/>
        </a:p>
      </dsp:txBody>
      <dsp:txXfrm>
        <a:off x="2477866" y="1902938"/>
        <a:ext cx="332825" cy="333721"/>
      </dsp:txXfrm>
    </dsp:sp>
    <dsp:sp modelId="{646488AC-C496-2942-9EAA-3A4DCCE3C57B}">
      <dsp:nvSpPr>
        <dsp:cNvPr id="0" name=""/>
        <dsp:cNvSpPr/>
      </dsp:nvSpPr>
      <dsp:spPr>
        <a:xfrm>
          <a:off x="3150692" y="1081584"/>
          <a:ext cx="2242755" cy="19764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Увеличивается выпуск</a:t>
          </a:r>
        </a:p>
      </dsp:txBody>
      <dsp:txXfrm>
        <a:off x="3208580" y="1139472"/>
        <a:ext cx="2126979" cy="1860652"/>
      </dsp:txXfrm>
    </dsp:sp>
    <dsp:sp modelId="{D2968F21-7E09-404E-8F9A-4FBE0A2E281F}">
      <dsp:nvSpPr>
        <dsp:cNvPr id="0" name=""/>
        <dsp:cNvSpPr/>
      </dsp:nvSpPr>
      <dsp:spPr>
        <a:xfrm>
          <a:off x="5617724" y="1791697"/>
          <a:ext cx="475464" cy="5562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800" kern="1200"/>
        </a:p>
      </dsp:txBody>
      <dsp:txXfrm>
        <a:off x="5617724" y="1902938"/>
        <a:ext cx="332825" cy="333721"/>
      </dsp:txXfrm>
    </dsp:sp>
    <dsp:sp modelId="{C2FBB336-A8E9-0E4D-9538-8B755769FA92}">
      <dsp:nvSpPr>
        <dsp:cNvPr id="0" name=""/>
        <dsp:cNvSpPr/>
      </dsp:nvSpPr>
      <dsp:spPr>
        <a:xfrm>
          <a:off x="6290551" y="1081584"/>
          <a:ext cx="2242755" cy="19764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/>
            <a:t>Больше денег необходимо для проведения транзакций</a:t>
          </a:r>
        </a:p>
      </dsp:txBody>
      <dsp:txXfrm>
        <a:off x="6348439" y="1139472"/>
        <a:ext cx="2126979" cy="1860652"/>
      </dsp:txXfrm>
    </dsp:sp>
    <dsp:sp modelId="{AC1D51EB-6F56-6F4E-81C7-D15953D76730}">
      <dsp:nvSpPr>
        <dsp:cNvPr id="0" name=""/>
        <dsp:cNvSpPr/>
      </dsp:nvSpPr>
      <dsp:spPr>
        <a:xfrm>
          <a:off x="8757582" y="1791697"/>
          <a:ext cx="475464" cy="55620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800" kern="1200"/>
        </a:p>
      </dsp:txBody>
      <dsp:txXfrm>
        <a:off x="8757582" y="1902938"/>
        <a:ext cx="332825" cy="333721"/>
      </dsp:txXfrm>
    </dsp:sp>
    <dsp:sp modelId="{32DD18C1-F929-3349-AA0A-DDC842926691}">
      <dsp:nvSpPr>
        <dsp:cNvPr id="0" name=""/>
        <dsp:cNvSpPr/>
      </dsp:nvSpPr>
      <dsp:spPr>
        <a:xfrm>
          <a:off x="9430409" y="1081584"/>
          <a:ext cx="2242755" cy="19764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/>
            <a:t>Увеличивается наличность из-за транзакционного мотива</a:t>
          </a:r>
        </a:p>
      </dsp:txBody>
      <dsp:txXfrm>
        <a:off x="9488297" y="1139472"/>
        <a:ext cx="2126979" cy="186065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B6932A-CBA8-CD4A-96E7-57A99AB1D38D}">
      <dsp:nvSpPr>
        <dsp:cNvPr id="0" name=""/>
        <dsp:cNvSpPr/>
      </dsp:nvSpPr>
      <dsp:spPr>
        <a:xfrm>
          <a:off x="0" y="266252"/>
          <a:ext cx="10927829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/>
            <a:t>Основал новое течение в экономике</a:t>
          </a:r>
          <a:endParaRPr lang="en-US" sz="3500" kern="1200"/>
        </a:p>
      </dsp:txBody>
      <dsp:txXfrm>
        <a:off x="40980" y="307232"/>
        <a:ext cx="10845869" cy="757514"/>
      </dsp:txXfrm>
    </dsp:sp>
    <dsp:sp modelId="{3389195E-E2B4-0A45-B8A2-12C532CDC7A4}">
      <dsp:nvSpPr>
        <dsp:cNvPr id="0" name=""/>
        <dsp:cNvSpPr/>
      </dsp:nvSpPr>
      <dsp:spPr>
        <a:xfrm>
          <a:off x="0" y="1206527"/>
          <a:ext cx="10927829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/>
            <a:t>Дал начало краткосрочному периоду</a:t>
          </a:r>
          <a:endParaRPr lang="en-US" sz="3500" kern="1200"/>
        </a:p>
      </dsp:txBody>
      <dsp:txXfrm>
        <a:off x="40980" y="1247507"/>
        <a:ext cx="10845869" cy="757514"/>
      </dsp:txXfrm>
    </dsp:sp>
    <dsp:sp modelId="{B2788069-8EE1-F945-A229-5C4CFB77A945}">
      <dsp:nvSpPr>
        <dsp:cNvPr id="0" name=""/>
        <dsp:cNvSpPr/>
      </dsp:nvSpPr>
      <dsp:spPr>
        <a:xfrm>
          <a:off x="0" y="2146802"/>
          <a:ext cx="10927829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/>
            <a:t>Обосновал необходимость вмешательства государства</a:t>
          </a:r>
          <a:endParaRPr lang="en-US" sz="3500" kern="1200"/>
        </a:p>
      </dsp:txBody>
      <dsp:txXfrm>
        <a:off x="40980" y="2187782"/>
        <a:ext cx="10845869" cy="757514"/>
      </dsp:txXfrm>
    </dsp:sp>
    <dsp:sp modelId="{C909927E-284B-4B43-9E7D-0E760D123E7B}">
      <dsp:nvSpPr>
        <dsp:cNvPr id="0" name=""/>
        <dsp:cNvSpPr/>
      </dsp:nvSpPr>
      <dsp:spPr>
        <a:xfrm>
          <a:off x="0" y="3087077"/>
          <a:ext cx="10927829" cy="839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kern="1200"/>
            <a:t>Дал начало развитию регуляторов ДКП</a:t>
          </a:r>
          <a:endParaRPr lang="en-US" sz="3500" kern="1200"/>
        </a:p>
      </dsp:txBody>
      <dsp:txXfrm>
        <a:off x="40980" y="3128057"/>
        <a:ext cx="10845869" cy="7575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1FB03-6386-9F42-88AB-8F63A511F1FF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D3DB1-C526-FE4F-A7BC-41369C4C84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920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D3DB1-C526-FE4F-A7BC-41369C4C848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95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D3DB1-C526-FE4F-A7BC-41369C4C848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977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D3DB1-C526-FE4F-A7BC-41369C4C848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154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763F94-A940-E0BA-5DC0-C292041C0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CE5C2BF-BCA2-6013-9FD4-5E73D811D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691DFF-8E19-898F-B9B3-E967DC359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02F05-667F-4B41-9559-05BEA2BBA2C9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67E8B8-F9A4-BDEB-1245-0DA5B29B7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24E87F-C811-561C-1780-35BE0EAE1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6B44B-E279-8E40-B9EB-DD6E36206C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533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D8F298-3DC5-FBFE-9FC0-339528123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448CDE5-52FD-2F38-4833-A288C93FA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F3B2BB-741E-FB7A-49F5-CC78C043C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02F05-667F-4B41-9559-05BEA2BBA2C9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8A6164-2E72-A9A6-D42A-9735DB7C6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9C4738-C9EF-C6A2-C08E-B43F57BE8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6B44B-E279-8E40-B9EB-DD6E36206C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848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075D298-2894-7712-8AB5-D54C5D0F38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69EA607-4885-1D10-DF1C-798EA57F0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190E7D-F042-3EAC-FB1C-4686DB5A9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02F05-667F-4B41-9559-05BEA2BBA2C9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A5A80D-8770-757A-B194-EB2065249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B32339-C407-105F-8632-8A30AD049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6B44B-E279-8E40-B9EB-DD6E36206C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6886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97BDEF-1D0C-A734-58D6-7B8EAF582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30A7D6-7332-9CBF-6699-7BCDFF567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781E57-98FC-3E0D-9D18-40A81E18E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02F05-667F-4B41-9559-05BEA2BBA2C9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0915F1-5A36-0400-76FB-3613CDD04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4C5B3D-B988-8400-6C19-F29DD9262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6B44B-E279-8E40-B9EB-DD6E36206C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689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D05FB0-FAA2-772A-245F-B9C3C575C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111A11-C018-63D6-2AE1-419F664C6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DAFDB5-E830-2AAE-6C7A-1EB19380D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02F05-667F-4B41-9559-05BEA2BBA2C9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036FDE-99F3-B528-641D-9EF36E1C6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D43830-996E-82BF-358E-9FA241B6D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6B44B-E279-8E40-B9EB-DD6E36206C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312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F0DF48-882B-793A-7E9D-AC22CA93B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151308-8CBB-11A7-1EBA-0AAAE4120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FDD8E12-87D1-8096-0968-27EE0D710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0A7FE35-1FE9-B0FB-5B5F-4441CA192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02F05-667F-4B41-9559-05BEA2BBA2C9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1F23ADD-02E3-DFF4-FF5F-DCA28F9F9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83E58A2-DF0A-BD9F-3DDE-8AB686CB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6B44B-E279-8E40-B9EB-DD6E36206C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9210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ABC1BF-0054-057B-509A-B7F82BA63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9D2F32-90C0-5EC0-F7AC-5586CC631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A7209E6-4163-0A87-EC26-444C9D791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3383706-8397-33DE-F1DB-9499BEBD5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ABDF9C5-2C92-9BBE-E748-E179D283BD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CD4EA77-2A19-F10A-6533-AC430CACB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02F05-667F-4B41-9559-05BEA2BBA2C9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3E35A72-7D19-0DBC-7DC9-C2CD2C04E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6E35AD5-420A-2124-682C-00AB7EDC6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6B44B-E279-8E40-B9EB-DD6E36206C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3291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C4A9A2-9D2F-58B8-C8ED-8DF82E76E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579BB86-B6D2-3B1A-B2CB-5F94AD0F3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02F05-667F-4B41-9559-05BEA2BBA2C9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ED488A8-2CB7-5EAA-CF9A-4A04EE36C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00C405E-D262-CBC9-7D9E-EC0490C81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6B44B-E279-8E40-B9EB-DD6E36206C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8989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0AD5D94-88C2-8B9E-146D-87CE0889D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02F05-667F-4B41-9559-05BEA2BBA2C9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DCE2481-B735-68CC-0C3F-FED24C11E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2E16B90-43E0-BA51-4A81-E85EAFF0C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6B44B-E279-8E40-B9EB-DD6E36206C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5064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3ED569-94D3-FF07-2FF4-74D43C8FB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242FA3-A99A-6C9A-E7E6-7EE94EE1B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339CB11-7F7F-C44E-D015-7C923B59D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2D14041-9183-8EFF-D190-9F2F47760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02F05-667F-4B41-9559-05BEA2BBA2C9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1097EDF-9DFD-BECC-23CA-7141093C6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3E9BB55-DEC1-49C3-FEBB-67D67A761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6B44B-E279-8E40-B9EB-DD6E36206C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8625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0F0840-FC91-DA0B-D180-DC36523BB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EB8E47C-59D0-01DF-4CCF-4E41D8F851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F75D131-D9C6-6DE0-3070-34EF1833D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B3B720B-FAC5-48EB-5616-64C6559AC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02F05-667F-4B41-9559-05BEA2BBA2C9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0B935E5-3CED-7BA1-4E30-ABEE563A2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4553B1B-DEF3-400A-5E02-D56B22CC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6B44B-E279-8E40-B9EB-DD6E36206C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419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FC7549-4940-DAF3-4A6B-17CE2355D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235174-C5F1-B693-4433-A59A814ED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29DE7B-7985-1685-C74B-79392B812E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02F05-667F-4B41-9559-05BEA2BBA2C9}" type="datetimeFigureOut">
              <a:rPr lang="ru-RU" smtClean="0"/>
              <a:t>21.04.2024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BF50BE-A0FF-9D1F-6E17-EF5B6EC53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ED673F-9804-1331-815D-641E94DDF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6B44B-E279-8E40-B9EB-DD6E36206C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509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0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2.png"/><Relationship Id="rId12" Type="http://schemas.openxmlformats.org/officeDocument/2006/relationships/image" Target="../media/image15.sv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image" Target="../media/image14.png"/><Relationship Id="rId5" Type="http://schemas.openxmlformats.org/officeDocument/2006/relationships/diagramColors" Target="../diagrams/colors4.xml"/><Relationship Id="rId10" Type="http://schemas.openxmlformats.org/officeDocument/2006/relationships/image" Target="../media/image9.sv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8.png"/><Relationship Id="rId14" Type="http://schemas.openxmlformats.org/officeDocument/2006/relationships/image" Target="../media/image11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7/978-1-349-23895-8_5" TargetMode="External"/><Relationship Id="rId2" Type="http://schemas.openxmlformats.org/officeDocument/2006/relationships/hyperlink" Target="https://doi.org/10.1016/b978-0-408-70953-8.50009-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4337/roke.2013.04.05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image" Target="../media/image9.svg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8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4" descr="Изображение выглядит как снимок экрана, Красочность, свет, искусство&#10;&#10;Автоматически созданное описание">
            <a:extLst>
              <a:ext uri="{FF2B5EF4-FFF2-40B4-BE49-F238E27FC236}">
                <a16:creationId xmlns:a16="http://schemas.microsoft.com/office/drawing/2014/main" id="{2CDF8461-7983-32C3-4C85-F51C00CCD2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62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B947D0-98C4-555C-F4E3-DF44E05309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ru-RU" sz="3300" kern="100">
                <a:solidFill>
                  <a:srgbClr val="FFFFFF"/>
                </a:solidFill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Принципиальные различия в трактовке сущности и роли денег у Кейнса и классиков.   Процент сквозь призму понятия ликвидности. Корректировка понятия рациональности с учётом неопределённости</a:t>
            </a:r>
            <a:r>
              <a:rPr lang="en-US" sz="3300" kern="100">
                <a:solidFill>
                  <a:srgbClr val="FFFFFF"/>
                </a:solidFill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3300">
              <a:solidFill>
                <a:srgbClr val="FFFFFF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3B5FC3-0590-7006-8677-5FE793B1B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53081" y="5560164"/>
            <a:ext cx="3803561" cy="350948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ru-RU" dirty="0">
                <a:solidFill>
                  <a:srgbClr val="FFFFFF"/>
                </a:solidFill>
              </a:rPr>
              <a:t>Выполнил: </a:t>
            </a:r>
            <a:r>
              <a:rPr lang="ru-RU" dirty="0" err="1">
                <a:solidFill>
                  <a:srgbClr val="FFFFFF"/>
                </a:solidFill>
              </a:rPr>
              <a:t>Картаев</a:t>
            </a:r>
            <a:r>
              <a:rPr lang="ru-RU" dirty="0">
                <a:solidFill>
                  <a:srgbClr val="FFFFFF"/>
                </a:solidFill>
              </a:rPr>
              <a:t> Антон</a:t>
            </a:r>
          </a:p>
        </p:txBody>
      </p:sp>
    </p:spTree>
    <p:extLst>
      <p:ext uri="{BB962C8B-B14F-4D97-AF65-F5344CB8AC3E}">
        <p14:creationId xmlns:p14="http://schemas.microsoft.com/office/powerpoint/2010/main" val="25293654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58DFD201-A2E1-D5D3-2D35-5825CA58E9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641775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0B984C-022F-9513-302E-12E89DE78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Распределение дохода (по Кейнсу)</a:t>
            </a:r>
          </a:p>
        </p:txBody>
      </p:sp>
      <p:pic>
        <p:nvPicPr>
          <p:cNvPr id="10" name="Рисунок 9" descr="Фабрика контур">
            <a:extLst>
              <a:ext uri="{FF2B5EF4-FFF2-40B4-BE49-F238E27FC236}">
                <a16:creationId xmlns:a16="http://schemas.microsoft.com/office/drawing/2014/main" id="{ACC93FDF-76E5-7832-5E5C-6613A26350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11422" y="5082822"/>
            <a:ext cx="914400" cy="914400"/>
          </a:xfrm>
          <a:prstGeom prst="rect">
            <a:avLst/>
          </a:prstGeom>
        </p:spPr>
      </p:pic>
      <p:pic>
        <p:nvPicPr>
          <p:cNvPr id="12" name="Рисунок 11" descr="Целая пицца контур">
            <a:extLst>
              <a:ext uri="{FF2B5EF4-FFF2-40B4-BE49-F238E27FC236}">
                <a16:creationId xmlns:a16="http://schemas.microsoft.com/office/drawing/2014/main" id="{A2682A2F-FD59-7C3C-6871-B3615AF849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153200" y="3544094"/>
            <a:ext cx="914400" cy="914400"/>
          </a:xfrm>
          <a:prstGeom prst="rect">
            <a:avLst/>
          </a:prstGeom>
        </p:spPr>
      </p:pic>
      <p:pic>
        <p:nvPicPr>
          <p:cNvPr id="14" name="Рисунок 13" descr="Кровать контур">
            <a:extLst>
              <a:ext uri="{FF2B5EF4-FFF2-40B4-BE49-F238E27FC236}">
                <a16:creationId xmlns:a16="http://schemas.microsoft.com/office/drawing/2014/main" id="{2A94FB93-08C3-8077-E9CF-7C7A19704C6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394089" y="5082822"/>
            <a:ext cx="914400" cy="914400"/>
          </a:xfrm>
          <a:prstGeom prst="rect">
            <a:avLst/>
          </a:prstGeom>
        </p:spPr>
      </p:pic>
      <p:pic>
        <p:nvPicPr>
          <p:cNvPr id="16" name="Рисунок 15" descr="Монеты контур">
            <a:extLst>
              <a:ext uri="{FF2B5EF4-FFF2-40B4-BE49-F238E27FC236}">
                <a16:creationId xmlns:a16="http://schemas.microsoft.com/office/drawing/2014/main" id="{AF975D87-D9DA-ECE1-728A-0BC54A1438E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38800" y="200700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696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28AC11-BFDF-42EF-80FF-717BBF909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8628" y="1408629"/>
            <a:ext cx="6858000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C56AF6-38E4-490B-8E2B-1A1037B4E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832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339A6F5-AD6A-4D80-8AD9-6290D13AC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513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61000"/>
                </a:srgbClr>
              </a:gs>
              <a:gs pos="95000">
                <a:schemeClr val="accent5">
                  <a:alpha val="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EF14B4-69F5-0BB1-0FA8-02F406167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303" y="2348612"/>
            <a:ext cx="3220427" cy="27579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 err="1">
                <a:solidFill>
                  <a:srgbClr val="FFFFFF"/>
                </a:solidFill>
              </a:rPr>
              <a:t>Ставка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5400" dirty="0" err="1">
                <a:solidFill>
                  <a:srgbClr val="FFFFFF"/>
                </a:solidFill>
              </a:rPr>
              <a:t>процента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8" name="Рисунок 7" descr="Деньги со сплошной заливкой">
            <a:extLst>
              <a:ext uri="{FF2B5EF4-FFF2-40B4-BE49-F238E27FC236}">
                <a16:creationId xmlns:a16="http://schemas.microsoft.com/office/drawing/2014/main" id="{1E89815B-74E7-492C-0219-AA6F932BC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79644" y="503335"/>
            <a:ext cx="3147413" cy="3147413"/>
          </a:xfrm>
          <a:prstGeom prst="rect">
            <a:avLst/>
          </a:prstGeom>
        </p:spPr>
      </p:pic>
      <p:pic>
        <p:nvPicPr>
          <p:cNvPr id="6" name="Рисунок 5" descr="Фабрика со сплошной заливкой">
            <a:extLst>
              <a:ext uri="{FF2B5EF4-FFF2-40B4-BE49-F238E27FC236}">
                <a16:creationId xmlns:a16="http://schemas.microsoft.com/office/drawing/2014/main" id="{C938E36E-DA86-E9CC-CC6F-FE1A1FAE90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51743" y="508775"/>
            <a:ext cx="3141973" cy="31419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C1788B0-68D3-4FCD-FB2D-7424443B33F7}"/>
              </a:ext>
            </a:extLst>
          </p:cNvPr>
          <p:cNvSpPr txBox="1"/>
          <p:nvPr/>
        </p:nvSpPr>
        <p:spPr>
          <a:xfrm>
            <a:off x="7714010" y="771257"/>
            <a:ext cx="1337733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9900" dirty="0"/>
              <a:t>=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55A021-5305-BD6A-5B16-4CC3448D07FC}"/>
              </a:ext>
            </a:extLst>
          </p:cNvPr>
          <p:cNvSpPr txBox="1"/>
          <p:nvPr/>
        </p:nvSpPr>
        <p:spPr>
          <a:xfrm>
            <a:off x="4659831" y="3925967"/>
            <a:ext cx="6908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«цена» которая уравновешивает желание держать деньги в неликвидной форме и в форме наличности»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028723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74B2BB-1DE7-E4C2-0413-F4FE090D7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ru-RU" sz="4000">
                <a:solidFill>
                  <a:srgbClr val="FFFFFF"/>
                </a:solidFill>
              </a:rPr>
              <a:t>Почему людям нужна наличность?</a:t>
            </a: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5D5447C9-F8E0-4FF9-12D2-CF236134CF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6719950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4095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74B2BB-1DE7-E4C2-0413-F4FE090D7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ru-RU" sz="4000" dirty="0">
                <a:solidFill>
                  <a:srgbClr val="FFFFFF"/>
                </a:solidFill>
              </a:rPr>
              <a:t>Предпочтение ликвидности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1937476-FB3F-86DE-AD19-AC49A0724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95627"/>
            <a:ext cx="10515600" cy="23585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000" dirty="0"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«</a:t>
            </a:r>
            <a:r>
              <a:rPr lang="ru-RU" sz="4000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количество денег, которое индивиды люди хотят иметь в виде наличности при определенной ставке процента»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664705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74B2BB-1DE7-E4C2-0413-F4FE090D7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ru-RU" sz="4000" dirty="0">
                <a:solidFill>
                  <a:srgbClr val="FFFFFF"/>
                </a:solidFill>
              </a:rPr>
              <a:t>Как выглядит зависимость предпочтений ликвидности от ставки процента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A5A426E8-D4E7-3496-264A-B41B80DAC2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5802760"/>
              </p:ext>
            </p:extLst>
          </p:nvPr>
        </p:nvGraphicFramePr>
        <p:xfrm>
          <a:off x="254000" y="2443576"/>
          <a:ext cx="11684000" cy="41395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545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74B2BB-1DE7-E4C2-0413-F4FE090D7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ru-RU" sz="4000" dirty="0">
                <a:solidFill>
                  <a:srgbClr val="FFFFFF"/>
                </a:solidFill>
              </a:rPr>
              <a:t>Как выглядит зависимость предпочтений ликвидности от ставки процента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CF801204-1E39-B7F7-1962-5F16043DE6FD}"/>
              </a:ext>
            </a:extLst>
          </p:cNvPr>
          <p:cNvCxnSpPr>
            <a:cxnSpLocks/>
          </p:cNvCxnSpPr>
          <p:nvPr/>
        </p:nvCxnSpPr>
        <p:spPr>
          <a:xfrm>
            <a:off x="3994969" y="6232071"/>
            <a:ext cx="42020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EDC672CF-1B75-D9EB-86F2-716C0D129DBA}"/>
              </a:ext>
            </a:extLst>
          </p:cNvPr>
          <p:cNvCxnSpPr>
            <a:cxnSpLocks/>
          </p:cNvCxnSpPr>
          <p:nvPr/>
        </p:nvCxnSpPr>
        <p:spPr>
          <a:xfrm flipV="1">
            <a:off x="3994969" y="2596243"/>
            <a:ext cx="0" cy="36358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9E677B2-D85C-E8ED-6091-9BAD29DFEC04}"/>
              </a:ext>
            </a:extLst>
          </p:cNvPr>
          <p:cNvSpPr txBox="1"/>
          <p:nvPr/>
        </p:nvSpPr>
        <p:spPr>
          <a:xfrm>
            <a:off x="3597747" y="2350242"/>
            <a:ext cx="397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</a:t>
            </a:r>
            <a:endParaRPr lang="ru-RU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E95A9F-2721-B340-03D1-7E0176CC071A}"/>
              </a:ext>
            </a:extLst>
          </p:cNvPr>
          <p:cNvSpPr txBox="1"/>
          <p:nvPr/>
        </p:nvSpPr>
        <p:spPr>
          <a:xfrm>
            <a:off x="8329436" y="5862739"/>
            <a:ext cx="1712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Наличность</a:t>
            </a:r>
            <a:endParaRPr lang="ru-RU" dirty="0"/>
          </a:p>
        </p:txBody>
      </p:sp>
      <p:sp>
        <p:nvSpPr>
          <p:cNvPr id="16" name="Полилиния 15">
            <a:extLst>
              <a:ext uri="{FF2B5EF4-FFF2-40B4-BE49-F238E27FC236}">
                <a16:creationId xmlns:a16="http://schemas.microsoft.com/office/drawing/2014/main" id="{3B430D37-BE4D-606F-EF0B-8A2A4ACA0CD2}"/>
              </a:ext>
            </a:extLst>
          </p:cNvPr>
          <p:cNvSpPr/>
          <p:nvPr/>
        </p:nvSpPr>
        <p:spPr>
          <a:xfrm>
            <a:off x="4425043" y="2939143"/>
            <a:ext cx="3249386" cy="2971800"/>
          </a:xfrm>
          <a:custGeom>
            <a:avLst/>
            <a:gdLst>
              <a:gd name="connsiteX0" fmla="*/ 0 w 3249386"/>
              <a:gd name="connsiteY0" fmla="*/ 0 h 2971800"/>
              <a:gd name="connsiteX1" fmla="*/ 506186 w 3249386"/>
              <a:gd name="connsiteY1" fmla="*/ 1453243 h 2971800"/>
              <a:gd name="connsiteX2" fmla="*/ 1436914 w 3249386"/>
              <a:gd name="connsiteY2" fmla="*/ 2432957 h 2971800"/>
              <a:gd name="connsiteX3" fmla="*/ 3249386 w 3249386"/>
              <a:gd name="connsiteY3" fmla="*/ 2971800 h 297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9386" h="2971800">
                <a:moveTo>
                  <a:pt x="0" y="0"/>
                </a:moveTo>
                <a:cubicBezTo>
                  <a:pt x="133350" y="523875"/>
                  <a:pt x="266700" y="1047750"/>
                  <a:pt x="506186" y="1453243"/>
                </a:cubicBezTo>
                <a:cubicBezTo>
                  <a:pt x="745672" y="1858736"/>
                  <a:pt x="979714" y="2179864"/>
                  <a:pt x="1436914" y="2432957"/>
                </a:cubicBezTo>
                <a:cubicBezTo>
                  <a:pt x="1894114" y="2686050"/>
                  <a:pt x="2661557" y="2827564"/>
                  <a:pt x="3249386" y="297180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/>
          </a:p>
        </p:txBody>
      </p:sp>
    </p:spTree>
    <p:extLst>
      <p:ext uri="{BB962C8B-B14F-4D97-AF65-F5344CB8AC3E}">
        <p14:creationId xmlns:p14="http://schemas.microsoft.com/office/powerpoint/2010/main" val="827595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AC3C5F-6D56-B9C9-BE54-D525C1EEC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ru-RU" sz="4000">
                <a:solidFill>
                  <a:srgbClr val="FFFFFF"/>
                </a:solidFill>
              </a:rPr>
              <a:t>Выводы</a:t>
            </a: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4B4CEA4B-3E1F-B134-235E-68AB286A9A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458677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909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AC3C5F-6D56-B9C9-BE54-D525C1EEC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ru-RU" sz="4000" dirty="0">
                <a:solidFill>
                  <a:srgbClr val="FFFFFF"/>
                </a:solidFill>
              </a:rPr>
              <a:t>Источники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0CD52E1-A629-EF78-1240-AD0CAB72E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2761"/>
          </a:xfrm>
        </p:spPr>
        <p:txBody>
          <a:bodyPr/>
          <a:lstStyle/>
          <a:p>
            <a:pPr marL="342900" lvl="0" indent="-342900">
              <a:lnSpc>
                <a:spcPts val="2400"/>
              </a:lnSpc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effectLst/>
                <a:latin typeface="Helvetica" pitchFamily="2" charset="0"/>
                <a:ea typeface="Times New Roman" panose="02020603050405020304" pitchFamily="18" charset="0"/>
              </a:rPr>
              <a:t>Pierce, D. G., &amp; </a:t>
            </a:r>
            <a:r>
              <a:rPr lang="en-US" sz="1800" dirty="0" err="1">
                <a:solidFill>
                  <a:srgbClr val="000000"/>
                </a:solidFill>
                <a:effectLst/>
                <a:latin typeface="Helvetica" pitchFamily="2" charset="0"/>
                <a:ea typeface="Times New Roman" panose="02020603050405020304" pitchFamily="18" charset="0"/>
              </a:rPr>
              <a:t>Tysome</a:t>
            </a:r>
            <a:r>
              <a:rPr lang="en-US" sz="1800" dirty="0">
                <a:solidFill>
                  <a:srgbClr val="000000"/>
                </a:solidFill>
                <a:effectLst/>
                <a:latin typeface="Helvetica" pitchFamily="2" charset="0"/>
                <a:ea typeface="Times New Roman" panose="02020603050405020304" pitchFamily="18" charset="0"/>
              </a:rPr>
              <a:t>, P. J. (1985). The classical system and the neutrality of money. </a:t>
            </a:r>
            <a:r>
              <a:rPr lang="ru-RU" sz="1800" dirty="0">
                <a:solidFill>
                  <a:srgbClr val="000000"/>
                </a:solidFill>
                <a:effectLst/>
                <a:latin typeface="Helvetica" pitchFamily="2" charset="0"/>
                <a:ea typeface="Times New Roman" panose="02020603050405020304" pitchFamily="18" charset="0"/>
              </a:rPr>
              <a:t>In </a:t>
            </a:r>
            <a:r>
              <a:rPr lang="ru-RU" sz="1800" dirty="0" err="1">
                <a:solidFill>
                  <a:srgbClr val="000000"/>
                </a:solidFill>
                <a:effectLst/>
                <a:latin typeface="Helvetica" pitchFamily="2" charset="0"/>
                <a:ea typeface="Times New Roman" panose="02020603050405020304" pitchFamily="18" charset="0"/>
              </a:rPr>
              <a:t>Elsevier</a:t>
            </a:r>
            <a:r>
              <a:rPr lang="ru-RU" sz="1800" dirty="0">
                <a:solidFill>
                  <a:srgbClr val="000000"/>
                </a:solidFill>
                <a:effectLst/>
                <a:latin typeface="Helvetica" pitchFamily="2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Helvetica" pitchFamily="2" charset="0"/>
                <a:ea typeface="Times New Roman" panose="02020603050405020304" pitchFamily="18" charset="0"/>
              </a:rPr>
              <a:t>eBooks</a:t>
            </a:r>
            <a:r>
              <a:rPr lang="ru-RU" sz="1800" dirty="0">
                <a:solidFill>
                  <a:srgbClr val="000000"/>
                </a:solidFill>
                <a:effectLst/>
                <a:latin typeface="Helvetica" pitchFamily="2" charset="0"/>
                <a:ea typeface="Times New Roman" panose="02020603050405020304" pitchFamily="18" charset="0"/>
              </a:rPr>
              <a:t> (</a:t>
            </a:r>
            <a:r>
              <a:rPr lang="ru-RU" sz="1800" dirty="0" err="1">
                <a:solidFill>
                  <a:srgbClr val="000000"/>
                </a:solidFill>
                <a:effectLst/>
                <a:latin typeface="Helvetica" pitchFamily="2" charset="0"/>
                <a:ea typeface="Times New Roman" panose="02020603050405020304" pitchFamily="18" charset="0"/>
              </a:rPr>
              <a:t>pp</a:t>
            </a:r>
            <a:r>
              <a:rPr lang="ru-RU" sz="1800" dirty="0">
                <a:solidFill>
                  <a:srgbClr val="000000"/>
                </a:solidFill>
                <a:effectLst/>
                <a:latin typeface="Helvetica" pitchFamily="2" charset="0"/>
                <a:ea typeface="Times New Roman" panose="02020603050405020304" pitchFamily="18" charset="0"/>
              </a:rPr>
              <a:t>. 106–122). </a:t>
            </a:r>
            <a:r>
              <a:rPr lang="ru-RU" sz="1800" u="sng" dirty="0">
                <a:solidFill>
                  <a:srgbClr val="000000"/>
                </a:solidFill>
                <a:effectLst/>
                <a:latin typeface="Helvetica" pitchFamily="2" charset="0"/>
                <a:ea typeface="Times New Roman" panose="02020603050405020304" pitchFamily="18" charset="0"/>
                <a:hlinkClick r:id="rId2"/>
              </a:rPr>
              <a:t>https://doi.org/10.1016/b978-0-408-70953-8.50009-3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ts val="2400"/>
              </a:lnSpc>
              <a:buFont typeface="+mj-lt"/>
              <a:buAutoNum type="arabicPeriod"/>
            </a:pPr>
            <a:r>
              <a:rPr lang="en-US" sz="1800" dirty="0" err="1">
                <a:solidFill>
                  <a:srgbClr val="000000"/>
                </a:solidFill>
                <a:effectLst/>
                <a:latin typeface="Helvetica" pitchFamily="2" charset="0"/>
                <a:ea typeface="Times New Roman" panose="02020603050405020304" pitchFamily="18" charset="0"/>
              </a:rPr>
              <a:t>Ghatak</a:t>
            </a:r>
            <a:r>
              <a:rPr lang="en-US" sz="1800" dirty="0">
                <a:solidFill>
                  <a:srgbClr val="000000"/>
                </a:solidFill>
                <a:effectLst/>
                <a:latin typeface="Helvetica" pitchFamily="2" charset="0"/>
                <a:ea typeface="Times New Roman" panose="02020603050405020304" pitchFamily="18" charset="0"/>
              </a:rPr>
              <a:t>, S. (1995). Theories of money and economic growth. In: Monetary Economics in Developing Countries. </a:t>
            </a:r>
            <a:r>
              <a:rPr lang="ru-RU" sz="1800" dirty="0" err="1">
                <a:solidFill>
                  <a:srgbClr val="000000"/>
                </a:solidFill>
                <a:effectLst/>
                <a:latin typeface="Helvetica" pitchFamily="2" charset="0"/>
                <a:ea typeface="Times New Roman" panose="02020603050405020304" pitchFamily="18" charset="0"/>
              </a:rPr>
              <a:t>Palgrave</a:t>
            </a:r>
            <a:r>
              <a:rPr lang="ru-RU" sz="1800" dirty="0">
                <a:solidFill>
                  <a:srgbClr val="000000"/>
                </a:solidFill>
                <a:effectLst/>
                <a:latin typeface="Helvetica" pitchFamily="2" charset="0"/>
                <a:ea typeface="Times New Roman" panose="02020603050405020304" pitchFamily="18" charset="0"/>
              </a:rPr>
              <a:t>, London. </a:t>
            </a:r>
            <a:r>
              <a:rPr lang="ru-RU" sz="1800" u="sng" dirty="0">
                <a:solidFill>
                  <a:srgbClr val="000000"/>
                </a:solidFill>
                <a:effectLst/>
                <a:latin typeface="Helvetica" pitchFamily="2" charset="0"/>
                <a:ea typeface="Times New Roman" panose="02020603050405020304" pitchFamily="18" charset="0"/>
                <a:hlinkClick r:id="rId3"/>
              </a:rPr>
              <a:t>https://doi.org/10.1007/978-1-349-23895-8_5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ts val="2400"/>
              </a:lnSpc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effectLst/>
                <a:latin typeface="Helvetica" pitchFamily="2" charset="0"/>
                <a:ea typeface="Times New Roman" panose="02020603050405020304" pitchFamily="18" charset="0"/>
              </a:rPr>
              <a:t>De Carvalho, F. J. C. (2013). Keynes and the endogeneity of money. </a:t>
            </a:r>
            <a:r>
              <a:rPr lang="ru-RU" sz="1800" dirty="0">
                <a:solidFill>
                  <a:srgbClr val="000000"/>
                </a:solidFill>
                <a:effectLst/>
                <a:latin typeface="Helvetica" pitchFamily="2" charset="0"/>
                <a:ea typeface="Times New Roman" panose="02020603050405020304" pitchFamily="18" charset="0"/>
              </a:rPr>
              <a:t>Review </a:t>
            </a:r>
            <a:r>
              <a:rPr lang="ru-RU" sz="1800" dirty="0" err="1">
                <a:solidFill>
                  <a:srgbClr val="000000"/>
                </a:solidFill>
                <a:effectLst/>
                <a:latin typeface="Helvetica" pitchFamily="2" charset="0"/>
                <a:ea typeface="Times New Roman" panose="02020603050405020304" pitchFamily="18" charset="0"/>
              </a:rPr>
              <a:t>of</a:t>
            </a:r>
            <a:r>
              <a:rPr lang="ru-RU" sz="1800" dirty="0">
                <a:solidFill>
                  <a:srgbClr val="000000"/>
                </a:solidFill>
                <a:effectLst/>
                <a:latin typeface="Helvetica" pitchFamily="2" charset="0"/>
                <a:ea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Helvetica" pitchFamily="2" charset="0"/>
                <a:ea typeface="Times New Roman" panose="02020603050405020304" pitchFamily="18" charset="0"/>
              </a:rPr>
              <a:t>Keynesian</a:t>
            </a:r>
            <a:r>
              <a:rPr lang="ru-RU" sz="1800" dirty="0">
                <a:solidFill>
                  <a:srgbClr val="000000"/>
                </a:solidFill>
                <a:effectLst/>
                <a:latin typeface="Helvetica" pitchFamily="2" charset="0"/>
                <a:ea typeface="Times New Roman" panose="02020603050405020304" pitchFamily="18" charset="0"/>
              </a:rPr>
              <a:t> Economics, 1(4), 431 446. </a:t>
            </a:r>
            <a:r>
              <a:rPr lang="ru-RU" sz="1800" dirty="0">
                <a:solidFill>
                  <a:srgbClr val="000000"/>
                </a:solidFill>
                <a:effectLst/>
                <a:latin typeface="Helvetica" pitchFamily="2" charset="0"/>
                <a:ea typeface="Times New Roman" panose="02020603050405020304" pitchFamily="18" charset="0"/>
                <a:hlinkClick r:id="rId4"/>
              </a:rPr>
              <a:t>https://doi.org/10.4337/roke.2013.04.05</a:t>
            </a:r>
            <a:endParaRPr lang="ru-RU" sz="1800" dirty="0">
              <a:solidFill>
                <a:srgbClr val="000000"/>
              </a:solidFill>
              <a:effectLst/>
              <a:latin typeface="Helvetica" pitchFamily="2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ts val="2400"/>
              </a:lnSpc>
              <a:buFont typeface="+mj-lt"/>
              <a:buAutoNum type="arabicPeriod"/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ts val="2400"/>
              </a:lnSpc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effectLst/>
                <a:latin typeface="Helvetica" pitchFamily="2" charset="0"/>
                <a:ea typeface="Times New Roman" panose="02020603050405020304" pitchFamily="18" charset="0"/>
              </a:rPr>
              <a:t>Keynes, J. M. (1937). The General Theory of employment. The Quarterly Journal of Economics, 51(2), 209. https://</a:t>
            </a:r>
            <a:r>
              <a:rPr lang="en-US" sz="1800" dirty="0" err="1">
                <a:solidFill>
                  <a:srgbClr val="000000"/>
                </a:solidFill>
                <a:effectLst/>
                <a:latin typeface="Helvetica" pitchFamily="2" charset="0"/>
                <a:ea typeface="Times New Roman" panose="02020603050405020304" pitchFamily="18" charset="0"/>
              </a:rPr>
              <a:t>doi.org</a:t>
            </a:r>
            <a:r>
              <a:rPr lang="en-US" sz="1800" dirty="0">
                <a:solidFill>
                  <a:srgbClr val="000000"/>
                </a:solidFill>
                <a:effectLst/>
                <a:latin typeface="Helvetica" pitchFamily="2" charset="0"/>
                <a:ea typeface="Times New Roman" panose="02020603050405020304" pitchFamily="18" charset="0"/>
              </a:rPr>
              <a:t>/10.2307/1882087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ts val="2400"/>
              </a:lnSpc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effectLst/>
                <a:latin typeface="Helvetica" pitchFamily="2" charset="0"/>
                <a:ea typeface="Times New Roman" panose="02020603050405020304" pitchFamily="18" charset="0"/>
              </a:rPr>
              <a:t>Keynes, J. M. (1936). The General Theory of Employment, Interest and Money, Macmillan and Co, Toronto.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6" name="Скругленный прямоугольник 5">
            <a:extLst>
              <a:ext uri="{FF2B5EF4-FFF2-40B4-BE49-F238E27FC236}">
                <a16:creationId xmlns:a16="http://schemas.microsoft.com/office/drawing/2014/main" id="{E8588C03-CE85-98DA-7B19-BE4D6F005BEC}"/>
              </a:ext>
            </a:extLst>
          </p:cNvPr>
          <p:cNvSpPr/>
          <p:nvPr/>
        </p:nvSpPr>
        <p:spPr>
          <a:xfrm>
            <a:off x="506185" y="4278085"/>
            <a:ext cx="11462657" cy="1714500"/>
          </a:xfrm>
          <a:prstGeom prst="round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2750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Изображение выглядит как синий, Цвет электрик&#10;&#10;Автоматически созданное описание">
            <a:extLst>
              <a:ext uri="{FF2B5EF4-FFF2-40B4-BE49-F238E27FC236}">
                <a16:creationId xmlns:a16="http://schemas.microsoft.com/office/drawing/2014/main" id="{1059375A-1B1B-4ECE-2AB7-85C831268C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4318" b="1141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E10CD5-2331-707B-1D1A-2EC92067A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/>
              <a:t>План</a:t>
            </a:r>
            <a:endParaRPr lang="ru-RU" dirty="0"/>
          </a:p>
        </p:txBody>
      </p:sp>
      <p:graphicFrame>
        <p:nvGraphicFramePr>
          <p:cNvPr id="17" name="Объект 2">
            <a:extLst>
              <a:ext uri="{FF2B5EF4-FFF2-40B4-BE49-F238E27FC236}">
                <a16:creationId xmlns:a16="http://schemas.microsoft.com/office/drawing/2014/main" id="{AEDAEFDA-CDFA-06E8-E1E3-1F4B648502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90171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05915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BFAF97-97D1-0FE7-3857-C098C9071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959" y="174432"/>
            <a:ext cx="10044023" cy="1227090"/>
          </a:xfrm>
        </p:spPr>
        <p:txBody>
          <a:bodyPr anchor="ctr">
            <a:normAutofit/>
          </a:bodyPr>
          <a:lstStyle/>
          <a:p>
            <a:r>
              <a:rPr lang="ru-RU" sz="4000" b="0" i="0" dirty="0">
                <a:solidFill>
                  <a:srgbClr val="FFFFFF"/>
                </a:solidFill>
              </a:rPr>
              <a:t>Корректировка понятия рациональности с учётом неопределённости.</a:t>
            </a:r>
            <a:endParaRPr lang="ru-RU" sz="4000" dirty="0">
              <a:solidFill>
                <a:srgbClr val="FFFFFF"/>
              </a:solidFill>
            </a:endParaRP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3BC5AC48-66F5-E9F9-7B20-071A6FD821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5396334"/>
              </p:ext>
            </p:extLst>
          </p:nvPr>
        </p:nvGraphicFramePr>
        <p:xfrm>
          <a:off x="711513" y="2112579"/>
          <a:ext cx="10792916" cy="4436503"/>
        </p:xfrm>
        <a:graphic>
          <a:graphicData uri="http://schemas.openxmlformats.org/drawingml/2006/table">
            <a:tbl>
              <a:tblPr firstRow="1" firstCol="1" bandRow="1"/>
              <a:tblGrid>
                <a:gridCol w="5396458">
                  <a:extLst>
                    <a:ext uri="{9D8B030D-6E8A-4147-A177-3AD203B41FA5}">
                      <a16:colId xmlns:a16="http://schemas.microsoft.com/office/drawing/2014/main" val="773404525"/>
                    </a:ext>
                  </a:extLst>
                </a:gridCol>
                <a:gridCol w="5396458">
                  <a:extLst>
                    <a:ext uri="{9D8B030D-6E8A-4147-A177-3AD203B41FA5}">
                      <a16:colId xmlns:a16="http://schemas.microsoft.com/office/drawing/2014/main" val="2113473479"/>
                    </a:ext>
                  </a:extLst>
                </a:gridCol>
              </a:tblGrid>
              <a:tr h="1429618"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800" b="1" i="0" u="none" strike="noStrike" kern="100" dirty="0"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«Неопределенность», которая такой не являлась, по мнению Дж. М. Кейнса</a:t>
                      </a:r>
                      <a:endParaRPr lang="ru-RU" sz="3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882" marR="142882" marT="1984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800" b="1" i="0" u="none" strike="noStrike" kern="100" dirty="0"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Истинная неопределенность</a:t>
                      </a:r>
                      <a:endParaRPr lang="ru-RU" sz="3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882" marR="142882" marT="1984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547850"/>
                  </a:ext>
                </a:extLst>
              </a:tr>
              <a:tr h="2763188">
                <a:tc>
                  <a:txBody>
                    <a:bodyPr/>
                    <a:lstStyle/>
                    <a:p>
                      <a:pPr marL="0" indent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400"/>
                        <a:buFont typeface="+mj-lt"/>
                        <a:buNone/>
                      </a:pPr>
                      <a:r>
                        <a:rPr lang="ru-RU" sz="2800" b="0" i="0" u="none" strike="noStrike" kern="100" dirty="0"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Игра в рулетку или лотерея</a:t>
                      </a:r>
                      <a:endParaRPr lang="ru-RU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indent="-347472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2800" b="0" i="0" u="none" strike="noStrike" kern="100" dirty="0">
                        <a:effectLst/>
                        <a:latin typeface="Helvetica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7472" indent="-347472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800" b="0" i="0" u="none" strike="noStrike" kern="100" dirty="0"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Ожидаемая продолжительность жизни</a:t>
                      </a:r>
                      <a:endParaRPr lang="ru-RU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indent="-347472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2800" b="0" i="0" u="none" strike="noStrike" kern="100" dirty="0">
                        <a:effectLst/>
                        <a:latin typeface="Helvetica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7472" indent="-347472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800" b="0" i="0" u="none" strike="noStrike" kern="100" dirty="0"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Погода</a:t>
                      </a:r>
                      <a:endParaRPr lang="ru-RU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882" marR="142882" marT="1984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1400"/>
                        <a:buFont typeface="+mj-lt"/>
                        <a:buNone/>
                      </a:pPr>
                      <a:r>
                        <a:rPr lang="ru-RU" sz="2800" b="0" i="0" u="none" strike="noStrike" kern="100" dirty="0"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Перспектива войны в Европе</a:t>
                      </a:r>
                      <a:endParaRPr lang="ru-RU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indent="-347472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2800" b="0" i="0" u="none" strike="noStrike" kern="100" dirty="0">
                        <a:effectLst/>
                        <a:latin typeface="Helvetica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7472" indent="-347472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800" b="0" i="0" u="none" strike="noStrike" kern="100" dirty="0"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Цена на медь или ставка процента через 20 лет</a:t>
                      </a:r>
                      <a:endParaRPr lang="ru-RU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indent="-347472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2800" b="0" i="0" u="none" strike="noStrike" kern="100" dirty="0">
                        <a:effectLst/>
                        <a:latin typeface="Helvetica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7472" indent="-347472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800" b="0" i="0" u="none" strike="noStrike" kern="100" dirty="0"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Устаревание нового изобретения</a:t>
                      </a:r>
                      <a:endParaRPr lang="ru-RU" sz="3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2882" marR="142882" marT="1984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1015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4248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BFAF97-97D1-0FE7-3857-C098C9071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ru-RU" sz="2800" b="0" i="0">
                <a:solidFill>
                  <a:srgbClr val="FFFFFF"/>
                </a:solidFill>
              </a:rPr>
              <a:t>Корректировка понятия рациональности с учётом неопределённости.</a:t>
            </a:r>
            <a:endParaRPr lang="ru-RU" sz="2800">
              <a:solidFill>
                <a:srgbClr val="FFFFFF"/>
              </a:solidFill>
            </a:endParaRPr>
          </a:p>
        </p:txBody>
      </p:sp>
      <p:graphicFrame>
        <p:nvGraphicFramePr>
          <p:cNvPr id="17" name="Объект 4">
            <a:extLst>
              <a:ext uri="{FF2B5EF4-FFF2-40B4-BE49-F238E27FC236}">
                <a16:creationId xmlns:a16="http://schemas.microsoft.com/office/drawing/2014/main" id="{9E0DDA55-B957-97B2-4D7E-0DD6BC082C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503961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942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DBC770-94C1-56BD-A745-A1E3EDB8C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400" b="0" i="0" dirty="0"/>
              <a:t>Принципиальные различия в трактовке сущности и роли денег у Кейнса и классиков.   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46972E4A-A77C-6987-1167-020657D3F0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9304419"/>
              </p:ext>
            </p:extLst>
          </p:nvPr>
        </p:nvGraphicFramePr>
        <p:xfrm>
          <a:off x="838201" y="1825625"/>
          <a:ext cx="10371666" cy="4664964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5185278">
                  <a:extLst>
                    <a:ext uri="{9D8B030D-6E8A-4147-A177-3AD203B41FA5}">
                      <a16:colId xmlns:a16="http://schemas.microsoft.com/office/drawing/2014/main" val="2880937391"/>
                    </a:ext>
                  </a:extLst>
                </a:gridCol>
                <a:gridCol w="5186388">
                  <a:extLst>
                    <a:ext uri="{9D8B030D-6E8A-4147-A177-3AD203B41FA5}">
                      <a16:colId xmlns:a16="http://schemas.microsoft.com/office/drawing/2014/main" val="477544066"/>
                    </a:ext>
                  </a:extLst>
                </a:gridCol>
              </a:tblGrid>
              <a:tr h="174054">
                <a:tc>
                  <a:txBody>
                    <a:bodyPr/>
                    <a:lstStyle/>
                    <a:p>
                      <a:pPr algn="ctr"/>
                      <a:r>
                        <a:rPr lang="ru-RU" sz="3200" kern="100" dirty="0">
                          <a:effectLst/>
                        </a:rPr>
                        <a:t>Экономисты-классики</a:t>
                      </a:r>
                      <a:endParaRPr lang="ru-RU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kern="100" dirty="0">
                          <a:effectLst/>
                        </a:rPr>
                        <a:t>Джон Мейнард Кейнс</a:t>
                      </a:r>
                      <a:endParaRPr lang="ru-RU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/>
                </a:tc>
                <a:extLst>
                  <a:ext uri="{0D108BD9-81ED-4DB2-BD59-A6C34878D82A}">
                    <a16:rowId xmlns:a16="http://schemas.microsoft.com/office/drawing/2014/main" val="1047463192"/>
                  </a:ext>
                </a:extLst>
              </a:tr>
              <a:tr h="2088642">
                <a:tc>
                  <a:txBody>
                    <a:bodyPr/>
                    <a:lstStyle/>
                    <a:p>
                      <a:pPr algn="ctr"/>
                      <a:r>
                        <a:rPr lang="ru-RU" sz="3200" b="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Нейтральность денег</a:t>
                      </a:r>
                    </a:p>
                  </a:txBody>
                  <a:tcPr marL="55946" marR="5594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Деньги НЕ нейтральны</a:t>
                      </a:r>
                    </a:p>
                  </a:txBody>
                  <a:tcPr marL="55946" marR="55946" marT="0" marB="0" anchor="ctr"/>
                </a:tc>
                <a:extLst>
                  <a:ext uri="{0D108BD9-81ED-4DB2-BD59-A6C34878D82A}">
                    <a16:rowId xmlns:a16="http://schemas.microsoft.com/office/drawing/2014/main" val="3876744958"/>
                  </a:ext>
                </a:extLst>
              </a:tr>
              <a:tr h="2088642">
                <a:tc>
                  <a:txBody>
                    <a:bodyPr/>
                    <a:lstStyle/>
                    <a:p>
                      <a:pPr algn="ctr"/>
                      <a:r>
                        <a:rPr lang="ru-RU" sz="2800" b="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Деньги – средство обмена и средство накопления богатства</a:t>
                      </a:r>
                    </a:p>
                  </a:txBody>
                  <a:tcPr marL="55946" marR="5594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Три мотива спроса на наличность. Предпочтения ликвидности.</a:t>
                      </a:r>
                    </a:p>
                  </a:txBody>
                  <a:tcPr marL="55946" marR="55946" marT="0" marB="0" anchor="ctr"/>
                </a:tc>
                <a:extLst>
                  <a:ext uri="{0D108BD9-81ED-4DB2-BD59-A6C34878D82A}">
                    <a16:rowId xmlns:a16="http://schemas.microsoft.com/office/drawing/2014/main" val="1768752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5992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DBC770-94C1-56BD-A745-A1E3EDB8C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400" b="0" i="0" dirty="0"/>
              <a:t>Принципиальные различия в трактовке сущности и роли денег у Кейнса и классиков.   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46972E4A-A77C-6987-1167-020657D3F0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3337565"/>
              </p:ext>
            </p:extLst>
          </p:nvPr>
        </p:nvGraphicFramePr>
        <p:xfrm>
          <a:off x="838201" y="1825625"/>
          <a:ext cx="10371666" cy="4664964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5185278">
                  <a:extLst>
                    <a:ext uri="{9D8B030D-6E8A-4147-A177-3AD203B41FA5}">
                      <a16:colId xmlns:a16="http://schemas.microsoft.com/office/drawing/2014/main" val="2880937391"/>
                    </a:ext>
                  </a:extLst>
                </a:gridCol>
                <a:gridCol w="5186388">
                  <a:extLst>
                    <a:ext uri="{9D8B030D-6E8A-4147-A177-3AD203B41FA5}">
                      <a16:colId xmlns:a16="http://schemas.microsoft.com/office/drawing/2014/main" val="477544066"/>
                    </a:ext>
                  </a:extLst>
                </a:gridCol>
              </a:tblGrid>
              <a:tr h="174054">
                <a:tc>
                  <a:txBody>
                    <a:bodyPr/>
                    <a:lstStyle/>
                    <a:p>
                      <a:pPr algn="ctr"/>
                      <a:r>
                        <a:rPr lang="ru-RU" sz="3200" kern="100" dirty="0">
                          <a:effectLst/>
                        </a:rPr>
                        <a:t>Экономисты-классики</a:t>
                      </a:r>
                      <a:endParaRPr lang="ru-RU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kern="100" dirty="0">
                          <a:effectLst/>
                        </a:rPr>
                        <a:t>Джон Мейнард Кейнс</a:t>
                      </a:r>
                      <a:endParaRPr lang="ru-RU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946" marR="55946" marT="0" marB="0"/>
                </a:tc>
                <a:extLst>
                  <a:ext uri="{0D108BD9-81ED-4DB2-BD59-A6C34878D82A}">
                    <a16:rowId xmlns:a16="http://schemas.microsoft.com/office/drawing/2014/main" val="1047463192"/>
                  </a:ext>
                </a:extLst>
              </a:tr>
              <a:tr h="2088642">
                <a:tc>
                  <a:txBody>
                    <a:bodyPr/>
                    <a:lstStyle/>
                    <a:p>
                      <a:pPr algn="ctr"/>
                      <a:r>
                        <a:rPr lang="ru-RU" sz="2400" b="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Нейтральность денег</a:t>
                      </a:r>
                    </a:p>
                  </a:txBody>
                  <a:tcPr marL="55946" marR="5594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Деньги НЕ нейтральны</a:t>
                      </a:r>
                    </a:p>
                  </a:txBody>
                  <a:tcPr marL="55946" marR="55946" marT="0" marB="0" anchor="ctr"/>
                </a:tc>
                <a:extLst>
                  <a:ext uri="{0D108BD9-81ED-4DB2-BD59-A6C34878D82A}">
                    <a16:rowId xmlns:a16="http://schemas.microsoft.com/office/drawing/2014/main" val="3876744958"/>
                  </a:ext>
                </a:extLst>
              </a:tr>
              <a:tr h="2088642">
                <a:tc>
                  <a:txBody>
                    <a:bodyPr/>
                    <a:lstStyle/>
                    <a:p>
                      <a:pPr algn="ctr"/>
                      <a:r>
                        <a:rPr lang="ru-RU" sz="3200" b="1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Деньги – средство обмена и средство накопления богатства</a:t>
                      </a:r>
                    </a:p>
                  </a:txBody>
                  <a:tcPr marL="55946" marR="55946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Три мотива спроса на наличность. Предпочтения ликвидности.</a:t>
                      </a:r>
                    </a:p>
                  </a:txBody>
                  <a:tcPr marL="55946" marR="55946" marT="0" marB="0" anchor="ctr"/>
                </a:tc>
                <a:extLst>
                  <a:ext uri="{0D108BD9-81ED-4DB2-BD59-A6C34878D82A}">
                    <a16:rowId xmlns:a16="http://schemas.microsoft.com/office/drawing/2014/main" val="1768752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421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C96E0F-7D81-C7F2-18E5-C2A08F665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1" y="735283"/>
            <a:ext cx="4978399" cy="316504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b="1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Деньги</a:t>
            </a:r>
            <a:r>
              <a:rPr lang="en-US" sz="48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– </a:t>
            </a:r>
            <a:r>
              <a:rPr lang="en-US" sz="4800" b="1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средство</a:t>
            </a:r>
            <a:r>
              <a:rPr lang="en-US" sz="48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4800" b="1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обмена</a:t>
            </a:r>
            <a:r>
              <a:rPr lang="en-US" sz="48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4800" b="1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и</a:t>
            </a:r>
            <a:r>
              <a:rPr lang="en-US" sz="48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4800" b="1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средство</a:t>
            </a:r>
            <a:r>
              <a:rPr lang="en-US" sz="48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4800" b="1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накопления</a:t>
            </a:r>
            <a:r>
              <a:rPr lang="en-US" sz="48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4800" b="1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богатства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Graphic 6" descr="Монеты">
            <a:extLst>
              <a:ext uri="{FF2B5EF4-FFF2-40B4-BE49-F238E27FC236}">
                <a16:creationId xmlns:a16="http://schemas.microsoft.com/office/drawing/2014/main" id="{0665C88C-8013-907F-9D52-8D7AF45FB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9" name="Graphic 8" descr="Монеты">
            <a:extLst>
              <a:ext uri="{FF2B5EF4-FFF2-40B4-BE49-F238E27FC236}">
                <a16:creationId xmlns:a16="http://schemas.microsoft.com/office/drawing/2014/main" id="{27F79649-0FE2-4156-A9AA-D944205B4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889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609FF9A-4FCE-468E-A86A-C9AB525EA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1E12D4-3A88-428D-8E5E-AF1AFD923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Неоново-й световой знак в процентах">
            <a:extLst>
              <a:ext uri="{FF2B5EF4-FFF2-40B4-BE49-F238E27FC236}">
                <a16:creationId xmlns:a16="http://schemas.microsoft.com/office/drawing/2014/main" id="{F9216FD3-7B71-5144-5761-CEE11F558D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24881" b="8551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E0CDE5-85D0-10ED-A9EE-1C10FEDEC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78667"/>
            <a:ext cx="10515600" cy="102165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b="1" dirty="0" err="1">
                <a:solidFill>
                  <a:srgbClr val="FFFFFF"/>
                </a:solidFill>
              </a:rPr>
              <a:t>Процент</a:t>
            </a:r>
            <a:r>
              <a:rPr lang="en-US" sz="5400" b="1" dirty="0">
                <a:solidFill>
                  <a:srgbClr val="FFFFFF"/>
                </a:solidFill>
              </a:rPr>
              <a:t> </a:t>
            </a:r>
            <a:r>
              <a:rPr lang="en-US" sz="5400" b="1" dirty="0" err="1">
                <a:solidFill>
                  <a:srgbClr val="FFFFFF"/>
                </a:solidFill>
              </a:rPr>
              <a:t>сквозь</a:t>
            </a:r>
            <a:r>
              <a:rPr lang="en-US" sz="5400" b="1" dirty="0">
                <a:solidFill>
                  <a:srgbClr val="FFFFFF"/>
                </a:solidFill>
              </a:rPr>
              <a:t> </a:t>
            </a:r>
            <a:r>
              <a:rPr lang="en-US" sz="5400" b="1" dirty="0" err="1">
                <a:solidFill>
                  <a:srgbClr val="FFFFFF"/>
                </a:solidFill>
              </a:rPr>
              <a:t>призму</a:t>
            </a:r>
            <a:r>
              <a:rPr lang="en-US" sz="5400" b="1" dirty="0">
                <a:solidFill>
                  <a:srgbClr val="FFFFFF"/>
                </a:solidFill>
              </a:rPr>
              <a:t> </a:t>
            </a:r>
            <a:r>
              <a:rPr lang="en-US" sz="5400" b="1" dirty="0" err="1">
                <a:solidFill>
                  <a:srgbClr val="FFFFFF"/>
                </a:solidFill>
              </a:rPr>
              <a:t>ликвидности</a:t>
            </a:r>
            <a:endParaRPr lang="en-US" sz="5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384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58DFD201-A2E1-D5D3-2D35-5825CA58E9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9255513"/>
              </p:ext>
            </p:extLst>
          </p:nvPr>
        </p:nvGraphicFramePr>
        <p:xfrm>
          <a:off x="3729571" y="1842556"/>
          <a:ext cx="6345763" cy="2864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0B984C-022F-9513-302E-12E89DE78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Распределение дохода (Классики)</a:t>
            </a:r>
          </a:p>
        </p:txBody>
      </p:sp>
      <p:pic>
        <p:nvPicPr>
          <p:cNvPr id="12" name="Рисунок 11" descr="Свинья-копилка контур">
            <a:extLst>
              <a:ext uri="{FF2B5EF4-FFF2-40B4-BE49-F238E27FC236}">
                <a16:creationId xmlns:a16="http://schemas.microsoft.com/office/drawing/2014/main" id="{B59A7051-F695-8784-28E5-28F552420F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22889" y="3618511"/>
            <a:ext cx="914400" cy="914400"/>
          </a:xfrm>
          <a:prstGeom prst="rect">
            <a:avLst/>
          </a:prstGeom>
        </p:spPr>
      </p:pic>
      <p:pic>
        <p:nvPicPr>
          <p:cNvPr id="14" name="Рисунок 13" descr="Целая пицца контур">
            <a:extLst>
              <a:ext uri="{FF2B5EF4-FFF2-40B4-BE49-F238E27FC236}">
                <a16:creationId xmlns:a16="http://schemas.microsoft.com/office/drawing/2014/main" id="{C708703A-2284-BF8F-AAB4-23E364FC4F4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22490" y="3618511"/>
            <a:ext cx="914400" cy="914400"/>
          </a:xfrm>
          <a:prstGeom prst="rect">
            <a:avLst/>
          </a:prstGeom>
        </p:spPr>
      </p:pic>
      <p:pic>
        <p:nvPicPr>
          <p:cNvPr id="18" name="Рисунок 17" descr="Монеты контур">
            <a:extLst>
              <a:ext uri="{FF2B5EF4-FFF2-40B4-BE49-F238E27FC236}">
                <a16:creationId xmlns:a16="http://schemas.microsoft.com/office/drawing/2014/main" id="{5F95E410-68CF-5D18-82D9-ECCF417B3C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48489" y="202497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8774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530</Words>
  <Application>Microsoft Macintosh PowerPoint</Application>
  <PresentationFormat>Широкоэкранный</PresentationFormat>
  <Paragraphs>87</Paragraphs>
  <Slides>17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Helvetica</vt:lpstr>
      <vt:lpstr>Times New Roman</vt:lpstr>
      <vt:lpstr>Тема Office</vt:lpstr>
      <vt:lpstr>Принципиальные различия в трактовке сущности и роли денег у Кейнса и классиков.   Процент сквозь призму понятия ликвидности. Корректировка понятия рациональности с учётом неопределённости.</vt:lpstr>
      <vt:lpstr>План</vt:lpstr>
      <vt:lpstr>Корректировка понятия рациональности с учётом неопределённости.</vt:lpstr>
      <vt:lpstr>Корректировка понятия рациональности с учётом неопределённости.</vt:lpstr>
      <vt:lpstr>Принципиальные различия в трактовке сущности и роли денег у Кейнса и классиков.   </vt:lpstr>
      <vt:lpstr>Принципиальные различия в трактовке сущности и роли денег у Кейнса и классиков.   </vt:lpstr>
      <vt:lpstr>Деньги – средство обмена и средство накопления богатства</vt:lpstr>
      <vt:lpstr>Процент сквозь призму ликвидности</vt:lpstr>
      <vt:lpstr>Распределение дохода (Классики)</vt:lpstr>
      <vt:lpstr>Распределение дохода (по Кейнсу)</vt:lpstr>
      <vt:lpstr>Ставка процента</vt:lpstr>
      <vt:lpstr>Почему людям нужна наличность?</vt:lpstr>
      <vt:lpstr>Предпочтение ликвидности</vt:lpstr>
      <vt:lpstr>Как выглядит зависимость предпочтений ликвидности от ставки процента</vt:lpstr>
      <vt:lpstr>Как выглядит зависимость предпочтений ликвидности от ставки процента</vt:lpstr>
      <vt:lpstr>Выводы</vt:lpstr>
      <vt:lpstr>Источники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Принципиальные различия в трактовке сущности и роли денег у Кейнса и классиков.   Процент сквозь призму понятия ликвидности. Корректировка понятия рациональности с учётом неопределённости.</dc:title>
  <dc:creator>Картаев Антон Алексеевич</dc:creator>
  <cp:lastModifiedBy>Картаев Антон Алексеевич</cp:lastModifiedBy>
  <cp:revision>1</cp:revision>
  <dcterms:created xsi:type="dcterms:W3CDTF">2024-04-21T20:53:11Z</dcterms:created>
  <dcterms:modified xsi:type="dcterms:W3CDTF">2024-04-22T03:57:08Z</dcterms:modified>
</cp:coreProperties>
</file>