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8" r:id="rId4"/>
    <p:sldId id="261" r:id="rId5"/>
    <p:sldId id="278" r:id="rId6"/>
    <p:sldId id="259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2" r:id="rId17"/>
    <p:sldId id="264" r:id="rId18"/>
    <p:sldId id="260" r:id="rId19"/>
    <p:sldId id="263" r:id="rId20"/>
    <p:sldId id="265" r:id="rId21"/>
    <p:sldId id="266" r:id="rId22"/>
    <p:sldId id="274" r:id="rId23"/>
    <p:sldId id="275" r:id="rId24"/>
    <p:sldId id="273" r:id="rId25"/>
    <p:sldId id="276" r:id="rId26"/>
    <p:sldId id="269" r:id="rId27"/>
    <p:sldId id="271" r:id="rId28"/>
    <p:sldId id="277" r:id="rId29"/>
    <p:sldId id="267" r:id="rId30"/>
    <p:sldId id="270" r:id="rId31"/>
    <p:sldId id="268" r:id="rId32"/>
    <p:sldId id="27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8ADD-10D1-4C24-AD03-B0D7C93B9E80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A3E9-0BE1-47B7-B6C6-BCE97A6E6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1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7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2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2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3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3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02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1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04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4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55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4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6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로컬싱크</a:t>
            </a:r>
            <a:r>
              <a:rPr lang="en-US" altLang="ko-KR" dirty="0" smtClean="0"/>
              <a:t>]</a:t>
            </a:r>
            <a:r>
              <a:rPr lang="ko-KR" altLang="en-US" dirty="0" smtClean="0"/>
              <a:t>화면 설계서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B808-D102-48A7-8F8D-707D3CAEE37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DC8A-DBEC-4F4D-96BF-39115337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CF6-2B57-44CA-B08F-58C13BAFDB1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5C14-0678-4CC0-897A-5A771E57B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7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[Viva Imaging]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2018-07-20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8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23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Color Level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57133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대상 서버 폴더 선택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LS2-SET-SERVER-FOLDER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ECM 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에서 제공하는 기능이며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해당 문서 참조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39868"/>
            <a:ext cx="3168352" cy="554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1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Brightness Contrast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12805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대상 서버 폴더 선택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PT-IMAGE-BRIGHT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ECM 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에서 제공하는 기능이며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해당 문서 참조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3975"/>
            <a:ext cx="35718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HLS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98715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HLS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ko-KR" alt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속성창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PT-IMAGE-HLS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ECM 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에서 제공하는 기능이며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해당 문서 참조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35718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1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편집모드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77353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이미지 편집모드의 </a:t>
                      </a:r>
                      <a:r>
                        <a:rPr kumimoji="1" lang="ko-KR" alt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속성창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PT-IMAGE-EDIT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이미지의 특정 영역을 선택하여 복사하거나 특정 색으로 채우기를 하여 지우는 용도이다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선택 영역에 대한 채우기 색상 선택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35718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324036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</a:t>
            </a:r>
            <a:r>
              <a:rPr lang="ko-KR" altLang="en-US" dirty="0" smtClean="0"/>
              <a:t>주석 </a:t>
            </a:r>
            <a:r>
              <a:rPr lang="ko-KR" altLang="en-US" dirty="0" smtClean="0"/>
              <a:t>편집모드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6688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이미지 편집모드의 </a:t>
                      </a:r>
                      <a:r>
                        <a:rPr kumimoji="1" lang="ko-KR" alt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속성창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PT-IMAGE-EDIT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이미지의 특정 영역을 선택하여 복사하거나 특정 색으로 채우기를 하여 지우는 용도이다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선택 영역에 대한 채우기 색상 선택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대상 폴더 선택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폴더 선택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 요소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24728"/>
            <a:ext cx="257734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51458"/>
              </p:ext>
            </p:extLst>
          </p:nvPr>
        </p:nvGraphicFramePr>
        <p:xfrm>
          <a:off x="395536" y="3140968"/>
          <a:ext cx="8307943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280"/>
                <a:gridCol w="2355269"/>
                <a:gridCol w="41493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요소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EditCtrl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입력창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검색할 단어를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입력한 검색어로 폴더 검색하고 결과를 아래 리스트에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 선택 폴더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폴더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부서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전체 폴더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검색 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TreeCtrl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ListCtrl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 트리 및 목록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 선택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선택된 폴더를 선택하여 </a:t>
                      </a:r>
                      <a:r>
                        <a:rPr lang="ko-KR" altLang="en-US" sz="1200" dirty="0" err="1" smtClean="0"/>
                        <a:t>리턴한다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Cancel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 선택을 취소하고 </a:t>
                      </a:r>
                      <a:r>
                        <a:rPr lang="ko-KR" altLang="en-US" sz="1200" dirty="0" err="1" smtClean="0"/>
                        <a:t>리턴한다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폴더 안내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41918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폴더 설정 안내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LS2-SET-SYNC-INTRO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윈도우의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로컬측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폴더에 대한 안내 메시지를 보인다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사용자의 선택에 따라 다음부터 이 메시지를 보이지 않도록 할 수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설계서의 마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)-2-B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항의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설정시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안내 메시지 보여주기 플래그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값에 따라 이 메시지를 보여주지 않을 수 있고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또한 이 화면에서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다음부터 이 메시지 보이지 않음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체크한 경우에는 이 플래그 값을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80133"/>
              </p:ext>
            </p:extLst>
          </p:nvPr>
        </p:nvGraphicFramePr>
        <p:xfrm>
          <a:off x="323528" y="5589240"/>
          <a:ext cx="532859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864096"/>
                <a:gridCol w="2520280"/>
              </a:tblGrid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스트링</a:t>
                      </a:r>
                      <a:r>
                        <a:rPr lang="ko-KR" altLang="en-US" sz="900" dirty="0" smtClean="0"/>
                        <a:t> 리소스 </a:t>
                      </a:r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리소스 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IDS_INTRO_SET_SYNC_FOLDER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폴더는 타 동기화 폴더로</a:t>
                      </a:r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IDS_NOT_SHOW_ANYMORE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1081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다음부터 이 메시지 보이지 않음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LEEKONYOUNG\Desktop\작업2\SCN_동기화설정안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4" y="1700808"/>
            <a:ext cx="4325589" cy="155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EKONYOUNG\Desktop\작업2\SCN_동기화폴더추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7789"/>
            <a:ext cx="4925410" cy="306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434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폴더 추가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17749"/>
              </p:ext>
            </p:extLst>
          </p:nvPr>
        </p:nvGraphicFramePr>
        <p:xfrm>
          <a:off x="5940152" y="793677"/>
          <a:ext cx="2894000" cy="9743664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폴더 추가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LS2-ADD-SYNC-FOLDER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새로 설정하는 동기화 폴더의 동기화 정책을 선택하여 동기화 폴더를 추가한다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양쪽 대상 폴더에 대한 동기화 정책을 설정한다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서버측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폴더 위치를 변경할 수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자동 및 수동 동기화 설정을 할 수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제외 형식을 추가하거나 삭제할 수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여기서 설정한 내용은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Metadata DB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Setting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테이블에 저장된다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폴더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OID,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폴더 경로 및 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fullPathIndex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방식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자동동기화 반복 형식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반복 요일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반복일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시간당 반복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분당 반복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일간 반복 시작 시간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제외 형식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/>
                    <a:p>
                      <a:pPr marL="342900" indent="-342900">
                        <a:buFontTx/>
                        <a:buAutoNum type="arabicParenR"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69627"/>
              </p:ext>
            </p:extLst>
          </p:nvPr>
        </p:nvGraphicFramePr>
        <p:xfrm>
          <a:off x="539552" y="4581128"/>
          <a:ext cx="5108915" cy="1200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820328"/>
                <a:gridCol w="2416379"/>
              </a:tblGrid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스트링</a:t>
                      </a:r>
                      <a:r>
                        <a:rPr lang="ko-KR" altLang="en-US" sz="900" dirty="0" smtClean="0"/>
                        <a:t> 리소스 </a:t>
                      </a:r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리소스 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IDS_COMPUTER_FOLDER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1072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 컴퓨터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IDS_SERVER_FOLDER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서버</a:t>
                      </a:r>
                      <a:r>
                        <a:rPr lang="en-US" altLang="ko-KR" sz="900" dirty="0" smtClean="0"/>
                        <a:t>**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IDS_FOLDER_SELECT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1058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폴더 선택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5980638"/>
            <a:ext cx="384111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*</a:t>
            </a:r>
            <a:r>
              <a:rPr lang="ko-KR" altLang="en-US" sz="900" dirty="0" smtClean="0"/>
              <a:t>로컬 영역이 보안 드라이브일 때에는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보안디스크 표시 이름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으로 표시</a:t>
            </a:r>
            <a:endParaRPr lang="en-US" altLang="ko-KR" sz="900" dirty="0" smtClean="0"/>
          </a:p>
          <a:p>
            <a:r>
              <a:rPr lang="en-US" altLang="ko-KR" sz="900" dirty="0" smtClean="0"/>
              <a:t>**</a:t>
            </a:r>
            <a:r>
              <a:rPr lang="ko-KR" altLang="en-US" sz="900" dirty="0" smtClean="0"/>
              <a:t>서버 영역은 </a:t>
            </a:r>
            <a:r>
              <a:rPr lang="en-US" altLang="ko-KR" sz="900" dirty="0" smtClean="0"/>
              <a:t>‘ECM </a:t>
            </a:r>
            <a:r>
              <a:rPr lang="ko-KR" altLang="en-US" sz="900" dirty="0" smtClean="0"/>
              <a:t>디스크 표시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 이름으로 표시</a:t>
            </a:r>
            <a:r>
              <a:rPr lang="en-US" altLang="ko-KR" sz="900" dirty="0" smtClean="0"/>
              <a:t>(IF</a:t>
            </a:r>
            <a:r>
              <a:rPr lang="ko-KR" altLang="en-US" sz="900" dirty="0" smtClean="0"/>
              <a:t>설계서 가</a:t>
            </a:r>
            <a:r>
              <a:rPr lang="en-US" altLang="ko-KR" sz="900" dirty="0" smtClean="0"/>
              <a:t>)-4-D </a:t>
            </a:r>
            <a:r>
              <a:rPr lang="ko-KR" altLang="en-US" sz="900" dirty="0" smtClean="0"/>
              <a:t>참조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14678" y="11665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①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14678" y="134076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②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678" y="167061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③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14678" y="191683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④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23488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10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폴더 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 요소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18363"/>
              </p:ext>
            </p:extLst>
          </p:nvPr>
        </p:nvGraphicFramePr>
        <p:xfrm>
          <a:off x="467544" y="1052736"/>
          <a:ext cx="8307943" cy="300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2387286"/>
                <a:gridCol w="1935220"/>
                <a:gridCol w="3409373"/>
              </a:tblGrid>
              <a:tr h="3505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요소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Label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로컬측</a:t>
                      </a:r>
                      <a:r>
                        <a:rPr lang="ko-KR" altLang="en-US" sz="1200" dirty="0" smtClean="0"/>
                        <a:t> 라벨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로컬측</a:t>
                      </a:r>
                      <a:r>
                        <a:rPr lang="ko-KR" altLang="en-US" sz="1200" dirty="0" smtClean="0"/>
                        <a:t> 이름 표시</a:t>
                      </a:r>
                      <a:endParaRPr lang="ko-KR" altLang="en-US" sz="1200" dirty="0"/>
                    </a:p>
                  </a:txBody>
                  <a:tcPr/>
                </a:tc>
              </a:tr>
              <a:tr h="432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KSyncFolderPathCtrl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폴더 경로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로컬측</a:t>
                      </a:r>
                      <a:r>
                        <a:rPr lang="ko-KR" altLang="en-US" sz="1200" dirty="0" smtClean="0"/>
                        <a:t> 동기화 폴더의 드라이브 아이콘과 경로명을 표시한다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Label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서버측</a:t>
                      </a:r>
                      <a:r>
                        <a:rPr lang="ko-KR" altLang="en-US" sz="1200" dirty="0" smtClean="0"/>
                        <a:t> 라벨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서버측</a:t>
                      </a:r>
                      <a:r>
                        <a:rPr lang="ko-KR" altLang="en-US" sz="1200" dirty="0" smtClean="0"/>
                        <a:t> 이름 표시</a:t>
                      </a:r>
                      <a:endParaRPr lang="ko-KR" altLang="en-US" sz="1200" dirty="0"/>
                    </a:p>
                  </a:txBody>
                  <a:tcPr/>
                </a:tc>
              </a:tr>
              <a:tr h="3633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KSyncFolderPathCtrl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폴더 경로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서버측</a:t>
                      </a:r>
                      <a:r>
                        <a:rPr lang="ko-KR" altLang="en-US" sz="1200" dirty="0" smtClean="0"/>
                        <a:t> 동기화 폴더의 드라이브 아이콘과 경로명을 표시한다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338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SyncPolicyCtrl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정책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정책 설정 컨트롤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54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설정된 동기화 정책을 적용한다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54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Cancel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폴더 설정을 취소한다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9" y="942975"/>
            <a:ext cx="5211299" cy="33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434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폴더 관리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35891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폴더 추가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LS2-MANAGE-SYNC-FOLDER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새로 설정하는 동기화 폴더의 동기화 정책을 선택하여 동기화 폴더를 추가한다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동기화 설정된 폴더들을 관리한다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특정 폴더의 동기화 설정을 해제할 수 있다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특정 동기화 폴더의 동기화 정책을 수정할 수 있다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자동 동기화 폴더의 동기화를 일시 정지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다시 시작할 수 있다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특정 동기화 폴더의 동기화 작업을 바로 시작할 수 있다</a:t>
                      </a:r>
                      <a:r>
                        <a:rPr lang="en-US" altLang="ko-KR" sz="900" dirty="0" smtClean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여기서 설정한 내용은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Metadata DB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Setting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테이블에 저장된다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폴더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OID,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폴더 경로 및 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fullPathIndex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동기화 방식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자동동기화 반복 형식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반복 요일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반복일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시간당 반복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분당 반복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일간 반복 시작 시간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동기화 제외 형식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1247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①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70" y="11357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②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3518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③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24319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④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02855"/>
              </p:ext>
            </p:extLst>
          </p:nvPr>
        </p:nvGraphicFramePr>
        <p:xfrm>
          <a:off x="539552" y="4581128"/>
          <a:ext cx="5108915" cy="144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748320"/>
                <a:gridCol w="2416379"/>
              </a:tblGrid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스트링</a:t>
                      </a:r>
                      <a:r>
                        <a:rPr lang="ko-KR" altLang="en-US" sz="900" dirty="0" smtClean="0"/>
                        <a:t> 리소스 </a:t>
                      </a:r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리소스 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IDC_STATIC_SORT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1072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정렬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IDS_ROOT_FOLDER_SORT_1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1140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설정순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IDS_ROOT_FOLDER_SORT_2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1141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설정역순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IDS_ROOT_FOLDER_SORT_3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1142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이름순</a:t>
                      </a:r>
                      <a:endParaRPr lang="ko-KR" altLang="en-US" sz="900" dirty="0"/>
                    </a:p>
                  </a:txBody>
                  <a:tcPr/>
                </a:tc>
              </a:tr>
              <a:tr h="24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IDS_ROOT_FOLDER_SORT_4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1143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이름역순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5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79905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메인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VIVA-MAIN-SCREEN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Viva Imaging main screen.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AutoNum type="arabicParenR"/>
                      </a:pP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Titlebar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Ribonbar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Thumbnail view.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Preview view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Property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view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Output view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539596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1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폴더 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 요소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07042"/>
              </p:ext>
            </p:extLst>
          </p:nvPr>
        </p:nvGraphicFramePr>
        <p:xfrm>
          <a:off x="467544" y="819151"/>
          <a:ext cx="8307943" cy="314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1944216"/>
                <a:gridCol w="2088232"/>
                <a:gridCol w="3699431"/>
              </a:tblGrid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요소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Label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3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ComboBox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 정렬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설정순 등으로 동기화 폴더 목록을 소트한다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43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SyncFolderList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폴더 리스트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설정된 동기화 폴더 목록으로 보여주며</a:t>
                      </a:r>
                      <a:r>
                        <a:rPr lang="en-US" altLang="ko-KR" sz="1200" dirty="0" smtClean="0"/>
                        <a:t>, ‘x’</a:t>
                      </a:r>
                      <a:r>
                        <a:rPr lang="ko-KR" altLang="en-US" sz="1200" dirty="0" smtClean="0"/>
                        <a:t>버튼을 눌러서 동기화 폴더 해제 기능을 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목록에서 특정 동기화 폴더를 선택하면 배경 하이라이트로 표시되며 해당 폴더의 동기화 정책이 아래의 동기화 정책 설정 컨트롤에 표시된다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SyncPolicyCtrl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정책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정책 설정 컨트롤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설정된 동기화 정책 내용을 적용한다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닫기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폴더 </a:t>
                      </a:r>
                      <a:r>
                        <a:rPr lang="ko-KR" altLang="en-US" sz="1200" dirty="0" err="1" smtClean="0"/>
                        <a:t>관리창을</a:t>
                      </a:r>
                      <a:r>
                        <a:rPr lang="ko-KR" altLang="en-US" sz="1200" dirty="0" smtClean="0"/>
                        <a:t> 닫는다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8" y="793677"/>
            <a:ext cx="5116810" cy="1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4345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정책 컨트롤</a:t>
            </a:r>
            <a:r>
              <a:rPr lang="en-US" altLang="ko-KR" dirty="0" smtClean="0"/>
              <a:t>-</a:t>
            </a:r>
            <a:r>
              <a:rPr lang="ko-KR" altLang="en-US" dirty="0" smtClean="0"/>
              <a:t>수동 동기화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84693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정책 설정 컨트롤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LS2-SYNC-POLICY-CTRL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폴더의 동기화 정책을 선택하는 컨트롤이다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AutoNum type="arabicParenR"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수동 동기화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자동 동기화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457200" lvl="1" indent="0"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실행주기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매주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914400" lvl="2" indent="0"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분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10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30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분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914400" lvl="2" indent="0"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~ 23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914400" lvl="2" indent="0"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~ 30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914400" lvl="2" indent="0"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457200" lvl="1" indent="0"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실행 시간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~ 23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분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FontTx/>
                        <a:buAutoNum type="arabicParenR"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93286" y="10027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①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3446" y="9917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②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3326" y="12077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③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3366" y="1196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④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7302" y="142380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⑤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3366" y="142380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⑥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15567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⑦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17838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⑧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7316" y="20741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⑨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2155" y="2074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⑩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77573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5536" y="106376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05054" y="127979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929190" y="127979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5536" y="156782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⑮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49822"/>
              </p:ext>
            </p:extLst>
          </p:nvPr>
        </p:nvGraphicFramePr>
        <p:xfrm>
          <a:off x="538296" y="2489448"/>
          <a:ext cx="5108914" cy="4192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570"/>
                <a:gridCol w="1894950"/>
                <a:gridCol w="981097"/>
                <a:gridCol w="1750297"/>
              </a:tblGrid>
              <a:tr h="117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항목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스트링</a:t>
                      </a:r>
                      <a:r>
                        <a:rPr lang="ko-KR" altLang="en-US" sz="900" dirty="0" smtClean="0"/>
                        <a:t> 리소스 </a:t>
                      </a:r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리소스 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IDS_SYNC_AUTOMATIC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1083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자동으로 동기화하기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IDS_SYNC_MANUAL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1084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수동으로 동기화하기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IDS_SETTINGS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1128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설정 </a:t>
                      </a:r>
                      <a:r>
                        <a:rPr lang="en-US" altLang="ko-KR" sz="900" dirty="0" smtClean="0"/>
                        <a:t>:</a:t>
                      </a:r>
                    </a:p>
                  </a:txBody>
                  <a:tcPr/>
                </a:tc>
              </a:tr>
              <a:tr h="237728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4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IDS_SYNCWHEN_1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IDS_SYNCWHEN_2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시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IDS_SYNCWHEN_3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/>
                </a:tc>
              </a:tr>
              <a:tr h="190872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IDS_SYNCWHEN_4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매주</a:t>
                      </a:r>
                      <a:endParaRPr lang="ko-KR" altLang="en-US" sz="900" dirty="0"/>
                    </a:p>
                  </a:txBody>
                  <a:tcPr/>
                </a:tc>
              </a:tr>
              <a:tr h="250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IDS_EXEC_DURATION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1127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실행 주기 </a:t>
                      </a:r>
                      <a:r>
                        <a:rPr lang="en-US" altLang="ko-KR" sz="900" dirty="0" smtClean="0"/>
                        <a:t>: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IDS_EVERY_N_HOURS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1016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시간마다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IDS_EVERY_N_DAYS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1017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일마다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IDS_NEXT_SYNC_TIME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1129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다음 동기화 시간 </a:t>
                      </a:r>
                      <a:r>
                        <a:rPr lang="en-US" altLang="ko-KR" sz="900" dirty="0" smtClean="0"/>
                        <a:t>: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IDS_PAUSE_AUTO_SYNC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1035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자동 동기화 일시 정지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IDS_RESTORE_AUTO_SYNC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1036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자동 동기화 다시 시작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IDS_SYNC_NOW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지금 동기화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IDS_GROUP_EXCLUDE_FILES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1095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제외 파일 형식</a:t>
                      </a:r>
                      <a:endParaRPr lang="ko-KR" altLang="en-US" sz="900" dirty="0"/>
                    </a:p>
                  </a:txBody>
                  <a:tcPr/>
                </a:tc>
              </a:tr>
              <a:tr h="275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IDS_STATIC_EXCLUDE_FILE_HELP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1096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제외하고 싶은 단어</a:t>
                      </a:r>
                      <a:r>
                        <a:rPr lang="en-US" altLang="ko-KR" sz="900" dirty="0" smtClean="0"/>
                        <a:t>...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IDS_ADD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1097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추가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정책 컨트롤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자동 동기화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41581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정책 설정 컨트롤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LS2-SYNC-POLICY-CTRL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폴더의 동기화 정책을 선택하는 컨트롤이다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FontTx/>
                        <a:buAutoNum type="arabicParenR"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C:\Users\LEEKONYOUNG\Desktop\작업2\SCN_동기화정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399"/>
            <a:ext cx="5026098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0" y="1012510"/>
            <a:ext cx="5860702" cy="184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4345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정책 컨트롤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 요소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1001"/>
              </p:ext>
            </p:extLst>
          </p:nvPr>
        </p:nvGraphicFramePr>
        <p:xfrm>
          <a:off x="415826" y="3140968"/>
          <a:ext cx="7371840" cy="31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56"/>
                <a:gridCol w="1012590"/>
                <a:gridCol w="2220670"/>
                <a:gridCol w="3627424"/>
              </a:tblGrid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화면 요소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기능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1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1,2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RadioButton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수동 동기화 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dirty="0" smtClean="0"/>
                        <a:t>자동 동기화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수동으로 동기화 실행하거나 자동으로 지정한 주기대로 실행한다</a:t>
                      </a:r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3,4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Label &amp; </a:t>
                      </a:r>
                      <a:r>
                        <a:rPr lang="en-US" altLang="ko-KR" sz="900" dirty="0" err="1" smtClean="0"/>
                        <a:t>Combobox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자동 동기화 설정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분간 반복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시간 반복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일간 반복 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주간 반복</a:t>
                      </a:r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5,6,7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Label &amp; </a:t>
                      </a:r>
                      <a:r>
                        <a:rPr lang="en-US" altLang="ko-KR" sz="900" dirty="0" err="1" smtClean="0"/>
                        <a:t>ComboBox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실행 주기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분</a:t>
                      </a:r>
                      <a:r>
                        <a:rPr lang="en-US" altLang="ko-KR" sz="900" dirty="0" smtClean="0"/>
                        <a:t>/30</a:t>
                      </a:r>
                      <a:r>
                        <a:rPr lang="ko-KR" altLang="en-US" sz="900" dirty="0" smtClean="0"/>
                        <a:t>분</a:t>
                      </a:r>
                      <a:r>
                        <a:rPr lang="en-US" altLang="ko-KR" sz="900" dirty="0" smtClean="0"/>
                        <a:t>, 1~23</a:t>
                      </a:r>
                      <a:r>
                        <a:rPr lang="ko-KR" altLang="en-US" sz="900" dirty="0" smtClean="0"/>
                        <a:t>시간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1~30</a:t>
                      </a:r>
                      <a:r>
                        <a:rPr lang="ko-KR" altLang="en-US" sz="900" baseline="0" dirty="0" smtClean="0"/>
                        <a:t>일간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주간인 경우에는 월</a:t>
                      </a:r>
                      <a:r>
                        <a:rPr lang="en-US" altLang="ko-KR" sz="900" baseline="0" dirty="0" smtClean="0"/>
                        <a:t>~</a:t>
                      </a:r>
                      <a:r>
                        <a:rPr lang="ko-KR" altLang="en-US" sz="900" baseline="0" dirty="0" smtClean="0"/>
                        <a:t>일요일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Label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다음 동기화 시간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자동 동기화인 경우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자동동기화를 설정한 경우에 </a:t>
                      </a:r>
                      <a:r>
                        <a:rPr lang="ko-KR" altLang="en-US" sz="900" dirty="0" err="1" smtClean="0"/>
                        <a:t>다음번에</a:t>
                      </a:r>
                      <a:r>
                        <a:rPr lang="ko-KR" altLang="en-US" sz="900" dirty="0" smtClean="0"/>
                        <a:t> 실행될 시간을 표시한다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ComboBox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실행 시간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일간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주간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오전 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시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분 </a:t>
                      </a:r>
                      <a:r>
                        <a:rPr lang="en-US" altLang="ko-KR" sz="900" dirty="0" smtClean="0"/>
                        <a:t>~ 23:30</a:t>
                      </a:r>
                      <a:r>
                        <a:rPr lang="ko-KR" altLang="en-US" sz="900" dirty="0" smtClean="0"/>
                        <a:t>분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</a:tr>
              <a:tr h="251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Button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자동 동기화 일시 정지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다시 시작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설정된 자동 동기화를 일시적으로 정지하고 다시 시작한다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Button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지금 동기화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선택된 동기화 폴더에 대한 동기화 작업을 지금 시작한다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EditButton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제외 파일 형식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*, ? </a:t>
                      </a:r>
                      <a:r>
                        <a:rPr lang="ko-KR" altLang="en-US" sz="900" dirty="0" smtClean="0"/>
                        <a:t>기호를 사용하여 제외할 파일 형식을 입력한다</a:t>
                      </a:r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Button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입력한 제외 파일 형식을 목록에 추가한다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</a:tr>
              <a:tr h="351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ExcludedList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형식 제외 리스트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제외될 형식 리스트를 관리한다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이름 오른쪽의 </a:t>
                      </a:r>
                      <a:r>
                        <a:rPr lang="en-US" altLang="ko-KR" sz="900" dirty="0" smtClean="0"/>
                        <a:t>‘x’ </a:t>
                      </a:r>
                      <a:r>
                        <a:rPr lang="ko-KR" altLang="en-US" sz="900" dirty="0" smtClean="0"/>
                        <a:t>버튼을 클릭하여 해당 항목을 삭제할 수 있다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기본 항목들은 </a:t>
                      </a:r>
                      <a:r>
                        <a:rPr lang="en-US" altLang="ko-KR" sz="900" dirty="0" smtClean="0"/>
                        <a:t>‘x’</a:t>
                      </a:r>
                      <a:r>
                        <a:rPr lang="ko-KR" altLang="en-US" sz="900" dirty="0" smtClean="0"/>
                        <a:t>버튼으로 삭제할 수 없다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3888" y="12077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①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5534" y="12077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②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5374" y="14958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③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14958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④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836" y="17008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⑤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9430" y="17008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⑥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9510" y="17008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⑦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34" y="22158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⑧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24208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⑨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1478" y="24208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⑩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5054" y="156782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89230" y="155679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43608" y="198884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⑮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7" b="6897"/>
          <a:stretch/>
        </p:blipFill>
        <p:spPr bwMode="auto">
          <a:xfrm>
            <a:off x="515486" y="872880"/>
            <a:ext cx="4560570" cy="14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4345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정책 컨트롤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 요소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41228"/>
              </p:ext>
            </p:extLst>
          </p:nvPr>
        </p:nvGraphicFramePr>
        <p:xfrm>
          <a:off x="382024" y="2564904"/>
          <a:ext cx="5990176" cy="1394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56"/>
                <a:gridCol w="1012590"/>
                <a:gridCol w="1514102"/>
                <a:gridCol w="2952328"/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화면 요소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기능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1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Label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실행 요일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2~8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CheckBox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실행 요일 설정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월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화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수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목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금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토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일요일 중 실행할 요일을 선택한다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Label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실행 시간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ComboBox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시 </a:t>
                      </a:r>
                      <a:r>
                        <a:rPr lang="en-US" altLang="ko-KR" sz="900" dirty="0" smtClean="0"/>
                        <a:t>~ 23</a:t>
                      </a:r>
                      <a:r>
                        <a:rPr lang="ko-KR" altLang="en-US" sz="900" dirty="0" smtClean="0"/>
                        <a:t>시 </a:t>
                      </a:r>
                      <a:r>
                        <a:rPr lang="en-US" altLang="ko-KR" sz="900" dirty="0" smtClean="0"/>
                        <a:t>30</a:t>
                      </a:r>
                      <a:r>
                        <a:rPr lang="ko-KR" altLang="en-US" sz="900" dirty="0" smtClean="0"/>
                        <a:t>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자동동기화 실행 시간을 선택한다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</a:txBody>
                  <a:tcPr/>
                </a:tc>
              </a:tr>
              <a:tr h="20360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3293" y="214083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①②③④⑤⑥⑦⑧⑨⑩⑪⑫⑬⑭⑮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70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①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②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③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222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④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⑤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848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⑥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9390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⑦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1960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⑧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9070" y="12077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⑨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632" y="12077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⑩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69304"/>
              </p:ext>
            </p:extLst>
          </p:nvPr>
        </p:nvGraphicFramePr>
        <p:xfrm>
          <a:off x="395536" y="4149080"/>
          <a:ext cx="5108914" cy="2301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570"/>
                <a:gridCol w="1894950"/>
                <a:gridCol w="981097"/>
                <a:gridCol w="1750297"/>
              </a:tblGrid>
              <a:tr h="117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항목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스트링</a:t>
                      </a:r>
                      <a:r>
                        <a:rPr lang="ko-KR" altLang="en-US" sz="900" dirty="0" smtClean="0"/>
                        <a:t> 리소스 </a:t>
                      </a:r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리소스 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IDS_EXEC_DAYSOFWEEK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실행 요일 </a:t>
                      </a:r>
                      <a:r>
                        <a:rPr lang="en-US" altLang="ko-KR" sz="900" dirty="0" smtClean="0"/>
                        <a:t>: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IDS_MON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1088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월요일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IDS_TUE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1089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화요일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4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IDS_WED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1090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수요일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IDS_THU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1091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목요일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25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IDS_FRI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1092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금요일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19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IDS_SAT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1093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토요일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34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IDS_SUN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1094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일요일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IDS_SYNC_AT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1087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실행 시간 </a:t>
                      </a:r>
                      <a:r>
                        <a:rPr lang="en-US" altLang="ko-KR" sz="900" dirty="0" smtClean="0"/>
                        <a:t>: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1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EEKONYOUNG\Desktop\작업2\SCN_동기화충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8874"/>
            <a:ext cx="5457098" cy="27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434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충돌 처리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22388"/>
              </p:ext>
            </p:extLst>
          </p:nvPr>
        </p:nvGraphicFramePr>
        <p:xfrm>
          <a:off x="5940152" y="793677"/>
          <a:ext cx="2894000" cy="581642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충돌 처리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LS2-RESOLVE-SYNC-CONFLICT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작업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진행중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발생한 충돌 및 오류 내용을 사용자에게 보이고 해당 항목을 어떻게 처리할 것인지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로컬로 반영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서버로 반영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삭제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선택하도록 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충돌 및 오류가 발생된 항목을 트리 형식으로 표시하며 왼쪽에는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로컬측을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오른쪽에는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서버측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내용을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항목이 많은 경우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폴더별로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확인이 가능하도록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폴더별로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열기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접기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기능을 구현한다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폴더 위치가 이동된 항목들은 각각 이동된 항목별로 나누어 표시하며 폴더 명칭에는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‘xx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yy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 이동된 항목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이라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또한 실제 폴더와 구분되도록 아이콘 모양도 다르게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특정 파일과 폴더들을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Shift-key, Ctrl-key,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Mouse Click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을 이용해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사용자가 다중으로 선택하여 해당 항목에 대한 처리 방법을 지시할 수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폴더를 선택한 경우에는 해당 폴더의 하위 항목들도 자동으로 선택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또는 해제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되도록 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각 항목들은 가운데의 체크박스를 선택하거나 해제하여 동기화 진행 대상이 되도록 선택할 수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또한 적용 방향 버튼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 박스의 오른쪽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토글하여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로컬로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적용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서버로 적용 등의 방향을 선택할 수 있다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폴더에서는 하위의 항목도 동일하게 선택된다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폴더의 구조가 복잡한 경우에 넓은 화면에서 확인할 수 있도록 창의 크기를 조절할 수 있으며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최대화 버튼을 이용할 수 있다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각 항목에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Mouse over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가 되면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Tooltip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으로 해당 항목의 경로를 포함한 이름과 상태를 화면에 표시한다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3" y="2778938"/>
            <a:ext cx="1584176" cy="142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81054"/>
              </p:ext>
            </p:extLst>
          </p:nvPr>
        </p:nvGraphicFramePr>
        <p:xfrm>
          <a:off x="2686112" y="3913341"/>
          <a:ext cx="2894000" cy="2612003"/>
        </p:xfrm>
        <a:graphic>
          <a:graphicData uri="http://schemas.openxmlformats.org/drawingml/2006/table">
            <a:tbl>
              <a:tblPr/>
              <a:tblGrid>
                <a:gridCol w="2894000"/>
              </a:tblGrid>
              <a:tr h="14129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Context Menu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주요기능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</a:tr>
              <a:tr h="240284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FontTx/>
                        <a:buAutoNum type="arabicParenR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선택된 항목을 대상으로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Context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Menu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를 통해 파일을 열거나 속성을 확인할 수 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양쪽 수정 충돌 등의 경우에는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한 쪽 파일의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기능으로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서로 다른 이름으로 변경된 항목은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새 파일로 등록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기능을 통하여 충돌을 해결할 수 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이름 바꾸기와 새 파일로 등록을 하게 되면 존재하는 파일은 신규 파일로 처리되어 다음 동기화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작업시에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업로드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다운로드 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선택된 파일명을 기준으로 동기화 제외 형식으로 등록할 수 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AutoNum type="arabicParenR"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선택된 항목에 대하여 방향을 정하여 동기화를 진행할 수 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이때에는 충돌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처리창이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열려진 상태로 동기화를 진행하며 처리 완료된 항목은 목록에서 제거되고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다시 발생된 동기화 충돌 및 오류 내용이 표시된다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3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충돌 처리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 요소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6504"/>
              </p:ext>
            </p:extLst>
          </p:nvPr>
        </p:nvGraphicFramePr>
        <p:xfrm>
          <a:off x="467544" y="980728"/>
          <a:ext cx="8307943" cy="5115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280"/>
                <a:gridCol w="2355269"/>
                <a:gridCol w="4149394"/>
              </a:tblGrid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요소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KDrawButton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로컬측</a:t>
                      </a:r>
                      <a:r>
                        <a:rPr lang="ko-KR" altLang="en-US" sz="1200" dirty="0" smtClean="0"/>
                        <a:t> 폴더 표시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로컬측</a:t>
                      </a:r>
                      <a:r>
                        <a:rPr lang="ko-KR" altLang="en-US" sz="1200" dirty="0" smtClean="0"/>
                        <a:t> 동기화 폴더 위치를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KDrawButton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서버측</a:t>
                      </a:r>
                      <a:r>
                        <a:rPr lang="ko-KR" altLang="en-US" sz="1200" dirty="0" smtClean="0"/>
                        <a:t> 폴더 표시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서버측</a:t>
                      </a:r>
                      <a:r>
                        <a:rPr lang="ko-KR" altLang="en-US" sz="1200" dirty="0" smtClean="0"/>
                        <a:t> 동기화 폴더 위치를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KConflictTreeXCtrl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로컬측</a:t>
                      </a:r>
                      <a:r>
                        <a:rPr lang="ko-KR" altLang="en-US" sz="1200" dirty="0" smtClean="0"/>
                        <a:t> 충돌 트리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충돌 항목의 </a:t>
                      </a:r>
                      <a:r>
                        <a:rPr lang="ko-KR" altLang="en-US" sz="1200" baseline="0" dirty="0" err="1" smtClean="0"/>
                        <a:t>로컬측</a:t>
                      </a:r>
                      <a:r>
                        <a:rPr lang="ko-KR" altLang="en-US" sz="1200" baseline="0" dirty="0" smtClean="0"/>
                        <a:t> 내용이 트리 형식으로 표시된다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09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KResolveSelectCtrl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충돌 선택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충돌 항목의 처리 여부와 처리 방향을 선택할 수 있다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KConflictTreeXCtrl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서버측</a:t>
                      </a:r>
                      <a:r>
                        <a:rPr lang="ko-KR" altLang="en-US" sz="1200" dirty="0" smtClean="0"/>
                        <a:t> 충돌 트리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충돌 항목의 </a:t>
                      </a:r>
                      <a:r>
                        <a:rPr lang="ko-KR" altLang="en-US" sz="1200" baseline="0" dirty="0" err="1" smtClean="0"/>
                        <a:t>서버측</a:t>
                      </a:r>
                      <a:r>
                        <a:rPr lang="ko-KR" altLang="en-US" sz="1200" baseline="0" dirty="0" smtClean="0"/>
                        <a:t> 내용이 트리 형식으로 표시된다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KConflictInfoXCtrl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상태 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항목의 충돌 및 오류 내용을 자세히 표시한다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 smtClean="0"/>
                        <a:t>컨텍스트</a:t>
                      </a:r>
                      <a:r>
                        <a:rPr lang="ko-KR" altLang="en-US" sz="1200" dirty="0" smtClean="0"/>
                        <a:t> 메뉴를 통해 선택 항목에 대한 동기화를 진행할 때에는 동기화 진행 상태를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CheckBox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 항목만 동기화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동기화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버튼을 눌러 동기화를 시작할 때 위의 목록에서 체크된 항목만 동기화를 진행한다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 기능이 </a:t>
                      </a:r>
                      <a:r>
                        <a:rPr lang="en-US" altLang="ko-KR" sz="1200" dirty="0" smtClean="0"/>
                        <a:t>off</a:t>
                      </a:r>
                      <a:r>
                        <a:rPr lang="ko-KR" altLang="en-US" sz="1200" dirty="0" smtClean="0"/>
                        <a:t>되면 전체 항목에 대해 동기화를 진행한다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체크된 항목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또는 전체 항목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에 대한 동기화를 진행한다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방향이 선택된 항목은 사용자가 지정한 방향으로 동기화를 진행하고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방향이 선택되지 않은 항목은 양쪽 상태를 비교하여 다시 동기화를 진행한다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이 창은 닫힌 상태에서 동기화가 진행되고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동기화가 끝나고 다시 충돌 및 오류가 발생하면 해당 항목에 대한 충돌 </a:t>
                      </a:r>
                      <a:r>
                        <a:rPr lang="ko-KR" altLang="en-US" sz="1200" baseline="0" dirty="0" err="1" smtClean="0"/>
                        <a:t>처리창이</a:t>
                      </a:r>
                      <a:r>
                        <a:rPr lang="ko-KR" altLang="en-US" sz="1200" baseline="0" dirty="0" smtClean="0"/>
                        <a:t> 다시 뜨게 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정상적으로 완료된 경우에는 완료되었음을 알리는 창이 뜨게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닫기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충돌 </a:t>
                      </a:r>
                      <a:r>
                        <a:rPr lang="ko-KR" altLang="en-US" sz="1200" dirty="0" err="1" smtClean="0"/>
                        <a:t>처리창을</a:t>
                      </a:r>
                      <a:r>
                        <a:rPr lang="ko-KR" altLang="en-US" sz="1200" dirty="0" smtClean="0"/>
                        <a:t> 닫는다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0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EKONYOUNG\Desktop\작업2\SCN_동기화충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3" y="836712"/>
            <a:ext cx="50119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4345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충돌 처리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리소스 </a:t>
            </a:r>
            <a:r>
              <a:rPr lang="ko-KR" altLang="en-US" dirty="0" err="1" smtClean="0"/>
              <a:t>스트링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24744"/>
            <a:ext cx="1584176" cy="142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9087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①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7342" y="9087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②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166" y="17728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③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00668"/>
              </p:ext>
            </p:extLst>
          </p:nvPr>
        </p:nvGraphicFramePr>
        <p:xfrm>
          <a:off x="395536" y="3501008"/>
          <a:ext cx="5472608" cy="2758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728192"/>
                <a:gridCol w="720080"/>
                <a:gridCol w="1224136"/>
                <a:gridCol w="1368152"/>
              </a:tblGrid>
              <a:tr h="117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항목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스트링</a:t>
                      </a:r>
                      <a:r>
                        <a:rPr lang="ko-KR" altLang="en-US" sz="900" dirty="0" smtClean="0"/>
                        <a:t> 리소스 </a:t>
                      </a:r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리소스 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KO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ENG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IDS_COMPUTER_FOLDER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1072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 컴퓨터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My Computer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IDS_SERVER_FOLDER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서버</a:t>
                      </a:r>
                      <a:r>
                        <a:rPr lang="en-US" altLang="ko-KR" sz="900" dirty="0" smtClean="0"/>
                        <a:t>**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Synchronized Server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IDS_STATE_DELETED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1149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삭제됨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Deleted</a:t>
                      </a:r>
                    </a:p>
                  </a:txBody>
                  <a:tcPr/>
                </a:tc>
              </a:tr>
              <a:tr h="23772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IDS_STATE_ADDED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1150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추가됨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Added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IDS_STATE_CHANGED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1151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Modified</a:t>
                      </a:r>
                      <a:endParaRPr lang="ko-KR" altLang="en-US" sz="900" dirty="0"/>
                    </a:p>
                  </a:txBody>
                  <a:tcPr/>
                </a:tc>
              </a:tr>
              <a:tr h="225395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IDS_STATE_MOVED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1152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이동됨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Moved</a:t>
                      </a:r>
                      <a:endParaRPr lang="ko-KR" altLang="en-US" sz="900" dirty="0"/>
                    </a:p>
                  </a:txBody>
                  <a:tcPr/>
                </a:tc>
              </a:tr>
              <a:tr h="219229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IDS_STATE_RENAMED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1153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 바뀜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Renamed</a:t>
                      </a:r>
                      <a:endParaRPr lang="ko-KR" altLang="en-US" sz="900" dirty="0"/>
                    </a:p>
                  </a:txBody>
                  <a:tcPr/>
                </a:tc>
              </a:tr>
              <a:tr h="234766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IDS_MOVED_ITEMS_HEAD1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1158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Moved items</a:t>
                      </a:r>
                      <a:r>
                        <a:rPr lang="en-US" altLang="ko-KR" sz="900" baseline="0" dirty="0" smtClean="0"/>
                        <a:t> from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IDS_MOVED_ITEMS_HEAD2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1159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에서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to</a:t>
                      </a:r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IDS_MOVED_ITEMS_HEAD3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로</a:t>
                      </a:r>
                      <a:r>
                        <a:rPr lang="ko-KR" altLang="en-US" sz="900" dirty="0" smtClean="0"/>
                        <a:t> 이동된 항목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IDS_LAST_MODIFIED_BY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1161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 </a:t>
                      </a:r>
                      <a:r>
                        <a:rPr lang="ko-KR" altLang="en-US" sz="900" dirty="0" err="1" smtClean="0"/>
                        <a:t>수정자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: %s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by %s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184" y="3501008"/>
            <a:ext cx="2544972" cy="21698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</a:t>
            </a:r>
            <a:r>
              <a:rPr lang="ko-KR" altLang="en-US" sz="900" dirty="0" smtClean="0"/>
              <a:t>로컬 영역이 보안 드라이브일 때에는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보안디스크 표시 이름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으로 표시</a:t>
            </a:r>
            <a:endParaRPr lang="en-US" altLang="ko-KR" sz="900" dirty="0" smtClean="0"/>
          </a:p>
          <a:p>
            <a:r>
              <a:rPr lang="en-US" altLang="ko-KR" sz="900" dirty="0" smtClean="0"/>
              <a:t>**</a:t>
            </a:r>
            <a:r>
              <a:rPr lang="ko-KR" altLang="en-US" sz="900" dirty="0" smtClean="0"/>
              <a:t>서버 영역은 </a:t>
            </a:r>
            <a:r>
              <a:rPr lang="en-US" altLang="ko-KR" sz="900" dirty="0" smtClean="0"/>
              <a:t>‘ECM </a:t>
            </a:r>
            <a:r>
              <a:rPr lang="ko-KR" altLang="en-US" sz="900" dirty="0" smtClean="0"/>
              <a:t>디스크 표시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 이름으로 표시</a:t>
            </a:r>
            <a:r>
              <a:rPr lang="en-US" altLang="ko-KR" sz="900" dirty="0" smtClean="0"/>
              <a:t>(IF</a:t>
            </a:r>
            <a:r>
              <a:rPr lang="ko-KR" altLang="en-US" sz="900" dirty="0" smtClean="0"/>
              <a:t>설계서 가</a:t>
            </a:r>
            <a:r>
              <a:rPr lang="en-US" altLang="ko-KR" sz="900" dirty="0" smtClean="0"/>
              <a:t>)-4-D </a:t>
            </a:r>
            <a:r>
              <a:rPr lang="ko-KR" altLang="en-US" sz="900" dirty="0" smtClean="0"/>
              <a:t>참조</a:t>
            </a:r>
            <a:r>
              <a:rPr lang="en-US" altLang="ko-KR" sz="900" dirty="0" smtClean="0"/>
              <a:t>)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*** S1 = IDS_MOVED_ITEMS_HEAD1,</a:t>
            </a:r>
          </a:p>
          <a:p>
            <a:r>
              <a:rPr lang="en-US" altLang="ko-KR" sz="900" dirty="0" smtClean="0"/>
              <a:t>     S2 = IDS_MOVED_ITEMS_HEAD2,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S3 = IDS_MOVED_ITEMS_HEAD3 </a:t>
            </a:r>
            <a:r>
              <a:rPr lang="ko-KR" altLang="en-US" sz="900" dirty="0" smtClean="0"/>
              <a:t>일 때</a:t>
            </a:r>
            <a:r>
              <a:rPr lang="en-US" altLang="ko-KR" sz="900" dirty="0" smtClean="0"/>
              <a:t>,</a:t>
            </a:r>
          </a:p>
          <a:p>
            <a:r>
              <a:rPr lang="ko-KR" altLang="en-US" sz="900" dirty="0" smtClean="0"/>
              <a:t>     이동된 폴더</a:t>
            </a:r>
            <a:r>
              <a:rPr lang="en-US" altLang="ko-KR" sz="900" dirty="0" smtClean="0"/>
              <a:t>(Fa</a:t>
            </a:r>
            <a:r>
              <a:rPr lang="ko-KR" altLang="en-US" sz="900" dirty="0" smtClean="0"/>
              <a:t>에서 </a:t>
            </a:r>
            <a:r>
              <a:rPr lang="en-US" altLang="ko-KR" sz="900" dirty="0" smtClean="0"/>
              <a:t>Fb</a:t>
            </a:r>
            <a:r>
              <a:rPr lang="ko-KR" altLang="en-US" sz="900" dirty="0" smtClean="0"/>
              <a:t>로 이동된 경우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는</a:t>
            </a:r>
            <a:endParaRPr lang="en-US" altLang="ko-KR" sz="900" dirty="0" smtClean="0"/>
          </a:p>
          <a:p>
            <a:r>
              <a:rPr lang="en-US" altLang="ko-KR" sz="900" dirty="0" smtClean="0"/>
              <a:t>     ‘S1FaS2FbS3’ </a:t>
            </a:r>
            <a:r>
              <a:rPr lang="ko-KR" altLang="en-US" sz="900" dirty="0" smtClean="0"/>
              <a:t>형태로 출력됨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S1</a:t>
            </a:r>
            <a:r>
              <a:rPr lang="ko-KR" altLang="en-US" sz="900" dirty="0" smtClean="0"/>
              <a:t>이 </a:t>
            </a:r>
            <a:r>
              <a:rPr lang="en-US" altLang="ko-KR" sz="900" dirty="0" smtClean="0"/>
              <a:t>‘.’</a:t>
            </a:r>
            <a:r>
              <a:rPr lang="ko-KR" altLang="en-US" sz="900" dirty="0" smtClean="0"/>
              <a:t>이면 </a:t>
            </a:r>
            <a:r>
              <a:rPr lang="en-US" altLang="ko-KR" sz="900" dirty="0" smtClean="0"/>
              <a:t>empty string</a:t>
            </a:r>
            <a:r>
              <a:rPr lang="ko-KR" altLang="en-US" sz="900" dirty="0" smtClean="0"/>
              <a:t>으로 처리됨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참고 </a:t>
            </a:r>
            <a:r>
              <a:rPr lang="en-US" altLang="ko-KR" sz="900" dirty="0" smtClean="0"/>
              <a:t>: S1, S2, S3</a:t>
            </a:r>
            <a:r>
              <a:rPr lang="ko-KR" altLang="en-US" sz="900" dirty="0" smtClean="0"/>
              <a:t>은 </a:t>
            </a:r>
            <a:r>
              <a:rPr lang="en-US" altLang="ko-KR" sz="900" dirty="0" smtClean="0"/>
              <a:t>gray</a:t>
            </a:r>
            <a:r>
              <a:rPr lang="ko-KR" altLang="en-US" sz="900" dirty="0" smtClean="0"/>
              <a:t>색으로</a:t>
            </a:r>
            <a:r>
              <a:rPr lang="en-US" altLang="ko-KR" sz="900" dirty="0" smtClean="0"/>
              <a:t>, Fa, Fb</a:t>
            </a:r>
            <a:r>
              <a:rPr lang="ko-KR" altLang="en-US" sz="900" dirty="0" smtClean="0"/>
              <a:t>는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검정색으로 출력되기 때문에 하나의</a:t>
            </a: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문자열로 처리되지 못함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041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EKONYOUNG\Desktop\작업2\SCN_동기화히스토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510709" cy="253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43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기록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01720"/>
              </p:ext>
            </p:extLst>
          </p:nvPr>
        </p:nvGraphicFramePr>
        <p:xfrm>
          <a:off x="5940152" y="793677"/>
          <a:ext cx="2894000" cy="567926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기록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LS2-SYNC-HISTORY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작업 진행에 따라 발생되는 이벤트를 표시한다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시스템에 설정된 개수만큼만 표시하며 불필요한 항목을 선택하여 제거할 수 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작업의 기록을 열람한다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작업 대상 파일을 열어볼 수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특정 기록을 선택하여 제거할 수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시스템에 정해진 개수만큼 표시되며 삭제하고 다시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기록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창을 열면 이전 기록들이 나타난다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화면에 나타나는 값은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History DB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LS_HISTORY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테이블에 저장된 항목이다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ID(row ID)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STATUS(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PATHNAME(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경로명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EXTRA(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추가 정보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DATE(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동기화 일시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TYPE(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폴더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USER(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OID)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95224"/>
              </p:ext>
            </p:extLst>
          </p:nvPr>
        </p:nvGraphicFramePr>
        <p:xfrm>
          <a:off x="323528" y="3805024"/>
          <a:ext cx="5400600" cy="207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570"/>
                <a:gridCol w="2397750"/>
                <a:gridCol w="864096"/>
                <a:gridCol w="1656184"/>
              </a:tblGrid>
              <a:tr h="117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항목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스트링</a:t>
                      </a:r>
                      <a:r>
                        <a:rPr lang="ko-KR" altLang="en-US" sz="900" dirty="0" smtClean="0"/>
                        <a:t> 리소스 </a:t>
                      </a:r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리소스 값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IDS_PATHNAME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경로명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IDS_EVENT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1029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이벤트</a:t>
                      </a:r>
                      <a:endParaRPr lang="ko-KR" altLang="en-US" sz="900" dirty="0"/>
                    </a:p>
                  </a:txBody>
                  <a:tcPr/>
                </a:tc>
              </a:tr>
              <a:tr h="20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IDS_LAST_MODIFIED_USER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1033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 </a:t>
                      </a:r>
                      <a:r>
                        <a:rPr lang="ko-KR" altLang="en-US" sz="900" dirty="0" err="1" smtClean="0"/>
                        <a:t>수정자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4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IDS_LAST_SYNC_TIME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 동기화 일시</a:t>
                      </a:r>
                      <a:endParaRPr lang="ko-KR" altLang="en-US" sz="9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IDS_ADDITIONAL_INFO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1031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추가 정보</a:t>
                      </a:r>
                      <a:endParaRPr lang="ko-KR" altLang="en-US" sz="900" dirty="0"/>
                    </a:p>
                  </a:txBody>
                  <a:tcPr/>
                </a:tc>
              </a:tr>
              <a:tr h="22539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IDS_HS_SET_SYNC_FOLDER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1701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동기화 폴더 설정</a:t>
                      </a:r>
                      <a:endParaRPr lang="ko-KR" altLang="en-US" sz="900" dirty="0"/>
                    </a:p>
                  </a:txBody>
                  <a:tcPr/>
                </a:tc>
              </a:tr>
              <a:tr h="219229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</a:tr>
              <a:tr h="234766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IDS_HS_CANNOT_MAKE_METAFILE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1803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메타파일을</a:t>
                      </a:r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9190" y="14958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⑥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①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166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②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9310" y="1052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③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1398" y="1063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④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9510" y="1063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⑤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기록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 요소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96199"/>
              </p:ext>
            </p:extLst>
          </p:nvPr>
        </p:nvGraphicFramePr>
        <p:xfrm>
          <a:off x="467544" y="980728"/>
          <a:ext cx="8307943" cy="294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280"/>
                <a:gridCol w="2355269"/>
                <a:gridCol w="4149394"/>
              </a:tblGrid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요소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ListBox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이벤트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작업 진행에 따라 발생되는 이벤트를 표시한다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경로명에는 </a:t>
                      </a:r>
                      <a:r>
                        <a:rPr lang="ko-KR" altLang="en-US" sz="1200" dirty="0" err="1" smtClean="0"/>
                        <a:t>로컬측</a:t>
                      </a:r>
                      <a:r>
                        <a:rPr lang="ko-KR" altLang="en-US" sz="1200" dirty="0" smtClean="0"/>
                        <a:t> 경로가 아이콘과 함께 표시되고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이벤트에는 해당 이벤트 이름이 표시되며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최종 </a:t>
                      </a:r>
                      <a:r>
                        <a:rPr lang="ko-KR" altLang="en-US" sz="1200" baseline="0" dirty="0" err="1" smtClean="0"/>
                        <a:t>수정자에는</a:t>
                      </a:r>
                      <a:r>
                        <a:rPr lang="ko-KR" altLang="en-US" sz="1200" baseline="0" dirty="0" smtClean="0"/>
                        <a:t> 해당 파일의 </a:t>
                      </a:r>
                      <a:r>
                        <a:rPr lang="ko-KR" altLang="en-US" sz="1200" baseline="0" dirty="0" err="1" smtClean="0"/>
                        <a:t>수정자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ID</a:t>
                      </a:r>
                      <a:r>
                        <a:rPr lang="ko-KR" altLang="en-US" sz="1200" baseline="0" dirty="0" smtClean="0"/>
                        <a:t>가 표시되며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최종 동기화 일시에는 해당 이벤트가 발생된 날짜와 시간이 표시되며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추가 정보에는 이벤트에 포함되는 기타 다른 정보가 표시된다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43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열기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로컬 파일을 </a:t>
                      </a:r>
                      <a:r>
                        <a:rPr lang="en-US" altLang="ko-KR" sz="1200" dirty="0" smtClean="0"/>
                        <a:t>Shell </a:t>
                      </a:r>
                      <a:r>
                        <a:rPr lang="ko-KR" altLang="en-US" sz="1200" dirty="0" smtClean="0"/>
                        <a:t>명령으로 열기를 수행한다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43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선택된 동기화 기록 이벤트를 목록에서 제거한다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제거되면 </a:t>
                      </a:r>
                      <a:r>
                        <a:rPr lang="ko-KR" altLang="en-US" sz="1200" dirty="0" err="1" smtClean="0"/>
                        <a:t>다음번</a:t>
                      </a:r>
                      <a:r>
                        <a:rPr lang="ko-KR" altLang="en-US" sz="1200" dirty="0" smtClean="0"/>
                        <a:t> 창이 뜰 때 그 이전 목록들이 시스템에 정해진 개수만큼 나타난다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닫기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</a:t>
                      </a:r>
                      <a:r>
                        <a:rPr lang="ko-KR" altLang="en-US" sz="1200" dirty="0" err="1" smtClean="0"/>
                        <a:t>기록창을</a:t>
                      </a:r>
                      <a:r>
                        <a:rPr lang="ko-KR" altLang="en-US" sz="1200" dirty="0" smtClean="0"/>
                        <a:t> 닫는다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85999"/>
              </p:ext>
            </p:extLst>
          </p:nvPr>
        </p:nvGraphicFramePr>
        <p:xfrm>
          <a:off x="467544" y="4581128"/>
          <a:ext cx="4845496" cy="151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661"/>
                <a:gridCol w="1615165"/>
                <a:gridCol w="1662670"/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Set sync folder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</a:rPr>
                        <a:t>End folder sync</a:t>
                      </a:r>
                      <a:endParaRPr lang="ko-KR" altLang="en-US" sz="1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Rename server object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Clear sync folder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Upload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Delete local object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Sync folder property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Download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Delete server object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Exclude folder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Create local folder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+mn-lt"/>
                        </a:rPr>
                        <a:t>Conflict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Include folder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Create server folder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Sync Error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</a:rPr>
                        <a:t>Start folder sync</a:t>
                      </a:r>
                      <a:endParaRPr lang="ko-KR" altLang="en-US" sz="1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Rename local object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414908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기록 이벤트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20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Ribonbar</a:t>
            </a:r>
            <a:r>
              <a:rPr lang="en-US" altLang="ko-KR" dirty="0" smtClean="0"/>
              <a:t> - Home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" b="82063"/>
          <a:stretch/>
        </p:blipFill>
        <p:spPr bwMode="auto">
          <a:xfrm>
            <a:off x="354124" y="931585"/>
            <a:ext cx="7519988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19612"/>
              </p:ext>
            </p:extLst>
          </p:nvPr>
        </p:nvGraphicFramePr>
        <p:xfrm>
          <a:off x="395536" y="1916832"/>
          <a:ext cx="3528391" cy="4032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504056"/>
                <a:gridCol w="1584175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새작업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 이미지 작업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인쇄</a:t>
                      </a:r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인쇄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붙여넣기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클립보드 </a:t>
                      </a:r>
                      <a:r>
                        <a:rPr lang="ko-KR" altLang="en-US" sz="1000" dirty="0" err="1" smtClean="0"/>
                        <a:t>붙여넣기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자르기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자르고 클립보드에 복사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복사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클립보드에 복사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모두 선택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모두 선택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출력창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출력창</a:t>
                      </a:r>
                      <a:r>
                        <a:rPr lang="ko-KR" altLang="en-US" sz="1000" dirty="0" smtClean="0"/>
                        <a:t> 보이기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숨기기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썸네일창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썸네일창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속성창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속성창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Undo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Redo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39477"/>
              </p:ext>
            </p:extLst>
          </p:nvPr>
        </p:nvGraphicFramePr>
        <p:xfrm>
          <a:off x="4114118" y="1916832"/>
          <a:ext cx="3528391" cy="4032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504056"/>
                <a:gridCol w="1584175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확대 축소</a:t>
                      </a:r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Z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회전 및 뒤집기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화면에 맞춤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크기 조절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화면 확대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+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자르기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화면 축소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단색 및 </a:t>
                      </a:r>
                      <a:r>
                        <a:rPr lang="ko-KR" altLang="en-US" sz="1000" dirty="0" err="1" smtClean="0"/>
                        <a:t>그레이</a:t>
                      </a:r>
                      <a:r>
                        <a:rPr lang="ko-KR" altLang="en-US" sz="1000" dirty="0" smtClean="0"/>
                        <a:t> 스케일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폴더 삽입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스캔 이미지 삽입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 이미지 삽입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앞으로 이동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뒤로 이동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상태창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41168"/>
            <a:ext cx="4896544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/>
              <a:t>동기화 작업의 진행 상황을 열람한다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smtClean="0"/>
              <a:t>진행중인 동기화 작업이 없는 때에는 마지막 동기화 시간을 표시한다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smtClean="0"/>
              <a:t>동기화 작업 </a:t>
            </a:r>
            <a:r>
              <a:rPr lang="ko-KR" altLang="en-US" sz="1400" dirty="0" err="1" smtClean="0"/>
              <a:t>진행중일</a:t>
            </a:r>
            <a:r>
              <a:rPr lang="ko-KR" altLang="en-US" sz="1400" dirty="0" smtClean="0"/>
              <a:t> 때에는 폴더 및 파일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처리 완료된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남은 예정시간 등이 표시된다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smtClean="0"/>
              <a:t>동기화 폴더 </a:t>
            </a:r>
            <a:r>
              <a:rPr lang="ko-KR" altLang="en-US" sz="1400" dirty="0" err="1" smtClean="0"/>
              <a:t>관리창과</a:t>
            </a:r>
            <a:r>
              <a:rPr lang="ko-KR" altLang="en-US" sz="1400" dirty="0" smtClean="0"/>
              <a:t> 동기화 </a:t>
            </a:r>
            <a:r>
              <a:rPr lang="ko-KR" altLang="en-US" sz="1400" dirty="0" err="1" smtClean="0"/>
              <a:t>기록창을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띄울수</a:t>
            </a:r>
            <a:r>
              <a:rPr lang="ko-KR" altLang="en-US" sz="1400" dirty="0" smtClean="0"/>
              <a:t> 있다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57655"/>
              </p:ext>
            </p:extLst>
          </p:nvPr>
        </p:nvGraphicFramePr>
        <p:xfrm>
          <a:off x="5940152" y="793677"/>
          <a:ext cx="2894000" cy="567926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상태창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LS2-SYNC-HISTORY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작업 진행에 따라 발생되는 이벤트를 표시한다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시스템에 설정된 개수만큼만 표시하며 불필요한 항목을 선택하여 제거할 수 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System Tray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ECM Agent Icon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마우스 왼쪽 클릭한 경우 화면에 나타나며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한번 더 아이콘을 클릭하거나 다른 영역을 클릭하면 닫힌다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작업이 진행중인 상태가 아니면 마지막 동기화 완료 시간을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작업이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진행중이면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진행 상태에 따라 검색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비교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폴더 및 파일 개수와 예정된 남은 시간 등을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창이 떠 있는 상태에서 진행중인 동기화 작업이 완료되면 동기화가 완료되었다는 내용이 표시된다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동기화 폴더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관리창과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동기화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기록창을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띄울수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LEEKONYOUNG\Desktop\작업2\SCN_동기화상태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12080"/>
            <a:ext cx="2448272" cy="81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EKONYOUNG\Desktop\작업2\SCN_동기화상태창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2448272" cy="106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EKONYOUNG\Desktop\작업2\SCN_동기화상태창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2530921" cy="109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상태창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화면요소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30040"/>
              </p:ext>
            </p:extLst>
          </p:nvPr>
        </p:nvGraphicFramePr>
        <p:xfrm>
          <a:off x="395536" y="2708920"/>
          <a:ext cx="8307943" cy="3658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280"/>
                <a:gridCol w="2355269"/>
                <a:gridCol w="4149394"/>
              </a:tblGrid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요소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AnimationIcon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상태 아이콘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작업 상태를 아이콘으로 표시한다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동기화 </a:t>
                      </a:r>
                      <a:r>
                        <a:rPr lang="ko-KR" altLang="en-US" sz="1200" dirty="0" err="1" smtClean="0"/>
                        <a:t>진행중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Label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루트 </a:t>
                      </a:r>
                      <a:r>
                        <a:rPr lang="ko-KR" altLang="en-US" sz="1200" dirty="0" err="1" smtClean="0"/>
                        <a:t>폴더명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루트 폴더의 이름과 </a:t>
                      </a:r>
                      <a:r>
                        <a:rPr lang="ko-KR" altLang="en-US" sz="1200" dirty="0" err="1" smtClean="0"/>
                        <a:t>폴더내</a:t>
                      </a:r>
                      <a:r>
                        <a:rPr lang="ko-KR" altLang="en-US" sz="1200" dirty="0" smtClean="0"/>
                        <a:t> 파일 크기를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Label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개수와 작업 내용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폴더 및 파일의 개수와 작업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검색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비교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동기화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KDrawButton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진행중인 동기화 폴더 작업을 중단한다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다음에 진행할 동기화 작업이 있으면 해당 폴더에 대한 작업을 시작한다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Label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진행 상황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진행율과</a:t>
                      </a:r>
                      <a:r>
                        <a:rPr lang="ko-KR" altLang="en-US" sz="1200" dirty="0" smtClean="0"/>
                        <a:t> 예상 남은 시간</a:t>
                      </a:r>
                      <a:endParaRPr lang="ko-KR" altLang="en-US" sz="1200" dirty="0"/>
                    </a:p>
                  </a:txBody>
                  <a:tcPr/>
                </a:tc>
              </a:tr>
              <a:tr h="336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ProgressBar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진행 </a:t>
                      </a:r>
                      <a:r>
                        <a:rPr lang="ko-KR" altLang="en-US" sz="1200" dirty="0" err="1" smtClean="0"/>
                        <a:t>프로그레스</a:t>
                      </a:r>
                      <a:r>
                        <a:rPr lang="ko-KR" altLang="en-US" sz="1200" dirty="0" smtClean="0"/>
                        <a:t> 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진행율을</a:t>
                      </a:r>
                      <a:r>
                        <a:rPr lang="ko-KR" altLang="en-US" sz="1200" dirty="0" smtClean="0"/>
                        <a:t> 막대 그래프로 표시한다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43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KBmpButton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폴더 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폴더 </a:t>
                      </a:r>
                      <a:r>
                        <a:rPr lang="ko-KR" altLang="en-US" sz="1200" dirty="0" err="1" smtClean="0"/>
                        <a:t>관리창을</a:t>
                      </a:r>
                      <a:r>
                        <a:rPr lang="ko-KR" altLang="en-US" sz="1200" dirty="0" smtClean="0"/>
                        <a:t> 연다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43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KBmpButton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기록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동기화 </a:t>
                      </a:r>
                      <a:r>
                        <a:rPr lang="ko-KR" altLang="en-US" sz="1200" dirty="0" err="1" smtClean="0"/>
                        <a:t>기록창을</a:t>
                      </a:r>
                      <a:r>
                        <a:rPr lang="ko-KR" altLang="en-US" sz="1200" dirty="0" smtClean="0"/>
                        <a:t> 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LEEKONYOUNG\Desktop\작업2\SCN_동기화상태창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8431"/>
            <a:ext cx="2725068" cy="118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20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Ribonbar</a:t>
            </a:r>
            <a:r>
              <a:rPr lang="en-US" altLang="ko-KR" dirty="0" smtClean="0"/>
              <a:t> - Image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89969"/>
              </p:ext>
            </p:extLst>
          </p:nvPr>
        </p:nvGraphicFramePr>
        <p:xfrm>
          <a:off x="395536" y="1916832"/>
          <a:ext cx="3528391" cy="4032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504056"/>
                <a:gridCol w="1584175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회전 및 뒤집기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크기조절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크기 조절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자르기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자르기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단색화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단색 및 </a:t>
                      </a:r>
                      <a:r>
                        <a:rPr lang="ko-KR" altLang="en-US" sz="1000" dirty="0" err="1" smtClean="0"/>
                        <a:t>그레이</a:t>
                      </a:r>
                      <a:r>
                        <a:rPr lang="ko-KR" altLang="en-US" sz="1000" dirty="0" smtClean="0"/>
                        <a:t> 스케일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Balance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Level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Brightness</a:t>
                      </a:r>
                      <a:r>
                        <a:rPr lang="en-US" altLang="ko-KR" sz="1000" baseline="0" dirty="0" smtClean="0"/>
                        <a:t> Contrast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HLS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HSV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Reverse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Select rectangle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Select ellipse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" b="82063"/>
          <a:stretch/>
        </p:blipFill>
        <p:spPr bwMode="auto">
          <a:xfrm>
            <a:off x="323528" y="908792"/>
            <a:ext cx="7519988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34524"/>
              </p:ext>
            </p:extLst>
          </p:nvPr>
        </p:nvGraphicFramePr>
        <p:xfrm>
          <a:off x="4139952" y="1916832"/>
          <a:ext cx="3528391" cy="4032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504056"/>
                <a:gridCol w="1944215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주석 요소 선택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직선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직선 그리기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자유곡선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자유곡선 그리기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사각형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사각형 그리기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타원 그리기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글상자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글상자</a:t>
                      </a:r>
                      <a:r>
                        <a:rPr lang="ko-KR" altLang="en-US" sz="1000" dirty="0" smtClean="0"/>
                        <a:t> 만들기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이미지 회전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79105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대상 서버 폴더 선택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LS2-SET-SERVER-FOLDER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ECM 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에서 제공하는 기능이며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해당 문서 참조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5814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크기조절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13488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대상 서버 폴더 선택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LS2-SET-SERVER-FOLDER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ECM 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에서 제공하는 기능이며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해당 문서 참조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35814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5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66879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대상 서버 폴더 선택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LS2-SET-SERVER-FOLDER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ECM 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에서 제공하는 기능이며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해당 문서 참조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1352"/>
            <a:ext cx="35528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6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단색화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75562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대상 서버 폴더 선택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LS2-SET-SERVER-FOLDER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ECM 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에서 제공하는 기능이며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해당 문서 참조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76337"/>
            <a:ext cx="35814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7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2434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Balance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32649"/>
              </p:ext>
            </p:extLst>
          </p:nvPr>
        </p:nvGraphicFramePr>
        <p:xfrm>
          <a:off x="5940152" y="793677"/>
          <a:ext cx="2894000" cy="5619530"/>
        </p:xfrm>
        <a:graphic>
          <a:graphicData uri="http://schemas.openxmlformats.org/drawingml/2006/table">
            <a:tbl>
              <a:tblPr/>
              <a:tblGrid>
                <a:gridCol w="822297"/>
                <a:gridCol w="2071703"/>
              </a:tblGrid>
              <a:tr h="242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동기화 대상 서버 폴더 선택 화면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LS2-SET-SERVER-FOLDER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Layout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의 폴더 선택 다이얼로그를 통해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서버측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 pitchFamily="50" charset="-127"/>
                          <a:cs typeface="+mn-cs"/>
                        </a:rPr>
                        <a:t>동기화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대상 폴더를 설정한다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0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주요기능 및 특이사항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413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6213" marR="0" lvl="0" indent="-1762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ECM Agent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에서 제공하는 기능이며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해당 문서 참조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9675"/>
            <a:ext cx="35718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1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3091</Words>
  <Application>Microsoft Office PowerPoint</Application>
  <PresentationFormat>화면 슬라이드 쇼(4:3)</PresentationFormat>
  <Paragraphs>926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Office 테마</vt:lpstr>
      <vt:lpstr>디자인 사용자 지정</vt:lpstr>
      <vt:lpstr>[Viva Imaging]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[로컬싱크] 화면 설계서</dc:title>
  <dc:creator>LEEKONYOUNG</dc:creator>
  <cp:lastModifiedBy>LEEKONYOUNG</cp:lastModifiedBy>
  <cp:revision>83</cp:revision>
  <dcterms:created xsi:type="dcterms:W3CDTF">2016-09-05T05:58:04Z</dcterms:created>
  <dcterms:modified xsi:type="dcterms:W3CDTF">2018-07-15T10:30:27Z</dcterms:modified>
</cp:coreProperties>
</file>