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71" r:id="rId4"/>
    <p:sldId id="273" r:id="rId5"/>
    <p:sldId id="272" r:id="rId6"/>
    <p:sldId id="274" r:id="rId7"/>
    <p:sldId id="284" r:id="rId8"/>
    <p:sldId id="275" r:id="rId9"/>
    <p:sldId id="285" r:id="rId10"/>
    <p:sldId id="282" r:id="rId11"/>
    <p:sldId id="280" r:id="rId12"/>
    <p:sldId id="286" r:id="rId13"/>
    <p:sldId id="287" r:id="rId14"/>
    <p:sldId id="288" r:id="rId15"/>
    <p:sldId id="289" r:id="rId16"/>
    <p:sldId id="278" r:id="rId17"/>
    <p:sldId id="279"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6F6"/>
    <a:srgbClr val="FF8A3F"/>
    <a:srgbClr val="0432FF"/>
    <a:srgbClr val="FF8AD8"/>
    <a:srgbClr val="FF9300"/>
    <a:srgbClr val="9437FF"/>
    <a:srgbClr val="FF32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8" autoAdjust="0"/>
    <p:restoredTop sz="94697"/>
  </p:normalViewPr>
  <p:slideViewPr>
    <p:cSldViewPr>
      <p:cViewPr>
        <p:scale>
          <a:sx n="105" d="100"/>
          <a:sy n="105" d="100"/>
        </p:scale>
        <p:origin x="656" y="248"/>
      </p:cViewPr>
      <p:guideLst>
        <p:guide orient="horz" pos="2178"/>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3F05C-D93D-4430-BF7B-BB507B3F16A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B59E1AC-8C01-4EAA-9DF8-03CDE0163DA1}">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Introduction</a:t>
          </a:r>
        </a:p>
      </dgm:t>
    </dgm:pt>
    <dgm:pt modelId="{C732A4F4-B809-43F9-9562-E0A0BD6D6F4B}" type="parTrans" cxnId="{08D5AEE2-49BB-4F55-9121-9B3C62099CBD}">
      <dgm:prSet/>
      <dgm:spPr/>
      <dgm:t>
        <a:bodyPr/>
        <a:lstStyle/>
        <a:p>
          <a:endParaRPr lang="en-US"/>
        </a:p>
      </dgm:t>
    </dgm:pt>
    <dgm:pt modelId="{A9A19C7C-F221-4C71-B10B-1E6F92466DAE}" type="sibTrans" cxnId="{08D5AEE2-49BB-4F55-9121-9B3C62099CBD}">
      <dgm:prSet/>
      <dgm:spPr/>
      <dgm:t>
        <a:bodyPr/>
        <a:lstStyle/>
        <a:p>
          <a:pPr>
            <a:lnSpc>
              <a:spcPct val="100000"/>
            </a:lnSpc>
          </a:pPr>
          <a:endParaRPr lang="en-US"/>
        </a:p>
      </dgm:t>
    </dgm:pt>
    <dgm:pt modelId="{2FDC4274-F8D2-40E3-884D-115C44F2C8DF}">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Problem Statement</a:t>
          </a:r>
        </a:p>
      </dgm:t>
    </dgm:pt>
    <dgm:pt modelId="{62010E52-C37C-4497-90F7-B04B43F360C5}" type="parTrans" cxnId="{5B98B2F5-7814-4D8F-A14D-B24C92F6BDF0}">
      <dgm:prSet/>
      <dgm:spPr/>
      <dgm:t>
        <a:bodyPr/>
        <a:lstStyle/>
        <a:p>
          <a:endParaRPr lang="en-US"/>
        </a:p>
      </dgm:t>
    </dgm:pt>
    <dgm:pt modelId="{EFA1B1D0-210F-4F84-9766-03A3751F564C}" type="sibTrans" cxnId="{5B98B2F5-7814-4D8F-A14D-B24C92F6BDF0}">
      <dgm:prSet/>
      <dgm:spPr/>
      <dgm:t>
        <a:bodyPr/>
        <a:lstStyle/>
        <a:p>
          <a:pPr>
            <a:lnSpc>
              <a:spcPct val="100000"/>
            </a:lnSpc>
          </a:pPr>
          <a:endParaRPr lang="en-US"/>
        </a:p>
      </dgm:t>
    </dgm:pt>
    <dgm:pt modelId="{7BDDAA8D-1F34-4F53-BA3C-28A65FC20F9B}">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Technical Details</a:t>
          </a:r>
        </a:p>
      </dgm:t>
    </dgm:pt>
    <dgm:pt modelId="{B1DBC40D-145B-4DEB-B759-3258047549D4}" type="parTrans" cxnId="{366D515E-B42B-419F-8632-DF8A91072F3B}">
      <dgm:prSet/>
      <dgm:spPr/>
      <dgm:t>
        <a:bodyPr/>
        <a:lstStyle/>
        <a:p>
          <a:endParaRPr lang="en-US"/>
        </a:p>
      </dgm:t>
    </dgm:pt>
    <dgm:pt modelId="{85D9A24A-9642-4C19-AF76-506DE18322B3}" type="sibTrans" cxnId="{366D515E-B42B-419F-8632-DF8A91072F3B}">
      <dgm:prSet/>
      <dgm:spPr/>
      <dgm:t>
        <a:bodyPr/>
        <a:lstStyle/>
        <a:p>
          <a:pPr>
            <a:lnSpc>
              <a:spcPct val="100000"/>
            </a:lnSpc>
          </a:pPr>
          <a:endParaRPr lang="en-US"/>
        </a:p>
      </dgm:t>
    </dgm:pt>
    <dgm:pt modelId="{265FD1E3-42FF-49E7-A127-270E3C349297}">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Key Features </a:t>
          </a:r>
        </a:p>
      </dgm:t>
    </dgm:pt>
    <dgm:pt modelId="{2B1FAE64-2C25-4AB0-A620-A329EEBB3B1A}" type="parTrans" cxnId="{5AE8AA25-16CB-4E1B-9BC5-40822EB0BBEC}">
      <dgm:prSet/>
      <dgm:spPr/>
      <dgm:t>
        <a:bodyPr/>
        <a:lstStyle/>
        <a:p>
          <a:endParaRPr lang="en-US"/>
        </a:p>
      </dgm:t>
    </dgm:pt>
    <dgm:pt modelId="{B202A07F-5D7C-4C95-81BF-26C8C72E8958}" type="sibTrans" cxnId="{5AE8AA25-16CB-4E1B-9BC5-40822EB0BBEC}">
      <dgm:prSet/>
      <dgm:spPr/>
      <dgm:t>
        <a:bodyPr/>
        <a:lstStyle/>
        <a:p>
          <a:pPr>
            <a:lnSpc>
              <a:spcPct val="100000"/>
            </a:lnSpc>
          </a:pPr>
          <a:endParaRPr lang="en-US"/>
        </a:p>
      </dgm:t>
    </dgm:pt>
    <dgm:pt modelId="{3DB1D693-749F-4609-A59D-132B547D40D3}">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Project Highlights</a:t>
          </a:r>
        </a:p>
      </dgm:t>
    </dgm:pt>
    <dgm:pt modelId="{B94F0B47-85E7-44A1-833E-FA1AEF478E93}" type="parTrans" cxnId="{BB635EB8-5A65-4621-8751-5F73DD6CD861}">
      <dgm:prSet/>
      <dgm:spPr/>
      <dgm:t>
        <a:bodyPr/>
        <a:lstStyle/>
        <a:p>
          <a:endParaRPr lang="en-US"/>
        </a:p>
      </dgm:t>
    </dgm:pt>
    <dgm:pt modelId="{6F0EAF13-71D5-460C-91BD-CB21BD563798}" type="sibTrans" cxnId="{BB635EB8-5A65-4621-8751-5F73DD6CD861}">
      <dgm:prSet/>
      <dgm:spPr/>
      <dgm:t>
        <a:bodyPr/>
        <a:lstStyle/>
        <a:p>
          <a:pPr>
            <a:lnSpc>
              <a:spcPct val="100000"/>
            </a:lnSpc>
          </a:pPr>
          <a:endParaRPr lang="en-US"/>
        </a:p>
      </dgm:t>
    </dgm:pt>
    <dgm:pt modelId="{0E31A487-2123-423C-8209-054E89A6C898}">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Conclusion</a:t>
          </a:r>
        </a:p>
      </dgm:t>
    </dgm:pt>
    <dgm:pt modelId="{573892DA-A890-4C7D-8100-908687EEB1FC}" type="parTrans" cxnId="{DD9C33CC-7D23-457C-A70B-9F605F7E26E0}">
      <dgm:prSet/>
      <dgm:spPr/>
      <dgm:t>
        <a:bodyPr/>
        <a:lstStyle/>
        <a:p>
          <a:endParaRPr lang="en-US"/>
        </a:p>
      </dgm:t>
    </dgm:pt>
    <dgm:pt modelId="{AA2634E5-C948-4418-BCC6-DFC83F7C5E62}" type="sibTrans" cxnId="{DD9C33CC-7D23-457C-A70B-9F605F7E26E0}">
      <dgm:prSet/>
      <dgm:spPr/>
      <dgm:t>
        <a:bodyPr/>
        <a:lstStyle/>
        <a:p>
          <a:pPr>
            <a:lnSpc>
              <a:spcPct val="100000"/>
            </a:lnSpc>
          </a:pPr>
          <a:endParaRPr lang="en-US"/>
        </a:p>
      </dgm:t>
    </dgm:pt>
    <dgm:pt modelId="{29FB710D-4D8B-4039-A847-AE4CFC858765}">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References/Links used</a:t>
          </a:r>
        </a:p>
      </dgm:t>
    </dgm:pt>
    <dgm:pt modelId="{996A2142-106C-4532-A77A-076F42DABD7A}" type="parTrans" cxnId="{C4325D58-BD73-4246-915A-3CA79766993E}">
      <dgm:prSet/>
      <dgm:spPr/>
      <dgm:t>
        <a:bodyPr/>
        <a:lstStyle/>
        <a:p>
          <a:endParaRPr lang="en-US"/>
        </a:p>
      </dgm:t>
    </dgm:pt>
    <dgm:pt modelId="{77F676ED-014F-411B-82F4-63E864F563ED}" type="sibTrans" cxnId="{C4325D58-BD73-4246-915A-3CA79766993E}">
      <dgm:prSet/>
      <dgm:spPr/>
      <dgm:t>
        <a:bodyPr/>
        <a:lstStyle/>
        <a:p>
          <a:endParaRPr lang="en-US"/>
        </a:p>
      </dgm:t>
    </dgm:pt>
    <dgm:pt modelId="{E410BEA3-E10D-4B4C-85D7-D552E1F1C5BA}" type="pres">
      <dgm:prSet presAssocID="{9403F05C-D93D-4430-BF7B-BB507B3F16A8}" presName="root" presStyleCnt="0">
        <dgm:presLayoutVars>
          <dgm:dir/>
          <dgm:resizeHandles val="exact"/>
        </dgm:presLayoutVars>
      </dgm:prSet>
      <dgm:spPr/>
    </dgm:pt>
    <dgm:pt modelId="{5211F5ED-CC0E-4D8B-AF06-8219390850B7}" type="pres">
      <dgm:prSet presAssocID="{9403F05C-D93D-4430-BF7B-BB507B3F16A8}" presName="container" presStyleCnt="0">
        <dgm:presLayoutVars>
          <dgm:dir/>
          <dgm:resizeHandles val="exact"/>
        </dgm:presLayoutVars>
      </dgm:prSet>
      <dgm:spPr/>
    </dgm:pt>
    <dgm:pt modelId="{4E5047B1-FDDB-414D-A72E-E7CF741B2C53}" type="pres">
      <dgm:prSet presAssocID="{FB59E1AC-8C01-4EAA-9DF8-03CDE0163DA1}" presName="compNode" presStyleCnt="0"/>
      <dgm:spPr/>
    </dgm:pt>
    <dgm:pt modelId="{06D0889C-0964-4EB8-B3E4-174F3127F0A9}" type="pres">
      <dgm:prSet presAssocID="{FB59E1AC-8C01-4EAA-9DF8-03CDE0163DA1}" presName="iconBgRect" presStyleLbl="bgShp" presStyleIdx="0" presStyleCnt="7"/>
      <dgm:spPr>
        <a:solidFill>
          <a:srgbClr val="FF0000"/>
        </a:solidFill>
      </dgm:spPr>
    </dgm:pt>
    <dgm:pt modelId="{84B35D3D-1620-4B23-942F-1BB5BCA65CC6}" type="pres">
      <dgm:prSet presAssocID="{FB59E1AC-8C01-4EAA-9DF8-03CDE0163DA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74FAC89-B9B9-45D3-9BE4-1A9014035E36}" type="pres">
      <dgm:prSet presAssocID="{FB59E1AC-8C01-4EAA-9DF8-03CDE0163DA1}" presName="spaceRect" presStyleCnt="0"/>
      <dgm:spPr/>
    </dgm:pt>
    <dgm:pt modelId="{15777A9B-D447-4B6E-AC80-598F368B6AC8}" type="pres">
      <dgm:prSet presAssocID="{FB59E1AC-8C01-4EAA-9DF8-03CDE0163DA1}" presName="textRect" presStyleLbl="revTx" presStyleIdx="0" presStyleCnt="7">
        <dgm:presLayoutVars>
          <dgm:chMax val="1"/>
          <dgm:chPref val="1"/>
        </dgm:presLayoutVars>
      </dgm:prSet>
      <dgm:spPr/>
    </dgm:pt>
    <dgm:pt modelId="{573162EA-626B-42AA-B827-6E5AB67721EA}" type="pres">
      <dgm:prSet presAssocID="{A9A19C7C-F221-4C71-B10B-1E6F92466DAE}" presName="sibTrans" presStyleLbl="sibTrans2D1" presStyleIdx="0" presStyleCnt="0"/>
      <dgm:spPr/>
    </dgm:pt>
    <dgm:pt modelId="{1F1F46B8-FAB2-4433-85AD-6D2FE2EA2EB8}" type="pres">
      <dgm:prSet presAssocID="{2FDC4274-F8D2-40E3-884D-115C44F2C8DF}" presName="compNode" presStyleCnt="0"/>
      <dgm:spPr/>
    </dgm:pt>
    <dgm:pt modelId="{51BF11AE-8404-44C0-B8EA-1A231586C5C1}" type="pres">
      <dgm:prSet presAssocID="{2FDC4274-F8D2-40E3-884D-115C44F2C8DF}" presName="iconBgRect" presStyleLbl="bgShp" presStyleIdx="1" presStyleCnt="7"/>
      <dgm:spPr>
        <a:solidFill>
          <a:srgbClr val="00B050"/>
        </a:solidFill>
      </dgm:spPr>
    </dgm:pt>
    <dgm:pt modelId="{4DD28133-B55A-474E-9A60-47D49248B509}" type="pres">
      <dgm:prSet presAssocID="{2FDC4274-F8D2-40E3-884D-115C44F2C8D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C6454A0-E50B-405C-A3DE-CAA38FA9FAE7}" type="pres">
      <dgm:prSet presAssocID="{2FDC4274-F8D2-40E3-884D-115C44F2C8DF}" presName="spaceRect" presStyleCnt="0"/>
      <dgm:spPr/>
    </dgm:pt>
    <dgm:pt modelId="{D322B405-DE94-46F2-8702-B4B329FEED2E}" type="pres">
      <dgm:prSet presAssocID="{2FDC4274-F8D2-40E3-884D-115C44F2C8DF}" presName="textRect" presStyleLbl="revTx" presStyleIdx="1" presStyleCnt="7">
        <dgm:presLayoutVars>
          <dgm:chMax val="1"/>
          <dgm:chPref val="1"/>
        </dgm:presLayoutVars>
      </dgm:prSet>
      <dgm:spPr/>
    </dgm:pt>
    <dgm:pt modelId="{FE75BF01-1AE8-4ECF-B158-97D7EFDBA3D1}" type="pres">
      <dgm:prSet presAssocID="{EFA1B1D0-210F-4F84-9766-03A3751F564C}" presName="sibTrans" presStyleLbl="sibTrans2D1" presStyleIdx="0" presStyleCnt="0"/>
      <dgm:spPr/>
    </dgm:pt>
    <dgm:pt modelId="{D8523F5E-0899-4268-BABF-B352018DB8AB}" type="pres">
      <dgm:prSet presAssocID="{7BDDAA8D-1F34-4F53-BA3C-28A65FC20F9B}" presName="compNode" presStyleCnt="0"/>
      <dgm:spPr/>
    </dgm:pt>
    <dgm:pt modelId="{47FE4AC2-FC86-4BA5-A5E2-9E0A577FB090}" type="pres">
      <dgm:prSet presAssocID="{7BDDAA8D-1F34-4F53-BA3C-28A65FC20F9B}" presName="iconBgRect" presStyleLbl="bgShp" presStyleIdx="2" presStyleCnt="7"/>
      <dgm:spPr>
        <a:solidFill>
          <a:srgbClr val="9437FF"/>
        </a:solidFill>
      </dgm:spPr>
    </dgm:pt>
    <dgm:pt modelId="{49E50F27-5B61-4605-8FC0-4C757166DD0D}" type="pres">
      <dgm:prSet presAssocID="{7BDDAA8D-1F34-4F53-BA3C-28A65FC20F9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C7BFEF47-A138-4870-A4EE-9E5347DBAD3E}" type="pres">
      <dgm:prSet presAssocID="{7BDDAA8D-1F34-4F53-BA3C-28A65FC20F9B}" presName="spaceRect" presStyleCnt="0"/>
      <dgm:spPr/>
    </dgm:pt>
    <dgm:pt modelId="{104A122A-78E8-4366-B752-B1BCEB6446CE}" type="pres">
      <dgm:prSet presAssocID="{7BDDAA8D-1F34-4F53-BA3C-28A65FC20F9B}" presName="textRect" presStyleLbl="revTx" presStyleIdx="2" presStyleCnt="7">
        <dgm:presLayoutVars>
          <dgm:chMax val="1"/>
          <dgm:chPref val="1"/>
        </dgm:presLayoutVars>
      </dgm:prSet>
      <dgm:spPr/>
    </dgm:pt>
    <dgm:pt modelId="{BE167648-633A-4E85-B0BF-81AEF310787E}" type="pres">
      <dgm:prSet presAssocID="{85D9A24A-9642-4C19-AF76-506DE18322B3}" presName="sibTrans" presStyleLbl="sibTrans2D1" presStyleIdx="0" presStyleCnt="0"/>
      <dgm:spPr/>
    </dgm:pt>
    <dgm:pt modelId="{0D5CCF9C-A326-47B1-8860-1E94F338C26C}" type="pres">
      <dgm:prSet presAssocID="{265FD1E3-42FF-49E7-A127-270E3C349297}" presName="compNode" presStyleCnt="0"/>
      <dgm:spPr/>
    </dgm:pt>
    <dgm:pt modelId="{9A3F4517-3A1D-407B-837A-F072914F26C9}" type="pres">
      <dgm:prSet presAssocID="{265FD1E3-42FF-49E7-A127-270E3C349297}" presName="iconBgRect" presStyleLbl="bgShp" presStyleIdx="3" presStyleCnt="7"/>
      <dgm:spPr>
        <a:solidFill>
          <a:srgbClr val="00B0F0"/>
        </a:solidFill>
      </dgm:spPr>
    </dgm:pt>
    <dgm:pt modelId="{193D5046-9A68-4781-99CB-55DB0215C484}" type="pres">
      <dgm:prSet presAssocID="{265FD1E3-42FF-49E7-A127-270E3C34929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15516C34-C6FF-4029-B4DA-CE44D77D91DD}" type="pres">
      <dgm:prSet presAssocID="{265FD1E3-42FF-49E7-A127-270E3C349297}" presName="spaceRect" presStyleCnt="0"/>
      <dgm:spPr/>
    </dgm:pt>
    <dgm:pt modelId="{071C39F6-EBA5-4C1E-AA8C-2DA99A0F7945}" type="pres">
      <dgm:prSet presAssocID="{265FD1E3-42FF-49E7-A127-270E3C349297}" presName="textRect" presStyleLbl="revTx" presStyleIdx="3" presStyleCnt="7">
        <dgm:presLayoutVars>
          <dgm:chMax val="1"/>
          <dgm:chPref val="1"/>
        </dgm:presLayoutVars>
      </dgm:prSet>
      <dgm:spPr/>
    </dgm:pt>
    <dgm:pt modelId="{E0B6B278-263C-471F-A922-9A52F6829591}" type="pres">
      <dgm:prSet presAssocID="{B202A07F-5D7C-4C95-81BF-26C8C72E8958}" presName="sibTrans" presStyleLbl="sibTrans2D1" presStyleIdx="0" presStyleCnt="0"/>
      <dgm:spPr/>
    </dgm:pt>
    <dgm:pt modelId="{82632092-E715-4003-BB1B-F37FD7D5E038}" type="pres">
      <dgm:prSet presAssocID="{3DB1D693-749F-4609-A59D-132B547D40D3}" presName="compNode" presStyleCnt="0"/>
      <dgm:spPr/>
    </dgm:pt>
    <dgm:pt modelId="{168E2440-1DC3-4334-BC72-ED6490EA00FB}" type="pres">
      <dgm:prSet presAssocID="{3DB1D693-749F-4609-A59D-132B547D40D3}" presName="iconBgRect" presStyleLbl="bgShp" presStyleIdx="4" presStyleCnt="7"/>
      <dgm:spPr>
        <a:solidFill>
          <a:srgbClr val="FF8A3F"/>
        </a:solidFill>
      </dgm:spPr>
    </dgm:pt>
    <dgm:pt modelId="{13DFB2EF-9B08-49CD-8FEB-7B5E242E1298}" type="pres">
      <dgm:prSet presAssocID="{3DB1D693-749F-4609-A59D-132B547D40D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5485F98E-63FE-4226-AFBF-C377F00EB906}" type="pres">
      <dgm:prSet presAssocID="{3DB1D693-749F-4609-A59D-132B547D40D3}" presName="spaceRect" presStyleCnt="0"/>
      <dgm:spPr/>
    </dgm:pt>
    <dgm:pt modelId="{17397782-66A5-4929-A619-DC38A33A8A46}" type="pres">
      <dgm:prSet presAssocID="{3DB1D693-749F-4609-A59D-132B547D40D3}" presName="textRect" presStyleLbl="revTx" presStyleIdx="4" presStyleCnt="7">
        <dgm:presLayoutVars>
          <dgm:chMax val="1"/>
          <dgm:chPref val="1"/>
        </dgm:presLayoutVars>
      </dgm:prSet>
      <dgm:spPr/>
    </dgm:pt>
    <dgm:pt modelId="{24CDAFF1-354C-4B3F-A776-AB547FEE8351}" type="pres">
      <dgm:prSet presAssocID="{6F0EAF13-71D5-460C-91BD-CB21BD563798}" presName="sibTrans" presStyleLbl="sibTrans2D1" presStyleIdx="0" presStyleCnt="0"/>
      <dgm:spPr/>
    </dgm:pt>
    <dgm:pt modelId="{A1A3E2B8-27E7-415C-99CB-4D8A6078C36F}" type="pres">
      <dgm:prSet presAssocID="{0E31A487-2123-423C-8209-054E89A6C898}" presName="compNode" presStyleCnt="0"/>
      <dgm:spPr/>
    </dgm:pt>
    <dgm:pt modelId="{51DD9B36-BB4D-4476-B002-99DD0EA035F3}" type="pres">
      <dgm:prSet presAssocID="{0E31A487-2123-423C-8209-054E89A6C898}" presName="iconBgRect" presStyleLbl="bgShp" presStyleIdx="5" presStyleCnt="7"/>
      <dgm:spPr>
        <a:solidFill>
          <a:srgbClr val="FF8AD8"/>
        </a:solidFill>
      </dgm:spPr>
    </dgm:pt>
    <dgm:pt modelId="{4CC107F6-7E4B-47C1-80CE-84F8BD53903E}" type="pres">
      <dgm:prSet presAssocID="{0E31A487-2123-423C-8209-054E89A6C89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9FC6D014-3A09-4F45-AF0A-D9DBDFB4EED1}" type="pres">
      <dgm:prSet presAssocID="{0E31A487-2123-423C-8209-054E89A6C898}" presName="spaceRect" presStyleCnt="0"/>
      <dgm:spPr/>
    </dgm:pt>
    <dgm:pt modelId="{96315F45-9A47-497D-84F9-8A5602517889}" type="pres">
      <dgm:prSet presAssocID="{0E31A487-2123-423C-8209-054E89A6C898}" presName="textRect" presStyleLbl="revTx" presStyleIdx="5" presStyleCnt="7">
        <dgm:presLayoutVars>
          <dgm:chMax val="1"/>
          <dgm:chPref val="1"/>
        </dgm:presLayoutVars>
      </dgm:prSet>
      <dgm:spPr/>
    </dgm:pt>
    <dgm:pt modelId="{554AE7AD-69B8-44E5-8CAA-1530B171392A}" type="pres">
      <dgm:prSet presAssocID="{AA2634E5-C948-4418-BCC6-DFC83F7C5E62}" presName="sibTrans" presStyleLbl="sibTrans2D1" presStyleIdx="0" presStyleCnt="0"/>
      <dgm:spPr/>
    </dgm:pt>
    <dgm:pt modelId="{AF8CFC98-B4C8-4928-A904-18526A481598}" type="pres">
      <dgm:prSet presAssocID="{29FB710D-4D8B-4039-A847-AE4CFC858765}" presName="compNode" presStyleCnt="0"/>
      <dgm:spPr/>
    </dgm:pt>
    <dgm:pt modelId="{6D3C95C0-88EB-4631-A773-1B97E81603A0}" type="pres">
      <dgm:prSet presAssocID="{29FB710D-4D8B-4039-A847-AE4CFC858765}" presName="iconBgRect" presStyleLbl="bgShp" presStyleIdx="6" presStyleCnt="7"/>
      <dgm:spPr>
        <a:solidFill>
          <a:srgbClr val="0432FF"/>
        </a:solidFill>
      </dgm:spPr>
    </dgm:pt>
    <dgm:pt modelId="{D0482B71-62D6-4815-9846-388D5554019D}" type="pres">
      <dgm:prSet presAssocID="{29FB710D-4D8B-4039-A847-AE4CFC85876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nk"/>
        </a:ext>
      </dgm:extLst>
    </dgm:pt>
    <dgm:pt modelId="{C7477C95-14FF-4B07-901F-E1B59D5E4C08}" type="pres">
      <dgm:prSet presAssocID="{29FB710D-4D8B-4039-A847-AE4CFC858765}" presName="spaceRect" presStyleCnt="0"/>
      <dgm:spPr/>
    </dgm:pt>
    <dgm:pt modelId="{C7D1AAC3-8FC9-4386-8824-C9432A5F198E}" type="pres">
      <dgm:prSet presAssocID="{29FB710D-4D8B-4039-A847-AE4CFC858765}" presName="textRect" presStyleLbl="revTx" presStyleIdx="6" presStyleCnt="7" custScaleX="174598" custLinFactNeighborX="32741" custLinFactNeighborY="-1351">
        <dgm:presLayoutVars>
          <dgm:chMax val="1"/>
          <dgm:chPref val="1"/>
        </dgm:presLayoutVars>
      </dgm:prSet>
      <dgm:spPr/>
    </dgm:pt>
  </dgm:ptLst>
  <dgm:cxnLst>
    <dgm:cxn modelId="{E8ED520B-BFC7-474E-84EB-04942AA9E9AF}" type="presOf" srcId="{B202A07F-5D7C-4C95-81BF-26C8C72E8958}" destId="{E0B6B278-263C-471F-A922-9A52F6829591}" srcOrd="0" destOrd="0" presId="urn:microsoft.com/office/officeart/2018/2/layout/IconCircleList"/>
    <dgm:cxn modelId="{13C58917-9F25-B247-AA49-0BB2B4F07D06}" type="presOf" srcId="{FB59E1AC-8C01-4EAA-9DF8-03CDE0163DA1}" destId="{15777A9B-D447-4B6E-AC80-598F368B6AC8}" srcOrd="0" destOrd="0" presId="urn:microsoft.com/office/officeart/2018/2/layout/IconCircleList"/>
    <dgm:cxn modelId="{5AE8AA25-16CB-4E1B-9BC5-40822EB0BBEC}" srcId="{9403F05C-D93D-4430-BF7B-BB507B3F16A8}" destId="{265FD1E3-42FF-49E7-A127-270E3C349297}" srcOrd="3" destOrd="0" parTransId="{2B1FAE64-2C25-4AB0-A620-A329EEBB3B1A}" sibTransId="{B202A07F-5D7C-4C95-81BF-26C8C72E8958}"/>
    <dgm:cxn modelId="{99CCC537-0C26-2545-B536-0270AD5B4BFD}" type="presOf" srcId="{3DB1D693-749F-4609-A59D-132B547D40D3}" destId="{17397782-66A5-4929-A619-DC38A33A8A46}" srcOrd="0" destOrd="0" presId="urn:microsoft.com/office/officeart/2018/2/layout/IconCircleList"/>
    <dgm:cxn modelId="{C4325D58-BD73-4246-915A-3CA79766993E}" srcId="{9403F05C-D93D-4430-BF7B-BB507B3F16A8}" destId="{29FB710D-4D8B-4039-A847-AE4CFC858765}" srcOrd="6" destOrd="0" parTransId="{996A2142-106C-4532-A77A-076F42DABD7A}" sibTransId="{77F676ED-014F-411B-82F4-63E864F563ED}"/>
    <dgm:cxn modelId="{366D515E-B42B-419F-8632-DF8A91072F3B}" srcId="{9403F05C-D93D-4430-BF7B-BB507B3F16A8}" destId="{7BDDAA8D-1F34-4F53-BA3C-28A65FC20F9B}" srcOrd="2" destOrd="0" parTransId="{B1DBC40D-145B-4DEB-B759-3258047549D4}" sibTransId="{85D9A24A-9642-4C19-AF76-506DE18322B3}"/>
    <dgm:cxn modelId="{A6B60D68-82A0-094D-A573-6AE2687E5318}" type="presOf" srcId="{6F0EAF13-71D5-460C-91BD-CB21BD563798}" destId="{24CDAFF1-354C-4B3F-A776-AB547FEE8351}" srcOrd="0" destOrd="0" presId="urn:microsoft.com/office/officeart/2018/2/layout/IconCircleList"/>
    <dgm:cxn modelId="{AA485178-4868-A644-A9E1-C3012CED94B4}" type="presOf" srcId="{85D9A24A-9642-4C19-AF76-506DE18322B3}" destId="{BE167648-633A-4E85-B0BF-81AEF310787E}" srcOrd="0" destOrd="0" presId="urn:microsoft.com/office/officeart/2018/2/layout/IconCircleList"/>
    <dgm:cxn modelId="{0EC23095-71E0-FD4F-B6DC-5F9F2295A185}" type="presOf" srcId="{0E31A487-2123-423C-8209-054E89A6C898}" destId="{96315F45-9A47-497D-84F9-8A5602517889}" srcOrd="0" destOrd="0" presId="urn:microsoft.com/office/officeart/2018/2/layout/IconCircleList"/>
    <dgm:cxn modelId="{4CD42498-B81B-AE45-9C60-0A0252079FA8}" type="presOf" srcId="{29FB710D-4D8B-4039-A847-AE4CFC858765}" destId="{C7D1AAC3-8FC9-4386-8824-C9432A5F198E}" srcOrd="0" destOrd="0" presId="urn:microsoft.com/office/officeart/2018/2/layout/IconCircleList"/>
    <dgm:cxn modelId="{C5B90C9B-C263-4742-BF74-7371AD3A22E7}" type="presOf" srcId="{2FDC4274-F8D2-40E3-884D-115C44F2C8DF}" destId="{D322B405-DE94-46F2-8702-B4B329FEED2E}" srcOrd="0" destOrd="0" presId="urn:microsoft.com/office/officeart/2018/2/layout/IconCircleList"/>
    <dgm:cxn modelId="{C57E3C9F-5D26-4942-A92D-871FF481F3D5}" type="presOf" srcId="{A9A19C7C-F221-4C71-B10B-1E6F92466DAE}" destId="{573162EA-626B-42AA-B827-6E5AB67721EA}" srcOrd="0" destOrd="0" presId="urn:microsoft.com/office/officeart/2018/2/layout/IconCircleList"/>
    <dgm:cxn modelId="{A1FB92A2-C4E1-254C-A461-864FCAC72950}" type="presOf" srcId="{265FD1E3-42FF-49E7-A127-270E3C349297}" destId="{071C39F6-EBA5-4C1E-AA8C-2DA99A0F7945}" srcOrd="0" destOrd="0" presId="urn:microsoft.com/office/officeart/2018/2/layout/IconCircleList"/>
    <dgm:cxn modelId="{8338CFAF-4146-4640-B333-3710DDEAF426}" type="presOf" srcId="{EFA1B1D0-210F-4F84-9766-03A3751F564C}" destId="{FE75BF01-1AE8-4ECF-B158-97D7EFDBA3D1}" srcOrd="0" destOrd="0" presId="urn:microsoft.com/office/officeart/2018/2/layout/IconCircleList"/>
    <dgm:cxn modelId="{BB635EB8-5A65-4621-8751-5F73DD6CD861}" srcId="{9403F05C-D93D-4430-BF7B-BB507B3F16A8}" destId="{3DB1D693-749F-4609-A59D-132B547D40D3}" srcOrd="4" destOrd="0" parTransId="{B94F0B47-85E7-44A1-833E-FA1AEF478E93}" sibTransId="{6F0EAF13-71D5-460C-91BD-CB21BD563798}"/>
    <dgm:cxn modelId="{DD9C33CC-7D23-457C-A70B-9F605F7E26E0}" srcId="{9403F05C-D93D-4430-BF7B-BB507B3F16A8}" destId="{0E31A487-2123-423C-8209-054E89A6C898}" srcOrd="5" destOrd="0" parTransId="{573892DA-A890-4C7D-8100-908687EEB1FC}" sibTransId="{AA2634E5-C948-4418-BCC6-DFC83F7C5E62}"/>
    <dgm:cxn modelId="{08D5AEE2-49BB-4F55-9121-9B3C62099CBD}" srcId="{9403F05C-D93D-4430-BF7B-BB507B3F16A8}" destId="{FB59E1AC-8C01-4EAA-9DF8-03CDE0163DA1}" srcOrd="0" destOrd="0" parTransId="{C732A4F4-B809-43F9-9562-E0A0BD6D6F4B}" sibTransId="{A9A19C7C-F221-4C71-B10B-1E6F92466DAE}"/>
    <dgm:cxn modelId="{634225F0-9228-7E4B-9932-7EE3FA6F2E8A}" type="presOf" srcId="{9403F05C-D93D-4430-BF7B-BB507B3F16A8}" destId="{E410BEA3-E10D-4B4C-85D7-D552E1F1C5BA}" srcOrd="0" destOrd="0" presId="urn:microsoft.com/office/officeart/2018/2/layout/IconCircleList"/>
    <dgm:cxn modelId="{A3717BF0-B022-9246-8C46-C31493A1C61D}" type="presOf" srcId="{7BDDAA8D-1F34-4F53-BA3C-28A65FC20F9B}" destId="{104A122A-78E8-4366-B752-B1BCEB6446CE}" srcOrd="0" destOrd="0" presId="urn:microsoft.com/office/officeart/2018/2/layout/IconCircleList"/>
    <dgm:cxn modelId="{5B98B2F5-7814-4D8F-A14D-B24C92F6BDF0}" srcId="{9403F05C-D93D-4430-BF7B-BB507B3F16A8}" destId="{2FDC4274-F8D2-40E3-884D-115C44F2C8DF}" srcOrd="1" destOrd="0" parTransId="{62010E52-C37C-4497-90F7-B04B43F360C5}" sibTransId="{EFA1B1D0-210F-4F84-9766-03A3751F564C}"/>
    <dgm:cxn modelId="{CFF886FB-DE5D-7A48-B496-F27A2580DAB1}" type="presOf" srcId="{AA2634E5-C948-4418-BCC6-DFC83F7C5E62}" destId="{554AE7AD-69B8-44E5-8CAA-1530B171392A}" srcOrd="0" destOrd="0" presId="urn:microsoft.com/office/officeart/2018/2/layout/IconCircleList"/>
    <dgm:cxn modelId="{1E421905-1942-9741-842F-AE44754AF9DB}" type="presParOf" srcId="{E410BEA3-E10D-4B4C-85D7-D552E1F1C5BA}" destId="{5211F5ED-CC0E-4D8B-AF06-8219390850B7}" srcOrd="0" destOrd="0" presId="urn:microsoft.com/office/officeart/2018/2/layout/IconCircleList"/>
    <dgm:cxn modelId="{2D62F7ED-24A3-CF42-8950-E28D340A02BC}" type="presParOf" srcId="{5211F5ED-CC0E-4D8B-AF06-8219390850B7}" destId="{4E5047B1-FDDB-414D-A72E-E7CF741B2C53}" srcOrd="0" destOrd="0" presId="urn:microsoft.com/office/officeart/2018/2/layout/IconCircleList"/>
    <dgm:cxn modelId="{9DD5B5D1-BD78-3840-A64D-98F14CB24198}" type="presParOf" srcId="{4E5047B1-FDDB-414D-A72E-E7CF741B2C53}" destId="{06D0889C-0964-4EB8-B3E4-174F3127F0A9}" srcOrd="0" destOrd="0" presId="urn:microsoft.com/office/officeart/2018/2/layout/IconCircleList"/>
    <dgm:cxn modelId="{786DE0C1-DA37-F144-873C-7826DDEF5F85}" type="presParOf" srcId="{4E5047B1-FDDB-414D-A72E-E7CF741B2C53}" destId="{84B35D3D-1620-4B23-942F-1BB5BCA65CC6}" srcOrd="1" destOrd="0" presId="urn:microsoft.com/office/officeart/2018/2/layout/IconCircleList"/>
    <dgm:cxn modelId="{FEE78B74-5651-FF44-97A2-953ED76BD9E8}" type="presParOf" srcId="{4E5047B1-FDDB-414D-A72E-E7CF741B2C53}" destId="{074FAC89-B9B9-45D3-9BE4-1A9014035E36}" srcOrd="2" destOrd="0" presId="urn:microsoft.com/office/officeart/2018/2/layout/IconCircleList"/>
    <dgm:cxn modelId="{57BECEC4-626D-5A47-947C-D6E42E8AF638}" type="presParOf" srcId="{4E5047B1-FDDB-414D-A72E-E7CF741B2C53}" destId="{15777A9B-D447-4B6E-AC80-598F368B6AC8}" srcOrd="3" destOrd="0" presId="urn:microsoft.com/office/officeart/2018/2/layout/IconCircleList"/>
    <dgm:cxn modelId="{989D78C2-D0CD-144C-8BBE-A5E1FF651347}" type="presParOf" srcId="{5211F5ED-CC0E-4D8B-AF06-8219390850B7}" destId="{573162EA-626B-42AA-B827-6E5AB67721EA}" srcOrd="1" destOrd="0" presId="urn:microsoft.com/office/officeart/2018/2/layout/IconCircleList"/>
    <dgm:cxn modelId="{0B9DE278-ED57-2E44-83D7-CDE0D8B65DF1}" type="presParOf" srcId="{5211F5ED-CC0E-4D8B-AF06-8219390850B7}" destId="{1F1F46B8-FAB2-4433-85AD-6D2FE2EA2EB8}" srcOrd="2" destOrd="0" presId="urn:microsoft.com/office/officeart/2018/2/layout/IconCircleList"/>
    <dgm:cxn modelId="{5B4CB3DB-2AD9-634F-8331-99F28DD4B573}" type="presParOf" srcId="{1F1F46B8-FAB2-4433-85AD-6D2FE2EA2EB8}" destId="{51BF11AE-8404-44C0-B8EA-1A231586C5C1}" srcOrd="0" destOrd="0" presId="urn:microsoft.com/office/officeart/2018/2/layout/IconCircleList"/>
    <dgm:cxn modelId="{4B98E4A1-6516-AA44-BA6F-F2556524F2EF}" type="presParOf" srcId="{1F1F46B8-FAB2-4433-85AD-6D2FE2EA2EB8}" destId="{4DD28133-B55A-474E-9A60-47D49248B509}" srcOrd="1" destOrd="0" presId="urn:microsoft.com/office/officeart/2018/2/layout/IconCircleList"/>
    <dgm:cxn modelId="{466908A1-3BFA-D140-9D9E-7EC41459433C}" type="presParOf" srcId="{1F1F46B8-FAB2-4433-85AD-6D2FE2EA2EB8}" destId="{9C6454A0-E50B-405C-A3DE-CAA38FA9FAE7}" srcOrd="2" destOrd="0" presId="urn:microsoft.com/office/officeart/2018/2/layout/IconCircleList"/>
    <dgm:cxn modelId="{5A010AC2-F810-834A-9DCC-D4D080C35236}" type="presParOf" srcId="{1F1F46B8-FAB2-4433-85AD-6D2FE2EA2EB8}" destId="{D322B405-DE94-46F2-8702-B4B329FEED2E}" srcOrd="3" destOrd="0" presId="urn:microsoft.com/office/officeart/2018/2/layout/IconCircleList"/>
    <dgm:cxn modelId="{24C34A16-F05C-604A-8B65-C4E9E4B20812}" type="presParOf" srcId="{5211F5ED-CC0E-4D8B-AF06-8219390850B7}" destId="{FE75BF01-1AE8-4ECF-B158-97D7EFDBA3D1}" srcOrd="3" destOrd="0" presId="urn:microsoft.com/office/officeart/2018/2/layout/IconCircleList"/>
    <dgm:cxn modelId="{CF8873FB-7ABE-BA45-AA44-FB246CA68F12}" type="presParOf" srcId="{5211F5ED-CC0E-4D8B-AF06-8219390850B7}" destId="{D8523F5E-0899-4268-BABF-B352018DB8AB}" srcOrd="4" destOrd="0" presId="urn:microsoft.com/office/officeart/2018/2/layout/IconCircleList"/>
    <dgm:cxn modelId="{011C8CEB-40DF-5A45-953C-AD3BDA8DCBCB}" type="presParOf" srcId="{D8523F5E-0899-4268-BABF-B352018DB8AB}" destId="{47FE4AC2-FC86-4BA5-A5E2-9E0A577FB090}" srcOrd="0" destOrd="0" presId="urn:microsoft.com/office/officeart/2018/2/layout/IconCircleList"/>
    <dgm:cxn modelId="{90D7047C-2052-F243-930F-49F9BA6FDC5A}" type="presParOf" srcId="{D8523F5E-0899-4268-BABF-B352018DB8AB}" destId="{49E50F27-5B61-4605-8FC0-4C757166DD0D}" srcOrd="1" destOrd="0" presId="urn:microsoft.com/office/officeart/2018/2/layout/IconCircleList"/>
    <dgm:cxn modelId="{76FCDB9C-F605-8F45-9300-441774DEF3A7}" type="presParOf" srcId="{D8523F5E-0899-4268-BABF-B352018DB8AB}" destId="{C7BFEF47-A138-4870-A4EE-9E5347DBAD3E}" srcOrd="2" destOrd="0" presId="urn:microsoft.com/office/officeart/2018/2/layout/IconCircleList"/>
    <dgm:cxn modelId="{C916FCC1-CC69-9446-B55A-FB55C5ED3C65}" type="presParOf" srcId="{D8523F5E-0899-4268-BABF-B352018DB8AB}" destId="{104A122A-78E8-4366-B752-B1BCEB6446CE}" srcOrd="3" destOrd="0" presId="urn:microsoft.com/office/officeart/2018/2/layout/IconCircleList"/>
    <dgm:cxn modelId="{B4E4A19C-51C7-2D42-846B-84ED2B8F007B}" type="presParOf" srcId="{5211F5ED-CC0E-4D8B-AF06-8219390850B7}" destId="{BE167648-633A-4E85-B0BF-81AEF310787E}" srcOrd="5" destOrd="0" presId="urn:microsoft.com/office/officeart/2018/2/layout/IconCircleList"/>
    <dgm:cxn modelId="{C690B82B-84F3-9747-BCEB-53F1DBD199CC}" type="presParOf" srcId="{5211F5ED-CC0E-4D8B-AF06-8219390850B7}" destId="{0D5CCF9C-A326-47B1-8860-1E94F338C26C}" srcOrd="6" destOrd="0" presId="urn:microsoft.com/office/officeart/2018/2/layout/IconCircleList"/>
    <dgm:cxn modelId="{E5435186-86F2-AE49-B195-65F6B253C852}" type="presParOf" srcId="{0D5CCF9C-A326-47B1-8860-1E94F338C26C}" destId="{9A3F4517-3A1D-407B-837A-F072914F26C9}" srcOrd="0" destOrd="0" presId="urn:microsoft.com/office/officeart/2018/2/layout/IconCircleList"/>
    <dgm:cxn modelId="{D0A80154-9120-D34B-9DEF-7CDA1BB34819}" type="presParOf" srcId="{0D5CCF9C-A326-47B1-8860-1E94F338C26C}" destId="{193D5046-9A68-4781-99CB-55DB0215C484}" srcOrd="1" destOrd="0" presId="urn:microsoft.com/office/officeart/2018/2/layout/IconCircleList"/>
    <dgm:cxn modelId="{7221BC62-0E0E-444C-B4A9-5421AE6F17E8}" type="presParOf" srcId="{0D5CCF9C-A326-47B1-8860-1E94F338C26C}" destId="{15516C34-C6FF-4029-B4DA-CE44D77D91DD}" srcOrd="2" destOrd="0" presId="urn:microsoft.com/office/officeart/2018/2/layout/IconCircleList"/>
    <dgm:cxn modelId="{F52A01F2-F7F9-7246-955E-78284B44BE52}" type="presParOf" srcId="{0D5CCF9C-A326-47B1-8860-1E94F338C26C}" destId="{071C39F6-EBA5-4C1E-AA8C-2DA99A0F7945}" srcOrd="3" destOrd="0" presId="urn:microsoft.com/office/officeart/2018/2/layout/IconCircleList"/>
    <dgm:cxn modelId="{64909E77-41DD-444C-A33B-210BBC0CB4E5}" type="presParOf" srcId="{5211F5ED-CC0E-4D8B-AF06-8219390850B7}" destId="{E0B6B278-263C-471F-A922-9A52F6829591}" srcOrd="7" destOrd="0" presId="urn:microsoft.com/office/officeart/2018/2/layout/IconCircleList"/>
    <dgm:cxn modelId="{6B0B514E-AFF1-104A-9AB0-DAE26628D4EF}" type="presParOf" srcId="{5211F5ED-CC0E-4D8B-AF06-8219390850B7}" destId="{82632092-E715-4003-BB1B-F37FD7D5E038}" srcOrd="8" destOrd="0" presId="urn:microsoft.com/office/officeart/2018/2/layout/IconCircleList"/>
    <dgm:cxn modelId="{C632C04A-B6BE-EF4B-B6DE-CB1F9D5EE229}" type="presParOf" srcId="{82632092-E715-4003-BB1B-F37FD7D5E038}" destId="{168E2440-1DC3-4334-BC72-ED6490EA00FB}" srcOrd="0" destOrd="0" presId="urn:microsoft.com/office/officeart/2018/2/layout/IconCircleList"/>
    <dgm:cxn modelId="{2717A362-7518-1841-8741-B3F807DBA788}" type="presParOf" srcId="{82632092-E715-4003-BB1B-F37FD7D5E038}" destId="{13DFB2EF-9B08-49CD-8FEB-7B5E242E1298}" srcOrd="1" destOrd="0" presId="urn:microsoft.com/office/officeart/2018/2/layout/IconCircleList"/>
    <dgm:cxn modelId="{784900F4-6748-F043-B973-BA2FBCF4FA4D}" type="presParOf" srcId="{82632092-E715-4003-BB1B-F37FD7D5E038}" destId="{5485F98E-63FE-4226-AFBF-C377F00EB906}" srcOrd="2" destOrd="0" presId="urn:microsoft.com/office/officeart/2018/2/layout/IconCircleList"/>
    <dgm:cxn modelId="{13EC3580-F022-1C43-A536-39DB467A69ED}" type="presParOf" srcId="{82632092-E715-4003-BB1B-F37FD7D5E038}" destId="{17397782-66A5-4929-A619-DC38A33A8A46}" srcOrd="3" destOrd="0" presId="urn:microsoft.com/office/officeart/2018/2/layout/IconCircleList"/>
    <dgm:cxn modelId="{BB588F3C-0D08-0742-B9CA-57E44D4400DE}" type="presParOf" srcId="{5211F5ED-CC0E-4D8B-AF06-8219390850B7}" destId="{24CDAFF1-354C-4B3F-A776-AB547FEE8351}" srcOrd="9" destOrd="0" presId="urn:microsoft.com/office/officeart/2018/2/layout/IconCircleList"/>
    <dgm:cxn modelId="{8E9ACC63-5C5F-D94E-B908-E2649249C746}" type="presParOf" srcId="{5211F5ED-CC0E-4D8B-AF06-8219390850B7}" destId="{A1A3E2B8-27E7-415C-99CB-4D8A6078C36F}" srcOrd="10" destOrd="0" presId="urn:microsoft.com/office/officeart/2018/2/layout/IconCircleList"/>
    <dgm:cxn modelId="{BB21F16F-91A0-0F4C-83A3-DC99F67F6EA7}" type="presParOf" srcId="{A1A3E2B8-27E7-415C-99CB-4D8A6078C36F}" destId="{51DD9B36-BB4D-4476-B002-99DD0EA035F3}" srcOrd="0" destOrd="0" presId="urn:microsoft.com/office/officeart/2018/2/layout/IconCircleList"/>
    <dgm:cxn modelId="{48E7C906-1B58-8349-AF36-842F626428FF}" type="presParOf" srcId="{A1A3E2B8-27E7-415C-99CB-4D8A6078C36F}" destId="{4CC107F6-7E4B-47C1-80CE-84F8BD53903E}" srcOrd="1" destOrd="0" presId="urn:microsoft.com/office/officeart/2018/2/layout/IconCircleList"/>
    <dgm:cxn modelId="{9245537F-A5ED-3445-806E-DFF562EE4CA2}" type="presParOf" srcId="{A1A3E2B8-27E7-415C-99CB-4D8A6078C36F}" destId="{9FC6D014-3A09-4F45-AF0A-D9DBDFB4EED1}" srcOrd="2" destOrd="0" presId="urn:microsoft.com/office/officeart/2018/2/layout/IconCircleList"/>
    <dgm:cxn modelId="{CA66E243-55CE-A747-B25F-455CB9F5E11A}" type="presParOf" srcId="{A1A3E2B8-27E7-415C-99CB-4D8A6078C36F}" destId="{96315F45-9A47-497D-84F9-8A5602517889}" srcOrd="3" destOrd="0" presId="urn:microsoft.com/office/officeart/2018/2/layout/IconCircleList"/>
    <dgm:cxn modelId="{E09CEFEA-5E50-5B43-9452-6F5C686ABFE7}" type="presParOf" srcId="{5211F5ED-CC0E-4D8B-AF06-8219390850B7}" destId="{554AE7AD-69B8-44E5-8CAA-1530B171392A}" srcOrd="11" destOrd="0" presId="urn:microsoft.com/office/officeart/2018/2/layout/IconCircleList"/>
    <dgm:cxn modelId="{D2421DA2-2CB9-3744-9A70-58565CD46BB3}" type="presParOf" srcId="{5211F5ED-CC0E-4D8B-AF06-8219390850B7}" destId="{AF8CFC98-B4C8-4928-A904-18526A481598}" srcOrd="12" destOrd="0" presId="urn:microsoft.com/office/officeart/2018/2/layout/IconCircleList"/>
    <dgm:cxn modelId="{51D6211B-CCB4-884B-AAFF-F67072305803}" type="presParOf" srcId="{AF8CFC98-B4C8-4928-A904-18526A481598}" destId="{6D3C95C0-88EB-4631-A773-1B97E81603A0}" srcOrd="0" destOrd="0" presId="urn:microsoft.com/office/officeart/2018/2/layout/IconCircleList"/>
    <dgm:cxn modelId="{A1BD75DE-3AD7-9344-A7CB-DB91AEF8BF77}" type="presParOf" srcId="{AF8CFC98-B4C8-4928-A904-18526A481598}" destId="{D0482B71-62D6-4815-9846-388D5554019D}" srcOrd="1" destOrd="0" presId="urn:microsoft.com/office/officeart/2018/2/layout/IconCircleList"/>
    <dgm:cxn modelId="{FECAA7CA-31E3-A849-A9B7-3F156EB716B9}" type="presParOf" srcId="{AF8CFC98-B4C8-4928-A904-18526A481598}" destId="{C7477C95-14FF-4B07-901F-E1B59D5E4C08}" srcOrd="2" destOrd="0" presId="urn:microsoft.com/office/officeart/2018/2/layout/IconCircleList"/>
    <dgm:cxn modelId="{840FDF26-E582-3B45-8F44-0D9FBD35FE2C}" type="presParOf" srcId="{AF8CFC98-B4C8-4928-A904-18526A481598}" destId="{C7D1AAC3-8FC9-4386-8824-C9432A5F198E}"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0889C-0964-4EB8-B3E4-174F3127F0A9}">
      <dsp:nvSpPr>
        <dsp:cNvPr id="0" name=""/>
        <dsp:cNvSpPr/>
      </dsp:nvSpPr>
      <dsp:spPr>
        <a:xfrm>
          <a:off x="5493" y="545567"/>
          <a:ext cx="710655" cy="710655"/>
        </a:xfrm>
        <a:prstGeom prst="ellipse">
          <a:avLst/>
        </a:prstGeom>
        <a:solidFill>
          <a:srgbClr val="FF0000"/>
        </a:solidFill>
        <a:ln>
          <a:noFill/>
        </a:ln>
        <a:effectLst/>
      </dsp:spPr>
      <dsp:style>
        <a:lnRef idx="0">
          <a:scrgbClr r="0" g="0" b="0"/>
        </a:lnRef>
        <a:fillRef idx="1">
          <a:scrgbClr r="0" g="0" b="0"/>
        </a:fillRef>
        <a:effectRef idx="0">
          <a:scrgbClr r="0" g="0" b="0"/>
        </a:effectRef>
        <a:fontRef idx="minor"/>
      </dsp:style>
    </dsp:sp>
    <dsp:sp modelId="{84B35D3D-1620-4B23-942F-1BB5BCA65CC6}">
      <dsp:nvSpPr>
        <dsp:cNvPr id="0" name=""/>
        <dsp:cNvSpPr/>
      </dsp:nvSpPr>
      <dsp:spPr>
        <a:xfrm>
          <a:off x="154731" y="694805"/>
          <a:ext cx="412180" cy="412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777A9B-D447-4B6E-AC80-598F368B6AC8}">
      <dsp:nvSpPr>
        <dsp:cNvPr id="0" name=""/>
        <dsp:cNvSpPr/>
      </dsp:nvSpPr>
      <dsp:spPr>
        <a:xfrm>
          <a:off x="868433" y="545567"/>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Introduction</a:t>
          </a:r>
        </a:p>
      </dsp:txBody>
      <dsp:txXfrm>
        <a:off x="868433" y="545567"/>
        <a:ext cx="1675117" cy="710655"/>
      </dsp:txXfrm>
    </dsp:sp>
    <dsp:sp modelId="{51BF11AE-8404-44C0-B8EA-1A231586C5C1}">
      <dsp:nvSpPr>
        <dsp:cNvPr id="0" name=""/>
        <dsp:cNvSpPr/>
      </dsp:nvSpPr>
      <dsp:spPr>
        <a:xfrm>
          <a:off x="2835427" y="545567"/>
          <a:ext cx="710655" cy="710655"/>
        </a:xfrm>
        <a:prstGeom prst="ellipse">
          <a:avLst/>
        </a:prstGeom>
        <a:solidFill>
          <a:srgbClr val="00B050"/>
        </a:solidFill>
        <a:ln>
          <a:noFill/>
        </a:ln>
        <a:effectLst/>
      </dsp:spPr>
      <dsp:style>
        <a:lnRef idx="0">
          <a:scrgbClr r="0" g="0" b="0"/>
        </a:lnRef>
        <a:fillRef idx="1">
          <a:scrgbClr r="0" g="0" b="0"/>
        </a:fillRef>
        <a:effectRef idx="0">
          <a:scrgbClr r="0" g="0" b="0"/>
        </a:effectRef>
        <a:fontRef idx="minor"/>
      </dsp:style>
    </dsp:sp>
    <dsp:sp modelId="{4DD28133-B55A-474E-9A60-47D49248B509}">
      <dsp:nvSpPr>
        <dsp:cNvPr id="0" name=""/>
        <dsp:cNvSpPr/>
      </dsp:nvSpPr>
      <dsp:spPr>
        <a:xfrm>
          <a:off x="2984665" y="694805"/>
          <a:ext cx="412180" cy="412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22B405-DE94-46F2-8702-B4B329FEED2E}">
      <dsp:nvSpPr>
        <dsp:cNvPr id="0" name=""/>
        <dsp:cNvSpPr/>
      </dsp:nvSpPr>
      <dsp:spPr>
        <a:xfrm>
          <a:off x="3698366" y="545567"/>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Problem Statement</a:t>
          </a:r>
        </a:p>
      </dsp:txBody>
      <dsp:txXfrm>
        <a:off x="3698366" y="545567"/>
        <a:ext cx="1675117" cy="710655"/>
      </dsp:txXfrm>
    </dsp:sp>
    <dsp:sp modelId="{47FE4AC2-FC86-4BA5-A5E2-9E0A577FB090}">
      <dsp:nvSpPr>
        <dsp:cNvPr id="0" name=""/>
        <dsp:cNvSpPr/>
      </dsp:nvSpPr>
      <dsp:spPr>
        <a:xfrm>
          <a:off x="5665361" y="545567"/>
          <a:ext cx="710655" cy="710655"/>
        </a:xfrm>
        <a:prstGeom prst="ellipse">
          <a:avLst/>
        </a:prstGeom>
        <a:solidFill>
          <a:srgbClr val="9437FF"/>
        </a:solidFill>
        <a:ln>
          <a:noFill/>
        </a:ln>
        <a:effectLst/>
      </dsp:spPr>
      <dsp:style>
        <a:lnRef idx="0">
          <a:scrgbClr r="0" g="0" b="0"/>
        </a:lnRef>
        <a:fillRef idx="1">
          <a:scrgbClr r="0" g="0" b="0"/>
        </a:fillRef>
        <a:effectRef idx="0">
          <a:scrgbClr r="0" g="0" b="0"/>
        </a:effectRef>
        <a:fontRef idx="minor"/>
      </dsp:style>
    </dsp:sp>
    <dsp:sp modelId="{49E50F27-5B61-4605-8FC0-4C757166DD0D}">
      <dsp:nvSpPr>
        <dsp:cNvPr id="0" name=""/>
        <dsp:cNvSpPr/>
      </dsp:nvSpPr>
      <dsp:spPr>
        <a:xfrm>
          <a:off x="5814598" y="694805"/>
          <a:ext cx="412180" cy="4121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4A122A-78E8-4366-B752-B1BCEB6446CE}">
      <dsp:nvSpPr>
        <dsp:cNvPr id="0" name=""/>
        <dsp:cNvSpPr/>
      </dsp:nvSpPr>
      <dsp:spPr>
        <a:xfrm>
          <a:off x="6528300" y="545567"/>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Technical Details</a:t>
          </a:r>
        </a:p>
      </dsp:txBody>
      <dsp:txXfrm>
        <a:off x="6528300" y="545567"/>
        <a:ext cx="1675117" cy="710655"/>
      </dsp:txXfrm>
    </dsp:sp>
    <dsp:sp modelId="{9A3F4517-3A1D-407B-837A-F072914F26C9}">
      <dsp:nvSpPr>
        <dsp:cNvPr id="0" name=""/>
        <dsp:cNvSpPr/>
      </dsp:nvSpPr>
      <dsp:spPr>
        <a:xfrm>
          <a:off x="5493" y="2086416"/>
          <a:ext cx="710655" cy="710655"/>
        </a:xfrm>
        <a:prstGeom prst="ellipse">
          <a:avLst/>
        </a:prstGeom>
        <a:solidFill>
          <a:srgbClr val="00B0F0"/>
        </a:solidFill>
        <a:ln>
          <a:noFill/>
        </a:ln>
        <a:effectLst/>
      </dsp:spPr>
      <dsp:style>
        <a:lnRef idx="0">
          <a:scrgbClr r="0" g="0" b="0"/>
        </a:lnRef>
        <a:fillRef idx="1">
          <a:scrgbClr r="0" g="0" b="0"/>
        </a:fillRef>
        <a:effectRef idx="0">
          <a:scrgbClr r="0" g="0" b="0"/>
        </a:effectRef>
        <a:fontRef idx="minor"/>
      </dsp:style>
    </dsp:sp>
    <dsp:sp modelId="{193D5046-9A68-4781-99CB-55DB0215C484}">
      <dsp:nvSpPr>
        <dsp:cNvPr id="0" name=""/>
        <dsp:cNvSpPr/>
      </dsp:nvSpPr>
      <dsp:spPr>
        <a:xfrm>
          <a:off x="154731" y="2235654"/>
          <a:ext cx="412180" cy="4121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1C39F6-EBA5-4C1E-AA8C-2DA99A0F7945}">
      <dsp:nvSpPr>
        <dsp:cNvPr id="0" name=""/>
        <dsp:cNvSpPr/>
      </dsp:nvSpPr>
      <dsp:spPr>
        <a:xfrm>
          <a:off x="868433" y="2086416"/>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Key Features </a:t>
          </a:r>
        </a:p>
      </dsp:txBody>
      <dsp:txXfrm>
        <a:off x="868433" y="2086416"/>
        <a:ext cx="1675117" cy="710655"/>
      </dsp:txXfrm>
    </dsp:sp>
    <dsp:sp modelId="{168E2440-1DC3-4334-BC72-ED6490EA00FB}">
      <dsp:nvSpPr>
        <dsp:cNvPr id="0" name=""/>
        <dsp:cNvSpPr/>
      </dsp:nvSpPr>
      <dsp:spPr>
        <a:xfrm>
          <a:off x="2835427" y="2086416"/>
          <a:ext cx="710655" cy="710655"/>
        </a:xfrm>
        <a:prstGeom prst="ellipse">
          <a:avLst/>
        </a:prstGeom>
        <a:solidFill>
          <a:srgbClr val="FF8A3F"/>
        </a:solidFill>
        <a:ln>
          <a:noFill/>
        </a:ln>
        <a:effectLst/>
      </dsp:spPr>
      <dsp:style>
        <a:lnRef idx="0">
          <a:scrgbClr r="0" g="0" b="0"/>
        </a:lnRef>
        <a:fillRef idx="1">
          <a:scrgbClr r="0" g="0" b="0"/>
        </a:fillRef>
        <a:effectRef idx="0">
          <a:scrgbClr r="0" g="0" b="0"/>
        </a:effectRef>
        <a:fontRef idx="minor"/>
      </dsp:style>
    </dsp:sp>
    <dsp:sp modelId="{13DFB2EF-9B08-49CD-8FEB-7B5E242E1298}">
      <dsp:nvSpPr>
        <dsp:cNvPr id="0" name=""/>
        <dsp:cNvSpPr/>
      </dsp:nvSpPr>
      <dsp:spPr>
        <a:xfrm>
          <a:off x="2984665" y="2235654"/>
          <a:ext cx="412180" cy="4121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397782-66A5-4929-A619-DC38A33A8A46}">
      <dsp:nvSpPr>
        <dsp:cNvPr id="0" name=""/>
        <dsp:cNvSpPr/>
      </dsp:nvSpPr>
      <dsp:spPr>
        <a:xfrm>
          <a:off x="3698366" y="2086416"/>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Project Highlights</a:t>
          </a:r>
        </a:p>
      </dsp:txBody>
      <dsp:txXfrm>
        <a:off x="3698366" y="2086416"/>
        <a:ext cx="1675117" cy="710655"/>
      </dsp:txXfrm>
    </dsp:sp>
    <dsp:sp modelId="{51DD9B36-BB4D-4476-B002-99DD0EA035F3}">
      <dsp:nvSpPr>
        <dsp:cNvPr id="0" name=""/>
        <dsp:cNvSpPr/>
      </dsp:nvSpPr>
      <dsp:spPr>
        <a:xfrm>
          <a:off x="5665361" y="2086416"/>
          <a:ext cx="710655" cy="710655"/>
        </a:xfrm>
        <a:prstGeom prst="ellipse">
          <a:avLst/>
        </a:prstGeom>
        <a:solidFill>
          <a:srgbClr val="FF8AD8"/>
        </a:solidFill>
        <a:ln>
          <a:noFill/>
        </a:ln>
        <a:effectLst/>
      </dsp:spPr>
      <dsp:style>
        <a:lnRef idx="0">
          <a:scrgbClr r="0" g="0" b="0"/>
        </a:lnRef>
        <a:fillRef idx="1">
          <a:scrgbClr r="0" g="0" b="0"/>
        </a:fillRef>
        <a:effectRef idx="0">
          <a:scrgbClr r="0" g="0" b="0"/>
        </a:effectRef>
        <a:fontRef idx="minor"/>
      </dsp:style>
    </dsp:sp>
    <dsp:sp modelId="{4CC107F6-7E4B-47C1-80CE-84F8BD53903E}">
      <dsp:nvSpPr>
        <dsp:cNvPr id="0" name=""/>
        <dsp:cNvSpPr/>
      </dsp:nvSpPr>
      <dsp:spPr>
        <a:xfrm>
          <a:off x="5814598" y="2235654"/>
          <a:ext cx="412180" cy="41218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315F45-9A47-497D-84F9-8A5602517889}">
      <dsp:nvSpPr>
        <dsp:cNvPr id="0" name=""/>
        <dsp:cNvSpPr/>
      </dsp:nvSpPr>
      <dsp:spPr>
        <a:xfrm>
          <a:off x="6528300" y="2086416"/>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Conclusion</a:t>
          </a:r>
        </a:p>
      </dsp:txBody>
      <dsp:txXfrm>
        <a:off x="6528300" y="2086416"/>
        <a:ext cx="1675117" cy="710655"/>
      </dsp:txXfrm>
    </dsp:sp>
    <dsp:sp modelId="{6D3C95C0-88EB-4631-A773-1B97E81603A0}">
      <dsp:nvSpPr>
        <dsp:cNvPr id="0" name=""/>
        <dsp:cNvSpPr/>
      </dsp:nvSpPr>
      <dsp:spPr>
        <a:xfrm>
          <a:off x="5493" y="3627265"/>
          <a:ext cx="710655" cy="710655"/>
        </a:xfrm>
        <a:prstGeom prst="ellipse">
          <a:avLst/>
        </a:prstGeom>
        <a:solidFill>
          <a:srgbClr val="0432FF"/>
        </a:solidFill>
        <a:ln>
          <a:noFill/>
        </a:ln>
        <a:effectLst/>
      </dsp:spPr>
      <dsp:style>
        <a:lnRef idx="0">
          <a:scrgbClr r="0" g="0" b="0"/>
        </a:lnRef>
        <a:fillRef idx="1">
          <a:scrgbClr r="0" g="0" b="0"/>
        </a:fillRef>
        <a:effectRef idx="0">
          <a:scrgbClr r="0" g="0" b="0"/>
        </a:effectRef>
        <a:fontRef idx="minor"/>
      </dsp:style>
    </dsp:sp>
    <dsp:sp modelId="{D0482B71-62D6-4815-9846-388D5554019D}">
      <dsp:nvSpPr>
        <dsp:cNvPr id="0" name=""/>
        <dsp:cNvSpPr/>
      </dsp:nvSpPr>
      <dsp:spPr>
        <a:xfrm>
          <a:off x="154731" y="3776503"/>
          <a:ext cx="412180" cy="41218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D1AAC3-8FC9-4386-8824-C9432A5F198E}">
      <dsp:nvSpPr>
        <dsp:cNvPr id="0" name=""/>
        <dsp:cNvSpPr/>
      </dsp:nvSpPr>
      <dsp:spPr>
        <a:xfrm>
          <a:off x="792081" y="3617664"/>
          <a:ext cx="2924721"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References/Links used</a:t>
          </a:r>
        </a:p>
      </dsp:txBody>
      <dsp:txXfrm>
        <a:off x="792081" y="3617664"/>
        <a:ext cx="2924721" cy="71065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5/15/24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5/15/24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5/15/24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5/15/24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itchFamily="34" charset="0"/>
              <a:ea typeface="MS PGothic"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pitchFamily="34" charset="0"/>
          <a:ea typeface="MS PGothic"/>
          <a:cs typeface="MS PGothic"/>
        </a:defRPr>
      </a:lvl2pPr>
      <a:lvl3pPr algn="ctr" rtl="0" eaLnBrk="1" fontAlgn="base" hangingPunct="1">
        <a:spcBef>
          <a:spcPct val="0"/>
        </a:spcBef>
        <a:spcAft>
          <a:spcPct val="0"/>
        </a:spcAft>
        <a:defRPr sz="3000">
          <a:solidFill>
            <a:schemeClr val="tx1"/>
          </a:solidFill>
          <a:latin typeface="Calibri" pitchFamily="34" charset="0"/>
          <a:ea typeface="MS PGothic"/>
          <a:cs typeface="MS PGothic"/>
        </a:defRPr>
      </a:lvl3pPr>
      <a:lvl4pPr algn="ctr" rtl="0" eaLnBrk="1" fontAlgn="base" hangingPunct="1">
        <a:spcBef>
          <a:spcPct val="0"/>
        </a:spcBef>
        <a:spcAft>
          <a:spcPct val="0"/>
        </a:spcAft>
        <a:defRPr sz="3000">
          <a:solidFill>
            <a:schemeClr val="tx1"/>
          </a:solidFill>
          <a:latin typeface="Calibri" pitchFamily="34" charset="0"/>
          <a:ea typeface="MS PGothic"/>
          <a:cs typeface="MS PGothic"/>
        </a:defRPr>
      </a:lvl4pPr>
      <a:lvl5pPr algn="ctr" rtl="0" eaLnBrk="1" fontAlgn="base" hangingPunct="1">
        <a:spcBef>
          <a:spcPct val="0"/>
        </a:spcBef>
        <a:spcAft>
          <a:spcPct val="0"/>
        </a:spcAft>
        <a:defRPr sz="3000">
          <a:solidFill>
            <a:schemeClr val="tx1"/>
          </a:solidFill>
          <a:latin typeface="Calibri" pitchFamily="34" charset="0"/>
          <a:ea typeface="MS PGothic"/>
          <a:cs typeface="MS PGothic"/>
        </a:defRPr>
      </a:lvl5pPr>
      <a:lvl6pPr marL="457200" algn="ctr" rtl="0" eaLnBrk="1" fontAlgn="base" hangingPunct="1">
        <a:spcBef>
          <a:spcPct val="0"/>
        </a:spcBef>
        <a:spcAft>
          <a:spcPct val="0"/>
        </a:spcAft>
        <a:defRPr sz="3000">
          <a:solidFill>
            <a:schemeClr val="tx1"/>
          </a:solidFill>
          <a:latin typeface="Calibri" pitchFamily="34" charset="0"/>
          <a:ea typeface="MS PGothic" charset="-128"/>
        </a:defRPr>
      </a:lvl6pPr>
      <a:lvl7pPr marL="914400" algn="ctr" rtl="0" eaLnBrk="1" fontAlgn="base" hangingPunct="1">
        <a:spcBef>
          <a:spcPct val="0"/>
        </a:spcBef>
        <a:spcAft>
          <a:spcPct val="0"/>
        </a:spcAft>
        <a:defRPr sz="3000">
          <a:solidFill>
            <a:schemeClr val="tx1"/>
          </a:solidFill>
          <a:latin typeface="Calibri" pitchFamily="34" charset="0"/>
          <a:ea typeface="MS PGothic" charset="-128"/>
        </a:defRPr>
      </a:lvl7pPr>
      <a:lvl8pPr marL="1371600" algn="ctr" rtl="0" eaLnBrk="1" fontAlgn="base" hangingPunct="1">
        <a:spcBef>
          <a:spcPct val="0"/>
        </a:spcBef>
        <a:spcAft>
          <a:spcPct val="0"/>
        </a:spcAft>
        <a:defRPr sz="3000">
          <a:solidFill>
            <a:schemeClr val="tx1"/>
          </a:solidFill>
          <a:latin typeface="Calibri" pitchFamily="34" charset="0"/>
          <a:ea typeface="MS PGothic" charset="-128"/>
        </a:defRPr>
      </a:lvl8pPr>
      <a:lvl9pPr marL="1828800" algn="ctr" rtl="0" eaLnBrk="1" fontAlgn="base" hangingPunct="1">
        <a:spcBef>
          <a:spcPct val="0"/>
        </a:spcBef>
        <a:spcAft>
          <a:spcPct val="0"/>
        </a:spcAft>
        <a:defRPr sz="3000">
          <a:solidFill>
            <a:schemeClr val="tx1"/>
          </a:solidFill>
          <a:latin typeface="Calibri" pitchFamily="34" charset="0"/>
          <a:ea typeface="MS PGothic"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upervised-machine-learning/" TargetMode="External"/><Relationship Id="rId7" Type="http://schemas.openxmlformats.org/officeDocument/2006/relationships/hyperlink" Target="https://www.analyticsvidhya.com/blog/2022/02/heart-disease-prediction-using-machine-learning-2/" TargetMode="External"/><Relationship Id="rId2" Type="http://schemas.openxmlformats.org/officeDocument/2006/relationships/hyperlink" Target="https://www.kaggle.com/datasets/johnsmith88/heart-disease-dataset" TargetMode="External"/><Relationship Id="rId1" Type="http://schemas.openxmlformats.org/officeDocument/2006/relationships/slideLayout" Target="../slideLayouts/slideLayout3.xml"/><Relationship Id="rId6" Type="http://schemas.openxmlformats.org/officeDocument/2006/relationships/hyperlink" Target="https://www.geeksforgeeks.org/decision-tree/" TargetMode="External"/><Relationship Id="rId5" Type="http://schemas.openxmlformats.org/officeDocument/2006/relationships/hyperlink" Target="https://www.geeksforgeeks.org/support-vector-machine-algorithm/" TargetMode="External"/><Relationship Id="rId4" Type="http://schemas.openxmlformats.org/officeDocument/2006/relationships/hyperlink" Target="https://www.geeksforgeeks.org/understanding-logistic-regressio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39" y="997397"/>
            <a:ext cx="6480720" cy="1754326"/>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Artificial Intelligence and Machine Learning</a:t>
            </a:r>
          </a:p>
          <a:p>
            <a:pPr algn="ctr"/>
            <a:r>
              <a:rPr lang="en-US" sz="3600" dirty="0">
                <a:solidFill>
                  <a:srgbClr val="FF0000"/>
                </a:solidFill>
                <a:latin typeface="Arial Black" panose="020B0A04020102020204" pitchFamily="34" charset="0"/>
              </a:rPr>
              <a:t>Project</a:t>
            </a:r>
          </a:p>
        </p:txBody>
      </p:sp>
      <p:sp>
        <p:nvSpPr>
          <p:cNvPr id="6" name="TextBox 5"/>
          <p:cNvSpPr txBox="1"/>
          <p:nvPr/>
        </p:nvSpPr>
        <p:spPr>
          <a:xfrm>
            <a:off x="1961708" y="2924944"/>
            <a:ext cx="5220581" cy="2554545"/>
          </a:xfrm>
          <a:prstGeom prst="rect">
            <a:avLst/>
          </a:prstGeom>
          <a:solidFill>
            <a:schemeClr val="accent6">
              <a:lumMod val="60000"/>
              <a:lumOff val="40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Project Name: Heart Disease Prediction Analysis</a:t>
            </a:r>
          </a:p>
          <a:p>
            <a:pPr algn="just"/>
            <a:r>
              <a:rPr lang="en-US" sz="2000" dirty="0">
                <a:latin typeface="Times New Roman" panose="02020603050405020304" pitchFamily="18" charset="0"/>
                <a:cs typeface="Times New Roman" panose="02020603050405020304" pitchFamily="18" charset="0"/>
              </a:rPr>
              <a:t>Team Details:  Group - 8</a:t>
            </a:r>
          </a:p>
          <a:p>
            <a:pPr algn="just"/>
            <a:r>
              <a:rPr lang="en-US" sz="2000" dirty="0">
                <a:latin typeface="Times New Roman" panose="02020603050405020304" pitchFamily="18" charset="0"/>
                <a:cs typeface="Times New Roman" panose="02020603050405020304" pitchFamily="18" charset="0"/>
              </a:rPr>
              <a:t>	 Jinny </a:t>
            </a:r>
            <a:r>
              <a:rPr lang="en-US" sz="2000" dirty="0" err="1">
                <a:latin typeface="Times New Roman" panose="02020603050405020304" pitchFamily="18" charset="0"/>
                <a:cs typeface="Times New Roman" panose="02020603050405020304" pitchFamily="18" charset="0"/>
              </a:rPr>
              <a:t>Kapur</a:t>
            </a:r>
            <a:r>
              <a:rPr lang="en-US" sz="2000" dirty="0">
                <a:latin typeface="Times New Roman" panose="02020603050405020304" pitchFamily="18" charset="0"/>
                <a:cs typeface="Times New Roman" panose="02020603050405020304" pitchFamily="18" charset="0"/>
              </a:rPr>
              <a:t>          (2210990462)</a:t>
            </a:r>
          </a:p>
          <a:p>
            <a:pPr algn="just"/>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Jiya Gaba              (2210990464)</a:t>
            </a:r>
          </a:p>
          <a:p>
            <a:pPr algn="just"/>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Joyash</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Sood</a:t>
            </a:r>
            <a:r>
              <a:rPr lang="en-US" sz="2000" dirty="0">
                <a:latin typeface="Times New Roman" panose="02020603050405020304" pitchFamily="18" charset="0"/>
                <a:cs typeface="Times New Roman" panose="02020603050405020304" pitchFamily="18" charset="0"/>
                <a:sym typeface="+mn-ea"/>
              </a:rPr>
              <a:t>          (2210990466)</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Kartavya</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Tomar</a:t>
            </a:r>
            <a:r>
              <a:rPr lang="en-US" sz="2000" dirty="0">
                <a:latin typeface="Times New Roman" panose="02020603050405020304" pitchFamily="18" charset="0"/>
                <a:cs typeface="Times New Roman" panose="02020603050405020304" pitchFamily="18" charset="0"/>
                <a:sym typeface="+mn-ea"/>
              </a:rPr>
              <a:t>    (2210990484)</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Supervised By: </a:t>
            </a:r>
            <a:r>
              <a:rPr lang="en-US" sz="2000" dirty="0" err="1">
                <a:latin typeface="Times New Roman" panose="02020603050405020304" pitchFamily="18" charset="0"/>
                <a:cs typeface="Times New Roman" panose="02020603050405020304" pitchFamily="18" charset="0"/>
              </a:rPr>
              <a:t>Shagun</a:t>
            </a:r>
            <a:r>
              <a:rPr lang="en-US" sz="2000" dirty="0">
                <a:latin typeface="Times New Roman" panose="02020603050405020304" pitchFamily="18" charset="0"/>
                <a:cs typeface="Times New Roman" panose="02020603050405020304" pitchFamily="18" charset="0"/>
              </a:rPr>
              <a:t> Sharma</a:t>
            </a:r>
          </a:p>
        </p:txBody>
      </p:sp>
      <p:sp>
        <p:nvSpPr>
          <p:cNvPr id="9" name="TextBox 8"/>
          <p:cNvSpPr txBox="1"/>
          <p:nvPr/>
        </p:nvSpPr>
        <p:spPr>
          <a:xfrm>
            <a:off x="1098450" y="5831045"/>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251520" y="5887690"/>
            <a:ext cx="8352927" cy="792088"/>
          </a:xfrm>
        </p:spPr>
        <p:txBody>
          <a:bodyPr/>
          <a:lstStyle/>
          <a:p>
            <a:r>
              <a:rPr lang="en-IN" sz="2000" b="1" i="1" dirty="0">
                <a:solidFill>
                  <a:schemeClr val="tx1"/>
                </a:solidFill>
                <a:effectLst/>
                <a:latin typeface="Times New Roman" panose="02020603050405020304" pitchFamily="18" charset="0"/>
                <a:cs typeface="Times New Roman" panose="02020603050405020304" pitchFamily="18" charset="0"/>
              </a:rPr>
              <a:t>Correlation Matrix: Visualising the data features to find the correlation between them which will infer the important features.</a:t>
            </a:r>
          </a:p>
          <a:p>
            <a:pPr algn="l" fontAlgn="t"/>
            <a:br>
              <a:rPr lang="en-IN" sz="4000" b="0" i="0" dirty="0">
                <a:effectLst/>
                <a:latin typeface="var(--jp-code-font-family)"/>
              </a:rPr>
            </a:br>
            <a:endParaRPr lang="en-IN" sz="4000" b="0" i="0" dirty="0">
              <a:effectLst/>
              <a:latin typeface="var(--jp-code-font-family)"/>
            </a:endParaRPr>
          </a:p>
          <a:p>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7898E637-62B2-F0E8-CD48-1F112A74C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382" y="914400"/>
            <a:ext cx="6627236" cy="487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9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179512" y="6162497"/>
            <a:ext cx="8646450" cy="497043"/>
          </a:xfrm>
        </p:spPr>
        <p:txBody>
          <a:bodyPr/>
          <a:lstStyle/>
          <a:p>
            <a:r>
              <a:rPr lang="en-IN" sz="2000" b="1" i="1" dirty="0">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a:t>
            </a:r>
            <a:r>
              <a:rPr lang="en-IN" sz="2000" b="1" i="1"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lationship Between Each Features Distribution With The Help Of Histogram</a:t>
            </a:r>
            <a:endParaRPr lang="en-US" sz="2000" b="1" dirty="0">
              <a:solidFill>
                <a:srgbClr val="4472C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B70A2E-BA2B-EF45-A9C4-E68DECC5E6F9}"/>
              </a:ext>
            </a:extLst>
          </p:cNvPr>
          <p:cNvPicPr>
            <a:picLocks noChangeAspect="1"/>
          </p:cNvPicPr>
          <p:nvPr/>
        </p:nvPicPr>
        <p:blipFill rotWithShape="1">
          <a:blip r:embed="rId2">
            <a:extLst>
              <a:ext uri="{28A0092B-C50C-407E-A947-70E740481C1C}">
                <a14:useLocalDpi xmlns:a14="http://schemas.microsoft.com/office/drawing/2010/main" val="0"/>
              </a:ext>
            </a:extLst>
          </a:blip>
          <a:srcRect b="50775"/>
          <a:stretch/>
        </p:blipFill>
        <p:spPr bwMode="auto">
          <a:xfrm>
            <a:off x="1864627" y="898539"/>
            <a:ext cx="5386035" cy="2639909"/>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B2A6AA5-2911-2EE6-D5B1-2287DD75E891}"/>
              </a:ext>
            </a:extLst>
          </p:cNvPr>
          <p:cNvPicPr>
            <a:picLocks noChangeAspect="1"/>
          </p:cNvPicPr>
          <p:nvPr/>
        </p:nvPicPr>
        <p:blipFill rotWithShape="1">
          <a:blip r:embed="rId2">
            <a:extLst>
              <a:ext uri="{28A0092B-C50C-407E-A947-70E740481C1C}">
                <a14:useLocalDpi xmlns:a14="http://schemas.microsoft.com/office/drawing/2010/main" val="0"/>
              </a:ext>
            </a:extLst>
          </a:blip>
          <a:srcRect t="50618" b="24999"/>
          <a:stretch/>
        </p:blipFill>
        <p:spPr bwMode="auto">
          <a:xfrm>
            <a:off x="1856258" y="3571960"/>
            <a:ext cx="5386036" cy="130756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9F9980E-32DE-F69F-0940-AA5D11C9B25F}"/>
              </a:ext>
            </a:extLst>
          </p:cNvPr>
          <p:cNvPicPr>
            <a:picLocks noChangeAspect="1"/>
          </p:cNvPicPr>
          <p:nvPr/>
        </p:nvPicPr>
        <p:blipFill rotWithShape="1">
          <a:blip r:embed="rId2">
            <a:extLst>
              <a:ext uri="{28A0092B-C50C-407E-A947-70E740481C1C}">
                <a14:useLocalDpi xmlns:a14="http://schemas.microsoft.com/office/drawing/2010/main" val="0"/>
              </a:ext>
            </a:extLst>
          </a:blip>
          <a:srcRect t="75233"/>
          <a:stretch/>
        </p:blipFill>
        <p:spPr bwMode="auto">
          <a:xfrm>
            <a:off x="1878982" y="4938152"/>
            <a:ext cx="5386035" cy="13278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61406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6378910" y="2242040"/>
            <a:ext cx="2302718" cy="3009652"/>
          </a:xfrm>
        </p:spPr>
        <p:txBody>
          <a:bodyPr/>
          <a:lstStyle/>
          <a:p>
            <a:r>
              <a:rPr lang="en-US" b="1" i="1" dirty="0">
                <a:solidFill>
                  <a:schemeClr val="tx1"/>
                </a:solidFill>
                <a:latin typeface="Times New Roman" panose="02020603050405020304" pitchFamily="18" charset="0"/>
                <a:cs typeface="Times New Roman" panose="02020603050405020304" pitchFamily="18" charset="0"/>
              </a:rPr>
              <a:t>Confusion  Matrix </a:t>
            </a:r>
          </a:p>
          <a:p>
            <a:r>
              <a:rPr lang="en-US" b="1" i="1" dirty="0">
                <a:solidFill>
                  <a:schemeClr val="tx1"/>
                </a:solidFill>
                <a:latin typeface="Times New Roman" panose="02020603050405020304" pitchFamily="18" charset="0"/>
                <a:cs typeface="Times New Roman" panose="02020603050405020304" pitchFamily="18" charset="0"/>
              </a:rPr>
              <a:t>Of </a:t>
            </a:r>
          </a:p>
          <a:p>
            <a:r>
              <a:rPr lang="en-US" b="1" i="1" dirty="0">
                <a:solidFill>
                  <a:schemeClr val="tx1"/>
                </a:solidFill>
                <a:latin typeface="Times New Roman" panose="02020603050405020304" pitchFamily="18" charset="0"/>
                <a:cs typeface="Times New Roman" panose="02020603050405020304" pitchFamily="18" charset="0"/>
              </a:rPr>
              <a:t>Decision Tree Model</a:t>
            </a:r>
          </a:p>
        </p:txBody>
      </p:sp>
      <p:pic>
        <p:nvPicPr>
          <p:cNvPr id="4" name="Picture 3">
            <a:extLst>
              <a:ext uri="{FF2B5EF4-FFF2-40B4-BE49-F238E27FC236}">
                <a16:creationId xmlns:a16="http://schemas.microsoft.com/office/drawing/2014/main" id="{FD7720B5-7819-ACE5-D3A1-C1BD888FFC88}"/>
              </a:ext>
            </a:extLst>
          </p:cNvPr>
          <p:cNvPicPr>
            <a:picLocks noChangeAspect="1"/>
          </p:cNvPicPr>
          <p:nvPr/>
        </p:nvPicPr>
        <p:blipFill>
          <a:blip r:embed="rId2"/>
          <a:stretch>
            <a:fillRect/>
          </a:stretch>
        </p:blipFill>
        <p:spPr>
          <a:xfrm>
            <a:off x="244810" y="997316"/>
            <a:ext cx="6134100" cy="5499100"/>
          </a:xfrm>
          <a:prstGeom prst="rect">
            <a:avLst/>
          </a:prstGeom>
        </p:spPr>
      </p:pic>
    </p:spTree>
    <p:extLst>
      <p:ext uri="{BB962C8B-B14F-4D97-AF65-F5344CB8AC3E}">
        <p14:creationId xmlns:p14="http://schemas.microsoft.com/office/powerpoint/2010/main" val="1582775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320173" y="5253958"/>
            <a:ext cx="8503654" cy="1102612"/>
          </a:xfrm>
        </p:spPr>
        <p:txBody>
          <a:bodyPr/>
          <a:lstStyle/>
          <a:p>
            <a:r>
              <a:rPr lang="en-US" b="1" i="1" dirty="0">
                <a:solidFill>
                  <a:schemeClr val="tx1"/>
                </a:solidFill>
                <a:latin typeface="Times New Roman" panose="02020603050405020304" pitchFamily="18" charset="0"/>
                <a:cs typeface="Times New Roman" panose="02020603050405020304" pitchFamily="18" charset="0"/>
              </a:rPr>
              <a:t>Classification Report Of Decision Tree Model</a:t>
            </a:r>
          </a:p>
        </p:txBody>
      </p:sp>
      <p:pic>
        <p:nvPicPr>
          <p:cNvPr id="5" name="Picture 4">
            <a:extLst>
              <a:ext uri="{FF2B5EF4-FFF2-40B4-BE49-F238E27FC236}">
                <a16:creationId xmlns:a16="http://schemas.microsoft.com/office/drawing/2014/main" id="{79AC674E-D1DA-E9C6-E61B-B3B5561EF95D}"/>
              </a:ext>
            </a:extLst>
          </p:cNvPr>
          <p:cNvPicPr>
            <a:picLocks noChangeAspect="1"/>
          </p:cNvPicPr>
          <p:nvPr/>
        </p:nvPicPr>
        <p:blipFill>
          <a:blip r:embed="rId2"/>
          <a:stretch>
            <a:fillRect/>
          </a:stretch>
        </p:blipFill>
        <p:spPr>
          <a:xfrm>
            <a:off x="827584" y="1778340"/>
            <a:ext cx="7772400" cy="3301320"/>
          </a:xfrm>
          <a:prstGeom prst="rect">
            <a:avLst/>
          </a:prstGeom>
        </p:spPr>
      </p:pic>
    </p:spTree>
    <p:extLst>
      <p:ext uri="{BB962C8B-B14F-4D97-AF65-F5344CB8AC3E}">
        <p14:creationId xmlns:p14="http://schemas.microsoft.com/office/powerpoint/2010/main" val="38278497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262348" y="4365104"/>
            <a:ext cx="8619301" cy="648073"/>
          </a:xfrm>
        </p:spPr>
        <p:txBody>
          <a:bodyPr/>
          <a:lstStyle/>
          <a:p>
            <a:r>
              <a:rPr lang="en-US" b="1" i="1" dirty="0">
                <a:solidFill>
                  <a:schemeClr val="tx1"/>
                </a:solidFill>
                <a:latin typeface="Times New Roman" panose="02020603050405020304" pitchFamily="18" charset="0"/>
                <a:cs typeface="Times New Roman" panose="02020603050405020304" pitchFamily="18" charset="0"/>
              </a:rPr>
              <a:t>Accuracy Scores Of Logistic Regression, Decision Tree and Support Vector Machine Models</a:t>
            </a:r>
          </a:p>
        </p:txBody>
      </p:sp>
      <p:pic>
        <p:nvPicPr>
          <p:cNvPr id="6" name="Picture 5">
            <a:extLst>
              <a:ext uri="{FF2B5EF4-FFF2-40B4-BE49-F238E27FC236}">
                <a16:creationId xmlns:a16="http://schemas.microsoft.com/office/drawing/2014/main" id="{2BC52EE8-E433-D118-3789-77025FFF0FD1}"/>
              </a:ext>
            </a:extLst>
          </p:cNvPr>
          <p:cNvPicPr>
            <a:picLocks noChangeAspect="1"/>
          </p:cNvPicPr>
          <p:nvPr/>
        </p:nvPicPr>
        <p:blipFill>
          <a:blip r:embed="rId2"/>
          <a:stretch>
            <a:fillRect/>
          </a:stretch>
        </p:blipFill>
        <p:spPr>
          <a:xfrm>
            <a:off x="129160" y="2060848"/>
            <a:ext cx="8885675" cy="1944216"/>
          </a:xfrm>
          <a:prstGeom prst="rect">
            <a:avLst/>
          </a:prstGeom>
        </p:spPr>
      </p:pic>
    </p:spTree>
    <p:extLst>
      <p:ext uri="{BB962C8B-B14F-4D97-AF65-F5344CB8AC3E}">
        <p14:creationId xmlns:p14="http://schemas.microsoft.com/office/powerpoint/2010/main" val="41991206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316905" y="6021288"/>
            <a:ext cx="8510190" cy="648073"/>
          </a:xfrm>
        </p:spPr>
        <p:txBody>
          <a:bodyPr/>
          <a:lstStyle/>
          <a:p>
            <a:r>
              <a:rPr lang="en-US" b="1" i="1" dirty="0">
                <a:solidFill>
                  <a:schemeClr val="tx1"/>
                </a:solidFill>
                <a:latin typeface="Times New Roman" panose="02020603050405020304" pitchFamily="18" charset="0"/>
                <a:cs typeface="Times New Roman" panose="02020603050405020304" pitchFamily="18" charset="0"/>
              </a:rPr>
              <a:t>Comparison of Accuracy Scores of All 3 Models </a:t>
            </a:r>
          </a:p>
        </p:txBody>
      </p:sp>
      <p:pic>
        <p:nvPicPr>
          <p:cNvPr id="4" name="Picture 3">
            <a:extLst>
              <a:ext uri="{FF2B5EF4-FFF2-40B4-BE49-F238E27FC236}">
                <a16:creationId xmlns:a16="http://schemas.microsoft.com/office/drawing/2014/main" id="{6C87CCE2-1D39-4FDB-07B8-0393D04BECB3}"/>
              </a:ext>
            </a:extLst>
          </p:cNvPr>
          <p:cNvPicPr>
            <a:picLocks noChangeAspect="1"/>
          </p:cNvPicPr>
          <p:nvPr/>
        </p:nvPicPr>
        <p:blipFill rotWithShape="1">
          <a:blip r:embed="rId2"/>
          <a:srcRect l="6456" t="36818"/>
          <a:stretch/>
        </p:blipFill>
        <p:spPr>
          <a:xfrm>
            <a:off x="539551" y="953271"/>
            <a:ext cx="8287543" cy="4929783"/>
          </a:xfrm>
          <a:prstGeom prst="rect">
            <a:avLst/>
          </a:prstGeom>
        </p:spPr>
      </p:pic>
    </p:spTree>
    <p:extLst>
      <p:ext uri="{BB962C8B-B14F-4D97-AF65-F5344CB8AC3E}">
        <p14:creationId xmlns:p14="http://schemas.microsoft.com/office/powerpoint/2010/main" val="26616118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82920" y="1124744"/>
            <a:ext cx="8437552" cy="2120004"/>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Our Heart Disease Prediction project utilized Exploratory Data Analysis (EDA) to uncover crucial patterns for accurate prediction. We trained and evaluated Logistic Regression, Decision Tree, and Support Vector Machine models, with Decision Tree proving superior. Confusion matrix analysis highlighted model performance, and our custom input interface demonstrated practicality, empowering healthcare professionals.</a:t>
            </a:r>
          </a:p>
        </p:txBody>
      </p:sp>
      <p:pic>
        <p:nvPicPr>
          <p:cNvPr id="5122" name="Picture 2" descr="Heart Disease Prediction Using Intelligent Machine Learning, 60% OFF">
            <a:extLst>
              <a:ext uri="{FF2B5EF4-FFF2-40B4-BE49-F238E27FC236}">
                <a16:creationId xmlns:a16="http://schemas.microsoft.com/office/drawing/2014/main" id="{F74AD4C6-965C-B3D0-9277-B1F44C64F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723" y="3432408"/>
            <a:ext cx="4076553" cy="29689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544616"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REFERENCES/LINKS USED</a:t>
            </a:r>
          </a:p>
        </p:txBody>
      </p:sp>
      <p:sp>
        <p:nvSpPr>
          <p:cNvPr id="3" name="Rectangle 2"/>
          <p:cNvSpPr/>
          <p:nvPr/>
        </p:nvSpPr>
        <p:spPr>
          <a:xfrm>
            <a:off x="395536" y="1196752"/>
            <a:ext cx="8136904" cy="4748095"/>
          </a:xfrm>
          <a:prstGeom prst="rect">
            <a:avLst/>
          </a:prstGeom>
        </p:spPr>
        <p:txBody>
          <a:bodyPr wrap="square">
            <a:spAutoFit/>
          </a:bodyPr>
          <a:lstStyle/>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Kaggle: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https://www.kaggle.com/datasets/johnsmith88/heart-disease-dataset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Geeks For Geeks: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https://www.geeksforgeeks.org/supervised-machine-learning/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4"/>
              </a:rPr>
              <a:t>https://www.geeksforgeeks.org/understanding-logistic-regression/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5"/>
              </a:rPr>
              <a:t>https://www.geeksforgeeks.org/support-vector-machine-algorithm/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6"/>
              </a:rPr>
              <a:t>https://www.geeksforgeeks.org/decision-tree/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Analytics Vidhya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spcAft>
                <a:spcPts val="1000"/>
              </a:spcAft>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7"/>
              </a:rPr>
              <a:t>https://www.analyticsvidhya.com/blog/2022/02/heart-disease-prediction-using-machine-learning-2/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0" lvl="0">
              <a:lnSpc>
                <a:spcPct val="150000"/>
              </a:lnSpc>
              <a:spcBef>
                <a:spcPts val="0"/>
              </a:spcBef>
              <a:spcAft>
                <a:spcPts val="0"/>
              </a:spcAft>
            </a:pPr>
            <a:endParaRPr lang="en-US" u="sng" dirty="0">
              <a:solidFill>
                <a:srgbClr val="0563C1"/>
              </a:solidFill>
              <a:latin typeface="Calibri" panose="020F0502020204030204" pitchFamily="34" charset="0"/>
              <a:ea typeface="Calibri" panose="020F0502020204030204" pitchFamily="34" charset="0"/>
              <a:cs typeface="Mangal" panose="020B05020402040202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4" descr="Thank You Heartbeat Images – Browse 507 Stock Photos, Vectors, and Video |  Adobe Stock">
            <a:extLst>
              <a:ext uri="{FF2B5EF4-FFF2-40B4-BE49-F238E27FC236}">
                <a16:creationId xmlns:a16="http://schemas.microsoft.com/office/drawing/2014/main" id="{80A147BB-D725-343D-47FA-D41B287276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40"/>
          <a:stretch/>
        </p:blipFill>
        <p:spPr bwMode="auto">
          <a:xfrm>
            <a:off x="-27622" y="836712"/>
            <a:ext cx="9171622" cy="5887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3200"/>
        </a:solid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976664"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TABLE OF CONTENTS</a:t>
            </a:r>
            <a:endParaRPr lang="en-US" sz="2400" b="1" dirty="0">
              <a:latin typeface="Times New Roman" panose="02020603050405020304" pitchFamily="18"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961EA6CF-D051-132D-B402-FEFCD871EC0C}"/>
              </a:ext>
            </a:extLst>
          </p:cNvPr>
          <p:cNvSpPr/>
          <p:nvPr/>
        </p:nvSpPr>
        <p:spPr>
          <a:xfrm>
            <a:off x="251520" y="1268760"/>
            <a:ext cx="8568952" cy="488348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2">
            <a:extLst>
              <a:ext uri="{FF2B5EF4-FFF2-40B4-BE49-F238E27FC236}">
                <a16:creationId xmlns:a16="http://schemas.microsoft.com/office/drawing/2014/main" id="{18314492-564D-760E-0E71-A111D923924B}"/>
              </a:ext>
            </a:extLst>
          </p:cNvPr>
          <p:cNvGraphicFramePr/>
          <p:nvPr>
            <p:extLst>
              <p:ext uri="{D42A27DB-BD31-4B8C-83A1-F6EECF244321}">
                <p14:modId xmlns:p14="http://schemas.microsoft.com/office/powerpoint/2010/main" val="740184120"/>
              </p:ext>
            </p:extLst>
          </p:nvPr>
        </p:nvGraphicFramePr>
        <p:xfrm>
          <a:off x="467544" y="1268760"/>
          <a:ext cx="8208912" cy="4883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754" y="30144"/>
            <a:ext cx="54006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428754" y="1412776"/>
            <a:ext cx="8286491" cy="4524315"/>
          </a:xfrm>
          <a:prstGeom prst="rect">
            <a:avLst/>
          </a:prstGeom>
          <a:noFill/>
        </p:spPr>
        <p:txBody>
          <a:bodyPr wrap="square" rtlCol="0">
            <a:spAutoFit/>
          </a:bodyPr>
          <a:lstStyle/>
          <a:p>
            <a:pPr algn="l"/>
            <a:r>
              <a:rPr lang="en-US" sz="3200" i="0" dirty="0">
                <a:effectLst/>
                <a:latin typeface="Times New Roman" panose="02020603050405020304" pitchFamily="18" charset="0"/>
                <a:cs typeface="Times New Roman" panose="02020603050405020304" pitchFamily="18" charset="0"/>
              </a:rPr>
              <a:t>Our project targets developing a sophisticated </a:t>
            </a:r>
            <a:r>
              <a:rPr lang="en-US" sz="3200" b="1" i="0" u="sng" dirty="0">
                <a:effectLst/>
                <a:latin typeface="Times New Roman" panose="02020603050405020304" pitchFamily="18" charset="0"/>
                <a:cs typeface="Times New Roman" panose="02020603050405020304" pitchFamily="18" charset="0"/>
              </a:rPr>
              <a:t>machine learning model for heart disease prediction</a:t>
            </a:r>
            <a:r>
              <a:rPr lang="en-US" sz="3200" i="0" dirty="0">
                <a:effectLst/>
                <a:latin typeface="Times New Roman" panose="02020603050405020304" pitchFamily="18" charset="0"/>
                <a:cs typeface="Times New Roman" panose="02020603050405020304" pitchFamily="18" charset="0"/>
              </a:rPr>
              <a:t>, utilizing data from </a:t>
            </a:r>
            <a:r>
              <a:rPr lang="en-US" sz="3200" b="1" i="0" dirty="0">
                <a:effectLst/>
                <a:latin typeface="Times New Roman" panose="02020603050405020304" pitchFamily="18" charset="0"/>
                <a:cs typeface="Times New Roman" panose="02020603050405020304" pitchFamily="18" charset="0"/>
              </a:rPr>
              <a:t>1025 patients </a:t>
            </a:r>
            <a:r>
              <a:rPr lang="en-US" sz="3200" i="0" dirty="0">
                <a:effectLst/>
                <a:latin typeface="Times New Roman" panose="02020603050405020304" pitchFamily="18" charset="0"/>
                <a:cs typeface="Times New Roman" panose="02020603050405020304" pitchFamily="18" charset="0"/>
              </a:rPr>
              <a:t>with variables like age, gender, chest pain type, blood pressure, and cholesterol levels. We're evaluating </a:t>
            </a:r>
            <a:r>
              <a:rPr lang="en-US" sz="3200" b="1" i="0" dirty="0">
                <a:effectLst/>
                <a:latin typeface="Times New Roman" panose="02020603050405020304" pitchFamily="18" charset="0"/>
                <a:cs typeface="Times New Roman" panose="02020603050405020304" pitchFamily="18" charset="0"/>
              </a:rPr>
              <a:t>Logistic Regression</a:t>
            </a:r>
            <a:r>
              <a:rPr lang="en-US" sz="3200" i="0" dirty="0">
                <a:effectLst/>
                <a:latin typeface="Times New Roman" panose="02020603050405020304" pitchFamily="18" charset="0"/>
                <a:cs typeface="Times New Roman" panose="02020603050405020304" pitchFamily="18" charset="0"/>
              </a:rPr>
              <a:t>, </a:t>
            </a:r>
            <a:r>
              <a:rPr lang="en-US" sz="3200" b="1" i="0" dirty="0">
                <a:effectLst/>
                <a:latin typeface="Times New Roman" panose="02020603050405020304" pitchFamily="18" charset="0"/>
                <a:cs typeface="Times New Roman" panose="02020603050405020304" pitchFamily="18" charset="0"/>
              </a:rPr>
              <a:t>Decision Tree</a:t>
            </a:r>
            <a:r>
              <a:rPr lang="en-US" sz="3200" i="0" dirty="0">
                <a:effectLst/>
                <a:latin typeface="Times New Roman" panose="02020603050405020304" pitchFamily="18" charset="0"/>
                <a:cs typeface="Times New Roman" panose="02020603050405020304" pitchFamily="18" charset="0"/>
              </a:rPr>
              <a:t>, and </a:t>
            </a:r>
            <a:r>
              <a:rPr lang="en-US" sz="3200" b="1" i="0" dirty="0">
                <a:effectLst/>
                <a:latin typeface="Times New Roman" panose="02020603050405020304" pitchFamily="18" charset="0"/>
                <a:cs typeface="Times New Roman" panose="02020603050405020304" pitchFamily="18" charset="0"/>
              </a:rPr>
              <a:t>Support Vector Machine</a:t>
            </a:r>
            <a:r>
              <a:rPr lang="en-US" sz="3200" i="0" dirty="0">
                <a:effectLst/>
                <a:latin typeface="Times New Roman" panose="02020603050405020304" pitchFamily="18" charset="0"/>
                <a:cs typeface="Times New Roman" panose="02020603050405020304" pitchFamily="18" charset="0"/>
              </a:rPr>
              <a:t> models for accuracy, aiming to improve patient outcomes and reduce heart disease burden.</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619268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54F90755-D703-B988-D5CA-400D6EFE053D}"/>
              </a:ext>
            </a:extLst>
          </p:cNvPr>
          <p:cNvSpPr txBox="1"/>
          <p:nvPr/>
        </p:nvSpPr>
        <p:spPr>
          <a:xfrm>
            <a:off x="557554" y="1340768"/>
            <a:ext cx="8028892" cy="452431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Heart disease is a global health concern, demanding early detection and accurate prediction for better outcomes. This project aims to develop a machine learning model for predicting heart disease based on medical and demographic features. It involves data preprocessing, exploratory analysis, model training, and impact assessment using relevant patient data.</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11" y="137537"/>
            <a:ext cx="607177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TECHNICAL DETAILS</a:t>
            </a:r>
          </a:p>
        </p:txBody>
      </p:sp>
      <p:sp>
        <p:nvSpPr>
          <p:cNvPr id="3" name="Rectangle 2"/>
          <p:cNvSpPr/>
          <p:nvPr/>
        </p:nvSpPr>
        <p:spPr>
          <a:xfrm>
            <a:off x="300423" y="845423"/>
            <a:ext cx="6071777" cy="5444054"/>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Heart Disease Prediction project leveraged essential libraries for its development:</a:t>
            </a:r>
          </a:p>
          <a:p>
            <a:pPr>
              <a:lnSpc>
                <a:spcPct val="150000"/>
              </a:lnSpc>
            </a:pPr>
            <a:r>
              <a:rPr lang="en-US" b="1" dirty="0">
                <a:latin typeface="Times New Roman" panose="02020603050405020304" pitchFamily="18" charset="0"/>
                <a:cs typeface="Times New Roman" panose="02020603050405020304" pitchFamily="18" charset="0"/>
              </a:rPr>
              <a:t>1. NumPy: </a:t>
            </a:r>
            <a:r>
              <a:rPr lang="en-US" dirty="0">
                <a:latin typeface="Times New Roman" panose="02020603050405020304" pitchFamily="18" charset="0"/>
                <a:cs typeface="Times New Roman" panose="02020603050405020304" pitchFamily="18" charset="0"/>
              </a:rPr>
              <a:t>Utilized for handling large multi-dimensional arrays and matrices, and providing advanced mathematical functions.</a:t>
            </a:r>
          </a:p>
          <a:p>
            <a:pPr>
              <a:lnSpc>
                <a:spcPct val="150000"/>
              </a:lnSpc>
            </a:pPr>
            <a:r>
              <a:rPr lang="en-US" b="1" dirty="0">
                <a:latin typeface="Times New Roman" panose="02020603050405020304" pitchFamily="18" charset="0"/>
                <a:cs typeface="Times New Roman" panose="02020603050405020304" pitchFamily="18" charset="0"/>
              </a:rPr>
              <a:t>2. Pandas: </a:t>
            </a:r>
            <a:r>
              <a:rPr lang="en-US" dirty="0">
                <a:latin typeface="Times New Roman" panose="02020603050405020304" pitchFamily="18" charset="0"/>
                <a:cs typeface="Times New Roman" panose="02020603050405020304" pitchFamily="18" charset="0"/>
              </a:rPr>
              <a:t>Used for high-performance data structures, enabling efficient data cleaning, preprocessing, and manipulation.</a:t>
            </a:r>
          </a:p>
          <a:p>
            <a:pPr>
              <a:lnSpc>
                <a:spcPct val="150000"/>
              </a:lnSpc>
            </a:pPr>
            <a:r>
              <a:rPr lang="en-US" b="1" dirty="0">
                <a:latin typeface="Times New Roman" panose="02020603050405020304" pitchFamily="18" charset="0"/>
                <a:cs typeface="Times New Roman" panose="02020603050405020304" pitchFamily="18" charset="0"/>
              </a:rPr>
              <a:t>3. Matplotlib: </a:t>
            </a:r>
            <a:r>
              <a:rPr lang="en-US" dirty="0">
                <a:latin typeface="Times New Roman" panose="02020603050405020304" pitchFamily="18" charset="0"/>
                <a:cs typeface="Times New Roman" panose="02020603050405020304" pitchFamily="18" charset="0"/>
              </a:rPr>
              <a:t>Employed for creating high-quality static and interactive visualizations.</a:t>
            </a:r>
          </a:p>
          <a:p>
            <a:pPr>
              <a:lnSpc>
                <a:spcPct val="150000"/>
              </a:lnSpc>
            </a:pPr>
            <a:r>
              <a:rPr lang="en-US" b="1" dirty="0">
                <a:latin typeface="Times New Roman" panose="02020603050405020304" pitchFamily="18" charset="0"/>
                <a:cs typeface="Times New Roman" panose="02020603050405020304" pitchFamily="18" charset="0"/>
              </a:rPr>
              <a:t>4. Seaborn: </a:t>
            </a:r>
            <a:r>
              <a:rPr lang="en-US" dirty="0">
                <a:latin typeface="Times New Roman" panose="02020603050405020304" pitchFamily="18" charset="0"/>
                <a:cs typeface="Times New Roman" panose="02020603050405020304" pitchFamily="18" charset="0"/>
              </a:rPr>
              <a:t>Enhances Matplotlib by providing a simplified interface for creating attractive statistical graphics.</a:t>
            </a:r>
          </a:p>
          <a:p>
            <a:pPr>
              <a:lnSpc>
                <a:spcPct val="150000"/>
              </a:lnSpc>
            </a:pPr>
            <a:r>
              <a:rPr lang="en-US" b="1" dirty="0">
                <a:latin typeface="Times New Roman" panose="02020603050405020304" pitchFamily="18" charset="0"/>
                <a:cs typeface="Times New Roman" panose="02020603050405020304" pitchFamily="18" charset="0"/>
              </a:rPr>
              <a:t>5. Scikit-learn: </a:t>
            </a:r>
            <a:r>
              <a:rPr lang="en-US" dirty="0">
                <a:latin typeface="Times New Roman" panose="02020603050405020304" pitchFamily="18" charset="0"/>
                <a:cs typeface="Times New Roman" panose="02020603050405020304" pitchFamily="18" charset="0"/>
              </a:rPr>
              <a:t>Offers a range of machine learning tools including classification, regression, and clustering algorithms, along with model evaluation and selection capabilities.</a:t>
            </a:r>
          </a:p>
        </p:txBody>
      </p:sp>
      <p:sp>
        <p:nvSpPr>
          <p:cNvPr id="4" name="AutoShape 2" descr="redux-toolkit.webp (1920×1080)">
            <a:extLst>
              <a:ext uri="{FF2B5EF4-FFF2-40B4-BE49-F238E27FC236}">
                <a16:creationId xmlns:a16="http://schemas.microsoft.com/office/drawing/2014/main" id="{9F3A0F66-0B06-C69F-4ACC-5DF8CFC7BE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numpy · PyPI">
            <a:extLst>
              <a:ext uri="{FF2B5EF4-FFF2-40B4-BE49-F238E27FC236}">
                <a16:creationId xmlns:a16="http://schemas.microsoft.com/office/drawing/2014/main" id="{55BA58A4-6E63-596C-4FE0-7D2743ED1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904506"/>
            <a:ext cx="2471377" cy="11065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46259E6-4884-7D82-EA05-BFC92937A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412" y="2077296"/>
            <a:ext cx="2270631" cy="9198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andfetch | Matplotlib Logos &amp; Brand ...">
            <a:extLst>
              <a:ext uri="{FF2B5EF4-FFF2-40B4-BE49-F238E27FC236}">
                <a16:creationId xmlns:a16="http://schemas.microsoft.com/office/drawing/2014/main" id="{114B6CF2-9CCB-6A6C-8AEB-C6F4E29610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901" t="9360" r="9866" b="26858"/>
          <a:stretch/>
        </p:blipFill>
        <p:spPr bwMode="auto">
          <a:xfrm>
            <a:off x="6198605" y="3100351"/>
            <a:ext cx="2593703" cy="7103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iting and logo — seaborn 0.13.2 ...">
            <a:extLst>
              <a:ext uri="{FF2B5EF4-FFF2-40B4-BE49-F238E27FC236}">
                <a16:creationId xmlns:a16="http://schemas.microsoft.com/office/drawing/2014/main" id="{7DA239B1-2B8C-B205-F1E3-0511A4EE55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262" y="4016279"/>
            <a:ext cx="2925012" cy="8357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cikit learn Logo PNG Vector (SVG) Free Download">
            <a:extLst>
              <a:ext uri="{FF2B5EF4-FFF2-40B4-BE49-F238E27FC236}">
                <a16:creationId xmlns:a16="http://schemas.microsoft.com/office/drawing/2014/main" id="{5C5A8400-8533-E6D6-2500-151ADB5C04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501" y="5008845"/>
            <a:ext cx="2561909" cy="13834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124744"/>
            <a:ext cx="8424936" cy="5109860"/>
          </a:xfrm>
          <a:prstGeom prst="rect">
            <a:avLst/>
          </a:prstGeom>
        </p:spPr>
        <p:txBody>
          <a:bodyPr wrap="square">
            <a:spAutoFit/>
          </a:bodyPr>
          <a:lstStyle/>
          <a:p>
            <a:pPr>
              <a:lnSpc>
                <a:spcPct val="150000"/>
              </a:lnSpc>
            </a:pPr>
            <a:r>
              <a:rPr lang="en-US" sz="2200" b="1" dirty="0">
                <a:latin typeface="Times New Roman Regular" panose="02020603050405020304" charset="0"/>
                <a:cs typeface="Times New Roman Regular" panose="02020603050405020304" charset="0"/>
              </a:rPr>
              <a:t>1. Supervised Learning Approach</a:t>
            </a:r>
            <a:r>
              <a:rPr lang="en-US" sz="2200" dirty="0">
                <a:latin typeface="Times New Roman Regular" panose="02020603050405020304" charset="0"/>
                <a:cs typeface="Times New Roman Regular" panose="02020603050405020304" charset="0"/>
              </a:rPr>
              <a:t>: The project employs supervised learning techniques to predict heart disease, where models are trained on labeled data with 14 attributes including age, sex, cholesterol levels, and other health metrics.</a:t>
            </a:r>
          </a:p>
          <a:p>
            <a:pPr>
              <a:lnSpc>
                <a:spcPct val="150000"/>
              </a:lnSpc>
            </a:pPr>
            <a:r>
              <a:rPr lang="en-US" sz="2200" b="1" dirty="0">
                <a:latin typeface="Times New Roman Regular" panose="02020603050405020304" charset="0"/>
                <a:cs typeface="Times New Roman Regular" panose="02020603050405020304" charset="0"/>
              </a:rPr>
              <a:t>2. Three Classification Models: </a:t>
            </a:r>
            <a:r>
              <a:rPr lang="en-US" sz="2200" dirty="0">
                <a:latin typeface="Times New Roman Regular" panose="02020603050405020304" charset="0"/>
                <a:cs typeface="Times New Roman Regular" panose="02020603050405020304" charset="0"/>
              </a:rPr>
              <a:t>Three different classification models are utilized - Logistic Regression, Decision Tree, and Support Vector Machine - to classify patients into those with heart disease and those without.</a:t>
            </a:r>
          </a:p>
          <a:p>
            <a:pPr>
              <a:lnSpc>
                <a:spcPct val="150000"/>
              </a:lnSpc>
            </a:pPr>
            <a:r>
              <a:rPr lang="en-US" sz="2200" b="1" dirty="0">
                <a:latin typeface="Times New Roman Regular" panose="02020603050405020304" charset="0"/>
                <a:cs typeface="Times New Roman Regular" panose="02020603050405020304" charset="0"/>
              </a:rPr>
              <a:t>3. Data Preprocessing: </a:t>
            </a:r>
            <a:r>
              <a:rPr lang="en-US" sz="2200" dirty="0">
                <a:latin typeface="Times New Roman Regular" panose="02020603050405020304" charset="0"/>
                <a:cs typeface="Times New Roman Regular" panose="02020603050405020304" charset="0"/>
              </a:rPr>
              <a:t>Includes handling missing values, duplicates, and outliers, along with feature selection to improve model performance.</a:t>
            </a:r>
          </a:p>
        </p:txBody>
      </p:sp>
      <p:sp>
        <p:nvSpPr>
          <p:cNvPr id="4" name="TextBox 3">
            <a:extLst>
              <a:ext uri="{FF2B5EF4-FFF2-40B4-BE49-F238E27FC236}">
                <a16:creationId xmlns:a16="http://schemas.microsoft.com/office/drawing/2014/main" id="{B6ACA2A4-B906-D57C-203E-9AD876A5B725}"/>
              </a:ext>
            </a:extLst>
          </p:cNvPr>
          <p:cNvSpPr txBox="1"/>
          <p:nvPr/>
        </p:nvSpPr>
        <p:spPr>
          <a:xfrm>
            <a:off x="344088" y="0"/>
            <a:ext cx="5616624"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KEY FEATURES</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088" y="0"/>
            <a:ext cx="5616624"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323528" y="1124744"/>
            <a:ext cx="8280920" cy="4602029"/>
          </a:xfrm>
          <a:prstGeom prst="rect">
            <a:avLst/>
          </a:prstGeom>
        </p:spPr>
        <p:txBody>
          <a:bodyPr wrap="square">
            <a:spAutoFit/>
          </a:bodyPr>
          <a:lstStyle/>
          <a:p>
            <a:pPr>
              <a:lnSpc>
                <a:spcPct val="150000"/>
              </a:lnSpc>
            </a:pPr>
            <a:r>
              <a:rPr lang="en-US" sz="2200" b="1" dirty="0">
                <a:latin typeface="Times New Roman Regular" panose="02020603050405020304" charset="0"/>
                <a:cs typeface="Times New Roman Regular" panose="02020603050405020304" charset="0"/>
              </a:rPr>
              <a:t>4. Visualization: </a:t>
            </a:r>
            <a:r>
              <a:rPr lang="en-US" sz="2200" dirty="0">
                <a:latin typeface="Times New Roman Regular" panose="02020603050405020304" charset="0"/>
                <a:cs typeface="Times New Roman Regular" panose="02020603050405020304" charset="0"/>
              </a:rPr>
              <a:t>Utilizes histograms to visualize feature distributions, correlation matrices to understand feature relationships, and confusion matrices to analyze model predictions.</a:t>
            </a:r>
          </a:p>
          <a:p>
            <a:pPr>
              <a:lnSpc>
                <a:spcPct val="150000"/>
              </a:lnSpc>
            </a:pPr>
            <a:r>
              <a:rPr lang="en-US" sz="2200" b="1" dirty="0">
                <a:latin typeface="Times New Roman Regular" panose="02020603050405020304" charset="0"/>
                <a:cs typeface="Times New Roman Regular" panose="02020603050405020304" charset="0"/>
              </a:rPr>
              <a:t>5. Practical Application: </a:t>
            </a:r>
            <a:r>
              <a:rPr lang="en-US" sz="2200" dirty="0">
                <a:latin typeface="Times New Roman Regular" panose="02020603050405020304" charset="0"/>
                <a:cs typeface="Times New Roman Regular" panose="02020603050405020304" charset="0"/>
              </a:rPr>
              <a:t>Provides a user interface for custom input prediction, showcasing the practicality of the Decision Tree model for healthcare professionals.</a:t>
            </a:r>
          </a:p>
          <a:p>
            <a:pPr>
              <a:lnSpc>
                <a:spcPct val="150000"/>
              </a:lnSpc>
            </a:pPr>
            <a:r>
              <a:rPr lang="en-US" sz="2200" b="1" dirty="0">
                <a:latin typeface="Times New Roman Regular" panose="02020603050405020304" charset="0"/>
                <a:cs typeface="Times New Roman Regular" panose="02020603050405020304" charset="0"/>
              </a:rPr>
              <a:t>6. Significance: </a:t>
            </a:r>
            <a:r>
              <a:rPr lang="en-US" sz="2200" dirty="0">
                <a:latin typeface="Times New Roman Regular" panose="02020603050405020304" charset="0"/>
                <a:cs typeface="Times New Roman Regular" panose="02020603050405020304" charset="0"/>
              </a:rPr>
              <a:t>The project aims to improve early detection and management of heart disease, potentially enhancing patient outcomes, reducing healthcare costs, and informing public health policies.</a:t>
            </a:r>
            <a:endParaRPr lang="en-IN" sz="2200" dirty="0">
              <a:latin typeface="Times New Roman Regular" panose="02020603050405020304" charset="0"/>
              <a:cs typeface="Times New Roman Regular" panose="02020603050405020304" charset="0"/>
            </a:endParaRPr>
          </a:p>
        </p:txBody>
      </p:sp>
    </p:spTree>
    <p:extLst>
      <p:ext uri="{BB962C8B-B14F-4D97-AF65-F5344CB8AC3E}">
        <p14:creationId xmlns:p14="http://schemas.microsoft.com/office/powerpoint/2010/main" val="727538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73686"/>
            <a:ext cx="626469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PROJECT HIGHLIGHTS</a:t>
            </a:r>
          </a:p>
        </p:txBody>
      </p:sp>
      <p:sp>
        <p:nvSpPr>
          <p:cNvPr id="3" name="Rectangle 2"/>
          <p:cNvSpPr/>
          <p:nvPr/>
        </p:nvSpPr>
        <p:spPr>
          <a:xfrm>
            <a:off x="323528" y="1052736"/>
            <a:ext cx="5400600" cy="5588068"/>
          </a:xfrm>
          <a:prstGeom prst="rect">
            <a:avLst/>
          </a:prstGeom>
        </p:spPr>
        <p:txBody>
          <a:bodyPr wrap="square">
            <a:spAutoFit/>
          </a:bodyPr>
          <a:lstStyle/>
          <a:p>
            <a:pPr>
              <a:lnSpc>
                <a:spcPct val="150000"/>
              </a:lnSpc>
            </a:pPr>
            <a:r>
              <a:rPr lang="en-IN" sz="1600" dirty="0">
                <a:latin typeface="Times New Roman Regular" panose="02020603050405020304" charset="0"/>
                <a:cs typeface="Times New Roman Regular" panose="02020603050405020304" charset="0"/>
              </a:rPr>
              <a:t>Here are the key highlights of the heart disease prediction project in bullet points:</a:t>
            </a:r>
          </a:p>
          <a:p>
            <a:pPr>
              <a:lnSpc>
                <a:spcPct val="150000"/>
              </a:lnSpc>
            </a:pPr>
            <a:endParaRPr lang="en-IN" sz="1600" dirty="0">
              <a:latin typeface="Times New Roman Regular" panose="02020603050405020304" charset="0"/>
              <a:cs typeface="Times New Roman Regular" panose="02020603050405020304" charset="0"/>
            </a:endParaRPr>
          </a:p>
          <a:p>
            <a:pPr marL="285750" indent="-285750">
              <a:lnSpc>
                <a:spcPct val="150000"/>
              </a:lnSpc>
              <a:buFont typeface="Arial" panose="020B0604020202020204" pitchFamily="34" charset="0"/>
              <a:buChar char="•"/>
            </a:pPr>
            <a:r>
              <a:rPr lang="en-IN" sz="1600" b="1" dirty="0">
                <a:latin typeface="Times New Roman Regular" panose="02020603050405020304" charset="0"/>
                <a:cs typeface="Times New Roman Regular" panose="02020603050405020304" charset="0"/>
              </a:rPr>
              <a:t>Effective Decision Tree Model:</a:t>
            </a:r>
            <a:r>
              <a:rPr lang="en-IN" sz="1600" dirty="0">
                <a:latin typeface="Times New Roman Regular" panose="02020603050405020304" charset="0"/>
                <a:cs typeface="Times New Roman Regular" panose="02020603050405020304" charset="0"/>
              </a:rPr>
              <a:t> Emerged as the top-performing model in predicting heart disease, outshining Logistic Regression and SVM in terms of accuracy and predictive power.</a:t>
            </a:r>
          </a:p>
          <a:p>
            <a:pPr marL="285750" indent="-285750">
              <a:lnSpc>
                <a:spcPct val="150000"/>
              </a:lnSpc>
              <a:buFont typeface="Arial" panose="020B0604020202020204" pitchFamily="34" charset="0"/>
              <a:buChar char="•"/>
            </a:pPr>
            <a:r>
              <a:rPr lang="en-IN" sz="1600" b="1" dirty="0">
                <a:latin typeface="Times New Roman Regular" panose="02020603050405020304" charset="0"/>
                <a:cs typeface="Times New Roman Regular" panose="02020603050405020304" charset="0"/>
              </a:rPr>
              <a:t>Comprehensive Data Analysis: </a:t>
            </a:r>
            <a:r>
              <a:rPr lang="en-IN" sz="1600" dirty="0">
                <a:latin typeface="Times New Roman Regular" panose="02020603050405020304" charset="0"/>
                <a:cs typeface="Times New Roman Regular" panose="02020603050405020304" charset="0"/>
              </a:rPr>
              <a:t>Explored key features such as age, gender, blood pressure, cholesterol, and chest pain types through Exploratory Data Analysis (EDA), uncovering critical patterns crucial for accurate predictions.</a:t>
            </a:r>
          </a:p>
          <a:p>
            <a:pPr marL="285750" indent="-285750">
              <a:lnSpc>
                <a:spcPct val="150000"/>
              </a:lnSpc>
              <a:buFont typeface="Arial" panose="020B0604020202020204" pitchFamily="34" charset="0"/>
              <a:buChar char="•"/>
            </a:pPr>
            <a:r>
              <a:rPr lang="en-IN" sz="1600" b="1" dirty="0">
                <a:latin typeface="Times New Roman Regular" panose="02020603050405020304" charset="0"/>
                <a:cs typeface="Times New Roman Regular" panose="02020603050405020304" charset="0"/>
              </a:rPr>
              <a:t>Rigorous Model Evaluation: </a:t>
            </a:r>
            <a:r>
              <a:rPr lang="en-IN" sz="1600" dirty="0">
                <a:latin typeface="Times New Roman Regular" panose="02020603050405020304" charset="0"/>
                <a:cs typeface="Times New Roman Regular" panose="02020603050405020304" charset="0"/>
              </a:rPr>
              <a:t>Utilized metrics like accuracy, sensitivity, specificity, and precision to assess the performance of Logistic Regression, Decision Tree, and SVM models.</a:t>
            </a:r>
          </a:p>
        </p:txBody>
      </p:sp>
      <p:pic>
        <p:nvPicPr>
          <p:cNvPr id="2050" name="Picture 2" descr="Mystery of Heart Disease Symptom: A Guide to Early Detection">
            <a:extLst>
              <a:ext uri="{FF2B5EF4-FFF2-40B4-BE49-F238E27FC236}">
                <a16:creationId xmlns:a16="http://schemas.microsoft.com/office/drawing/2014/main" id="{40802CCF-4003-E008-E1E6-D8E57801BE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68" r="23127"/>
          <a:stretch/>
        </p:blipFill>
        <p:spPr bwMode="auto">
          <a:xfrm>
            <a:off x="5697032" y="845423"/>
            <a:ext cx="3446968" cy="58388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151424"/>
            <a:ext cx="4752528" cy="486421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900" b="1" dirty="0">
                <a:latin typeface="Times New Roman Regular" panose="02020603050405020304" charset="0"/>
                <a:cs typeface="Times New Roman Regular" panose="02020603050405020304" charset="0"/>
              </a:rPr>
              <a:t>Practical Application Enabled: </a:t>
            </a:r>
            <a:r>
              <a:rPr lang="en-IN" sz="1900" dirty="0">
                <a:latin typeface="Times New Roman Regular" panose="02020603050405020304" charset="0"/>
                <a:cs typeface="Times New Roman Regular" panose="02020603050405020304" charset="0"/>
              </a:rPr>
              <a:t>Developed a user interface allowing healthcare professionals to input custom data for heart disease predictions, demonstrating the practical utility of the Decision Tree model.</a:t>
            </a:r>
          </a:p>
          <a:p>
            <a:pPr marL="285750" indent="-285750">
              <a:lnSpc>
                <a:spcPct val="150000"/>
              </a:lnSpc>
              <a:buFont typeface="Arial" panose="020B0604020202020204" pitchFamily="34" charset="0"/>
              <a:buChar char="•"/>
            </a:pPr>
            <a:r>
              <a:rPr lang="en-IN" sz="1900" b="1" dirty="0">
                <a:latin typeface="Times New Roman Regular" panose="02020603050405020304" charset="0"/>
                <a:cs typeface="Times New Roman Regular" panose="02020603050405020304" charset="0"/>
              </a:rPr>
              <a:t>Confusion Matrix Insight: </a:t>
            </a:r>
            <a:r>
              <a:rPr lang="en-IN" sz="1900" dirty="0">
                <a:latin typeface="Times New Roman Regular" panose="02020603050405020304" charset="0"/>
                <a:cs typeface="Times New Roman Regular" panose="02020603050405020304" charset="0"/>
              </a:rPr>
              <a:t>Provided detailed analysis of true positives, false positives, true negatives, and false negatives, helping to understand the models' effectiveness in distinguishing between heart disease and non-heart disease cases.</a:t>
            </a:r>
          </a:p>
        </p:txBody>
      </p:sp>
      <p:pic>
        <p:nvPicPr>
          <p:cNvPr id="3074" name="Picture 2" descr="New machine learning model achieves breakthrough in heart disease prediction  with over 95% accuracy">
            <a:extLst>
              <a:ext uri="{FF2B5EF4-FFF2-40B4-BE49-F238E27FC236}">
                <a16:creationId xmlns:a16="http://schemas.microsoft.com/office/drawing/2014/main" id="{88A18669-9E48-EDF2-AFAF-B5DA71CE7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10" r="21020"/>
          <a:stretch/>
        </p:blipFill>
        <p:spPr bwMode="auto">
          <a:xfrm>
            <a:off x="5076056" y="842359"/>
            <a:ext cx="4067944" cy="58990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63782C-6FB0-0834-D9AC-87F1AEEA08BE}"/>
              </a:ext>
            </a:extLst>
          </p:cNvPr>
          <p:cNvSpPr txBox="1"/>
          <p:nvPr/>
        </p:nvSpPr>
        <p:spPr>
          <a:xfrm>
            <a:off x="323528" y="173686"/>
            <a:ext cx="626469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PROJECT HIGHLIGHTS</a:t>
            </a:r>
          </a:p>
        </p:txBody>
      </p:sp>
    </p:spTree>
    <p:extLst>
      <p:ext uri="{BB962C8B-B14F-4D97-AF65-F5344CB8AC3E}">
        <p14:creationId xmlns:p14="http://schemas.microsoft.com/office/powerpoint/2010/main" val="14512689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915</Words>
  <Application>Microsoft Macintosh PowerPoint</Application>
  <PresentationFormat>On-screen Show (4:3)</PresentationFormat>
  <Paragraphs>75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Times New Roman</vt:lpstr>
      <vt:lpstr>Times New Roman Regular</vt:lpstr>
      <vt:lpstr>var(--jp-code-font-family)</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HIGHLIGHTS OF THE PROJECT</vt:lpstr>
      <vt:lpstr>HIGHLIGHTS OF THE PROJECT</vt:lpstr>
      <vt:lpstr>HIGHLIGHTS OF THE PROJECT</vt:lpstr>
      <vt:lpstr>HIGHLIGHTS OF THE PROJECT</vt:lpstr>
      <vt:lpstr>HIGHLIGHTS OF THE PROJECT</vt:lpstr>
      <vt:lpstr>HIGHLIGHTS OF THE PROJECT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Office</cp:lastModifiedBy>
  <cp:revision>45</cp:revision>
  <dcterms:created xsi:type="dcterms:W3CDTF">2024-03-10T17:27:38Z</dcterms:created>
  <dcterms:modified xsi:type="dcterms:W3CDTF">2024-05-15T04:13:58Z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