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1749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00000"/>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91440" y="367991"/>
            <a:ext cx="14630400" cy="8229600"/>
          </a:xfrm>
          <a:prstGeom prst="rect">
            <a:avLst/>
          </a:prstGeom>
          <a:solidFill>
            <a:srgbClr val="000000">
              <a:alpha val="80000"/>
            </a:srgbClr>
          </a:solidFill>
          <a:ln/>
        </p:spPr>
      </p:sp>
      <p:sp>
        <p:nvSpPr>
          <p:cNvPr id="6" name="Text 3"/>
          <p:cNvSpPr/>
          <p:nvPr/>
        </p:nvSpPr>
        <p:spPr>
          <a:xfrm>
            <a:off x="3220022" y="1764625"/>
            <a:ext cx="7386399" cy="833199"/>
          </a:xfrm>
          <a:prstGeom prst="rect">
            <a:avLst/>
          </a:prstGeom>
          <a:noFill/>
          <a:ln/>
        </p:spPr>
        <p:txBody>
          <a:bodyPr wrap="none" rtlCol="0" anchor="t"/>
          <a:lstStyle/>
          <a:p>
            <a:pPr marL="0" indent="0">
              <a:lnSpc>
                <a:spcPts val="6561"/>
              </a:lnSpc>
              <a:buNone/>
            </a:pPr>
            <a:r>
              <a:rPr lang="en-US" sz="5249" dirty="0">
                <a:solidFill>
                  <a:srgbClr val="F2F2F3"/>
                </a:solidFill>
                <a:latin typeface="Poppins" pitchFamily="34" charset="0"/>
                <a:ea typeface="Poppins" pitchFamily="34" charset="-122"/>
                <a:cs typeface="Poppins" pitchFamily="34" charset="-120"/>
              </a:rPr>
              <a:t>Digital Clock with Time</a:t>
            </a:r>
            <a:endParaRPr lang="en-US" sz="5249" dirty="0"/>
          </a:p>
        </p:txBody>
      </p:sp>
      <p:sp>
        <p:nvSpPr>
          <p:cNvPr id="7" name="Text 4"/>
          <p:cNvSpPr/>
          <p:nvPr/>
        </p:nvSpPr>
        <p:spPr>
          <a:xfrm>
            <a:off x="2030373" y="3308150"/>
            <a:ext cx="10554414" cy="1786296"/>
          </a:xfrm>
          <a:prstGeom prst="rect">
            <a:avLst/>
          </a:prstGeom>
          <a:noFill/>
          <a:ln/>
        </p:spPr>
        <p:txBody>
          <a:bodyPr wrap="squar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A digital clock is an essential timekeeping device that uses electronic components to display the time.</a:t>
            </a:r>
          </a:p>
          <a:p>
            <a:pPr marL="0" indent="0">
              <a:lnSpc>
                <a:spcPts val="2799"/>
              </a:lnSpc>
              <a:buNone/>
            </a:pPr>
            <a:r>
              <a:rPr lang="en-US" sz="1750" dirty="0">
                <a:solidFill>
                  <a:srgbClr val="E5E0DF"/>
                </a:solidFill>
                <a:latin typeface="Roboto" pitchFamily="34" charset="0"/>
                <a:ea typeface="Roboto" pitchFamily="34" charset="-122"/>
                <a:cs typeface="Roboto" pitchFamily="34" charset="-120"/>
              </a:rPr>
              <a:t> This comprehensive guide will delve into the intricate workings of a digital clock, from its components and functionalities to the benefits it offers.</a:t>
            </a:r>
            <a:endParaRPr lang="en-US" sz="1750" dirty="0"/>
          </a:p>
        </p:txBody>
      </p:sp>
      <p:sp>
        <p:nvSpPr>
          <p:cNvPr id="8" name="Shape 5"/>
          <p:cNvSpPr/>
          <p:nvPr/>
        </p:nvSpPr>
        <p:spPr>
          <a:xfrm>
            <a:off x="2037993" y="5178266"/>
            <a:ext cx="355402" cy="355402"/>
          </a:xfrm>
          <a:prstGeom prst="roundRect">
            <a:avLst>
              <a:gd name="adj" fmla="val 25726039"/>
            </a:avLst>
          </a:prstGeom>
          <a:noFill/>
          <a:ln w="7620">
            <a:solidFill>
              <a:srgbClr val="FFFFFF"/>
            </a:solidFill>
            <a:prstDash val="solid"/>
          </a:ln>
        </p:spPr>
      </p:sp>
      <p:sp>
        <p:nvSpPr>
          <p:cNvPr id="10" name="Text 6"/>
          <p:cNvSpPr/>
          <p:nvPr/>
        </p:nvSpPr>
        <p:spPr>
          <a:xfrm>
            <a:off x="1092821" y="5617487"/>
            <a:ext cx="3936380" cy="1599451"/>
          </a:xfrm>
          <a:prstGeom prst="rect">
            <a:avLst/>
          </a:prstGeom>
          <a:noFill/>
          <a:ln/>
        </p:spPr>
        <p:txBody>
          <a:bodyPr wrap="none" rtlCol="0" anchor="t"/>
          <a:lstStyle/>
          <a:p>
            <a:pPr marL="0" indent="0" algn="l">
              <a:lnSpc>
                <a:spcPts val="3062"/>
              </a:lnSpc>
              <a:buNone/>
            </a:pPr>
            <a:r>
              <a:rPr lang="en-US" sz="2187" b="1" dirty="0">
                <a:solidFill>
                  <a:srgbClr val="E5E0DF"/>
                </a:solidFill>
                <a:latin typeface="Roboto" pitchFamily="34" charset="0"/>
                <a:ea typeface="Roboto" pitchFamily="34" charset="-122"/>
                <a:cs typeface="Roboto" pitchFamily="34" charset="-120"/>
              </a:rPr>
              <a:t>Kartavya </a:t>
            </a:r>
          </a:p>
          <a:p>
            <a:pPr marL="0" indent="0" algn="l">
              <a:lnSpc>
                <a:spcPts val="3062"/>
              </a:lnSpc>
              <a:buNone/>
            </a:pPr>
            <a:r>
              <a:rPr lang="en-US" sz="2187" b="1" dirty="0">
                <a:solidFill>
                  <a:srgbClr val="E5E0DF"/>
                </a:solidFill>
                <a:latin typeface="Roboto" pitchFamily="34" charset="0"/>
                <a:ea typeface="Roboto" pitchFamily="34" charset="-122"/>
                <a:cs typeface="Roboto" pitchFamily="34" charset="-120"/>
              </a:rPr>
              <a:t>2210990484</a:t>
            </a:r>
          </a:p>
          <a:p>
            <a:pPr marL="0" indent="0" algn="l">
              <a:lnSpc>
                <a:spcPts val="3062"/>
              </a:lnSpc>
              <a:buNone/>
            </a:pPr>
            <a:r>
              <a:rPr lang="en-US" sz="2187" b="1" dirty="0">
                <a:solidFill>
                  <a:srgbClr val="E5E0DF"/>
                </a:solidFill>
                <a:latin typeface="Roboto" pitchFamily="34" charset="0"/>
                <a:ea typeface="Roboto" pitchFamily="34" charset="-122"/>
                <a:cs typeface="Roboto" pitchFamily="34" charset="-120"/>
              </a:rPr>
              <a:t>Group 10</a:t>
            </a:r>
            <a:endParaRPr lang="en-US" sz="2187" dirty="0"/>
          </a:p>
        </p:txBody>
      </p:sp>
      <p:sp>
        <p:nvSpPr>
          <p:cNvPr id="12" name="Rectangle 11">
            <a:extLst>
              <a:ext uri="{FF2B5EF4-FFF2-40B4-BE49-F238E27FC236}">
                <a16:creationId xmlns:a16="http://schemas.microsoft.com/office/drawing/2014/main" id="{69D1C32A-78F1-D9C4-6927-B94C58A92881}"/>
              </a:ext>
            </a:extLst>
          </p:cNvPr>
          <p:cNvSpPr/>
          <p:nvPr/>
        </p:nvSpPr>
        <p:spPr>
          <a:xfrm>
            <a:off x="10606421" y="5454481"/>
            <a:ext cx="3111191" cy="120754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400" dirty="0">
                <a:latin typeface="Times New Roman" panose="02020603050405020304" pitchFamily="18" charset="0"/>
                <a:cs typeface="Times New Roman" panose="02020603050405020304" pitchFamily="18" charset="0"/>
              </a:rPr>
              <a:t>SUBMITTED TO:</a:t>
            </a:r>
          </a:p>
          <a:p>
            <a:r>
              <a:rPr lang="en-US" sz="2400" dirty="0">
                <a:latin typeface="Times New Roman" panose="02020603050405020304" pitchFamily="18" charset="0"/>
                <a:cs typeface="Times New Roman" panose="02020603050405020304" pitchFamily="18" charset="0"/>
              </a:rPr>
              <a:t>  TUSHAR SIR</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sp>
        <p:nvSpPr>
          <p:cNvPr id="4" name="Text 2"/>
          <p:cNvSpPr/>
          <p:nvPr/>
        </p:nvSpPr>
        <p:spPr>
          <a:xfrm>
            <a:off x="3376139" y="1382751"/>
            <a:ext cx="8087315" cy="936703"/>
          </a:xfrm>
          <a:prstGeom prst="rect">
            <a:avLst/>
          </a:prstGeom>
          <a:noFill/>
          <a:ln/>
        </p:spPr>
        <p:txBody>
          <a:bodyPr wrap="none" rtlCol="0" anchor="t"/>
          <a:lstStyle/>
          <a:p>
            <a:pPr marL="0" indent="0">
              <a:lnSpc>
                <a:spcPts val="5468"/>
              </a:lnSpc>
              <a:buNone/>
            </a:pPr>
            <a:r>
              <a:rPr lang="en-US" sz="4374" dirty="0">
                <a:solidFill>
                  <a:srgbClr val="F2F2F3"/>
                </a:solidFill>
                <a:latin typeface="Poppins" pitchFamily="34" charset="0"/>
                <a:ea typeface="Poppins" pitchFamily="34" charset="-122"/>
                <a:cs typeface="Poppins" pitchFamily="34" charset="-120"/>
              </a:rPr>
              <a:t>How a Digital Clock Works</a:t>
            </a:r>
            <a:endParaRPr lang="en-US" sz="4374" dirty="0"/>
          </a:p>
        </p:txBody>
      </p:sp>
      <p:sp>
        <p:nvSpPr>
          <p:cNvPr id="5" name="Text 3"/>
          <p:cNvSpPr/>
          <p:nvPr/>
        </p:nvSpPr>
        <p:spPr>
          <a:xfrm>
            <a:off x="1605776" y="2589689"/>
            <a:ext cx="11775687" cy="4134496"/>
          </a:xfrm>
          <a:prstGeom prst="rect">
            <a:avLst/>
          </a:prstGeom>
          <a:noFill/>
          <a:ln/>
        </p:spPr>
        <p:txBody>
          <a:bodyPr wrap="squar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A digital clock operates by counting electronic pulses from a quartz crystal and translating them into numerical time displays. </a:t>
            </a:r>
          </a:p>
          <a:p>
            <a:pPr marL="0" indent="0">
              <a:lnSpc>
                <a:spcPts val="2799"/>
              </a:lnSpc>
              <a:buNone/>
            </a:pPr>
            <a:endParaRPr lang="en-US" sz="1750" dirty="0">
              <a:solidFill>
                <a:srgbClr val="E5E0DF"/>
              </a:solidFill>
              <a:latin typeface="Roboto" pitchFamily="34" charset="0"/>
              <a:ea typeface="Roboto" pitchFamily="34" charset="-122"/>
              <a:cs typeface="Roboto" pitchFamily="34" charset="-120"/>
            </a:endParaRPr>
          </a:p>
          <a:p>
            <a:pPr marL="0" indent="0">
              <a:lnSpc>
                <a:spcPts val="2799"/>
              </a:lnSpc>
              <a:buNone/>
            </a:pPr>
            <a:r>
              <a:rPr lang="en-US" sz="1750" dirty="0">
                <a:solidFill>
                  <a:srgbClr val="E5E0DF"/>
                </a:solidFill>
                <a:latin typeface="Roboto" pitchFamily="34" charset="0"/>
                <a:ea typeface="Roboto" pitchFamily="34" charset="-122"/>
                <a:cs typeface="Roboto" pitchFamily="34" charset="-120"/>
              </a:rPr>
              <a:t>The quartz crystal oscillates at a precise frequency, generating a consistent and accurate time reference.</a:t>
            </a:r>
            <a:endParaRPr lang="en-US" sz="1750" dirty="0"/>
          </a:p>
        </p:txBody>
      </p:sp>
      <p:sp>
        <p:nvSpPr>
          <p:cNvPr id="6" name="Text 4"/>
          <p:cNvSpPr/>
          <p:nvPr/>
        </p:nvSpPr>
        <p:spPr>
          <a:xfrm>
            <a:off x="2037993" y="4809053"/>
            <a:ext cx="10554414" cy="1066205"/>
          </a:xfrm>
          <a:prstGeom prst="rect">
            <a:avLst/>
          </a:prstGeom>
          <a:noFill/>
          <a:ln/>
        </p:spPr>
        <p:txBody>
          <a:bodyPr wrap="squar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Integrated circuitry within the clock processes these pulses and converts them into the familiar format of hours, minutes, and often seconds. </a:t>
            </a:r>
          </a:p>
          <a:p>
            <a:pPr marL="0" indent="0">
              <a:lnSpc>
                <a:spcPts val="2799"/>
              </a:lnSpc>
              <a:buNone/>
            </a:pPr>
            <a:endParaRPr lang="en-US" sz="1750" dirty="0">
              <a:solidFill>
                <a:srgbClr val="E5E0DF"/>
              </a:solidFill>
              <a:latin typeface="Roboto" pitchFamily="34" charset="0"/>
              <a:ea typeface="Roboto" pitchFamily="34" charset="-122"/>
              <a:cs typeface="Roboto" pitchFamily="34" charset="-120"/>
            </a:endParaRPr>
          </a:p>
          <a:p>
            <a:pPr marL="0" indent="0">
              <a:lnSpc>
                <a:spcPts val="2799"/>
              </a:lnSpc>
              <a:buNone/>
            </a:pPr>
            <a:r>
              <a:rPr lang="en-US" sz="1750" dirty="0">
                <a:solidFill>
                  <a:srgbClr val="E5E0DF"/>
                </a:solidFill>
                <a:latin typeface="Roboto" pitchFamily="34" charset="0"/>
                <a:ea typeface="Roboto" pitchFamily="34" charset="-122"/>
                <a:cs typeface="Roboto" pitchFamily="34" charset="-120"/>
              </a:rPr>
              <a:t>This process ensures that the displayed time remains reliable and stable over extended periods.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sp>
        <p:nvSpPr>
          <p:cNvPr id="4" name="Text 2"/>
          <p:cNvSpPr/>
          <p:nvPr/>
        </p:nvSpPr>
        <p:spPr>
          <a:xfrm>
            <a:off x="2037993" y="2265402"/>
            <a:ext cx="8374737" cy="694373"/>
          </a:xfrm>
          <a:prstGeom prst="rect">
            <a:avLst/>
          </a:prstGeom>
          <a:noFill/>
          <a:ln/>
        </p:spPr>
        <p:txBody>
          <a:bodyPr wrap="none" rtlCol="0" anchor="t"/>
          <a:lstStyle/>
          <a:p>
            <a:pPr marL="0" indent="0">
              <a:lnSpc>
                <a:spcPts val="5468"/>
              </a:lnSpc>
              <a:buNone/>
            </a:pPr>
            <a:r>
              <a:rPr lang="en-US" sz="4374" dirty="0">
                <a:solidFill>
                  <a:srgbClr val="F2F2F3"/>
                </a:solidFill>
                <a:latin typeface="Poppins" pitchFamily="34" charset="0"/>
                <a:ea typeface="Poppins" pitchFamily="34" charset="-122"/>
                <a:cs typeface="Poppins" pitchFamily="34" charset="-120"/>
              </a:rPr>
              <a:t>Components of a Digital Clock</a:t>
            </a:r>
            <a:endParaRPr lang="en-US" sz="4374" dirty="0"/>
          </a:p>
        </p:txBody>
      </p:sp>
      <p:sp>
        <p:nvSpPr>
          <p:cNvPr id="5" name="Text 3"/>
          <p:cNvSpPr/>
          <p:nvPr/>
        </p:nvSpPr>
        <p:spPr>
          <a:xfrm>
            <a:off x="2037993" y="3404116"/>
            <a:ext cx="10554414" cy="2907474"/>
          </a:xfrm>
          <a:prstGeom prst="rect">
            <a:avLst/>
          </a:prstGeom>
          <a:noFill/>
          <a:ln/>
        </p:spPr>
        <p:txBody>
          <a:bodyPr wrap="squar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The key components of a digital clock include a quartz crystal oscillator, integrated circuits, a display panel (such as LED or LCD), power supply, and settings interface. </a:t>
            </a:r>
          </a:p>
          <a:p>
            <a:pPr marL="0" indent="0">
              <a:lnSpc>
                <a:spcPts val="2799"/>
              </a:lnSpc>
              <a:buNone/>
            </a:pPr>
            <a:r>
              <a:rPr lang="en-US" sz="1750" dirty="0">
                <a:solidFill>
                  <a:srgbClr val="E5E0DF"/>
                </a:solidFill>
                <a:latin typeface="Roboto" pitchFamily="34" charset="0"/>
                <a:ea typeface="Roboto" pitchFamily="34" charset="-122"/>
                <a:cs typeface="Roboto" pitchFamily="34" charset="-120"/>
              </a:rPr>
              <a:t>The oscillator generates the precise timing, while the integrated circuits handle time calculations and display control.</a:t>
            </a:r>
          </a:p>
          <a:p>
            <a:pPr marL="0" indent="0">
              <a:lnSpc>
                <a:spcPts val="2799"/>
              </a:lnSpc>
              <a:buNone/>
            </a:pPr>
            <a:endParaRPr lang="en-US" sz="1750" dirty="0">
              <a:solidFill>
                <a:srgbClr val="E5E0DF"/>
              </a:solidFill>
              <a:latin typeface="Roboto" pitchFamily="34" charset="0"/>
              <a:ea typeface="Roboto" pitchFamily="34" charset="-122"/>
              <a:cs typeface="Roboto" pitchFamily="34" charset="-120"/>
            </a:endParaRPr>
          </a:p>
          <a:p>
            <a:pPr marL="0" indent="0">
              <a:lnSpc>
                <a:spcPts val="2799"/>
              </a:lnSpc>
              <a:buNone/>
            </a:pPr>
            <a:endParaRPr lang="en-US" sz="1750" dirty="0">
              <a:solidFill>
                <a:srgbClr val="E5E0DF"/>
              </a:solidFill>
              <a:latin typeface="Roboto" pitchFamily="34" charset="0"/>
              <a:ea typeface="Roboto" pitchFamily="34" charset="-122"/>
              <a:cs typeface="Roboto" pitchFamily="34" charset="-120"/>
            </a:endParaRPr>
          </a:p>
          <a:p>
            <a:pPr marL="0" indent="0">
              <a:lnSpc>
                <a:spcPts val="2799"/>
              </a:lnSpc>
              <a:buNone/>
            </a:pPr>
            <a:endParaRPr lang="en-US" sz="1750" dirty="0">
              <a:solidFill>
                <a:srgbClr val="E5E0DF"/>
              </a:solidFill>
              <a:latin typeface="Roboto" pitchFamily="34" charset="0"/>
              <a:ea typeface="Roboto" pitchFamily="34" charset="-122"/>
              <a:cs typeface="Roboto" pitchFamily="34" charset="-120"/>
            </a:endParaRPr>
          </a:p>
          <a:p>
            <a:pPr marL="0" indent="0">
              <a:lnSpc>
                <a:spcPts val="2799"/>
              </a:lnSpc>
              <a:buNone/>
            </a:pPr>
            <a:endParaRPr lang="en-US" sz="1750" dirty="0">
              <a:solidFill>
                <a:srgbClr val="E5E0DF"/>
              </a:solidFill>
              <a:latin typeface="Roboto" pitchFamily="34" charset="0"/>
              <a:ea typeface="Roboto" pitchFamily="34" charset="-122"/>
              <a:cs typeface="Roboto" pitchFamily="34" charset="-120"/>
            </a:endParaRPr>
          </a:p>
          <a:p>
            <a:pPr marL="0" indent="0">
              <a:lnSpc>
                <a:spcPts val="2799"/>
              </a:lnSpc>
              <a:buNone/>
            </a:pPr>
            <a:endParaRPr lang="en-US" sz="1750" dirty="0">
              <a:solidFill>
                <a:srgbClr val="E5E0DF"/>
              </a:solidFill>
              <a:latin typeface="Roboto" pitchFamily="34" charset="0"/>
              <a:ea typeface="Roboto" pitchFamily="34" charset="-122"/>
              <a:cs typeface="Roboto" pitchFamily="34" charset="-120"/>
            </a:endParaRPr>
          </a:p>
          <a:p>
            <a:pPr marL="0" indent="0">
              <a:lnSpc>
                <a:spcPts val="2799"/>
              </a:lnSpc>
              <a:buNone/>
            </a:pPr>
            <a:endParaRPr lang="en-US" sz="1750" dirty="0"/>
          </a:p>
        </p:txBody>
      </p:sp>
      <p:sp>
        <p:nvSpPr>
          <p:cNvPr id="6" name="Text 4"/>
          <p:cNvSpPr/>
          <p:nvPr/>
        </p:nvSpPr>
        <p:spPr>
          <a:xfrm>
            <a:off x="2215693" y="4814103"/>
            <a:ext cx="10199013" cy="1847835"/>
          </a:xfrm>
          <a:prstGeom prst="rect">
            <a:avLst/>
          </a:prstGeom>
          <a:noFill/>
          <a:ln/>
        </p:spPr>
        <p:txBody>
          <a:bodyPr wrap="none" rtlCol="0" anchor="t"/>
          <a:lstStyle/>
          <a:p>
            <a:pPr marL="342900" indent="-342900">
              <a:lnSpc>
                <a:spcPts val="2799"/>
              </a:lnSpc>
              <a:buSzPct val="100000"/>
              <a:buChar char="•"/>
            </a:pPr>
            <a:r>
              <a:rPr lang="en-US" sz="1750" dirty="0">
                <a:solidFill>
                  <a:srgbClr val="E5E0DF"/>
                </a:solidFill>
                <a:latin typeface="Roboto" pitchFamily="34" charset="0"/>
                <a:ea typeface="Roboto" pitchFamily="34" charset="-122"/>
                <a:cs typeface="Roboto" pitchFamily="34" charset="-120"/>
              </a:rPr>
              <a:t>    The display panel visually presents the time digits.</a:t>
            </a:r>
            <a:endParaRPr lang="en-US" sz="1750" dirty="0"/>
          </a:p>
        </p:txBody>
      </p:sp>
      <p:sp>
        <p:nvSpPr>
          <p:cNvPr id="7" name="Text 5"/>
          <p:cNvSpPr/>
          <p:nvPr/>
        </p:nvSpPr>
        <p:spPr>
          <a:xfrm>
            <a:off x="2393394" y="5225177"/>
            <a:ext cx="10199013" cy="986052"/>
          </a:xfrm>
          <a:prstGeom prst="rect">
            <a:avLst/>
          </a:prstGeom>
          <a:noFill/>
          <a:ln/>
        </p:spPr>
        <p:txBody>
          <a:bodyPr wrap="none" rtlCol="0" anchor="t"/>
          <a:lstStyle/>
          <a:p>
            <a:pPr marL="342900" indent="-342900" algn="l">
              <a:lnSpc>
                <a:spcPts val="2799"/>
              </a:lnSpc>
              <a:buSzPct val="100000"/>
              <a:buChar char="•"/>
            </a:pPr>
            <a:r>
              <a:rPr lang="en-US" sz="1750" dirty="0">
                <a:solidFill>
                  <a:srgbClr val="E5E0DF"/>
                </a:solidFill>
                <a:latin typeface="Roboto" pitchFamily="34" charset="0"/>
                <a:ea typeface="Roboto" pitchFamily="34" charset="-122"/>
                <a:cs typeface="Roboto" pitchFamily="34" charset="-120"/>
              </a:rPr>
              <a:t>The power supply sustains the clock's operation.</a:t>
            </a:r>
            <a:endParaRPr lang="en-US" sz="1750" dirty="0"/>
          </a:p>
        </p:txBody>
      </p:sp>
      <p:sp>
        <p:nvSpPr>
          <p:cNvPr id="8" name="Text 6"/>
          <p:cNvSpPr/>
          <p:nvPr/>
        </p:nvSpPr>
        <p:spPr>
          <a:xfrm>
            <a:off x="2393394" y="5608677"/>
            <a:ext cx="10199013" cy="602552"/>
          </a:xfrm>
          <a:prstGeom prst="rect">
            <a:avLst/>
          </a:prstGeom>
          <a:noFill/>
          <a:ln/>
        </p:spPr>
        <p:txBody>
          <a:bodyPr wrap="none" rtlCol="0" anchor="t"/>
          <a:lstStyle/>
          <a:p>
            <a:pPr marL="342900" indent="-342900" algn="l">
              <a:lnSpc>
                <a:spcPts val="2799"/>
              </a:lnSpc>
              <a:buSzPct val="100000"/>
              <a:buChar char="•"/>
            </a:pPr>
            <a:r>
              <a:rPr lang="en-US" sz="1750" dirty="0">
                <a:solidFill>
                  <a:srgbClr val="E5E0DF"/>
                </a:solidFill>
                <a:latin typeface="Roboto" pitchFamily="34" charset="0"/>
                <a:ea typeface="Roboto" pitchFamily="34" charset="-122"/>
                <a:cs typeface="Roboto" pitchFamily="34" charset="-120"/>
              </a:rPr>
              <a:t>The settings interface allows users to control and adjust the time settings.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sp>
        <p:nvSpPr>
          <p:cNvPr id="4" name="Text 2"/>
          <p:cNvSpPr/>
          <p:nvPr/>
        </p:nvSpPr>
        <p:spPr>
          <a:xfrm>
            <a:off x="2037993" y="3190042"/>
            <a:ext cx="5554980" cy="694373"/>
          </a:xfrm>
          <a:prstGeom prst="rect">
            <a:avLst/>
          </a:prstGeom>
          <a:noFill/>
          <a:ln/>
        </p:spPr>
        <p:txBody>
          <a:bodyPr wrap="none" rtlCol="0" anchor="t"/>
          <a:lstStyle/>
          <a:p>
            <a:pPr marL="0" indent="0">
              <a:lnSpc>
                <a:spcPts val="5468"/>
              </a:lnSpc>
              <a:buNone/>
            </a:pPr>
            <a:r>
              <a:rPr lang="en-US" sz="4374" dirty="0">
                <a:solidFill>
                  <a:srgbClr val="F2F2F3"/>
                </a:solidFill>
                <a:latin typeface="Poppins" pitchFamily="34" charset="0"/>
                <a:ea typeface="Poppins" pitchFamily="34" charset="-122"/>
                <a:cs typeface="Poppins" pitchFamily="34" charset="-120"/>
              </a:rPr>
              <a:t>Displaying the Time</a:t>
            </a:r>
            <a:endParaRPr lang="en-US" sz="4374" dirty="0"/>
          </a:p>
        </p:txBody>
      </p:sp>
      <p:sp>
        <p:nvSpPr>
          <p:cNvPr id="5" name="Text 3"/>
          <p:cNvSpPr/>
          <p:nvPr/>
        </p:nvSpPr>
        <p:spPr>
          <a:xfrm>
            <a:off x="2037993" y="4328755"/>
            <a:ext cx="10554414" cy="710803"/>
          </a:xfrm>
          <a:prstGeom prst="rect">
            <a:avLst/>
          </a:prstGeom>
          <a:noFill/>
          <a:ln/>
        </p:spPr>
        <p:txBody>
          <a:bodyPr wrap="squar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Once the electronic pulses from the oscillator are processed, the time data is transmitted to the display panel. The panel then showcases the current time in a clear and easily readable format.</a:t>
            </a:r>
            <a:endParaRPr lang="en-US" sz="1750" dirty="0"/>
          </a:p>
        </p:txBody>
      </p:sp>
      <p:pic>
        <p:nvPicPr>
          <p:cNvPr id="6"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2712482"/>
            <a:ext cx="5554980" cy="694373"/>
          </a:xfrm>
          <a:prstGeom prst="rect">
            <a:avLst/>
          </a:prstGeom>
          <a:noFill/>
          <a:ln/>
        </p:spPr>
        <p:txBody>
          <a:bodyPr wrap="none" rtlCol="0" anchor="t"/>
          <a:lstStyle/>
          <a:p>
            <a:pPr marL="0" indent="0">
              <a:lnSpc>
                <a:spcPts val="5468"/>
              </a:lnSpc>
              <a:buNone/>
            </a:pPr>
            <a:r>
              <a:rPr lang="en-US" sz="4374" dirty="0">
                <a:solidFill>
                  <a:srgbClr val="F2F2F3"/>
                </a:solidFill>
                <a:latin typeface="Poppins" pitchFamily="34" charset="0"/>
                <a:ea typeface="Poppins" pitchFamily="34" charset="-122"/>
                <a:cs typeface="Poppins" pitchFamily="34" charset="-120"/>
              </a:rPr>
              <a:t>Setting the Time</a:t>
            </a:r>
            <a:endParaRPr lang="en-US" sz="4374" dirty="0"/>
          </a:p>
        </p:txBody>
      </p:sp>
      <p:sp>
        <p:nvSpPr>
          <p:cNvPr id="6" name="Text 3"/>
          <p:cNvSpPr/>
          <p:nvPr/>
        </p:nvSpPr>
        <p:spPr>
          <a:xfrm>
            <a:off x="833199" y="3740110"/>
            <a:ext cx="7477601" cy="1777008"/>
          </a:xfrm>
          <a:prstGeom prst="rect">
            <a:avLst/>
          </a:prstGeom>
          <a:noFill/>
          <a:ln/>
        </p:spPr>
        <p:txBody>
          <a:bodyPr wrap="squar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Most digital clocks provide a user-friendly interface for setting the time. This often involves pressing specific buttons or turning dials to adjust the hours, minutes, and sometimes seconds. Some advanced digital clocks may even offer automatic time synchronization with external sources such as atomic clocks.</a:t>
            </a:r>
            <a:endParaRPr lang="en-US" sz="1750" dirty="0"/>
          </a:p>
        </p:txBody>
      </p:sp>
      <p:pic>
        <p:nvPicPr>
          <p:cNvPr id="7"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sp>
        <p:nvSpPr>
          <p:cNvPr id="4" name="Text 2"/>
          <p:cNvSpPr/>
          <p:nvPr/>
        </p:nvSpPr>
        <p:spPr>
          <a:xfrm>
            <a:off x="2037993" y="3012281"/>
            <a:ext cx="5554980" cy="694373"/>
          </a:xfrm>
          <a:prstGeom prst="rect">
            <a:avLst/>
          </a:prstGeom>
          <a:noFill/>
          <a:ln/>
        </p:spPr>
        <p:txBody>
          <a:bodyPr wrap="none" rtlCol="0" anchor="t"/>
          <a:lstStyle/>
          <a:p>
            <a:pPr marL="0" indent="0">
              <a:lnSpc>
                <a:spcPts val="5468"/>
              </a:lnSpc>
              <a:buNone/>
            </a:pPr>
            <a:r>
              <a:rPr lang="en-US" sz="4374" dirty="0">
                <a:solidFill>
                  <a:srgbClr val="F2F2F3"/>
                </a:solidFill>
                <a:latin typeface="Poppins" pitchFamily="34" charset="0"/>
                <a:ea typeface="Poppins" pitchFamily="34" charset="-122"/>
                <a:cs typeface="Poppins" pitchFamily="34" charset="-120"/>
              </a:rPr>
              <a:t>Additional Features</a:t>
            </a:r>
            <a:endParaRPr lang="en-US" sz="4374" dirty="0"/>
          </a:p>
        </p:txBody>
      </p:sp>
      <p:sp>
        <p:nvSpPr>
          <p:cNvPr id="5" name="Text 3"/>
          <p:cNvSpPr/>
          <p:nvPr/>
        </p:nvSpPr>
        <p:spPr>
          <a:xfrm>
            <a:off x="2037993" y="4150995"/>
            <a:ext cx="10554414" cy="1066205"/>
          </a:xfrm>
          <a:prstGeom prst="rect">
            <a:avLst/>
          </a:prstGeom>
          <a:noFill/>
          <a:ln/>
        </p:spPr>
        <p:txBody>
          <a:bodyPr wrap="squar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Modern digital clocks often include supplementary functionalities such as alarms, temperature displays, date indicators, and ambient light sensors. These features enhance the usability and convenience of the clock, offering users a multifunctional timekeeping solution.</a:t>
            </a:r>
            <a:endParaRPr lang="en-US" sz="1750" dirty="0"/>
          </a:p>
        </p:txBody>
      </p:sp>
      <p:pic>
        <p:nvPicPr>
          <p:cNvPr id="6"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sp>
        <p:nvSpPr>
          <p:cNvPr id="4" name="Text 2"/>
          <p:cNvSpPr/>
          <p:nvPr/>
        </p:nvSpPr>
        <p:spPr>
          <a:xfrm>
            <a:off x="2037993" y="2834640"/>
            <a:ext cx="6923961" cy="694373"/>
          </a:xfrm>
          <a:prstGeom prst="rect">
            <a:avLst/>
          </a:prstGeom>
          <a:noFill/>
          <a:ln/>
        </p:spPr>
        <p:txBody>
          <a:bodyPr wrap="none" rtlCol="0" anchor="t"/>
          <a:lstStyle/>
          <a:p>
            <a:pPr marL="0" indent="0">
              <a:lnSpc>
                <a:spcPts val="5468"/>
              </a:lnSpc>
              <a:buNone/>
            </a:pPr>
            <a:r>
              <a:rPr lang="en-US" sz="4374" dirty="0">
                <a:solidFill>
                  <a:srgbClr val="F2F2F3"/>
                </a:solidFill>
                <a:latin typeface="Poppins" pitchFamily="34" charset="0"/>
                <a:ea typeface="Poppins" pitchFamily="34" charset="-122"/>
                <a:cs typeface="Poppins" pitchFamily="34" charset="-120"/>
              </a:rPr>
              <a:t>Benefits of a Digital Clock</a:t>
            </a:r>
            <a:endParaRPr lang="en-US" sz="4374" dirty="0"/>
          </a:p>
        </p:txBody>
      </p:sp>
      <p:sp>
        <p:nvSpPr>
          <p:cNvPr id="5" name="Text 3"/>
          <p:cNvSpPr/>
          <p:nvPr/>
        </p:nvSpPr>
        <p:spPr>
          <a:xfrm>
            <a:off x="2037993" y="3973354"/>
            <a:ext cx="10554414" cy="1421606"/>
          </a:xfrm>
          <a:prstGeom prst="rect">
            <a:avLst/>
          </a:prstGeom>
          <a:noFill/>
          <a:ln/>
        </p:spPr>
        <p:txBody>
          <a:bodyPr wrap="squar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Digital clocks provide clear and accurate time displays, making them ideal for homes, offices, and public spaces. They are also known for their reliability, low maintenance, and varied design options. Additionally, digital clocks offer ease of use and are capable of displaying time in both 12-hour and 24-hour formats to accommodate diverse preferences.</a:t>
            </a:r>
            <a:endParaRPr lang="en-US" sz="1750" dirty="0"/>
          </a:p>
        </p:txBody>
      </p:sp>
      <p:pic>
        <p:nvPicPr>
          <p:cNvPr id="6"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319599" y="2890123"/>
            <a:ext cx="5554980" cy="694373"/>
          </a:xfrm>
          <a:prstGeom prst="rect">
            <a:avLst/>
          </a:prstGeom>
          <a:noFill/>
          <a:ln/>
        </p:spPr>
        <p:txBody>
          <a:bodyPr wrap="none" rtlCol="0" anchor="t"/>
          <a:lstStyle/>
          <a:p>
            <a:pPr marL="0" indent="0">
              <a:lnSpc>
                <a:spcPts val="5468"/>
              </a:lnSpc>
              <a:buNone/>
            </a:pPr>
            <a:r>
              <a:rPr lang="en-US" sz="4374" dirty="0">
                <a:solidFill>
                  <a:srgbClr val="F2F2F3"/>
                </a:solidFill>
                <a:latin typeface="Poppins" pitchFamily="34" charset="0"/>
                <a:ea typeface="Poppins" pitchFamily="34" charset="-122"/>
                <a:cs typeface="Poppins" pitchFamily="34" charset="-120"/>
              </a:rPr>
              <a:t>Conclusion</a:t>
            </a:r>
            <a:endParaRPr lang="en-US" sz="4374" dirty="0"/>
          </a:p>
        </p:txBody>
      </p:sp>
      <p:sp>
        <p:nvSpPr>
          <p:cNvPr id="6" name="Text 3"/>
          <p:cNvSpPr/>
          <p:nvPr/>
        </p:nvSpPr>
        <p:spPr>
          <a:xfrm>
            <a:off x="6319599" y="3917752"/>
            <a:ext cx="7477601" cy="1421606"/>
          </a:xfrm>
          <a:prstGeom prst="rect">
            <a:avLst/>
          </a:prstGeom>
          <a:noFill/>
          <a:ln/>
        </p:spPr>
        <p:txBody>
          <a:bodyPr wrap="squar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The digital clock represents a remarkable synthesis of electronic precision, functional design, and practical utility. Its ability to accurately display time and provide additional features makes it a quintessential timekeeping device in today's fast-paced world.</a:t>
            </a:r>
            <a:endParaRPr lang="en-US" sz="1750" dirty="0"/>
          </a:p>
        </p:txBody>
      </p:sp>
      <p:pic>
        <p:nvPicPr>
          <p:cNvPr id="7"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473</Words>
  <Application>Microsoft Office PowerPoint</Application>
  <PresentationFormat>Custom</PresentationFormat>
  <Paragraphs>43</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Poppins</vt:lpstr>
      <vt:lpstr>Roboto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Kartavya Chaudhary</cp:lastModifiedBy>
  <cp:revision>2</cp:revision>
  <dcterms:created xsi:type="dcterms:W3CDTF">2024-03-19T03:45:19Z</dcterms:created>
  <dcterms:modified xsi:type="dcterms:W3CDTF">2024-03-19T03:55:42Z</dcterms:modified>
</cp:coreProperties>
</file>