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6" r:id="rId9"/>
    <p:sldId id="287" r:id="rId10"/>
    <p:sldId id="264" r:id="rId11"/>
    <p:sldId id="285" r:id="rId12"/>
    <p:sldId id="263" r:id="rId13"/>
    <p:sldId id="267" r:id="rId14"/>
    <p:sldId id="268" r:id="rId15"/>
    <p:sldId id="269" r:id="rId16"/>
    <p:sldId id="271" r:id="rId17"/>
    <p:sldId id="280" r:id="rId18"/>
    <p:sldId id="281" r:id="rId19"/>
    <p:sldId id="283" r:id="rId20"/>
    <p:sldId id="282" r:id="rId21"/>
    <p:sldId id="284" r:id="rId22"/>
    <p:sldId id="28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9" d="100"/>
          <a:sy n="179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C0E3C-C011-497C-BDE1-CA14A07B5655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77389-6163-4C79-B400-C91A4B42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80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77389-6163-4C79-B400-C91A4B42CD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32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156-328F-470C-9261-104333E6781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15566E-0700-447C-BA61-E9C4779F70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156-328F-470C-9261-104333E6781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566E-0700-447C-BA61-E9C4779F70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156-328F-470C-9261-104333E6781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566E-0700-447C-BA61-E9C4779F70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156-328F-470C-9261-104333E6781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566E-0700-447C-BA61-E9C4779F70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156-328F-470C-9261-104333E6781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566E-0700-447C-BA61-E9C4779F70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156-328F-470C-9261-104333E6781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566E-0700-447C-BA61-E9C4779F70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156-328F-470C-9261-104333E6781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566E-0700-447C-BA61-E9C4779F70C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156-328F-470C-9261-104333E6781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566E-0700-447C-BA61-E9C4779F70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156-328F-470C-9261-104333E6781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566E-0700-447C-BA61-E9C4779F70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156-328F-470C-9261-104333E6781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566E-0700-447C-BA61-E9C4779F70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156-328F-470C-9261-104333E6781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566E-0700-447C-BA61-E9C4779F70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5A86156-328F-470C-9261-104333E67814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515566E-0700-447C-BA61-E9C4779F70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343400"/>
          </a:xfrm>
        </p:spPr>
        <p:txBody>
          <a:bodyPr/>
          <a:lstStyle/>
          <a:p>
            <a:r>
              <a:rPr lang="en-US" sz="4800" dirty="0" smtClean="0"/>
              <a:t>UMN Wireless Network: Maximum Network Coverage Problem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858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/>
              <a:t>Vaibhav</a:t>
            </a:r>
            <a:r>
              <a:rPr lang="en-US" dirty="0"/>
              <a:t> Sharma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Ying Liu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Ran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7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962400"/>
          </a:xfrm>
        </p:spPr>
        <p:txBody>
          <a:bodyPr/>
          <a:lstStyle/>
          <a:p>
            <a:r>
              <a:rPr lang="en-US" dirty="0" smtClean="0"/>
              <a:t>Demo using first equation only</a:t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191000"/>
                <a:ext cx="8229600" cy="1935163"/>
              </a:xfrm>
            </p:spPr>
            <p:txBody>
              <a:bodyPr/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𝑇𝑜𝑡𝑎𝑙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𝐹𝑖𝑡𝑛𝑒𝑠𝑠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𝐶𝑜𝑣𝑒𝑟𝐹𝑖𝑡𝑛𝑒𝑠𝑠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191000"/>
                <a:ext cx="8229600" cy="19351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98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0075469"/>
              </p:ext>
            </p:extLst>
          </p:nvPr>
        </p:nvGraphicFramePr>
        <p:xfrm>
          <a:off x="457200" y="1600200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Parameter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Real Building (Ford Hall) [in </a:t>
                      </a:r>
                      <a:r>
                        <a:rPr lang="en-US" dirty="0" smtClean="0"/>
                        <a:t>feet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Image (Heat Map – Ford Hall) [in pixels]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84365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535200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Breadth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Coverage Radius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Coverage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9852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49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Point and Client Distribution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37276"/>
            <a:ext cx="8229600" cy="3051810"/>
          </a:xfrm>
        </p:spPr>
      </p:pic>
    </p:spTree>
    <p:extLst>
      <p:ext uri="{BB962C8B-B14F-4D97-AF65-F5344CB8AC3E}">
        <p14:creationId xmlns:p14="http://schemas.microsoft.com/office/powerpoint/2010/main" val="113132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37276"/>
            <a:ext cx="8229600" cy="3051810"/>
          </a:xfrm>
        </p:spPr>
      </p:pic>
    </p:spTree>
    <p:extLst>
      <p:ext uri="{BB962C8B-B14F-4D97-AF65-F5344CB8AC3E}">
        <p14:creationId xmlns:p14="http://schemas.microsoft.com/office/powerpoint/2010/main" val="158518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Points Distribution (</a:t>
            </a:r>
            <a:r>
              <a:rPr lang="en-US" dirty="0"/>
              <a:t>O</a:t>
            </a:r>
            <a:r>
              <a:rPr lang="en-US" dirty="0" smtClean="0"/>
              <a:t>riginal v/s Proposed)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0566"/>
            <a:ext cx="8229600" cy="3165230"/>
          </a:xfrm>
        </p:spPr>
      </p:pic>
    </p:spTree>
    <p:extLst>
      <p:ext uri="{BB962C8B-B14F-4D97-AF65-F5344CB8AC3E}">
        <p14:creationId xmlns:p14="http://schemas.microsoft.com/office/powerpoint/2010/main" val="324440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0566"/>
            <a:ext cx="8229600" cy="3165230"/>
          </a:xfrm>
        </p:spPr>
      </p:pic>
    </p:spTree>
    <p:extLst>
      <p:ext uri="{BB962C8B-B14F-4D97-AF65-F5344CB8AC3E}">
        <p14:creationId xmlns:p14="http://schemas.microsoft.com/office/powerpoint/2010/main" val="35434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8610600" cy="2590800"/>
          </a:xfrm>
        </p:spPr>
        <p:txBody>
          <a:bodyPr/>
          <a:lstStyle/>
          <a:p>
            <a:r>
              <a:rPr lang="en-US" dirty="0" smtClean="0"/>
              <a:t>Demo using both equations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191000"/>
                <a:ext cx="8229600" cy="1935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𝑇𝑜𝑡𝑎𝑙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𝐹𝑖𝑡𝑛𝑒𝑠𝑠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𝑝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𝐶𝑜𝑣𝑒𝑟𝐹𝑖𝑡𝑛𝑒𝑠𝑠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1−</m:t>
                          </m:r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𝐴𝑃𝐶𝑜𝑠𝑡𝐹𝑖𝑡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191000"/>
                <a:ext cx="8229600" cy="19351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29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9144000" cy="3390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2800"/>
            <a:ext cx="91440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5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60" y="76200"/>
            <a:ext cx="8390860" cy="3390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6600"/>
            <a:ext cx="91440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04553"/>
            <a:ext cx="9144000" cy="35169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3264877"/>
            <a:ext cx="9144000" cy="351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2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Problem </a:t>
            </a:r>
            <a:r>
              <a:rPr lang="en-US" b="1" dirty="0" smtClean="0">
                <a:effectLst/>
              </a:rPr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network coverage map (heat maps), we want to find the optimum number and positions of access points, which would maximize the network coverage in the specified region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fontAlgn="base"/>
            <a:r>
              <a:rPr lang="en-US" dirty="0"/>
              <a:t>Non-linear optimization problem.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Variable </a:t>
            </a:r>
            <a:r>
              <a:rPr lang="en-US" dirty="0"/>
              <a:t>length search problem.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81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9144000" cy="35169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1077"/>
            <a:ext cx="9144000" cy="351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Comparison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872028"/>
              </p:ext>
            </p:extLst>
          </p:nvPr>
        </p:nvGraphicFramePr>
        <p:xfrm>
          <a:off x="457200" y="1600200"/>
          <a:ext cx="82296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Using Equation1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Using Both Equations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 of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446*</a:t>
                      </a:r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446*1200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446*1200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White region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14.34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Region Considered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85.66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Green region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Yellow region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region covered (%)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63.31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3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16002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29257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Any Questions?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4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Ford Hall: Coverage 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33847"/>
            <a:ext cx="8229600" cy="3058668"/>
          </a:xfrm>
        </p:spPr>
      </p:pic>
    </p:spTree>
    <p:extLst>
      <p:ext uri="{BB962C8B-B14F-4D97-AF65-F5344CB8AC3E}">
        <p14:creationId xmlns:p14="http://schemas.microsoft.com/office/powerpoint/2010/main" val="266887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Is </a:t>
            </a:r>
            <a:r>
              <a:rPr lang="en-US" dirty="0"/>
              <a:t>a search heuristic that mimics the process of natural selection. </a:t>
            </a:r>
          </a:p>
          <a:p>
            <a:r>
              <a:rPr lang="en-US" dirty="0" smtClean="0"/>
              <a:t>Provides set of instructions and a fitness function to measure how well a computer has performed a task. </a:t>
            </a:r>
          </a:p>
          <a:p>
            <a:r>
              <a:rPr lang="en-US" dirty="0" smtClean="0"/>
              <a:t>Starts from a high-level statement of ‘what needs to be done’ and automatically creates a computer program to solve the problem.</a:t>
            </a:r>
          </a:p>
          <a:p>
            <a:r>
              <a:rPr lang="en-US" dirty="0" smtClean="0"/>
              <a:t>The </a:t>
            </a:r>
            <a:r>
              <a:rPr lang="en-US" dirty="0"/>
              <a:t>heuristic is routinely used to generate useful solutions to optimization and search </a:t>
            </a:r>
            <a:r>
              <a:rPr lang="en-US" dirty="0" smtClean="0"/>
              <a:t>problems, using </a:t>
            </a:r>
            <a:r>
              <a:rPr lang="en-US" dirty="0"/>
              <a:t>techniques inspired by natural evolution, such as inheritance, mutation, selection, and crossover.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337" y="1877219"/>
            <a:ext cx="5267325" cy="3971925"/>
          </a:xfrm>
        </p:spPr>
      </p:pic>
    </p:spTree>
    <p:extLst>
      <p:ext uri="{BB962C8B-B14F-4D97-AF65-F5344CB8AC3E}">
        <p14:creationId xmlns:p14="http://schemas.microsoft.com/office/powerpoint/2010/main" val="307764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fontAlgn="base"/>
                <a:r>
                  <a:rPr lang="en-US" dirty="0" smtClean="0"/>
                  <a:t>Genetic Algorithm: Population based evolutionary algorithms</a:t>
                </a:r>
              </a:p>
              <a:p>
                <a:pPr fontAlgn="base"/>
                <a:r>
                  <a:rPr lang="en-US" dirty="0" smtClean="0"/>
                  <a:t>Given:	(l*b) dimensional region,</a:t>
                </a:r>
              </a:p>
              <a:p>
                <a:pPr marL="0" indent="0" fontAlgn="base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Minimize: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𝐶𝑜𝑠𝑡</m:t>
                    </m:r>
                    <m:r>
                      <a:rPr lang="en-US" b="0" i="1" baseline="-25000" smtClean="0">
                        <a:latin typeface="Cambria Math"/>
                      </a:rPr>
                      <m:t>𝐴𝑃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𝑁𝐴</m:t>
                    </m:r>
                    <m:r>
                      <a:rPr lang="en-US" b="0" i="1" baseline="-25000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baseline="-25000" dirty="0" smtClean="0"/>
                  <a:t> </a:t>
                </a:r>
              </a:p>
              <a:p>
                <a:pPr marL="0" indent="0" fontAlgn="base">
                  <a:buNone/>
                </a:pPr>
                <a:r>
                  <a:rPr lang="en-US" dirty="0" smtClean="0"/>
                  <a:t>     </a:t>
                </a:r>
              </a:p>
              <a:p>
                <a:pPr fontAlgn="base"/>
                <a:r>
                  <a:rPr lang="en-US" dirty="0" smtClean="0"/>
                  <a:t>Fitness Function defined for our approach: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𝑇𝑜𝑡𝑎𝑙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𝐹𝑖𝑡𝑛𝑒𝑠𝑠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𝐶𝑜𝑣𝑒𝑟𝐹𝑖𝑡𝑛𝑒𝑠𝑠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𝐴𝑃𝐶𝑜𝑠𝑡𝐹𝑖𝑡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CoverFitness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  <m:r>
                            <a:rPr lang="en-US" i="1">
                              <a:latin typeface="Cambria Math"/>
                            </a:rPr>
                            <m:t>1∗</m:t>
                          </m:r>
                          <m:r>
                            <a:rPr lang="en-US" i="1">
                              <a:latin typeface="Cambria Math"/>
                            </a:rPr>
                            <m:t>𝑛𝐶𝑙𝑖𝑒𝑛𝑡𝑠𝐶𝑜𝑣𝑒𝑟𝑒𝑑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𝑛𝐶𝑙𝑖𝑒𝑛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𝑡𝑠</m:t>
                          </m:r>
                          <m:r>
                            <a:rPr lang="en-US" i="1">
                              <a:latin typeface="Cambria Math"/>
                            </a:rPr>
                            <m:t>𝐶𝑜𝑣𝑒𝑟𝑒𝑑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𝑛𝐶𝑙𝑖𝑒𝑛𝑡𝑠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a:rPr lang="en-US" b="0" i="1" dirty="0" smtClean="0">
                          <a:latin typeface="Cambria Math"/>
                        </a:rPr>
                        <m:t>𝑃𝐶𝑜𝑠𝑡𝐹𝑖𝑡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𝑛𝐶𝑙𝑖𝑒𝑛𝑡𝑠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𝑛𝐶𝑙𝑖𝑒𝑛𝑡𝑠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𝑁𝐴𝑃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Where,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= 0.8, </a:t>
                </a:r>
                <a:r>
                  <a:rPr lang="en-US" i="1" dirty="0" smtClean="0"/>
                  <a:t>c1</a:t>
                </a:r>
                <a:r>
                  <a:rPr lang="en-US" dirty="0" smtClean="0"/>
                  <a:t> = 4, </a:t>
                </a:r>
                <a:r>
                  <a:rPr lang="en-US" i="1" dirty="0" smtClean="0"/>
                  <a:t>c2</a:t>
                </a:r>
                <a:r>
                  <a:rPr lang="en-US" dirty="0" smtClean="0"/>
                  <a:t> = 1.5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2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Explanation for choosing Genetic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Provides approximate solutions to computationally expensive problems.</a:t>
            </a:r>
          </a:p>
          <a:p>
            <a:endParaRPr lang="en-US" dirty="0"/>
          </a:p>
          <a:p>
            <a:r>
              <a:rPr lang="en-US" dirty="0"/>
              <a:t>Population based evolutionary algorithms are more desirable if the cost saving from global optimality is important, as computing power is cheap today.</a:t>
            </a:r>
          </a:p>
          <a:p>
            <a:endParaRPr lang="en-US" dirty="0" smtClean="0"/>
          </a:p>
          <a:p>
            <a:r>
              <a:rPr lang="en-US" dirty="0" smtClean="0"/>
              <a:t>Have been employed successfully for Non-linear </a:t>
            </a:r>
            <a:r>
              <a:rPr lang="en-US" dirty="0"/>
              <a:t>optimization </a:t>
            </a:r>
            <a:r>
              <a:rPr lang="en-US" dirty="0" smtClean="0"/>
              <a:t>problems and </a:t>
            </a:r>
            <a:r>
              <a:rPr lang="en-US" dirty="0"/>
              <a:t>Variable length search </a:t>
            </a:r>
            <a:r>
              <a:rPr lang="en-US" dirty="0" smtClean="0"/>
              <a:t>problems.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962400"/>
          </a:xfrm>
        </p:spPr>
        <p:txBody>
          <a:bodyPr/>
          <a:lstStyle/>
          <a:p>
            <a:r>
              <a:rPr lang="en-US" dirty="0" smtClean="0"/>
              <a:t>Demo using LEDA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19351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65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391771"/>
              </p:ext>
            </p:extLst>
          </p:nvPr>
        </p:nvGraphicFramePr>
        <p:xfrm>
          <a:off x="1828800" y="1600200"/>
          <a:ext cx="54864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Parameter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Parameter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Building</a:t>
                      </a:r>
                      <a:r>
                        <a:rPr lang="en-US" baseline="0" dirty="0" smtClean="0"/>
                        <a:t> Dimensions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477</a:t>
                      </a:r>
                      <a:r>
                        <a:rPr lang="en-US" baseline="0" dirty="0" smtClean="0"/>
                        <a:t> * 176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Number of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Coverage Radius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 feet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Population Size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Generations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0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138</TotalTime>
  <Words>382</Words>
  <Application>Microsoft Office PowerPoint</Application>
  <PresentationFormat>On-screen Show (4:3)</PresentationFormat>
  <Paragraphs>108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Executive</vt:lpstr>
      <vt:lpstr>UMN Wireless Network: Maximum Network Coverage Problem  </vt:lpstr>
      <vt:lpstr>Problem Definition</vt:lpstr>
      <vt:lpstr>Ford Hall: Coverage Map</vt:lpstr>
      <vt:lpstr>Genetic Algorithm</vt:lpstr>
      <vt:lpstr>Genetic Algorithm</vt:lpstr>
      <vt:lpstr>Method</vt:lpstr>
      <vt:lpstr>Explanation for choosing Genetic Algorithms</vt:lpstr>
      <vt:lpstr>Demo using LEDA software</vt:lpstr>
      <vt:lpstr>Parameters</vt:lpstr>
      <vt:lpstr>Demo using first equation only </vt:lpstr>
      <vt:lpstr>Parameters</vt:lpstr>
      <vt:lpstr>Access Point and Client Distribution</vt:lpstr>
      <vt:lpstr>Coverage Map</vt:lpstr>
      <vt:lpstr>Access Points Distribution (Original v/s Proposed)</vt:lpstr>
      <vt:lpstr>Heat Map Comparison</vt:lpstr>
      <vt:lpstr>Demo using both equations</vt:lpstr>
      <vt:lpstr>PowerPoint Presentation</vt:lpstr>
      <vt:lpstr>PowerPoint Presentation</vt:lpstr>
      <vt:lpstr>PowerPoint Presentation</vt:lpstr>
      <vt:lpstr>PowerPoint Presentation</vt:lpstr>
      <vt:lpstr>Results Comparison</vt:lpstr>
      <vt:lpstr>Thank You</vt:lpstr>
    </vt:vector>
  </TitlesOfParts>
  <Company>CS&amp;E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vsharma</dc:creator>
  <cp:lastModifiedBy>vsharma</cp:lastModifiedBy>
  <cp:revision>15</cp:revision>
  <dcterms:created xsi:type="dcterms:W3CDTF">2014-12-07T23:42:25Z</dcterms:created>
  <dcterms:modified xsi:type="dcterms:W3CDTF">2014-12-08T02:00:33Z</dcterms:modified>
</cp:coreProperties>
</file>