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98" autoAdjust="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3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AAF0F-8088-4355-85FB-11955308C87B}" type="datetimeFigureOut">
              <a:rPr lang="zh-TW" altLang="en-US" smtClean="0"/>
              <a:pPr/>
              <a:t>2016/12/20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0D966-B344-4AAA-9DAC-53E3A19EF6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904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0D966-B344-4AAA-9DAC-53E3A19EF66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37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B7-7921-43F5-9318-6DBCA4107A2A}" type="datetime1">
              <a:rPr lang="zh-TW" altLang="en-US" smtClean="0"/>
              <a:pPr/>
              <a:t>2016/12/20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轉貼自鳥哥的</a:t>
            </a:r>
            <a:r>
              <a:rPr lang="en-US" altLang="zh-TW" smtClean="0"/>
              <a:t>Linux</a:t>
            </a:r>
            <a:r>
              <a:rPr lang="zh-TW" altLang="en-US" smtClean="0"/>
              <a:t>私房菜</a:t>
            </a:r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A073-87AF-42A2-BA66-1AC7D286F90C}" type="datetime1">
              <a:rPr lang="zh-TW" altLang="en-US" smtClean="0"/>
              <a:pPr/>
              <a:t>2016/12/20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轉貼自鳥哥的</a:t>
            </a:r>
            <a:r>
              <a:rPr lang="en-US" altLang="zh-TW" smtClean="0"/>
              <a:t>Linux</a:t>
            </a:r>
            <a:r>
              <a:rPr lang="zh-TW" altLang="en-US" smtClean="0"/>
              <a:t>私房菜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1A52-06DE-436B-9EBC-98AFFD25F389}" type="datetime1">
              <a:rPr lang="zh-TW" altLang="en-US" smtClean="0"/>
              <a:pPr/>
              <a:t>2016/12/20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轉貼自鳥哥的</a:t>
            </a:r>
            <a:r>
              <a:rPr lang="en-US" altLang="zh-TW" smtClean="0"/>
              <a:t>Linux</a:t>
            </a:r>
            <a:r>
              <a:rPr lang="zh-TW" altLang="en-US" smtClean="0"/>
              <a:t>私房菜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9075-7127-44EC-B399-8F9D3C18C2AF}" type="datetime1">
              <a:rPr lang="zh-TW" altLang="en-US" smtClean="0"/>
              <a:pPr/>
              <a:t>2016/12/20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轉貼自鳥哥的</a:t>
            </a:r>
            <a:r>
              <a:rPr lang="en-US" altLang="zh-TW" smtClean="0"/>
              <a:t>Linux</a:t>
            </a:r>
            <a:r>
              <a:rPr lang="zh-TW" altLang="en-US" smtClean="0"/>
              <a:t>私房菜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en-US" altLang="zh-TW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F362-9D4F-4CEE-97DA-FE2D9489D875}" type="datetime1">
              <a:rPr lang="zh-TW" altLang="en-US" smtClean="0"/>
              <a:pPr/>
              <a:t>2016/12/20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轉貼自鳥哥的</a:t>
            </a:r>
            <a:r>
              <a:rPr lang="en-US" altLang="zh-TW" smtClean="0"/>
              <a:t>Linux</a:t>
            </a:r>
            <a:r>
              <a:rPr lang="zh-TW" altLang="en-US" smtClean="0"/>
              <a:t>私房菜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FB81-CCB7-4D16-BA25-98123F17DB35}" type="datetime1">
              <a:rPr lang="zh-TW" altLang="en-US" smtClean="0"/>
              <a:pPr/>
              <a:t>2016/12/20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轉貼自鳥哥的</a:t>
            </a:r>
            <a:r>
              <a:rPr lang="en-US" altLang="zh-TW" smtClean="0"/>
              <a:t>Linux</a:t>
            </a:r>
            <a:r>
              <a:rPr lang="zh-TW" altLang="en-US" smtClean="0"/>
              <a:t>私房菜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C5B-BF4A-4E91-980E-A6395DE628F0}" type="datetime1">
              <a:rPr lang="zh-TW" altLang="en-US" smtClean="0"/>
              <a:pPr/>
              <a:t>2016/12/20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轉貼自鳥哥的</a:t>
            </a:r>
            <a:r>
              <a:rPr lang="en-US" altLang="zh-TW" smtClean="0"/>
              <a:t>Linux</a:t>
            </a:r>
            <a:r>
              <a:rPr lang="zh-TW" altLang="en-US" smtClean="0"/>
              <a:t>私房菜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101-9794-4793-9B3C-936F5E0B4B18}" type="datetime1">
              <a:rPr lang="zh-TW" altLang="en-US" smtClean="0"/>
              <a:pPr/>
              <a:t>2016/12/20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轉貼自鳥哥的</a:t>
            </a:r>
            <a:r>
              <a:rPr lang="en-US" altLang="zh-TW" smtClean="0"/>
              <a:t>Linux</a:t>
            </a:r>
            <a:r>
              <a:rPr lang="zh-TW" altLang="en-US" smtClean="0"/>
              <a:t>私房菜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A314-EA9B-44FF-947D-B308FBA95313}" type="datetime1">
              <a:rPr lang="zh-TW" altLang="en-US" smtClean="0"/>
              <a:pPr/>
              <a:t>2016/12/20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轉貼自鳥哥的</a:t>
            </a:r>
            <a:r>
              <a:rPr lang="en-US" altLang="zh-TW" smtClean="0"/>
              <a:t>Linux</a:t>
            </a:r>
            <a:r>
              <a:rPr lang="zh-TW" altLang="en-US" smtClean="0"/>
              <a:t>私房菜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BAD4-8DBD-4B7F-9622-DC258BB1FEB4}" type="datetime1">
              <a:rPr lang="zh-TW" altLang="en-US" smtClean="0"/>
              <a:pPr/>
              <a:t>2016/12/20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轉貼自鳥哥的</a:t>
            </a:r>
            <a:r>
              <a:rPr lang="en-US" altLang="zh-TW" smtClean="0"/>
              <a:t>Linux</a:t>
            </a:r>
            <a:r>
              <a:rPr lang="zh-TW" altLang="en-US" smtClean="0"/>
              <a:t>私房菜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6D82-68AC-4DAA-9698-D1F615D0A0D8}" type="datetime1">
              <a:rPr lang="zh-TW" altLang="en-US" smtClean="0"/>
              <a:pPr/>
              <a:t>2016/12/20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轉貼自鳥哥的</a:t>
            </a:r>
            <a:r>
              <a:rPr lang="en-US" altLang="zh-TW" smtClean="0"/>
              <a:t>Linux</a:t>
            </a:r>
            <a:r>
              <a:rPr lang="zh-TW" altLang="en-US" smtClean="0"/>
              <a:t>私房菜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3EFC19-20FD-44FA-9658-C24993099C94}" type="datetime1">
              <a:rPr lang="zh-TW" altLang="en-US" smtClean="0"/>
              <a:pPr/>
              <a:t>2016/12/20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zh-TW" altLang="en-US" smtClean="0"/>
              <a:t>轉貼自鳥哥的</a:t>
            </a:r>
            <a:r>
              <a:rPr lang="en-US" altLang="zh-TW" smtClean="0"/>
              <a:t>Linux</a:t>
            </a:r>
            <a:r>
              <a:rPr lang="zh-TW" altLang="en-US" smtClean="0"/>
              <a:t>私房菜</a:t>
            </a:r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C668A0-674D-47F7-B8CB-663B80F4B702}" type="slidenum">
              <a:rPr lang="zh-TW" altLang="en-US" smtClean="0"/>
              <a:pPr/>
              <a:t>‹#›</a:t>
            </a:fld>
            <a:endParaRPr lang="en-US" altLang="zh-TW" dirty="0" smtClean="0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0034" y="1500174"/>
            <a:ext cx="7854696" cy="4714908"/>
          </a:xfrm>
        </p:spPr>
        <p:txBody>
          <a:bodyPr>
            <a:normAutofit/>
          </a:bodyPr>
          <a:lstStyle/>
          <a:p>
            <a:pPr algn="l"/>
            <a:r>
              <a:rPr lang="en-US" altLang="zh-TW" sz="2000" dirty="0" smtClean="0"/>
              <a:t>[Lab01]</a:t>
            </a:r>
            <a:r>
              <a:rPr lang="zh-TW" altLang="zh-TW" sz="2000" dirty="0" smtClean="0"/>
              <a:t>進行「</a:t>
            </a:r>
            <a:r>
              <a:rPr lang="en-US" altLang="zh-TW" sz="2000" dirty="0" smtClean="0"/>
              <a:t>XScale255_eLinux</a:t>
            </a:r>
            <a:r>
              <a:rPr lang="zh-TW" altLang="zh-TW" sz="2000" dirty="0" smtClean="0"/>
              <a:t>實驗篇</a:t>
            </a:r>
            <a:r>
              <a:rPr lang="en-US" altLang="zh-TW" sz="2000" dirty="0" smtClean="0"/>
              <a:t>_201103</a:t>
            </a:r>
            <a:r>
              <a:rPr lang="zh-TW" altLang="zh-TW" sz="2000" dirty="0" smtClean="0"/>
              <a:t>」手冊中的第一章實驗：嵌入式系統開發入門，利用實作圖解的方式說明實際的操作步驟與實驗結果？</a:t>
            </a:r>
            <a:endParaRPr lang="en-US" altLang="zh-TW" sz="2000" dirty="0" smtClean="0"/>
          </a:p>
          <a:p>
            <a:pPr algn="l"/>
            <a:endParaRPr lang="en-US" altLang="zh-TW" sz="2000" dirty="0" smtClean="0"/>
          </a:p>
          <a:p>
            <a:pPr algn="l"/>
            <a:r>
              <a:rPr lang="zh-TW" altLang="zh-TW" sz="2000" dirty="0" smtClean="0"/>
              <a:t>並且研讀一篇「鳥哥的</a:t>
            </a:r>
            <a:r>
              <a:rPr lang="en-US" altLang="zh-TW" sz="2000" dirty="0" smtClean="0"/>
              <a:t>Linux</a:t>
            </a:r>
            <a:r>
              <a:rPr lang="zh-TW" altLang="zh-TW" sz="2000" dirty="0" smtClean="0"/>
              <a:t>私房菜」網站上的精華文章？</a:t>
            </a:r>
            <a:endParaRPr lang="en-US" altLang="zh-TW" sz="2000" dirty="0" smtClean="0"/>
          </a:p>
          <a:p>
            <a:pPr algn="l"/>
            <a:endParaRPr lang="en-US" altLang="zh-TW" sz="2000" dirty="0" smtClean="0"/>
          </a:p>
          <a:p>
            <a:pPr algn="l"/>
            <a:r>
              <a:rPr lang="zh-TW" altLang="zh-TW" sz="2000" dirty="0" smtClean="0"/>
              <a:t>還有利用「實作圖解」的方式說明基本常用的</a:t>
            </a:r>
            <a:r>
              <a:rPr lang="en-US" altLang="zh-TW" sz="2000" dirty="0" smtClean="0"/>
              <a:t>UNIX/Linux</a:t>
            </a:r>
            <a:r>
              <a:rPr lang="zh-TW" altLang="zh-TW" sz="2000" dirty="0" smtClean="0"/>
              <a:t>桌上型作業系統的操作指令？</a:t>
            </a:r>
            <a:endParaRPr lang="en-US" altLang="zh-TW" sz="2000" dirty="0" smtClean="0"/>
          </a:p>
          <a:p>
            <a:pPr algn="l"/>
            <a:endParaRPr lang="en-US" altLang="zh-TW" sz="2000" dirty="0" smtClean="0"/>
          </a:p>
          <a:p>
            <a:pPr algn="l"/>
            <a:r>
              <a:rPr lang="zh-TW" altLang="zh-TW" sz="2000" dirty="0" smtClean="0"/>
              <a:t>當使用者啟動目標平台</a:t>
            </a:r>
            <a:r>
              <a:rPr lang="en-US" altLang="zh-TW" sz="2000" dirty="0" smtClean="0"/>
              <a:t>(target platform)</a:t>
            </a:r>
            <a:r>
              <a:rPr lang="zh-TW" altLang="zh-TW" sz="2000" dirty="0" smtClean="0"/>
              <a:t>時，若發現串列埠終端出現亂碼，請分析串列埠終端機產生亂碼的原因？</a:t>
            </a:r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28596" y="357166"/>
            <a:ext cx="8229600" cy="1143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作業題目</a:t>
            </a:r>
            <a:endParaRPr kumimoji="0" lang="zh-TW" altLang="en-US" sz="5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00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2357430"/>
            <a:ext cx="4804489" cy="5500702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 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Filesystem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1200" dirty="0" smtClean="0"/>
              <a:t>[Lab01]</a:t>
            </a:r>
            <a:r>
              <a:rPr lang="zh-TW" altLang="zh-TW" sz="1200" dirty="0" smtClean="0"/>
              <a:t>進行「</a:t>
            </a:r>
            <a:r>
              <a:rPr lang="en-US" altLang="zh-TW" sz="1200" dirty="0" smtClean="0"/>
              <a:t>XScale255_eLinux</a:t>
            </a:r>
            <a:r>
              <a:rPr lang="zh-TW" altLang="zh-TW" sz="1200" dirty="0" smtClean="0"/>
              <a:t>實驗篇</a:t>
            </a:r>
            <a:r>
              <a:rPr lang="en-US" altLang="zh-TW" sz="1200" dirty="0" smtClean="0"/>
              <a:t>_201103</a:t>
            </a:r>
            <a:r>
              <a:rPr lang="zh-TW" altLang="zh-TW" sz="1200" dirty="0" smtClean="0"/>
              <a:t>」手冊中的第一章實驗：嵌入式系統開發入門，利用實作圖解的方式說明實際的操作步驟與實驗結果？</a:t>
            </a:r>
            <a:endParaRPr lang="en-US" altLang="zh-TW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714348" y="4000504"/>
            <a:ext cx="2214578" cy="285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572132" y="4143380"/>
            <a:ext cx="2571768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確認</a:t>
            </a:r>
            <a:r>
              <a:rPr lang="en-US" altLang="zh-TW" sz="1600" dirty="0" err="1" smtClean="0"/>
              <a:t>bootptab</a:t>
            </a:r>
            <a:r>
              <a:rPr lang="zh-TW" altLang="en-US" sz="1600" dirty="0" smtClean="0"/>
              <a:t>的配置</a:t>
            </a:r>
            <a:endParaRPr lang="en-US" altLang="zh-TW" sz="1600" dirty="0" smtClean="0"/>
          </a:p>
        </p:txBody>
      </p:sp>
      <p:cxnSp>
        <p:nvCxnSpPr>
          <p:cNvPr id="31" name="直線接點 30"/>
          <p:cNvCxnSpPr>
            <a:stCxn id="14" idx="3"/>
            <a:endCxn id="24" idx="1"/>
          </p:cNvCxnSpPr>
          <p:nvPr/>
        </p:nvCxnSpPr>
        <p:spPr>
          <a:xfrm>
            <a:off x="2928926" y="4143380"/>
            <a:ext cx="2643206" cy="16927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00034" y="5072074"/>
            <a:ext cx="2214578" cy="928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13" idx="3"/>
            <a:endCxn id="24" idx="1"/>
          </p:cNvCxnSpPr>
          <p:nvPr/>
        </p:nvCxnSpPr>
        <p:spPr>
          <a:xfrm flipV="1">
            <a:off x="2714612" y="4312657"/>
            <a:ext cx="2857520" cy="12237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000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2357430"/>
            <a:ext cx="4857784" cy="4556682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 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Filesystem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1200" dirty="0" smtClean="0"/>
              <a:t>[Lab01]</a:t>
            </a:r>
            <a:r>
              <a:rPr lang="zh-TW" altLang="zh-TW" sz="1200" dirty="0" smtClean="0"/>
              <a:t>進行「</a:t>
            </a:r>
            <a:r>
              <a:rPr lang="en-US" altLang="zh-TW" sz="1200" dirty="0" smtClean="0"/>
              <a:t>XScale255_eLinux</a:t>
            </a:r>
            <a:r>
              <a:rPr lang="zh-TW" altLang="zh-TW" sz="1200" dirty="0" smtClean="0"/>
              <a:t>實驗篇</a:t>
            </a:r>
            <a:r>
              <a:rPr lang="en-US" altLang="zh-TW" sz="1200" dirty="0" smtClean="0"/>
              <a:t>_201103</a:t>
            </a:r>
            <a:r>
              <a:rPr lang="zh-TW" altLang="zh-TW" sz="1200" dirty="0" smtClean="0"/>
              <a:t>」手冊中的第一章實驗：嵌入式系統開發入門，利用實作圖解的方式說明實際的操作步驟與實驗結果？</a:t>
            </a:r>
            <a:endParaRPr lang="en-US" altLang="zh-TW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357158" y="4357694"/>
            <a:ext cx="2214578" cy="142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572132" y="4143380"/>
            <a:ext cx="2571768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確認</a:t>
            </a:r>
            <a:r>
              <a:rPr lang="en-US" altLang="zh-TW" sz="1600" dirty="0" err="1" smtClean="0"/>
              <a:t>tftp</a:t>
            </a:r>
            <a:r>
              <a:rPr lang="zh-TW" altLang="en-US" sz="1600" dirty="0" smtClean="0"/>
              <a:t>和</a:t>
            </a:r>
            <a:r>
              <a:rPr lang="en-US" altLang="zh-TW" sz="1600" dirty="0" err="1" smtClean="0"/>
              <a:t>netstat</a:t>
            </a:r>
            <a:endParaRPr lang="en-US" altLang="zh-TW" sz="1600" dirty="0" smtClean="0"/>
          </a:p>
          <a:p>
            <a:r>
              <a:rPr lang="zh-TW" altLang="en-US" sz="1600" dirty="0" smtClean="0"/>
              <a:t>是否安裝成功</a:t>
            </a:r>
            <a:endParaRPr lang="en-US" altLang="zh-TW" sz="1600" dirty="0" smtClean="0"/>
          </a:p>
        </p:txBody>
      </p:sp>
      <p:cxnSp>
        <p:nvCxnSpPr>
          <p:cNvPr id="31" name="直線接點 30"/>
          <p:cNvCxnSpPr>
            <a:stCxn id="14" idx="3"/>
            <a:endCxn id="24" idx="1"/>
          </p:cNvCxnSpPr>
          <p:nvPr/>
        </p:nvCxnSpPr>
        <p:spPr>
          <a:xfrm>
            <a:off x="2571736" y="4429132"/>
            <a:ext cx="3000396" cy="66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000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357430"/>
            <a:ext cx="5321696" cy="4214842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 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Filesystem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1200" dirty="0" smtClean="0"/>
              <a:t>[Lab01]</a:t>
            </a:r>
            <a:r>
              <a:rPr lang="zh-TW" altLang="zh-TW" sz="1200" dirty="0" smtClean="0"/>
              <a:t>進行「</a:t>
            </a:r>
            <a:r>
              <a:rPr lang="en-US" altLang="zh-TW" sz="1200" dirty="0" smtClean="0"/>
              <a:t>XScale255_eLinux</a:t>
            </a:r>
            <a:r>
              <a:rPr lang="zh-TW" altLang="zh-TW" sz="1200" dirty="0" smtClean="0"/>
              <a:t>實驗篇</a:t>
            </a:r>
            <a:r>
              <a:rPr lang="en-US" altLang="zh-TW" sz="1200" dirty="0" smtClean="0"/>
              <a:t>_201103</a:t>
            </a:r>
            <a:r>
              <a:rPr lang="zh-TW" altLang="zh-TW" sz="1200" dirty="0" smtClean="0"/>
              <a:t>」手冊中的第一章實驗：嵌入式系統開發入門，利用實作圖解的方式說明實際的操作步驟與實驗結果？</a:t>
            </a:r>
            <a:endParaRPr lang="en-US" altLang="zh-TW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285720" y="5214950"/>
            <a:ext cx="4071966" cy="571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000760" y="4143380"/>
            <a:ext cx="2571768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拉高</a:t>
            </a:r>
            <a:r>
              <a:rPr lang="en-US" altLang="zh-TW" sz="1600" dirty="0" smtClean="0"/>
              <a:t>rootfs.img</a:t>
            </a:r>
            <a:r>
              <a:rPr lang="zh-TW" altLang="en-US" sz="1600" dirty="0" smtClean="0"/>
              <a:t>與</a:t>
            </a:r>
            <a:r>
              <a:rPr lang="en-US" altLang="zh-TW" sz="1600" dirty="0" smtClean="0"/>
              <a:t>zImage255</a:t>
            </a:r>
            <a:r>
              <a:rPr lang="zh-TW" altLang="en-US" sz="1600" dirty="0" smtClean="0"/>
              <a:t>的權限</a:t>
            </a:r>
            <a:endParaRPr lang="en-US" altLang="zh-TW" sz="1600" dirty="0" smtClean="0"/>
          </a:p>
        </p:txBody>
      </p:sp>
      <p:cxnSp>
        <p:nvCxnSpPr>
          <p:cNvPr id="31" name="直線接點 30"/>
          <p:cNvCxnSpPr>
            <a:stCxn id="14" idx="3"/>
            <a:endCxn id="24" idx="1"/>
          </p:cNvCxnSpPr>
          <p:nvPr/>
        </p:nvCxnSpPr>
        <p:spPr>
          <a:xfrm flipV="1">
            <a:off x="4357686" y="4435768"/>
            <a:ext cx="1643074" cy="106493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85720" y="5786454"/>
            <a:ext cx="4429156" cy="642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000760" y="5000636"/>
            <a:ext cx="2571768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複製</a:t>
            </a:r>
            <a:r>
              <a:rPr lang="en-US" altLang="zh-TW" sz="1600" dirty="0" smtClean="0"/>
              <a:t>rootfs.img</a:t>
            </a:r>
            <a:r>
              <a:rPr lang="zh-TW" altLang="en-US" sz="1600" dirty="0" smtClean="0"/>
              <a:t>與</a:t>
            </a:r>
            <a:r>
              <a:rPr lang="en-US" altLang="zh-TW" sz="1600" dirty="0" smtClean="0"/>
              <a:t>zImage255</a:t>
            </a:r>
            <a:r>
              <a:rPr lang="zh-TW" altLang="en-US" sz="1600" dirty="0" smtClean="0"/>
              <a:t>至</a:t>
            </a:r>
            <a:r>
              <a:rPr lang="en-US" altLang="zh-TW" sz="1600" dirty="0" smtClean="0"/>
              <a:t>/</a:t>
            </a:r>
            <a:r>
              <a:rPr lang="en-US" altLang="zh-TW" sz="1600" dirty="0" err="1" smtClean="0"/>
              <a:t>tftpboot</a:t>
            </a:r>
            <a:endParaRPr lang="en-US" altLang="zh-TW" sz="1600" dirty="0" smtClean="0"/>
          </a:p>
          <a:p>
            <a:r>
              <a:rPr lang="zh-TW" altLang="en-US" sz="1600" dirty="0" smtClean="0"/>
              <a:t>以及確認是否複製成功</a:t>
            </a:r>
            <a:endParaRPr lang="en-US" altLang="zh-TW" sz="1600" dirty="0" smtClean="0"/>
          </a:p>
        </p:txBody>
      </p:sp>
      <p:cxnSp>
        <p:nvCxnSpPr>
          <p:cNvPr id="20" name="直線接點 19"/>
          <p:cNvCxnSpPr>
            <a:endCxn id="19" idx="1"/>
          </p:cNvCxnSpPr>
          <p:nvPr/>
        </p:nvCxnSpPr>
        <p:spPr>
          <a:xfrm flipV="1">
            <a:off x="4714876" y="5416135"/>
            <a:ext cx="1285884" cy="72750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000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2500306"/>
            <a:ext cx="5141300" cy="4071966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 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Filesystem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1200" dirty="0" smtClean="0"/>
              <a:t>[Lab01]</a:t>
            </a:r>
            <a:r>
              <a:rPr lang="zh-TW" altLang="zh-TW" sz="1200" dirty="0" smtClean="0"/>
              <a:t>進行「</a:t>
            </a:r>
            <a:r>
              <a:rPr lang="en-US" altLang="zh-TW" sz="1200" dirty="0" smtClean="0"/>
              <a:t>XScale255_eLinux</a:t>
            </a:r>
            <a:r>
              <a:rPr lang="zh-TW" altLang="zh-TW" sz="1200" dirty="0" smtClean="0"/>
              <a:t>實驗篇</a:t>
            </a:r>
            <a:r>
              <a:rPr lang="en-US" altLang="zh-TW" sz="1200" dirty="0" smtClean="0"/>
              <a:t>_201103</a:t>
            </a:r>
            <a:r>
              <a:rPr lang="zh-TW" altLang="zh-TW" sz="1200" dirty="0" smtClean="0"/>
              <a:t>」手冊中的第一章實驗：嵌入式系統開發入門，利用實作圖解的方式說明實際的操作步驟與實驗結果？</a:t>
            </a:r>
            <a:endParaRPr lang="en-US" altLang="zh-TW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428596" y="5000636"/>
            <a:ext cx="2714644" cy="142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000760" y="4143380"/>
            <a:ext cx="2571768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 smtClean="0"/>
              <a:t>Restart</a:t>
            </a:r>
            <a:r>
              <a:rPr lang="zh-TW" altLang="en-US" sz="1600" dirty="0" smtClean="0"/>
              <a:t> 服務器</a:t>
            </a:r>
            <a:endParaRPr lang="en-US" altLang="zh-TW" sz="1600" dirty="0" smtClean="0"/>
          </a:p>
        </p:txBody>
      </p:sp>
      <p:cxnSp>
        <p:nvCxnSpPr>
          <p:cNvPr id="31" name="直線接點 30"/>
          <p:cNvCxnSpPr>
            <a:stCxn id="14" idx="3"/>
            <a:endCxn id="24" idx="1"/>
          </p:cNvCxnSpPr>
          <p:nvPr/>
        </p:nvCxnSpPr>
        <p:spPr>
          <a:xfrm flipV="1">
            <a:off x="3143240" y="4312657"/>
            <a:ext cx="2857520" cy="75941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00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2428868"/>
            <a:ext cx="4960903" cy="392909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 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Filesystem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1200" dirty="0" smtClean="0"/>
              <a:t>[Lab01]</a:t>
            </a:r>
            <a:r>
              <a:rPr lang="zh-TW" altLang="zh-TW" sz="1200" dirty="0" smtClean="0"/>
              <a:t>進行「</a:t>
            </a:r>
            <a:r>
              <a:rPr lang="en-US" altLang="zh-TW" sz="1200" dirty="0" smtClean="0"/>
              <a:t>XScale255_eLinux</a:t>
            </a:r>
            <a:r>
              <a:rPr lang="zh-TW" altLang="zh-TW" sz="1200" dirty="0" smtClean="0"/>
              <a:t>實驗篇</a:t>
            </a:r>
            <a:r>
              <a:rPr lang="en-US" altLang="zh-TW" sz="1200" dirty="0" smtClean="0"/>
              <a:t>_201103</a:t>
            </a:r>
            <a:r>
              <a:rPr lang="zh-TW" altLang="zh-TW" sz="1200" dirty="0" smtClean="0"/>
              <a:t>」手冊中的第一章實驗：嵌入式系統開發入門，利用實作圖解的方式說明實際的操作步驟與實驗結果？</a:t>
            </a:r>
            <a:endParaRPr lang="en-US" altLang="zh-TW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857224" y="3071810"/>
            <a:ext cx="2714644" cy="2143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786446" y="3714752"/>
            <a:ext cx="2673986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設定接孔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左邊是</a:t>
            </a:r>
            <a:r>
              <a:rPr lang="en-US" altLang="zh-TW" sz="1600" dirty="0" smtClean="0"/>
              <a:t>S0</a:t>
            </a:r>
            <a:r>
              <a:rPr lang="zh-TW" altLang="en-US" sz="1600" dirty="0" smtClean="0"/>
              <a:t>右邊是</a:t>
            </a:r>
            <a:r>
              <a:rPr lang="en-US" altLang="zh-TW" sz="1600" dirty="0" smtClean="0"/>
              <a:t>S1)</a:t>
            </a:r>
          </a:p>
          <a:p>
            <a:r>
              <a:rPr lang="zh-TW" altLang="en-US" sz="1600" dirty="0" smtClean="0"/>
              <a:t>這邊我接的是</a:t>
            </a:r>
            <a:r>
              <a:rPr lang="en-US" altLang="zh-TW" sz="1600" dirty="0" smtClean="0"/>
              <a:t>ttyS1</a:t>
            </a:r>
          </a:p>
        </p:txBody>
      </p:sp>
      <p:cxnSp>
        <p:nvCxnSpPr>
          <p:cNvPr id="31" name="直線接點 30"/>
          <p:cNvCxnSpPr>
            <a:stCxn id="14" idx="3"/>
            <a:endCxn id="24" idx="1"/>
          </p:cNvCxnSpPr>
          <p:nvPr/>
        </p:nvCxnSpPr>
        <p:spPr>
          <a:xfrm>
            <a:off x="3571868" y="3178967"/>
            <a:ext cx="2214578" cy="82817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214414" y="4643446"/>
            <a:ext cx="857256" cy="285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13" idx="3"/>
            <a:endCxn id="17" idx="1"/>
          </p:cNvCxnSpPr>
          <p:nvPr/>
        </p:nvCxnSpPr>
        <p:spPr>
          <a:xfrm>
            <a:off x="2071670" y="4786322"/>
            <a:ext cx="3714776" cy="2640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786446" y="4643446"/>
            <a:ext cx="2571768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設定完成再選</a:t>
            </a:r>
            <a:r>
              <a:rPr lang="en-US" altLang="zh-TW" sz="1600" dirty="0" smtClean="0"/>
              <a:t>Exit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5786446" y="2643182"/>
            <a:ext cx="2571768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必須先輸入</a:t>
            </a:r>
            <a:r>
              <a:rPr lang="en-US" altLang="zh-TW" sz="1600" dirty="0" err="1" smtClean="0"/>
              <a:t>sudo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minicom</a:t>
            </a:r>
            <a:r>
              <a:rPr lang="en-US" altLang="zh-TW" sz="1600" dirty="0" smtClean="0"/>
              <a:t> –s</a:t>
            </a:r>
          </a:p>
          <a:p>
            <a:r>
              <a:rPr lang="zh-TW" altLang="en-US" sz="1600" dirty="0" smtClean="0"/>
              <a:t>來打開設定畫面</a:t>
            </a:r>
            <a:endParaRPr lang="en-US" altLang="zh-TW" sz="1600" dirty="0" smtClean="0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000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428868"/>
            <a:ext cx="6572296" cy="3600953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 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Filesystem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1200" dirty="0" smtClean="0"/>
              <a:t>[Lab01]</a:t>
            </a:r>
            <a:r>
              <a:rPr lang="zh-TW" altLang="zh-TW" sz="1200" dirty="0" smtClean="0"/>
              <a:t>進行「</a:t>
            </a:r>
            <a:r>
              <a:rPr lang="en-US" altLang="zh-TW" sz="1200" dirty="0" smtClean="0"/>
              <a:t>XScale255_eLinux</a:t>
            </a:r>
            <a:r>
              <a:rPr lang="zh-TW" altLang="zh-TW" sz="1200" dirty="0" smtClean="0"/>
              <a:t>實驗篇</a:t>
            </a:r>
            <a:r>
              <a:rPr lang="en-US" altLang="zh-TW" sz="1200" dirty="0" smtClean="0"/>
              <a:t>_201103</a:t>
            </a:r>
            <a:r>
              <a:rPr lang="zh-TW" altLang="zh-TW" sz="1200" dirty="0" smtClean="0"/>
              <a:t>」手冊中的第一章實驗：嵌入式系統開發入門，利用實作圖解的方式說明實際的操作步驟與實驗結果？</a:t>
            </a:r>
            <a:endParaRPr lang="en-US" altLang="zh-TW" sz="1200" dirty="0" smtClean="0"/>
          </a:p>
        </p:txBody>
      </p:sp>
      <p:sp>
        <p:nvSpPr>
          <p:cNvPr id="24" name="文字方塊 23"/>
          <p:cNvSpPr txBox="1"/>
          <p:nvPr/>
        </p:nvSpPr>
        <p:spPr>
          <a:xfrm>
            <a:off x="3857620" y="2786058"/>
            <a:ext cx="2571768" cy="280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因為設定完</a:t>
            </a:r>
            <a:r>
              <a:rPr lang="en-US" altLang="zh-TW" sz="1600" dirty="0" err="1" smtClean="0"/>
              <a:t>minicom</a:t>
            </a:r>
            <a:r>
              <a:rPr lang="zh-TW" altLang="en-US" sz="1600" dirty="0" smtClean="0"/>
              <a:t>之後沒有自動重新開機</a:t>
            </a:r>
            <a:endParaRPr lang="en-US" altLang="zh-TW" sz="1600" dirty="0" smtClean="0"/>
          </a:p>
          <a:p>
            <a:r>
              <a:rPr lang="zh-TW" altLang="en-US" sz="1600" dirty="0" smtClean="0"/>
              <a:t>之後打</a:t>
            </a:r>
            <a:r>
              <a:rPr lang="en-US" altLang="zh-TW" sz="1600" dirty="0" smtClean="0"/>
              <a:t>boot</a:t>
            </a:r>
            <a:r>
              <a:rPr lang="zh-TW" altLang="en-US" sz="1600" dirty="0" smtClean="0"/>
              <a:t>他就會自動重新開機</a:t>
            </a:r>
            <a:endParaRPr lang="en-US" altLang="zh-TW" sz="1600" dirty="0" smtClean="0"/>
          </a:p>
          <a:p>
            <a:r>
              <a:rPr lang="en-US" altLang="zh-TW" sz="1600" dirty="0" smtClean="0"/>
              <a:t>(</a:t>
            </a:r>
            <a:r>
              <a:rPr lang="zh-TW" altLang="en-US" sz="1600" dirty="0" smtClean="0">
                <a:solidFill>
                  <a:srgbClr val="FF0000"/>
                </a:solidFill>
              </a:rPr>
              <a:t>或者直接重開板子電源</a:t>
            </a:r>
            <a:r>
              <a:rPr lang="en-US" altLang="zh-TW" sz="1600" dirty="0" smtClean="0"/>
              <a:t>)</a:t>
            </a:r>
          </a:p>
          <a:p>
            <a:r>
              <a:rPr lang="zh-TW" altLang="en-US" sz="1600" dirty="0" smtClean="0"/>
              <a:t>在重新開機時</a:t>
            </a:r>
            <a:endParaRPr lang="en-US" altLang="zh-TW" sz="1600" dirty="0" smtClean="0"/>
          </a:p>
          <a:p>
            <a:r>
              <a:rPr lang="zh-TW" altLang="en-US" sz="1600" dirty="0" smtClean="0">
                <a:solidFill>
                  <a:srgbClr val="FF0000"/>
                </a:solidFill>
              </a:rPr>
              <a:t>輸入任意鍵來中斷開機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zh-TW" altLang="en-US" sz="1600" dirty="0" smtClean="0"/>
              <a:t>以便燒入</a:t>
            </a:r>
            <a:r>
              <a:rPr lang="en-US" altLang="zh-TW" sz="1600" dirty="0" smtClean="0"/>
              <a:t>Kernel </a:t>
            </a:r>
            <a:r>
              <a:rPr lang="zh-TW" altLang="en-US" sz="1600" dirty="0" smtClean="0"/>
              <a:t>和</a:t>
            </a:r>
            <a:r>
              <a:rPr lang="en-US" altLang="zh-TW" sz="1600" dirty="0" err="1" smtClean="0"/>
              <a:t>FileSystem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此為中斷開機的畫面</a:t>
            </a:r>
            <a:endParaRPr lang="en-US" altLang="zh-TW" sz="1600" dirty="0" smtClean="0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00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2328400"/>
            <a:ext cx="4828913" cy="45296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 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Filesystem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85786" y="3071810"/>
            <a:ext cx="2714644" cy="2143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643570" y="3000372"/>
            <a:ext cx="2571768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將</a:t>
            </a:r>
            <a:r>
              <a:rPr lang="en-US" altLang="zh-TW" sz="1600" dirty="0" err="1" smtClean="0"/>
              <a:t>zImage</a:t>
            </a:r>
            <a:r>
              <a:rPr lang="zh-TW" altLang="en-US" sz="1600" dirty="0" smtClean="0"/>
              <a:t>傳送到</a:t>
            </a:r>
            <a:r>
              <a:rPr lang="en-US" altLang="zh-TW" sz="1600" dirty="0" smtClean="0"/>
              <a:t>XSBase255</a:t>
            </a:r>
          </a:p>
        </p:txBody>
      </p:sp>
      <p:cxnSp>
        <p:nvCxnSpPr>
          <p:cNvPr id="31" name="直線接點 30"/>
          <p:cNvCxnSpPr>
            <a:stCxn id="14" idx="3"/>
            <a:endCxn id="24" idx="1"/>
          </p:cNvCxnSpPr>
          <p:nvPr/>
        </p:nvCxnSpPr>
        <p:spPr>
          <a:xfrm flipV="1">
            <a:off x="3500430" y="3169649"/>
            <a:ext cx="2143140" cy="931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28662" y="5572140"/>
            <a:ext cx="857256" cy="285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13" idx="3"/>
            <a:endCxn id="17" idx="1"/>
          </p:cNvCxnSpPr>
          <p:nvPr/>
        </p:nvCxnSpPr>
        <p:spPr>
          <a:xfrm flipV="1">
            <a:off x="1785918" y="5455665"/>
            <a:ext cx="4000528" cy="25935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786446" y="5286388"/>
            <a:ext cx="2571768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從</a:t>
            </a:r>
            <a:r>
              <a:rPr lang="en-US" altLang="zh-TW" sz="1600" dirty="0" smtClean="0"/>
              <a:t>flash</a:t>
            </a:r>
            <a:r>
              <a:rPr lang="zh-TW" altLang="en-US" sz="1600" dirty="0" smtClean="0"/>
              <a:t>燒入</a:t>
            </a:r>
            <a:r>
              <a:rPr lang="en-US" altLang="zh-TW" sz="1600" dirty="0" smtClean="0"/>
              <a:t>Kernel</a:t>
            </a:r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8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這邊需要把網路線接上板子與主機</a:t>
            </a:r>
            <a:endParaRPr lang="en-US" altLang="zh-TW" sz="32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圖片 28" descr="00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2500305"/>
            <a:ext cx="4929222" cy="416879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 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Filesystem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1200" dirty="0" smtClean="0"/>
              <a:t>[Lab01]</a:t>
            </a:r>
            <a:r>
              <a:rPr lang="zh-TW" altLang="zh-TW" sz="1200" dirty="0" smtClean="0"/>
              <a:t>進行「</a:t>
            </a:r>
            <a:r>
              <a:rPr lang="en-US" altLang="zh-TW" sz="1200" dirty="0" smtClean="0"/>
              <a:t>XScale255_eLinux</a:t>
            </a:r>
            <a:r>
              <a:rPr lang="zh-TW" altLang="zh-TW" sz="1200" dirty="0" smtClean="0"/>
              <a:t>實驗篇</a:t>
            </a:r>
            <a:r>
              <a:rPr lang="en-US" altLang="zh-TW" sz="1200" dirty="0" smtClean="0"/>
              <a:t>_201103</a:t>
            </a:r>
            <a:r>
              <a:rPr lang="zh-TW" altLang="zh-TW" sz="1200" dirty="0" smtClean="0"/>
              <a:t>」手冊中的第一章實驗：嵌入式系統開發入門，利用實作圖解的方式說明實際的操作步驟與實驗結果？</a:t>
            </a:r>
            <a:endParaRPr lang="en-US" altLang="zh-TW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642910" y="3143248"/>
            <a:ext cx="2714644" cy="2143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643570" y="3000372"/>
            <a:ext cx="2571768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將</a:t>
            </a:r>
            <a:r>
              <a:rPr lang="en-US" altLang="zh-TW" sz="1600" dirty="0" smtClean="0"/>
              <a:t>rootfs.img</a:t>
            </a:r>
            <a:r>
              <a:rPr lang="zh-TW" altLang="en-US" sz="1600" dirty="0" smtClean="0"/>
              <a:t>傳送到</a:t>
            </a:r>
            <a:r>
              <a:rPr lang="en-US" altLang="zh-TW" sz="1600" dirty="0" smtClean="0"/>
              <a:t>XSBase255</a:t>
            </a:r>
          </a:p>
        </p:txBody>
      </p:sp>
      <p:cxnSp>
        <p:nvCxnSpPr>
          <p:cNvPr id="31" name="直線接點 30"/>
          <p:cNvCxnSpPr>
            <a:stCxn id="14" idx="3"/>
            <a:endCxn id="24" idx="1"/>
          </p:cNvCxnSpPr>
          <p:nvPr/>
        </p:nvCxnSpPr>
        <p:spPr>
          <a:xfrm>
            <a:off x="3357554" y="3250405"/>
            <a:ext cx="2286016" cy="4235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42910" y="4429132"/>
            <a:ext cx="1285884" cy="285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13" idx="3"/>
            <a:endCxn id="17" idx="1"/>
          </p:cNvCxnSpPr>
          <p:nvPr/>
        </p:nvCxnSpPr>
        <p:spPr>
          <a:xfrm>
            <a:off x="1928794" y="4572008"/>
            <a:ext cx="3857652" cy="88365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786446" y="5286388"/>
            <a:ext cx="2571768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從</a:t>
            </a:r>
            <a:r>
              <a:rPr lang="en-US" altLang="zh-TW" sz="1600" dirty="0" smtClean="0"/>
              <a:t>flash</a:t>
            </a:r>
            <a:r>
              <a:rPr lang="zh-TW" altLang="en-US" sz="1600" dirty="0" smtClean="0"/>
              <a:t>燒入</a:t>
            </a:r>
            <a:r>
              <a:rPr lang="en-US" altLang="zh-TW" sz="1600" dirty="0" err="1" smtClean="0"/>
              <a:t>FileSystem</a:t>
            </a:r>
            <a:endParaRPr lang="en-US" altLang="zh-TW" sz="1600" dirty="0" smtClean="0"/>
          </a:p>
        </p:txBody>
      </p:sp>
      <p:sp>
        <p:nvSpPr>
          <p:cNvPr id="34" name="投影片編號版面配置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00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2428868"/>
            <a:ext cx="4603802" cy="4305759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 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Filesystem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1200" dirty="0" smtClean="0"/>
              <a:t>[Lab01]</a:t>
            </a:r>
            <a:r>
              <a:rPr lang="zh-TW" altLang="zh-TW" sz="1200" dirty="0" smtClean="0"/>
              <a:t>進行「</a:t>
            </a:r>
            <a:r>
              <a:rPr lang="en-US" altLang="zh-TW" sz="1200" dirty="0" smtClean="0"/>
              <a:t>XScale255_eLinux</a:t>
            </a:r>
            <a:r>
              <a:rPr lang="zh-TW" altLang="zh-TW" sz="1200" dirty="0" smtClean="0"/>
              <a:t>實驗篇</a:t>
            </a:r>
            <a:r>
              <a:rPr lang="en-US" altLang="zh-TW" sz="1200" dirty="0" smtClean="0"/>
              <a:t>_201103</a:t>
            </a:r>
            <a:r>
              <a:rPr lang="zh-TW" altLang="zh-TW" sz="1200" dirty="0" smtClean="0"/>
              <a:t>」手冊中的第一章實驗：嵌入式系統開發入門，利用實作圖解的方式說明實際的操作步驟與實驗結果？</a:t>
            </a:r>
            <a:endParaRPr lang="en-US" altLang="zh-TW" sz="1200" dirty="0" smtClean="0"/>
          </a:p>
        </p:txBody>
      </p:sp>
      <p:sp>
        <p:nvSpPr>
          <p:cNvPr id="24" name="文字方塊 23"/>
          <p:cNvSpPr txBox="1"/>
          <p:nvPr/>
        </p:nvSpPr>
        <p:spPr>
          <a:xfrm>
            <a:off x="3428992" y="5715016"/>
            <a:ext cx="1071570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開機完成</a:t>
            </a:r>
            <a:endParaRPr lang="en-US" altLang="zh-TW" sz="1600" dirty="0" smtClean="0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00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2643182"/>
            <a:ext cx="5404992" cy="3338818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 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Filesystem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1200" dirty="0" smtClean="0"/>
              <a:t>[Lab01]</a:t>
            </a:r>
            <a:r>
              <a:rPr lang="zh-TW" altLang="zh-TW" sz="1200" dirty="0" smtClean="0"/>
              <a:t>進行「</a:t>
            </a:r>
            <a:r>
              <a:rPr lang="en-US" altLang="zh-TW" sz="1200" dirty="0" smtClean="0"/>
              <a:t>XScale255_eLinux</a:t>
            </a:r>
            <a:r>
              <a:rPr lang="zh-TW" altLang="zh-TW" sz="1200" dirty="0" smtClean="0"/>
              <a:t>實驗篇</a:t>
            </a:r>
            <a:r>
              <a:rPr lang="en-US" altLang="zh-TW" sz="1200" dirty="0" smtClean="0"/>
              <a:t>_201103</a:t>
            </a:r>
            <a:r>
              <a:rPr lang="zh-TW" altLang="zh-TW" sz="1200" dirty="0" smtClean="0"/>
              <a:t>」手冊中的第一章實驗：嵌入式系統開發入門，利用實作圖解的方式說明實際的操作步驟與實驗結果？</a:t>
            </a:r>
            <a:endParaRPr lang="en-US" altLang="zh-TW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357158" y="4214818"/>
            <a:ext cx="2714644" cy="285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715008" y="4000504"/>
            <a:ext cx="2571768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輸入</a:t>
            </a:r>
            <a:r>
              <a:rPr lang="en-US" altLang="zh-TW" sz="1600" dirty="0" smtClean="0"/>
              <a:t>root</a:t>
            </a:r>
            <a:r>
              <a:rPr lang="zh-TW" altLang="en-US" sz="1600" dirty="0" smtClean="0"/>
              <a:t>登入</a:t>
            </a:r>
            <a:endParaRPr lang="en-US" altLang="zh-TW" sz="1600" dirty="0" smtClean="0"/>
          </a:p>
        </p:txBody>
      </p:sp>
      <p:cxnSp>
        <p:nvCxnSpPr>
          <p:cNvPr id="31" name="直線接點 30"/>
          <p:cNvCxnSpPr>
            <a:stCxn id="14" idx="3"/>
            <a:endCxn id="24" idx="1"/>
          </p:cNvCxnSpPr>
          <p:nvPr/>
        </p:nvCxnSpPr>
        <p:spPr>
          <a:xfrm flipV="1">
            <a:off x="3071802" y="4169781"/>
            <a:ext cx="2643206" cy="1879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1200" dirty="0" smtClean="0"/>
              <a:t>[Lab01]</a:t>
            </a:r>
            <a:r>
              <a:rPr lang="zh-TW" altLang="zh-TW" sz="1200" dirty="0" smtClean="0"/>
              <a:t>進行「</a:t>
            </a:r>
            <a:r>
              <a:rPr lang="en-US" altLang="zh-TW" sz="1200" dirty="0" smtClean="0"/>
              <a:t>XScale255_eLinux</a:t>
            </a:r>
            <a:r>
              <a:rPr lang="zh-TW" altLang="zh-TW" sz="1200" dirty="0" smtClean="0"/>
              <a:t>實驗篇</a:t>
            </a:r>
            <a:r>
              <a:rPr lang="en-US" altLang="zh-TW" sz="1200" dirty="0" smtClean="0"/>
              <a:t>_201103</a:t>
            </a:r>
            <a:r>
              <a:rPr lang="zh-TW" altLang="zh-TW" sz="1200" dirty="0" smtClean="0"/>
              <a:t>」手冊中的第一章實驗：嵌入式系統開發入門，利用實作圖解的方式說明實際的操作步驟與實驗結果？</a:t>
            </a:r>
            <a:endParaRPr lang="en-US" altLang="zh-TW" sz="1200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實驗內容</a:t>
            </a:r>
            <a:endParaRPr lang="en-US" altLang="zh-TW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熟悉</a:t>
            </a:r>
            <a:r>
              <a:rPr lang="en-US" altLang="zh-TW" sz="1800" dirty="0" smtClean="0"/>
              <a:t>XSBase255 </a:t>
            </a:r>
            <a:r>
              <a:rPr lang="zh-TW" altLang="en-US" sz="1800" dirty="0" smtClean="0"/>
              <a:t>開發系統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熟悉</a:t>
            </a:r>
            <a:r>
              <a:rPr lang="en-US" altLang="zh-TW" sz="1800" dirty="0" smtClean="0"/>
              <a:t>XSBase255 </a:t>
            </a:r>
            <a:r>
              <a:rPr lang="zh-TW" altLang="en-US" sz="1800" dirty="0" smtClean="0"/>
              <a:t>開發系統的操作</a:t>
            </a:r>
            <a:endParaRPr lang="en-US" altLang="zh-TW" sz="1800" dirty="0" smtClean="0"/>
          </a:p>
          <a:p>
            <a:pPr lvl="2">
              <a:buFont typeface="Wingdings" pitchFamily="2" charset="2"/>
              <a:buChar char="u"/>
            </a:pPr>
            <a:r>
              <a:rPr lang="zh-TW" altLang="en-US" sz="1600" dirty="0" smtClean="0"/>
              <a:t>下載 </a:t>
            </a:r>
            <a:r>
              <a:rPr lang="en-US" altLang="zh-TW" sz="1600" dirty="0" err="1" smtClean="0"/>
              <a:t>Bootloader</a:t>
            </a:r>
            <a:endParaRPr lang="en-US" altLang="zh-TW" sz="1600" dirty="0" smtClean="0"/>
          </a:p>
          <a:p>
            <a:pPr lvl="2">
              <a:buFont typeface="Wingdings" pitchFamily="2" charset="2"/>
              <a:buChar char="u"/>
            </a:pPr>
            <a:r>
              <a:rPr lang="zh-TW" altLang="en-US" sz="1600" dirty="0" smtClean="0"/>
              <a:t>下載</a:t>
            </a:r>
            <a:r>
              <a:rPr lang="en-US" altLang="zh-TW" sz="1600" dirty="0" smtClean="0"/>
              <a:t>Kernel</a:t>
            </a:r>
          </a:p>
          <a:p>
            <a:pPr lvl="2">
              <a:buFont typeface="Wingdings" pitchFamily="2" charset="2"/>
              <a:buChar char="u"/>
            </a:pPr>
            <a:r>
              <a:rPr lang="zh-TW" altLang="en-US" sz="1600" dirty="0" smtClean="0"/>
              <a:t>下載</a:t>
            </a:r>
            <a:r>
              <a:rPr lang="en-US" altLang="zh-TW" sz="1600" dirty="0" err="1" smtClean="0"/>
              <a:t>Filesystem</a:t>
            </a:r>
            <a:endParaRPr lang="en-US" altLang="zh-TW" sz="1600" dirty="0" smtClean="0"/>
          </a:p>
          <a:p>
            <a:pPr lvl="2">
              <a:buFont typeface="Wingdings" pitchFamily="2" charset="2"/>
              <a:buChar char="u"/>
            </a:pPr>
            <a:r>
              <a:rPr lang="zh-TW" altLang="en-US" sz="1600" dirty="0" smtClean="0"/>
              <a:t>啟動</a:t>
            </a:r>
            <a:r>
              <a:rPr lang="en-US" altLang="zh-TW" sz="1600" dirty="0" err="1" smtClean="0"/>
              <a:t>linux</a:t>
            </a:r>
            <a:endParaRPr lang="en-US" altLang="zh-TW" sz="1600" dirty="0" smtClean="0"/>
          </a:p>
          <a:p>
            <a:pPr>
              <a:buFont typeface="Wingdings" pitchFamily="2" charset="2"/>
              <a:buChar char="l"/>
            </a:pPr>
            <a:r>
              <a:rPr lang="zh-TW" altLang="en-US" dirty="0" smtClean="0"/>
              <a:t>實驗目的</a:t>
            </a:r>
            <a:endParaRPr lang="en-US" altLang="zh-TW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瞭解嵌入式系統開發流程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熟系基本的嵌入式系統開發環境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熟悉嵌入式開發工具的使用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熟悉</a:t>
            </a:r>
            <a:r>
              <a:rPr lang="en-US" altLang="zh-TW" sz="1800" dirty="0" smtClean="0"/>
              <a:t>XSBase255 </a:t>
            </a:r>
            <a:r>
              <a:rPr lang="zh-TW" altLang="en-US" sz="1800" dirty="0" smtClean="0"/>
              <a:t>開發系統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 descr="00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428868"/>
            <a:ext cx="6906589" cy="3896269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 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Filesystem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1200" dirty="0" smtClean="0"/>
              <a:t>[Lab01]</a:t>
            </a:r>
            <a:r>
              <a:rPr lang="zh-TW" altLang="zh-TW" sz="1200" dirty="0" smtClean="0"/>
              <a:t>進行「</a:t>
            </a:r>
            <a:r>
              <a:rPr lang="en-US" altLang="zh-TW" sz="1200" dirty="0" smtClean="0"/>
              <a:t>XScale255_eLinux</a:t>
            </a:r>
            <a:r>
              <a:rPr lang="zh-TW" altLang="zh-TW" sz="1200" dirty="0" smtClean="0"/>
              <a:t>實驗篇</a:t>
            </a:r>
            <a:r>
              <a:rPr lang="en-US" altLang="zh-TW" sz="1200" dirty="0" smtClean="0"/>
              <a:t>_201103</a:t>
            </a:r>
            <a:r>
              <a:rPr lang="zh-TW" altLang="zh-TW" sz="1200" dirty="0" smtClean="0"/>
              <a:t>」手冊中的第一章實驗：嵌入式系統開發入門，利用實作圖解的方式說明實際的操作步驟與實驗結果？</a:t>
            </a:r>
            <a:endParaRPr lang="en-US" altLang="zh-TW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1428728" y="2714620"/>
            <a:ext cx="2714644" cy="285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572232" y="2643182"/>
            <a:ext cx="2571768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輸入</a:t>
            </a:r>
            <a:r>
              <a:rPr lang="en-US" altLang="zh-TW" sz="1600" dirty="0" smtClean="0"/>
              <a:t>shut down –h now</a:t>
            </a:r>
          </a:p>
          <a:p>
            <a:r>
              <a:rPr lang="zh-TW" altLang="en-US" sz="1600" dirty="0" smtClean="0"/>
              <a:t>就可以立刻關機了</a:t>
            </a:r>
            <a:endParaRPr lang="en-US" altLang="zh-TW" sz="1600" dirty="0" smtClean="0"/>
          </a:p>
        </p:txBody>
      </p:sp>
      <p:cxnSp>
        <p:nvCxnSpPr>
          <p:cNvPr id="31" name="直線接點 30"/>
          <p:cNvCxnSpPr>
            <a:stCxn id="14" idx="3"/>
            <a:endCxn id="24" idx="1"/>
          </p:cNvCxnSpPr>
          <p:nvPr/>
        </p:nvCxnSpPr>
        <p:spPr>
          <a:xfrm>
            <a:off x="4143372" y="2857496"/>
            <a:ext cx="2428860" cy="7807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1200" dirty="0" smtClean="0"/>
              <a:t>研讀一篇「鳥哥的</a:t>
            </a:r>
            <a:r>
              <a:rPr lang="en-US" altLang="zh-TW" sz="1200" dirty="0" smtClean="0"/>
              <a:t>Linux</a:t>
            </a:r>
            <a:r>
              <a:rPr lang="zh-TW" altLang="zh-TW" sz="1200" dirty="0" smtClean="0"/>
              <a:t>私房菜」網站上的精華文章</a:t>
            </a:r>
            <a:endParaRPr lang="en-US" altLang="zh-TW" sz="1200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sz="1800" b="1" dirty="0" smtClean="0"/>
              <a:t>鳥哥的 </a:t>
            </a:r>
            <a:r>
              <a:rPr lang="en-US" altLang="zh-TW" sz="1800" b="1" dirty="0" smtClean="0"/>
              <a:t>Linux </a:t>
            </a:r>
            <a:r>
              <a:rPr lang="zh-TW" altLang="en-US" sz="1800" b="1" dirty="0" smtClean="0"/>
              <a:t>私房菜 </a:t>
            </a:r>
            <a:r>
              <a:rPr lang="en-US" altLang="zh-TW" sz="1800" b="1" dirty="0" smtClean="0"/>
              <a:t>- </a:t>
            </a:r>
            <a:r>
              <a:rPr lang="zh-TW" altLang="en-US" sz="1800" b="1" dirty="0" smtClean="0"/>
              <a:t>基礎學習篇目錄</a:t>
            </a:r>
          </a:p>
          <a:p>
            <a:pPr lvl="2">
              <a:buFont typeface="Wingdings" pitchFamily="2" charset="2"/>
              <a:buChar char="n"/>
            </a:pPr>
            <a:r>
              <a:rPr lang="zh-TW" altLang="en-US" dirty="0" smtClean="0"/>
              <a:t>第一部份：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的規劃與安裝</a:t>
            </a:r>
          </a:p>
          <a:p>
            <a:pPr lvl="2">
              <a:buFont typeface="Wingdings" pitchFamily="2" charset="2"/>
              <a:buChar char="n"/>
            </a:pPr>
            <a:r>
              <a:rPr lang="zh-TW" altLang="en-US" dirty="0" smtClean="0"/>
              <a:t>第二部份：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檔案、目錄與磁碟格式</a:t>
            </a:r>
          </a:p>
          <a:p>
            <a:pPr lvl="2">
              <a:buFont typeface="Wingdings" pitchFamily="2" charset="2"/>
              <a:buChar char="n"/>
            </a:pPr>
            <a:r>
              <a:rPr lang="zh-TW" altLang="en-US" dirty="0" smtClean="0"/>
              <a:t>第三部份：學習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Shell Scripts</a:t>
            </a:r>
          </a:p>
          <a:p>
            <a:pPr lvl="2">
              <a:buFont typeface="Wingdings" pitchFamily="2" charset="2"/>
              <a:buChar char="n"/>
            </a:pPr>
            <a:r>
              <a:rPr lang="zh-TW" altLang="en-US" dirty="0" smtClean="0"/>
              <a:t>第四部份：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使用者管理</a:t>
            </a:r>
          </a:p>
          <a:p>
            <a:pPr lvl="2">
              <a:buFont typeface="Wingdings" pitchFamily="2" charset="2"/>
              <a:buChar char="n"/>
            </a:pPr>
            <a:r>
              <a:rPr lang="zh-TW" altLang="en-US" dirty="0" smtClean="0"/>
              <a:t>第五部份：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系統管理員</a:t>
            </a:r>
          </a:p>
          <a:p>
            <a:pPr lvl="2">
              <a:buFont typeface="Wingdings" pitchFamily="2" charset="2"/>
              <a:buChar char="n"/>
            </a:pPr>
            <a:r>
              <a:rPr lang="zh-TW" altLang="en-US" dirty="0" smtClean="0"/>
              <a:t>第六部份：其他備份文章</a:t>
            </a:r>
            <a:endParaRPr lang="en-US" altLang="zh-TW" dirty="0" smtClean="0"/>
          </a:p>
          <a:p>
            <a:pPr lvl="1">
              <a:buNone/>
            </a:pPr>
            <a:r>
              <a:rPr lang="zh-TW" altLang="en-US" dirty="0" smtClean="0"/>
              <a:t>這部份包括了早期的</a:t>
            </a:r>
            <a:r>
              <a:rPr lang="en-US" altLang="zh-TW" dirty="0" smtClean="0"/>
              <a:t>Red Hat 6.x</a:t>
            </a:r>
            <a:r>
              <a:rPr lang="zh-TW" altLang="en-US" dirty="0" smtClean="0"/>
              <a:t>以及鳥哥寫的一、二版的基礎篇各章節文章彙整！這部份包括了早期的</a:t>
            </a:r>
            <a:r>
              <a:rPr lang="en-US" altLang="zh-TW" dirty="0" smtClean="0"/>
              <a:t>Red Hat 6.x</a:t>
            </a:r>
            <a:r>
              <a:rPr lang="zh-TW" altLang="en-US" dirty="0" smtClean="0"/>
              <a:t>以及鳥哥寫的一、二版的基礎篇各章節文章彙整！</a:t>
            </a:r>
          </a:p>
          <a:p>
            <a:pPr lvl="1">
              <a:buFont typeface="Wingdings" pitchFamily="2" charset="2"/>
              <a:buChar char="n"/>
            </a:pP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r>
              <a:rPr lang="zh-TW" altLang="en-US" dirty="0" smtClean="0"/>
              <a:t>轉貼自鳥哥的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私房菜</a:t>
            </a:r>
            <a:endParaRPr lang="zh-TW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1200" dirty="0" smtClean="0"/>
              <a:t>研讀一篇「鳥哥的</a:t>
            </a:r>
            <a:r>
              <a:rPr lang="en-US" altLang="zh-TW" sz="1200" dirty="0" smtClean="0"/>
              <a:t>Linux</a:t>
            </a:r>
            <a:r>
              <a:rPr lang="zh-TW" altLang="zh-TW" sz="1200" dirty="0" smtClean="0"/>
              <a:t>私房菜」網站上的精華文章</a:t>
            </a:r>
            <a:endParaRPr lang="en-US" altLang="zh-TW" sz="1200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sz="1800" b="1" dirty="0" smtClean="0"/>
              <a:t>鳥哥的 </a:t>
            </a:r>
            <a:r>
              <a:rPr lang="en-US" altLang="zh-TW" sz="1800" b="1" dirty="0" smtClean="0"/>
              <a:t>Linux </a:t>
            </a:r>
            <a:r>
              <a:rPr lang="zh-TW" altLang="en-US" sz="1800" b="1" dirty="0" smtClean="0"/>
              <a:t>私房菜 </a:t>
            </a:r>
            <a:r>
              <a:rPr lang="en-US" altLang="zh-TW" sz="1800" b="1" dirty="0" smtClean="0"/>
              <a:t>- </a:t>
            </a:r>
            <a:r>
              <a:rPr lang="zh-TW" altLang="en-US" sz="1800" b="1" dirty="0" smtClean="0"/>
              <a:t>基礎學習篇目錄</a:t>
            </a:r>
            <a:endParaRPr lang="en-US" altLang="zh-TW" sz="1800" b="1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dirty="0" smtClean="0"/>
              <a:t>第一部份：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的規劃與安裝</a:t>
            </a:r>
            <a:endParaRPr lang="en-US" altLang="zh-TW" dirty="0" smtClean="0"/>
          </a:p>
          <a:p>
            <a:pPr lvl="2">
              <a:buFont typeface="Wingdings" pitchFamily="2" charset="2"/>
              <a:buChar char="n"/>
            </a:pPr>
            <a:r>
              <a:rPr lang="zh-TW" altLang="en-US" dirty="0" smtClean="0"/>
              <a:t>第二章、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如何學習</a:t>
            </a:r>
            <a:endParaRPr lang="en-US" altLang="zh-TW" dirty="0" smtClean="0"/>
          </a:p>
          <a:p>
            <a:pPr lvl="1">
              <a:buFont typeface="Wingdings" pitchFamily="2" charset="2"/>
              <a:buChar char="n"/>
            </a:pPr>
            <a:endParaRPr lang="en-US" altLang="zh-TW" dirty="0" smtClean="0"/>
          </a:p>
          <a:p>
            <a:pPr>
              <a:buFont typeface="Wingdings" pitchFamily="2" charset="2"/>
              <a:buChar char="l"/>
            </a:pPr>
            <a:r>
              <a:rPr lang="zh-TW" altLang="en-US" sz="2000" dirty="0" smtClean="0"/>
              <a:t>因為鳥哥的</a:t>
            </a:r>
            <a:r>
              <a:rPr lang="en-US" altLang="zh-TW" sz="2000" dirty="0" smtClean="0"/>
              <a:t>Linux</a:t>
            </a:r>
            <a:r>
              <a:rPr lang="zh-TW" altLang="en-US" sz="2000" dirty="0" smtClean="0"/>
              <a:t>私房菜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基礎學習篇量非常大，所以我取了第一部分的第二章節來研讀</a:t>
            </a:r>
            <a:endParaRPr lang="en-US" altLang="zh-TW" sz="2000" dirty="0" smtClean="0"/>
          </a:p>
          <a:p>
            <a:pPr>
              <a:buFont typeface="Wingdings" pitchFamily="2" charset="2"/>
              <a:buChar char="l"/>
            </a:pPr>
            <a:endParaRPr lang="zh-TW" altLang="en-US" sz="2000" dirty="0" smtClean="0"/>
          </a:p>
          <a:p>
            <a:pPr>
              <a:buNone/>
            </a:pPr>
            <a:r>
              <a:rPr lang="en-US" altLang="zh-TW" sz="2000" dirty="0" smtClean="0"/>
              <a:t>	1. Linux</a:t>
            </a:r>
            <a:r>
              <a:rPr lang="zh-TW" altLang="en-US" sz="2000" dirty="0" smtClean="0"/>
              <a:t>當前的應用角色</a:t>
            </a:r>
          </a:p>
          <a:p>
            <a:pPr>
              <a:buNone/>
            </a:pPr>
            <a:r>
              <a:rPr lang="zh-TW" altLang="en-US" sz="2000" dirty="0" smtClean="0"/>
              <a:t>　</a:t>
            </a:r>
            <a:r>
              <a:rPr lang="en-US" altLang="zh-TW" sz="2000" dirty="0" smtClean="0"/>
              <a:t>	2. </a:t>
            </a:r>
            <a:r>
              <a:rPr lang="zh-TW" altLang="en-US" sz="2000" dirty="0" smtClean="0"/>
              <a:t>鳥哥的</a:t>
            </a:r>
            <a:r>
              <a:rPr lang="en-US" altLang="zh-TW" sz="2000" dirty="0" smtClean="0"/>
              <a:t>Linux</a:t>
            </a:r>
            <a:r>
              <a:rPr lang="zh-TW" altLang="en-US" sz="2000" dirty="0" smtClean="0"/>
              <a:t>苦難經驗全都錄</a:t>
            </a:r>
          </a:p>
          <a:p>
            <a:pPr>
              <a:buNone/>
            </a:pPr>
            <a:r>
              <a:rPr lang="en-US" altLang="zh-TW" sz="2000" dirty="0" smtClean="0"/>
              <a:t>	3. </a:t>
            </a:r>
            <a:r>
              <a:rPr lang="zh-TW" altLang="en-US" sz="2000" dirty="0" smtClean="0"/>
              <a:t>有心朝</a:t>
            </a:r>
            <a:r>
              <a:rPr lang="en-US" altLang="zh-TW" sz="2000" dirty="0" smtClean="0"/>
              <a:t>Linux</a:t>
            </a:r>
            <a:r>
              <a:rPr lang="zh-TW" altLang="en-US" sz="2000" dirty="0" smtClean="0"/>
              <a:t>作業系統學習者的學習態度</a:t>
            </a:r>
          </a:p>
          <a:p>
            <a:pPr>
              <a:buNone/>
            </a:pPr>
            <a:r>
              <a:rPr lang="en-US" altLang="zh-TW" sz="2000" dirty="0" smtClean="0"/>
              <a:t>	4. </a:t>
            </a:r>
            <a:r>
              <a:rPr lang="zh-TW" altLang="en-US" sz="2000" dirty="0" smtClean="0"/>
              <a:t>鳥哥的建議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重點在</a:t>
            </a:r>
            <a:r>
              <a:rPr lang="en-US" altLang="zh-TW" sz="2000" dirty="0" smtClean="0"/>
              <a:t>solution</a:t>
            </a:r>
            <a:r>
              <a:rPr lang="zh-TW" altLang="en-US" sz="2000" dirty="0" smtClean="0"/>
              <a:t>的學習</a:t>
            </a:r>
            <a:r>
              <a:rPr lang="en-US" altLang="zh-TW" sz="2000" dirty="0" smtClean="0"/>
              <a:t>)</a:t>
            </a:r>
          </a:p>
          <a:p>
            <a:pPr>
              <a:buNone/>
            </a:pPr>
            <a:r>
              <a:rPr lang="en-US" altLang="zh-TW" sz="2000" dirty="0" smtClean="0"/>
              <a:t>	5. </a:t>
            </a:r>
            <a:r>
              <a:rPr lang="zh-TW" altLang="en-US" sz="2000" dirty="0" smtClean="0"/>
              <a:t>重點回顧</a:t>
            </a:r>
          </a:p>
          <a:p>
            <a:pPr>
              <a:buNone/>
            </a:pPr>
            <a:r>
              <a:rPr lang="en-US" altLang="zh-TW" sz="2000" dirty="0" smtClean="0"/>
              <a:t>	6. </a:t>
            </a:r>
            <a:r>
              <a:rPr lang="zh-TW" altLang="en-US" sz="2000" dirty="0" smtClean="0"/>
              <a:t>本章習題</a:t>
            </a:r>
          </a:p>
          <a:p>
            <a:pPr>
              <a:buNone/>
            </a:pPr>
            <a:r>
              <a:rPr lang="en-US" altLang="zh-TW" sz="2000" dirty="0" smtClean="0"/>
              <a:t>	7. </a:t>
            </a:r>
            <a:r>
              <a:rPr lang="zh-TW" altLang="en-US" sz="2000" dirty="0" smtClean="0"/>
              <a:t>參考資料與延伸閱讀</a:t>
            </a:r>
          </a:p>
          <a:p>
            <a:pPr>
              <a:buNone/>
            </a:pPr>
            <a:r>
              <a:rPr lang="en-US" altLang="zh-TW" sz="2000" dirty="0" smtClean="0"/>
              <a:t>	8. </a:t>
            </a:r>
            <a:r>
              <a:rPr lang="zh-TW" altLang="en-US" sz="2000" dirty="0" smtClean="0"/>
              <a:t>針對本文的建議：</a:t>
            </a:r>
            <a:r>
              <a:rPr lang="en-US" altLang="zh-TW" sz="2000" dirty="0" smtClean="0"/>
              <a:t>http://phorum.vbird.org/viewtopic.php?t=23872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r>
              <a:rPr lang="zh-TW" altLang="en-US" dirty="0" smtClean="0"/>
              <a:t>轉貼自鳥哥的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私房菜</a:t>
            </a:r>
            <a:endParaRPr lang="zh-TW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1200" dirty="0" smtClean="0"/>
              <a:t>研讀一篇「鳥哥的</a:t>
            </a:r>
            <a:r>
              <a:rPr lang="en-US" altLang="zh-TW" sz="1200" dirty="0" smtClean="0"/>
              <a:t>Linux</a:t>
            </a:r>
            <a:r>
              <a:rPr lang="zh-TW" altLang="zh-TW" sz="1200" dirty="0" smtClean="0"/>
              <a:t>私房菜」網站上的精華文章</a:t>
            </a:r>
            <a:endParaRPr lang="en-US" altLang="zh-TW" sz="1200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sz="1800" b="1" dirty="0" smtClean="0"/>
              <a:t>鳥哥的 </a:t>
            </a:r>
            <a:r>
              <a:rPr lang="en-US" altLang="zh-TW" sz="1800" b="1" dirty="0" smtClean="0"/>
              <a:t>Linux </a:t>
            </a:r>
            <a:r>
              <a:rPr lang="zh-TW" altLang="en-US" sz="1800" b="1" dirty="0" smtClean="0"/>
              <a:t>私房菜 </a:t>
            </a:r>
            <a:r>
              <a:rPr lang="en-US" altLang="zh-TW" sz="1800" b="1" dirty="0" smtClean="0"/>
              <a:t>- </a:t>
            </a:r>
            <a:r>
              <a:rPr lang="zh-TW" altLang="en-US" sz="1800" b="1" dirty="0" smtClean="0"/>
              <a:t>基礎學習篇目錄</a:t>
            </a:r>
            <a:endParaRPr lang="en-US" altLang="zh-TW" sz="1800" b="1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dirty="0" smtClean="0"/>
              <a:t>第一部份：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的規劃與安裝</a:t>
            </a:r>
            <a:endParaRPr lang="en-US" altLang="zh-TW" dirty="0" smtClean="0"/>
          </a:p>
          <a:p>
            <a:pPr lvl="2">
              <a:buFont typeface="Wingdings" pitchFamily="2" charset="2"/>
              <a:buChar char="n"/>
            </a:pPr>
            <a:r>
              <a:rPr lang="zh-TW" altLang="en-US" dirty="0" smtClean="0"/>
              <a:t>第二章、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如何學習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500" dirty="0" smtClean="0"/>
              <a:t>一、</a:t>
            </a:r>
            <a:r>
              <a:rPr lang="en-US" altLang="zh-TW" sz="2500" dirty="0" smtClean="0"/>
              <a:t>Linux</a:t>
            </a:r>
            <a:r>
              <a:rPr lang="zh-TW" altLang="en-US" sz="2500" dirty="0" smtClean="0"/>
              <a:t>當前的應用角色</a:t>
            </a:r>
            <a:endParaRPr lang="en-US" altLang="zh-TW" sz="25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300" dirty="0" smtClean="0"/>
              <a:t>這裡大致介紹了企業環境與個人環境用</a:t>
            </a:r>
            <a:r>
              <a:rPr lang="en-US" altLang="zh-TW" sz="2300" dirty="0" smtClean="0"/>
              <a:t>Linux</a:t>
            </a:r>
            <a:r>
              <a:rPr lang="zh-TW" altLang="en-US" sz="2300" dirty="0" smtClean="0"/>
              <a:t>來做什麼</a:t>
            </a:r>
            <a:endParaRPr lang="en-US" altLang="zh-TW" sz="2300" dirty="0" smtClean="0"/>
          </a:p>
          <a:p>
            <a:pPr lvl="2">
              <a:buFont typeface="Wingdings" pitchFamily="2" charset="2"/>
              <a:buChar char="n"/>
            </a:pPr>
            <a:r>
              <a:rPr lang="zh-TW" altLang="en-US" sz="2000" dirty="0" smtClean="0"/>
              <a:t>大部分企業環境用</a:t>
            </a:r>
            <a:r>
              <a:rPr lang="en-US" altLang="zh-TW" sz="2000" dirty="0" smtClean="0"/>
              <a:t>Linux</a:t>
            </a:r>
            <a:r>
              <a:rPr lang="zh-TW" altLang="en-US" sz="2000" dirty="0" smtClean="0"/>
              <a:t>來做網路伺服器、關鍵任務的應用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金融資料庫、大型企業網管環境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、學術機構的高效能運算任務，其中網熱門的應用是網路伺服器。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n"/>
            </a:pPr>
            <a:r>
              <a:rPr lang="zh-TW" altLang="en-US" sz="2000" dirty="0" smtClean="0"/>
              <a:t>個人環境大部分</a:t>
            </a:r>
            <a:r>
              <a:rPr lang="en-US" altLang="zh-TW" sz="2000" dirty="0" smtClean="0"/>
              <a:t>Linux</a:t>
            </a:r>
            <a:r>
              <a:rPr lang="zh-TW" altLang="en-US" sz="2000" dirty="0" smtClean="0"/>
              <a:t>用來做桌上型電腦、手持系統</a:t>
            </a:r>
            <a:r>
              <a:rPr lang="en-US" altLang="zh-TW" sz="2000" dirty="0" smtClean="0"/>
              <a:t>(PDA</a:t>
            </a:r>
            <a:r>
              <a:rPr lang="zh-TW" altLang="en-US" sz="2000" dirty="0" smtClean="0"/>
              <a:t>、手機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、嵌入式系統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許多家電產品，例如：數位相機</a:t>
            </a:r>
            <a:r>
              <a:rPr lang="en-US" altLang="zh-TW" sz="2000" dirty="0" smtClean="0"/>
              <a:t>)</a:t>
            </a:r>
            <a:endParaRPr lang="zh-TW" altLang="en-US" sz="2000" dirty="0" smtClean="0"/>
          </a:p>
          <a:p>
            <a:pPr>
              <a:buNone/>
            </a:pPr>
            <a:r>
              <a:rPr lang="zh-TW" altLang="en-US" sz="2000" dirty="0" smtClean="0"/>
              <a:t>　</a:t>
            </a:r>
            <a:r>
              <a:rPr lang="en-US" altLang="zh-TW" sz="2000" dirty="0" smtClean="0"/>
              <a:t>	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r>
              <a:rPr lang="zh-TW" altLang="en-US" dirty="0" smtClean="0"/>
              <a:t>轉貼自鳥哥的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私房菜</a:t>
            </a:r>
            <a:endParaRPr lang="zh-TW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1200" dirty="0" smtClean="0"/>
              <a:t>研讀一篇「鳥哥的</a:t>
            </a:r>
            <a:r>
              <a:rPr lang="en-US" altLang="zh-TW" sz="1200" dirty="0" smtClean="0"/>
              <a:t>Linux</a:t>
            </a:r>
            <a:r>
              <a:rPr lang="zh-TW" altLang="zh-TW" sz="1200" dirty="0" smtClean="0"/>
              <a:t>私房菜」網站上的精華文章</a:t>
            </a:r>
            <a:endParaRPr lang="en-US" altLang="zh-TW" sz="1200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sz="1800" b="1" dirty="0" smtClean="0"/>
              <a:t>鳥哥的 </a:t>
            </a:r>
            <a:r>
              <a:rPr lang="en-US" altLang="zh-TW" sz="1800" b="1" dirty="0" smtClean="0"/>
              <a:t>Linux </a:t>
            </a:r>
            <a:r>
              <a:rPr lang="zh-TW" altLang="en-US" sz="1800" b="1" dirty="0" smtClean="0"/>
              <a:t>私房菜 </a:t>
            </a:r>
            <a:r>
              <a:rPr lang="en-US" altLang="zh-TW" sz="1800" b="1" dirty="0" smtClean="0"/>
              <a:t>- </a:t>
            </a:r>
            <a:r>
              <a:rPr lang="zh-TW" altLang="en-US" sz="1800" b="1" dirty="0" smtClean="0"/>
              <a:t>基礎學習篇目錄</a:t>
            </a:r>
            <a:endParaRPr lang="en-US" altLang="zh-TW" sz="1800" b="1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dirty="0" smtClean="0"/>
              <a:t>第一部份：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的規劃與安裝</a:t>
            </a:r>
            <a:endParaRPr lang="en-US" altLang="zh-TW" dirty="0" smtClean="0"/>
          </a:p>
          <a:p>
            <a:pPr lvl="2">
              <a:buFont typeface="Wingdings" pitchFamily="2" charset="2"/>
              <a:buChar char="n"/>
            </a:pPr>
            <a:r>
              <a:rPr lang="zh-TW" altLang="en-US" dirty="0" smtClean="0"/>
              <a:t>第二章、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如何學習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500" dirty="0" smtClean="0"/>
              <a:t>二、鳥哥的</a:t>
            </a:r>
            <a:r>
              <a:rPr lang="en-US" altLang="zh-TW" sz="2500" dirty="0" smtClean="0"/>
              <a:t>Linux</a:t>
            </a:r>
            <a:r>
              <a:rPr lang="zh-TW" altLang="en-US" sz="2500" dirty="0" smtClean="0"/>
              <a:t>苦難經驗全都錄</a:t>
            </a:r>
            <a:endParaRPr lang="en-US" altLang="zh-TW" sz="2500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sz="2300" dirty="0" smtClean="0"/>
              <a:t>這裡介紹了很多鳥哥的學習歷程，不過我覺得最重要的是鳥哥學習</a:t>
            </a:r>
            <a:r>
              <a:rPr lang="en-US" altLang="zh-TW" sz="2300" dirty="0" smtClean="0"/>
              <a:t>Linux</a:t>
            </a:r>
            <a:r>
              <a:rPr lang="zh-TW" altLang="en-US" sz="2300" dirty="0" smtClean="0"/>
              <a:t>的心態</a:t>
            </a:r>
            <a:endParaRPr lang="en-US" altLang="zh-TW" sz="2300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sz="2300" dirty="0" smtClean="0"/>
              <a:t>這裡面還介紹了許多</a:t>
            </a:r>
            <a:r>
              <a:rPr lang="en-US" altLang="zh-TW" sz="2300" dirty="0" smtClean="0"/>
              <a:t>Linux</a:t>
            </a:r>
            <a:r>
              <a:rPr lang="zh-TW" altLang="en-US" sz="2300" dirty="0" smtClean="0"/>
              <a:t>可以使用的圖形軟體，還稍為比較了一下</a:t>
            </a:r>
            <a:r>
              <a:rPr lang="en-US" altLang="zh-TW" sz="2300" dirty="0" smtClean="0"/>
              <a:t>Windows</a:t>
            </a:r>
            <a:r>
              <a:rPr lang="zh-TW" altLang="en-US" sz="2300" dirty="0" smtClean="0"/>
              <a:t>跟</a:t>
            </a:r>
            <a:r>
              <a:rPr lang="en-US" altLang="zh-TW" sz="2300" dirty="0" smtClean="0"/>
              <a:t>Linux</a:t>
            </a:r>
            <a:r>
              <a:rPr lang="zh-TW" altLang="en-US" sz="2300" dirty="0" smtClean="0"/>
              <a:t>的差別</a:t>
            </a:r>
            <a:r>
              <a:rPr lang="zh-TW" altLang="en-US" sz="2000" dirty="0" smtClean="0"/>
              <a:t>　</a:t>
            </a:r>
            <a:r>
              <a:rPr lang="en-US" altLang="zh-TW" sz="2000" dirty="0" smtClean="0"/>
              <a:t>	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r>
              <a:rPr lang="zh-TW" altLang="en-US" dirty="0" smtClean="0"/>
              <a:t>轉貼自鳥哥的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私房菜</a:t>
            </a:r>
            <a:endParaRPr lang="zh-TW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1200" dirty="0" smtClean="0"/>
              <a:t>研讀一篇「鳥哥的</a:t>
            </a:r>
            <a:r>
              <a:rPr lang="en-US" altLang="zh-TW" sz="1200" dirty="0" smtClean="0"/>
              <a:t>Linux</a:t>
            </a:r>
            <a:r>
              <a:rPr lang="zh-TW" altLang="zh-TW" sz="1200" dirty="0" smtClean="0"/>
              <a:t>私房菜」網站上的精華文章</a:t>
            </a:r>
            <a:endParaRPr lang="en-US" altLang="zh-TW" sz="1200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sz="1800" b="1" dirty="0" smtClean="0"/>
              <a:t>鳥哥的 </a:t>
            </a:r>
            <a:r>
              <a:rPr lang="en-US" altLang="zh-TW" sz="1800" b="1" dirty="0" smtClean="0"/>
              <a:t>Linux </a:t>
            </a:r>
            <a:r>
              <a:rPr lang="zh-TW" altLang="en-US" sz="1800" b="1" dirty="0" smtClean="0"/>
              <a:t>私房菜 </a:t>
            </a:r>
            <a:r>
              <a:rPr lang="en-US" altLang="zh-TW" sz="1800" b="1" dirty="0" smtClean="0"/>
              <a:t>- </a:t>
            </a:r>
            <a:r>
              <a:rPr lang="zh-TW" altLang="en-US" sz="1800" b="1" dirty="0" smtClean="0"/>
              <a:t>基礎學習篇目錄</a:t>
            </a:r>
            <a:endParaRPr lang="en-US" altLang="zh-TW" sz="1800" b="1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dirty="0" smtClean="0"/>
              <a:t>第一部份：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的規劃與安裝</a:t>
            </a:r>
            <a:endParaRPr lang="en-US" altLang="zh-TW" dirty="0" smtClean="0"/>
          </a:p>
          <a:p>
            <a:pPr lvl="2">
              <a:buFont typeface="Wingdings" pitchFamily="2" charset="2"/>
              <a:buChar char="n"/>
            </a:pPr>
            <a:r>
              <a:rPr lang="zh-TW" altLang="en-US" dirty="0" smtClean="0"/>
              <a:t>第二章、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如何學習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500" dirty="0" smtClean="0"/>
              <a:t>三、有心朝</a:t>
            </a:r>
            <a:r>
              <a:rPr lang="en-US" altLang="zh-TW" sz="2500" dirty="0" smtClean="0"/>
              <a:t>Linux</a:t>
            </a:r>
            <a:r>
              <a:rPr lang="zh-TW" altLang="en-US" sz="2500" dirty="0" smtClean="0"/>
              <a:t>作業系統學習者的學習態度</a:t>
            </a:r>
            <a:endParaRPr lang="en-US" altLang="zh-TW" sz="2500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sz="2000" dirty="0" smtClean="0"/>
              <a:t>這邊鳥哥向大家介紹如何從頭開始學習</a:t>
            </a:r>
            <a:r>
              <a:rPr lang="en-US" altLang="zh-TW" sz="2000" dirty="0" smtClean="0"/>
              <a:t>Linux</a:t>
            </a:r>
            <a:r>
              <a:rPr lang="zh-TW" altLang="en-US" sz="2000" dirty="0" smtClean="0"/>
              <a:t>的態度，而且強調為什麼大家老是建議學習</a:t>
            </a:r>
            <a:r>
              <a:rPr lang="en-US" altLang="zh-TW" sz="2000" dirty="0" smtClean="0"/>
              <a:t>Linux</a:t>
            </a:r>
            <a:r>
              <a:rPr lang="zh-TW" altLang="en-US" sz="2000" dirty="0" smtClean="0"/>
              <a:t>要先學會捨棄 </a:t>
            </a:r>
            <a:r>
              <a:rPr lang="en-US" altLang="zh-TW" sz="2000" dirty="0" smtClean="0"/>
              <a:t>X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Windows</a:t>
            </a:r>
            <a:r>
              <a:rPr lang="zh-TW" altLang="en-US" sz="2000" dirty="0" smtClean="0"/>
              <a:t>的環境</a:t>
            </a:r>
            <a:endParaRPr lang="en-US" altLang="zh-TW" sz="2000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sz="2000" dirty="0" smtClean="0"/>
              <a:t>介紹如何從頭學習</a:t>
            </a:r>
            <a:r>
              <a:rPr lang="en-US" altLang="zh-TW" sz="2000" dirty="0" smtClean="0"/>
              <a:t>Linux</a:t>
            </a:r>
            <a:r>
              <a:rPr lang="zh-TW" altLang="en-US" sz="2000" dirty="0" smtClean="0"/>
              <a:t>的基礎</a:t>
            </a:r>
            <a:endParaRPr lang="en-US" altLang="zh-TW" sz="1700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sz="2000" dirty="0" smtClean="0">
                <a:latin typeface="+mn-ea"/>
              </a:rPr>
              <a:t>這邊強調學習</a:t>
            </a:r>
            <a:r>
              <a:rPr lang="en-US" altLang="zh-TW" sz="2000" b="1" dirty="0" smtClean="0">
                <a:latin typeface="+mn-ea"/>
              </a:rPr>
              <a:t>Linux</a:t>
            </a:r>
            <a:r>
              <a:rPr lang="zh-TW" altLang="en-US" sz="2000" dirty="0" smtClean="0">
                <a:latin typeface="+mn-ea"/>
              </a:rPr>
              <a:t>一定要實作再實作，而且除了自己實作，也可以上網找一些善心人士整理的資料作為參考</a:t>
            </a:r>
            <a:endParaRPr lang="en-US" altLang="zh-TW" sz="2000" dirty="0" smtClean="0">
              <a:latin typeface="+mn-ea"/>
            </a:endParaRPr>
          </a:p>
          <a:p>
            <a:pPr lvl="1">
              <a:buFont typeface="Wingdings" pitchFamily="2" charset="2"/>
              <a:buChar char="l"/>
            </a:pPr>
            <a:r>
              <a:rPr lang="zh-TW" altLang="en-US" sz="2000" dirty="0" smtClean="0">
                <a:latin typeface="+mn-ea"/>
              </a:rPr>
              <a:t>以及發生問題到底要如何解決，這邊鳥哥都有詳細的參考流程</a:t>
            </a:r>
            <a:endParaRPr lang="en-US" altLang="zh-TW" sz="2000" dirty="0" smtClean="0">
              <a:latin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r>
              <a:rPr lang="zh-TW" altLang="en-US" dirty="0" smtClean="0"/>
              <a:t>轉貼自鳥哥的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私房菜</a:t>
            </a:r>
            <a:endParaRPr lang="zh-TW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1200" dirty="0" smtClean="0"/>
              <a:t>研讀一篇「鳥哥的</a:t>
            </a:r>
            <a:r>
              <a:rPr lang="en-US" altLang="zh-TW" sz="1200" dirty="0" smtClean="0"/>
              <a:t>Linux</a:t>
            </a:r>
            <a:r>
              <a:rPr lang="zh-TW" altLang="zh-TW" sz="1200" dirty="0" smtClean="0"/>
              <a:t>私房菜」網站上的精華文章</a:t>
            </a:r>
            <a:endParaRPr lang="en-US" altLang="zh-TW" sz="1200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sz="1800" b="1" dirty="0" smtClean="0"/>
              <a:t>鳥哥的 </a:t>
            </a:r>
            <a:r>
              <a:rPr lang="en-US" altLang="zh-TW" sz="1800" b="1" dirty="0" smtClean="0"/>
              <a:t>Linux </a:t>
            </a:r>
            <a:r>
              <a:rPr lang="zh-TW" altLang="en-US" sz="1800" b="1" dirty="0" smtClean="0"/>
              <a:t>私房菜 </a:t>
            </a:r>
            <a:r>
              <a:rPr lang="en-US" altLang="zh-TW" sz="1800" b="1" dirty="0" smtClean="0"/>
              <a:t>- </a:t>
            </a:r>
            <a:r>
              <a:rPr lang="zh-TW" altLang="en-US" sz="1800" b="1" dirty="0" smtClean="0"/>
              <a:t>基礎學習篇目錄</a:t>
            </a:r>
            <a:endParaRPr lang="en-US" altLang="zh-TW" sz="1800" b="1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dirty="0" smtClean="0"/>
              <a:t>第一部份：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的規劃與安裝</a:t>
            </a:r>
            <a:endParaRPr lang="en-US" altLang="zh-TW" dirty="0" smtClean="0"/>
          </a:p>
          <a:p>
            <a:pPr lvl="2">
              <a:buFont typeface="Wingdings" pitchFamily="2" charset="2"/>
              <a:buChar char="n"/>
            </a:pPr>
            <a:r>
              <a:rPr lang="zh-TW" altLang="en-US" dirty="0" smtClean="0"/>
              <a:t>第二章、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如何學習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500" dirty="0" smtClean="0"/>
              <a:t>四、鳥哥的建議</a:t>
            </a:r>
            <a:r>
              <a:rPr lang="en-US" altLang="zh-TW" sz="2500" dirty="0" smtClean="0"/>
              <a:t>(</a:t>
            </a:r>
            <a:r>
              <a:rPr lang="zh-TW" altLang="en-US" sz="2500" dirty="0" smtClean="0"/>
              <a:t>重點在</a:t>
            </a:r>
            <a:r>
              <a:rPr lang="en-US" altLang="zh-TW" sz="2500" dirty="0" smtClean="0"/>
              <a:t>solution</a:t>
            </a:r>
            <a:r>
              <a:rPr lang="zh-TW" altLang="en-US" sz="2500" dirty="0" smtClean="0"/>
              <a:t>的學習</a:t>
            </a:r>
            <a:r>
              <a:rPr lang="en-US" altLang="zh-TW" sz="2500" dirty="0" smtClean="0"/>
              <a:t>)</a:t>
            </a:r>
          </a:p>
          <a:p>
            <a:pPr lvl="1">
              <a:buFont typeface="Wingdings" pitchFamily="2" charset="2"/>
              <a:buChar char="l"/>
            </a:pPr>
            <a:r>
              <a:rPr lang="zh-TW" altLang="en-US" sz="2000" dirty="0" smtClean="0">
                <a:latin typeface="+mn-ea"/>
              </a:rPr>
              <a:t>鳥哥在這邊跟我們說一些很基本的問題，無論做什麼事情，兩個最重要的因素，影響我們學習的動力，就是成就感與興趣，這邊給我們一些如何培養學習動力的建議</a:t>
            </a:r>
            <a:endParaRPr lang="en-US" altLang="zh-TW" sz="2000" dirty="0" smtClean="0">
              <a:latin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r>
              <a:rPr lang="zh-TW" altLang="en-US" dirty="0" smtClean="0"/>
              <a:t>轉貼自鳥哥的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私房菜</a:t>
            </a:r>
            <a:endParaRPr lang="zh-TW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1200" dirty="0" smtClean="0"/>
              <a:t>研讀一篇「鳥哥的</a:t>
            </a:r>
            <a:r>
              <a:rPr lang="en-US" altLang="zh-TW" sz="1200" dirty="0" smtClean="0"/>
              <a:t>Linux</a:t>
            </a:r>
            <a:r>
              <a:rPr lang="zh-TW" altLang="zh-TW" sz="1200" dirty="0" smtClean="0"/>
              <a:t>私房菜」網站上的精華文章</a:t>
            </a:r>
            <a:endParaRPr lang="en-US" altLang="zh-TW" sz="1200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sz="1800" b="1" dirty="0" smtClean="0"/>
              <a:t>鳥哥的 </a:t>
            </a:r>
            <a:r>
              <a:rPr lang="en-US" altLang="zh-TW" sz="1800" b="1" dirty="0" smtClean="0"/>
              <a:t>Linux </a:t>
            </a:r>
            <a:r>
              <a:rPr lang="zh-TW" altLang="en-US" sz="1800" b="1" dirty="0" smtClean="0"/>
              <a:t>私房菜 </a:t>
            </a:r>
            <a:r>
              <a:rPr lang="en-US" altLang="zh-TW" sz="1800" b="1" dirty="0" smtClean="0"/>
              <a:t>- </a:t>
            </a:r>
            <a:r>
              <a:rPr lang="zh-TW" altLang="en-US" sz="1800" b="1" dirty="0" smtClean="0"/>
              <a:t>基礎學習篇目錄</a:t>
            </a:r>
            <a:endParaRPr lang="en-US" altLang="zh-TW" sz="1800" b="1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dirty="0" smtClean="0"/>
              <a:t>第一部份：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的規劃與安裝</a:t>
            </a:r>
            <a:endParaRPr lang="en-US" altLang="zh-TW" dirty="0" smtClean="0"/>
          </a:p>
          <a:p>
            <a:pPr lvl="2">
              <a:buFont typeface="Wingdings" pitchFamily="2" charset="2"/>
              <a:buChar char="n"/>
            </a:pPr>
            <a:r>
              <a:rPr lang="zh-TW" altLang="en-US" dirty="0" smtClean="0"/>
              <a:t>第二章、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如何學習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500" dirty="0" smtClean="0"/>
              <a:t>五、重點回顧</a:t>
            </a:r>
            <a:endParaRPr lang="en-US" altLang="zh-TW" sz="2500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sz="2000" dirty="0" smtClean="0">
                <a:latin typeface="+mn-ea"/>
              </a:rPr>
              <a:t>這邊大概的提到前面四章節的一些小重點，以及簡短的小提醒</a:t>
            </a:r>
            <a:endParaRPr lang="en-US" altLang="zh-TW" sz="2000" dirty="0" smtClean="0">
              <a:latin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r>
              <a:rPr lang="zh-TW" altLang="en-US" dirty="0" smtClean="0"/>
              <a:t>轉貼自鳥哥的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私房菜</a:t>
            </a:r>
            <a:endParaRPr lang="zh-TW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1200" dirty="0" smtClean="0"/>
              <a:t>研讀一篇「鳥哥的</a:t>
            </a:r>
            <a:r>
              <a:rPr lang="en-US" altLang="zh-TW" sz="1200" dirty="0" smtClean="0"/>
              <a:t>Linux</a:t>
            </a:r>
            <a:r>
              <a:rPr lang="zh-TW" altLang="zh-TW" sz="1200" dirty="0" smtClean="0"/>
              <a:t>私房菜」網站上的精華文章</a:t>
            </a:r>
            <a:endParaRPr lang="en-US" altLang="zh-TW" sz="1200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sz="1800" b="1" dirty="0" smtClean="0"/>
              <a:t>鳥哥的 </a:t>
            </a:r>
            <a:r>
              <a:rPr lang="en-US" altLang="zh-TW" sz="1800" b="1" dirty="0" smtClean="0"/>
              <a:t>Linux </a:t>
            </a:r>
            <a:r>
              <a:rPr lang="zh-TW" altLang="en-US" sz="1800" b="1" dirty="0" smtClean="0"/>
              <a:t>私房菜 </a:t>
            </a:r>
            <a:r>
              <a:rPr lang="en-US" altLang="zh-TW" sz="1800" b="1" dirty="0" smtClean="0"/>
              <a:t>- </a:t>
            </a:r>
            <a:r>
              <a:rPr lang="zh-TW" altLang="en-US" sz="1800" b="1" dirty="0" smtClean="0"/>
              <a:t>基礎學習篇目錄</a:t>
            </a:r>
            <a:endParaRPr lang="en-US" altLang="zh-TW" sz="1800" b="1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dirty="0" smtClean="0"/>
              <a:t>第一部份：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的規劃與安裝</a:t>
            </a:r>
            <a:endParaRPr lang="en-US" altLang="zh-TW" dirty="0" smtClean="0"/>
          </a:p>
          <a:p>
            <a:pPr lvl="2">
              <a:buFont typeface="Wingdings" pitchFamily="2" charset="2"/>
              <a:buChar char="n"/>
            </a:pPr>
            <a:r>
              <a:rPr lang="zh-TW" altLang="en-US" dirty="0" smtClean="0"/>
              <a:t>第二章、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如何學習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500" dirty="0" smtClean="0"/>
              <a:t>六、本章習題</a:t>
            </a:r>
            <a:endParaRPr lang="en-US" altLang="zh-TW" sz="2500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sz="2000" dirty="0" smtClean="0">
                <a:latin typeface="+mn-ea"/>
              </a:rPr>
              <a:t>我覺得最特別的地方是，在網路上的文章竟然還有習題可以給大家參考，我覺得鳥哥非常的用心，對想要學</a:t>
            </a:r>
            <a:r>
              <a:rPr lang="en-US" altLang="zh-TW" sz="2000" dirty="0" smtClean="0">
                <a:latin typeface="+mn-ea"/>
              </a:rPr>
              <a:t>Linux</a:t>
            </a:r>
            <a:r>
              <a:rPr lang="zh-TW" altLang="en-US" sz="2000" dirty="0" smtClean="0">
                <a:latin typeface="+mn-ea"/>
              </a:rPr>
              <a:t>的初學者非常友善，大家得好好珍惜的這麼用心的網站</a:t>
            </a:r>
            <a:endParaRPr lang="en-US" altLang="zh-TW" sz="2000" dirty="0" smtClean="0">
              <a:latin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r>
              <a:rPr lang="zh-TW" altLang="en-US" dirty="0" smtClean="0"/>
              <a:t>轉貼自鳥哥的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私房菜</a:t>
            </a:r>
            <a:endParaRPr lang="zh-TW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1200" dirty="0" smtClean="0"/>
              <a:t>研讀一篇「鳥哥的</a:t>
            </a:r>
            <a:r>
              <a:rPr lang="en-US" altLang="zh-TW" sz="1200" dirty="0" smtClean="0"/>
              <a:t>Linux</a:t>
            </a:r>
            <a:r>
              <a:rPr lang="zh-TW" altLang="zh-TW" sz="1200" dirty="0" smtClean="0"/>
              <a:t>私房菜」網站上的精華文章</a:t>
            </a:r>
            <a:endParaRPr lang="en-US" altLang="zh-TW" sz="1200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sz="1800" b="1" dirty="0" smtClean="0"/>
              <a:t>鳥哥的 </a:t>
            </a:r>
            <a:r>
              <a:rPr lang="en-US" altLang="zh-TW" sz="1800" b="1" dirty="0" smtClean="0"/>
              <a:t>Linux </a:t>
            </a:r>
            <a:r>
              <a:rPr lang="zh-TW" altLang="en-US" sz="1800" b="1" dirty="0" smtClean="0"/>
              <a:t>私房菜 </a:t>
            </a:r>
            <a:r>
              <a:rPr lang="en-US" altLang="zh-TW" sz="1800" b="1" dirty="0" smtClean="0"/>
              <a:t>- </a:t>
            </a:r>
            <a:r>
              <a:rPr lang="zh-TW" altLang="en-US" sz="1800" b="1" dirty="0" smtClean="0"/>
              <a:t>基礎學習篇目錄</a:t>
            </a:r>
            <a:endParaRPr lang="en-US" altLang="zh-TW" sz="1800" b="1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dirty="0" smtClean="0"/>
              <a:t>第一部份：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的規劃與安裝</a:t>
            </a:r>
            <a:endParaRPr lang="en-US" altLang="zh-TW" dirty="0" smtClean="0"/>
          </a:p>
          <a:p>
            <a:pPr lvl="2">
              <a:buFont typeface="Wingdings" pitchFamily="2" charset="2"/>
              <a:buChar char="n"/>
            </a:pPr>
            <a:r>
              <a:rPr lang="zh-TW" altLang="en-US" dirty="0" smtClean="0"/>
              <a:t>第二章、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如何學習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500" dirty="0" smtClean="0"/>
              <a:t>七、參考資料與延伸閱讀</a:t>
            </a:r>
            <a:endParaRPr lang="en-US" altLang="zh-TW" sz="2500" dirty="0" smtClean="0"/>
          </a:p>
          <a:p>
            <a:pPr>
              <a:buNone/>
            </a:pPr>
            <a:r>
              <a:rPr lang="zh-TW" altLang="en-US" sz="2500" dirty="0" smtClean="0"/>
              <a:t>八、針對本文的建議</a:t>
            </a:r>
            <a:endParaRPr lang="en-US" altLang="zh-TW" sz="2500" dirty="0" smtClean="0"/>
          </a:p>
          <a:p>
            <a:pPr>
              <a:buNone/>
            </a:pPr>
            <a:endParaRPr lang="en-US" altLang="zh-TW" sz="2500" dirty="0" smtClean="0"/>
          </a:p>
          <a:p>
            <a:pPr>
              <a:buNone/>
            </a:pPr>
            <a:r>
              <a:rPr lang="zh-TW" altLang="en-US" sz="2500" dirty="0" smtClean="0"/>
              <a:t>上面這兩小節全都是鳥哥貼出一些連結讓大家參考</a:t>
            </a:r>
            <a:endParaRPr lang="en-US" altLang="zh-TW" sz="2500" dirty="0" smtClean="0"/>
          </a:p>
          <a:p>
            <a:pPr>
              <a:buNone/>
            </a:pPr>
            <a:endParaRPr lang="en-US" altLang="zh-TW" sz="25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r>
              <a:rPr lang="zh-TW" altLang="en-US" dirty="0" smtClean="0"/>
              <a:t>轉貼自鳥哥的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私房菜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 descr="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428868"/>
            <a:ext cx="6898889" cy="3782954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 </a:t>
            </a:r>
            <a:r>
              <a:rPr lang="en-US" altLang="zh-TW" dirty="0" err="1" smtClean="0"/>
              <a:t>Bootloader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1200" dirty="0" smtClean="0"/>
              <a:t>[Lab01]</a:t>
            </a:r>
            <a:r>
              <a:rPr lang="zh-TW" altLang="zh-TW" sz="1200" dirty="0" smtClean="0"/>
              <a:t>進行「</a:t>
            </a:r>
            <a:r>
              <a:rPr lang="en-US" altLang="zh-TW" sz="1200" dirty="0" smtClean="0"/>
              <a:t>XScale255_eLinux</a:t>
            </a:r>
            <a:r>
              <a:rPr lang="zh-TW" altLang="zh-TW" sz="1200" dirty="0" smtClean="0"/>
              <a:t>實驗篇</a:t>
            </a:r>
            <a:r>
              <a:rPr lang="en-US" altLang="zh-TW" sz="1200" dirty="0" smtClean="0"/>
              <a:t>_201103</a:t>
            </a:r>
            <a:r>
              <a:rPr lang="zh-TW" altLang="zh-TW" sz="1200" dirty="0" smtClean="0"/>
              <a:t>」手冊中的第一章實驗：嵌入式系統開發入門，利用實作圖解的方式說明實際的操作步驟與實驗結果？</a:t>
            </a:r>
            <a:endParaRPr lang="en-US" altLang="zh-TW" sz="1200" dirty="0" smtClean="0"/>
          </a:p>
        </p:txBody>
      </p:sp>
      <p:sp>
        <p:nvSpPr>
          <p:cNvPr id="7" name="矩形 6"/>
          <p:cNvSpPr/>
          <p:nvPr/>
        </p:nvSpPr>
        <p:spPr>
          <a:xfrm>
            <a:off x="2357422" y="2714620"/>
            <a:ext cx="1000132" cy="2143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072330" y="2714620"/>
            <a:ext cx="2071670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創建</a:t>
            </a:r>
            <a:r>
              <a:rPr lang="en-US" altLang="zh-TW" sz="1600" dirty="0" smtClean="0"/>
              <a:t>Jeremy </a:t>
            </a:r>
            <a:r>
              <a:rPr lang="zh-TW" altLang="en-US" sz="1600" dirty="0" smtClean="0"/>
              <a:t>資料夾</a:t>
            </a:r>
            <a:endParaRPr lang="zh-TW" altLang="en-US" sz="1600" dirty="0"/>
          </a:p>
        </p:txBody>
      </p:sp>
      <p:cxnSp>
        <p:nvCxnSpPr>
          <p:cNvPr id="11" name="直線接點 10"/>
          <p:cNvCxnSpPr>
            <a:stCxn id="7" idx="3"/>
            <a:endCxn id="9" idx="1"/>
          </p:cNvCxnSpPr>
          <p:nvPr/>
        </p:nvCxnSpPr>
        <p:spPr>
          <a:xfrm>
            <a:off x="3357554" y="2821777"/>
            <a:ext cx="3714776" cy="621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214678" y="5572140"/>
            <a:ext cx="1357322" cy="285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7072330" y="5357826"/>
            <a:ext cx="2071670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到</a:t>
            </a:r>
            <a:r>
              <a:rPr lang="en-US" altLang="zh-TW" sz="1600" dirty="0" smtClean="0"/>
              <a:t>Jflash-XSBase255</a:t>
            </a:r>
            <a:r>
              <a:rPr lang="zh-TW" altLang="en-US" sz="1600" dirty="0" smtClean="0"/>
              <a:t>找</a:t>
            </a:r>
            <a:r>
              <a:rPr lang="en-US" altLang="zh-TW" sz="1600" dirty="0" err="1" smtClean="0"/>
              <a:t>Jflash</a:t>
            </a:r>
            <a:r>
              <a:rPr lang="en-US" altLang="zh-TW" sz="1600" dirty="0" smtClean="0"/>
              <a:t>-</a:t>
            </a:r>
            <a:r>
              <a:rPr lang="en-US" altLang="zh-TW" sz="1600" dirty="0" err="1" smtClean="0"/>
              <a:t>XSBase</a:t>
            </a:r>
            <a:endParaRPr lang="zh-TW" altLang="en-US" sz="1600" dirty="0"/>
          </a:p>
        </p:txBody>
      </p:sp>
      <p:cxnSp>
        <p:nvCxnSpPr>
          <p:cNvPr id="25" name="直線接點 24"/>
          <p:cNvCxnSpPr>
            <a:stCxn id="17" idx="3"/>
            <a:endCxn id="20" idx="1"/>
          </p:cNvCxnSpPr>
          <p:nvPr/>
        </p:nvCxnSpPr>
        <p:spPr>
          <a:xfrm flipV="1">
            <a:off x="4572000" y="5650214"/>
            <a:ext cx="2500330" cy="6480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zh-TW" sz="1200" dirty="0" smtClean="0"/>
              <a:t>利用「實作圖解」的方式說明基本常用的</a:t>
            </a:r>
            <a:r>
              <a:rPr lang="en-US" altLang="zh-TW" sz="1200" dirty="0" smtClean="0"/>
              <a:t>UNIX/Linux</a:t>
            </a:r>
            <a:r>
              <a:rPr lang="zh-TW" altLang="zh-TW" sz="1200" dirty="0" smtClean="0"/>
              <a:t>桌上型作業系統的操作指令</a:t>
            </a:r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sz="2400" dirty="0" smtClean="0"/>
              <a:t>基本指令圖解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2000" b="1" dirty="0" smtClean="0"/>
              <a:t>Shutdown(</a:t>
            </a:r>
            <a:r>
              <a:rPr lang="zh-TW" altLang="en-US" sz="2000" dirty="0" smtClean="0"/>
              <a:t>系統關機</a:t>
            </a:r>
            <a:r>
              <a:rPr lang="en-US" altLang="zh-TW" sz="2000" b="1" dirty="0" smtClean="0"/>
              <a:t>)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600" dirty="0" smtClean="0"/>
              <a:t>shutdown -h now    #</a:t>
            </a:r>
            <a:r>
              <a:rPr lang="zh-TW" altLang="en-US" sz="1600" dirty="0" smtClean="0"/>
              <a:t>馬上關閉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600" dirty="0" smtClean="0"/>
              <a:t>shutdown +10    #10</a:t>
            </a:r>
            <a:r>
              <a:rPr lang="zh-TW" altLang="en-US" sz="1600" dirty="0" smtClean="0"/>
              <a:t>分鐘後關閉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600" dirty="0" smtClean="0"/>
              <a:t>shutdown 14:30    #</a:t>
            </a:r>
            <a:r>
              <a:rPr lang="zh-TW" altLang="en-US" sz="1600" dirty="0" smtClean="0"/>
              <a:t>在</a:t>
            </a:r>
            <a:r>
              <a:rPr lang="en-US" altLang="zh-TW" sz="1600" dirty="0" smtClean="0"/>
              <a:t>14:30</a:t>
            </a:r>
            <a:r>
              <a:rPr lang="zh-TW" altLang="en-US" sz="1600" dirty="0" smtClean="0"/>
              <a:t>關閉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600" dirty="0" smtClean="0"/>
              <a:t>shutdown -h +10 "</a:t>
            </a:r>
            <a:r>
              <a:rPr lang="zh-TW" altLang="en-US" sz="1600" dirty="0" smtClean="0"/>
              <a:t>系統十分鐘後關機</a:t>
            </a:r>
            <a:r>
              <a:rPr lang="en-US" altLang="zh-TW" sz="1600" dirty="0" smtClean="0"/>
              <a:t>"    #10</a:t>
            </a:r>
            <a:r>
              <a:rPr lang="zh-TW" altLang="en-US" sz="1600" dirty="0" smtClean="0"/>
              <a:t>分鐘後關閉並通知使用者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600" dirty="0" smtClean="0"/>
              <a:t>shutdown -c "Shutdown Canceled"    #</a:t>
            </a:r>
            <a:r>
              <a:rPr lang="zh-TW" altLang="en-US" sz="1600" dirty="0" smtClean="0"/>
              <a:t>取消關閉並通知通知使用者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600" dirty="0" smtClean="0"/>
              <a:t>Ctrl + C    #</a:t>
            </a:r>
            <a:r>
              <a:rPr lang="zh-TW" altLang="en-US" sz="1600" dirty="0" smtClean="0"/>
              <a:t>取消 </a:t>
            </a:r>
            <a:r>
              <a:rPr lang="en-US" altLang="zh-TW" sz="1600" dirty="0" smtClean="0"/>
              <a:t>shutdown </a:t>
            </a:r>
            <a:r>
              <a:rPr lang="zh-TW" altLang="en-US" sz="1600" dirty="0" smtClean="0"/>
              <a:t>指令</a:t>
            </a:r>
          </a:p>
        </p:txBody>
      </p:sp>
      <p:pic>
        <p:nvPicPr>
          <p:cNvPr id="8" name="圖片 7" descr="00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3714752"/>
            <a:ext cx="5649084" cy="314324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43108" y="3929066"/>
            <a:ext cx="1428760" cy="285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9" idx="3"/>
            <a:endCxn id="12" idx="1"/>
          </p:cNvCxnSpPr>
          <p:nvPr/>
        </p:nvCxnSpPr>
        <p:spPr>
          <a:xfrm>
            <a:off x="3571868" y="4071942"/>
            <a:ext cx="2357454" cy="2640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5929322" y="3929066"/>
            <a:ext cx="2786082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這邊演示如何立刻關閉系統</a:t>
            </a:r>
            <a:endParaRPr lang="en-US" altLang="zh-TW" sz="16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000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2928934"/>
            <a:ext cx="5143536" cy="371549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zh-TW" sz="1200" dirty="0" smtClean="0"/>
              <a:t>利用「實作圖解」的方式說明基本常用的</a:t>
            </a:r>
            <a:r>
              <a:rPr lang="en-US" altLang="zh-TW" sz="1200" dirty="0" smtClean="0"/>
              <a:t>UNIX/Linux</a:t>
            </a:r>
            <a:r>
              <a:rPr lang="zh-TW" altLang="zh-TW" sz="1200" dirty="0" smtClean="0"/>
              <a:t>桌上型作業系統的操作指令</a:t>
            </a:r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sz="2400" dirty="0" smtClean="0"/>
              <a:t>基本指令圖解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2000" b="1" dirty="0" err="1" smtClean="0"/>
              <a:t>cd</a:t>
            </a:r>
            <a:r>
              <a:rPr lang="en-US" altLang="zh-TW" sz="2000" b="1" dirty="0" smtClean="0"/>
              <a:t>(</a:t>
            </a:r>
            <a:r>
              <a:rPr lang="zh-TW" altLang="en-US" sz="2000" b="1" dirty="0" smtClean="0"/>
              <a:t>切換目錄</a:t>
            </a:r>
            <a:r>
              <a:rPr lang="en-US" altLang="zh-TW" sz="2000" b="1" dirty="0" smtClean="0"/>
              <a:t>)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600" dirty="0" err="1" smtClean="0"/>
              <a:t>cd</a:t>
            </a:r>
            <a:r>
              <a:rPr lang="en-US" altLang="zh-TW" sz="1600" dirty="0" smtClean="0"/>
              <a:t>    #</a:t>
            </a:r>
            <a:r>
              <a:rPr lang="zh-TW" altLang="en-US" sz="1600" dirty="0" smtClean="0"/>
              <a:t>馬上回到目前使用者的目錄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600" dirty="0" err="1" smtClean="0"/>
              <a:t>cd</a:t>
            </a:r>
            <a:r>
              <a:rPr lang="en-US" altLang="zh-TW" sz="1600" dirty="0" smtClean="0"/>
              <a:t> /home/user1    #</a:t>
            </a:r>
            <a:r>
              <a:rPr lang="zh-TW" altLang="en-US" sz="1600" dirty="0" smtClean="0"/>
              <a:t>從現在目錄切換到 </a:t>
            </a:r>
            <a:r>
              <a:rPr lang="en-US" altLang="zh-TW" sz="1600" dirty="0" smtClean="0"/>
              <a:t>/home/user1 </a:t>
            </a:r>
            <a:r>
              <a:rPr lang="zh-TW" altLang="en-US" sz="1600" dirty="0" smtClean="0"/>
              <a:t>目錄中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600" dirty="0" err="1" smtClean="0"/>
              <a:t>cd</a:t>
            </a:r>
            <a:r>
              <a:rPr lang="en-US" altLang="zh-TW" sz="1600" dirty="0" smtClean="0"/>
              <a:t> ..    #</a:t>
            </a:r>
            <a:r>
              <a:rPr lang="zh-TW" altLang="en-US" sz="1600" dirty="0" smtClean="0"/>
              <a:t>回到上層目錄</a:t>
            </a:r>
          </a:p>
        </p:txBody>
      </p:sp>
      <p:sp>
        <p:nvSpPr>
          <p:cNvPr id="9" name="矩形 8"/>
          <p:cNvSpPr/>
          <p:nvPr/>
        </p:nvSpPr>
        <p:spPr>
          <a:xfrm>
            <a:off x="1214414" y="4071942"/>
            <a:ext cx="1143008" cy="285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9" idx="3"/>
            <a:endCxn id="12" idx="1"/>
          </p:cNvCxnSpPr>
          <p:nvPr/>
        </p:nvCxnSpPr>
        <p:spPr>
          <a:xfrm flipV="1">
            <a:off x="2357422" y="4098343"/>
            <a:ext cx="3643338" cy="1164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000760" y="3929066"/>
            <a:ext cx="2786082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切換至</a:t>
            </a:r>
            <a:r>
              <a:rPr lang="en-US" altLang="zh-TW" sz="1600" dirty="0" smtClean="0"/>
              <a:t>home</a:t>
            </a:r>
            <a:r>
              <a:rPr lang="zh-TW" altLang="en-US" sz="1600" dirty="0" smtClean="0"/>
              <a:t>這個資料夾</a:t>
            </a:r>
            <a:endParaRPr lang="en-US" altLang="zh-TW" sz="1600" dirty="0" smtClean="0"/>
          </a:p>
        </p:txBody>
      </p:sp>
      <p:sp>
        <p:nvSpPr>
          <p:cNvPr id="16" name="矩形 15"/>
          <p:cNvSpPr/>
          <p:nvPr/>
        </p:nvSpPr>
        <p:spPr>
          <a:xfrm>
            <a:off x="500034" y="6143644"/>
            <a:ext cx="3214710" cy="285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6" idx="3"/>
            <a:endCxn id="19" idx="1"/>
          </p:cNvCxnSpPr>
          <p:nvPr/>
        </p:nvCxnSpPr>
        <p:spPr>
          <a:xfrm flipV="1">
            <a:off x="3714744" y="6241483"/>
            <a:ext cx="2286016" cy="4503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000760" y="6072206"/>
            <a:ext cx="3143240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直接切換到</a:t>
            </a:r>
            <a:r>
              <a:rPr lang="en-US" altLang="zh-TW" sz="1600" dirty="0" smtClean="0"/>
              <a:t>/</a:t>
            </a:r>
            <a:r>
              <a:rPr lang="en-US" altLang="zh-TW" sz="1600" dirty="0" err="1" smtClean="0"/>
              <a:t>tftpboot</a:t>
            </a:r>
            <a:r>
              <a:rPr lang="zh-TW" altLang="en-US" sz="1600" dirty="0" smtClean="0"/>
              <a:t>這個資料夾</a:t>
            </a:r>
            <a:endParaRPr lang="en-US" altLang="zh-TW" sz="16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000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2928934"/>
            <a:ext cx="5143536" cy="371549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zh-TW" sz="1200" dirty="0" smtClean="0"/>
              <a:t>利用「實作圖解」的方式說明基本常用的</a:t>
            </a:r>
            <a:r>
              <a:rPr lang="en-US" altLang="zh-TW" sz="1200" dirty="0" smtClean="0"/>
              <a:t>UNIX/Linux</a:t>
            </a:r>
            <a:r>
              <a:rPr lang="zh-TW" altLang="zh-TW" sz="1200" dirty="0" smtClean="0"/>
              <a:t>桌上型作業系統的操作指令</a:t>
            </a:r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sz="2400" dirty="0" smtClean="0"/>
              <a:t>基本指令圖解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2000" b="1" dirty="0" err="1" smtClean="0"/>
              <a:t>ls</a:t>
            </a:r>
            <a:r>
              <a:rPr lang="en-US" altLang="zh-TW" sz="2000" b="1" dirty="0" smtClean="0"/>
              <a:t>(</a:t>
            </a:r>
            <a:r>
              <a:rPr lang="zh-TW" altLang="en-US" sz="2000" b="1" dirty="0" smtClean="0"/>
              <a:t>列出目錄內容</a:t>
            </a:r>
            <a:r>
              <a:rPr lang="en-US" altLang="zh-TW" sz="2000" b="1" dirty="0" smtClean="0"/>
              <a:t>)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600" dirty="0" err="1" smtClean="0"/>
              <a:t>ls</a:t>
            </a:r>
            <a:r>
              <a:rPr lang="en-US" altLang="zh-TW" sz="1600" dirty="0" smtClean="0"/>
              <a:t>    #</a:t>
            </a:r>
            <a:r>
              <a:rPr lang="zh-TW" altLang="en-US" sz="1600" dirty="0" smtClean="0"/>
              <a:t>僅列出目錄檔案名稱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600" dirty="0" err="1" smtClean="0"/>
              <a:t>ls</a:t>
            </a:r>
            <a:r>
              <a:rPr lang="en-US" altLang="zh-TW" sz="1600" dirty="0" smtClean="0"/>
              <a:t> -la    #</a:t>
            </a:r>
            <a:r>
              <a:rPr lang="zh-TW" altLang="en-US" sz="1600" dirty="0" smtClean="0"/>
              <a:t>列出目錄檔案名稱及詳細資料</a:t>
            </a:r>
          </a:p>
        </p:txBody>
      </p:sp>
      <p:sp>
        <p:nvSpPr>
          <p:cNvPr id="9" name="矩形 8"/>
          <p:cNvSpPr/>
          <p:nvPr/>
        </p:nvSpPr>
        <p:spPr>
          <a:xfrm>
            <a:off x="500034" y="4500570"/>
            <a:ext cx="5072098" cy="428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9" idx="3"/>
            <a:endCxn id="12" idx="1"/>
          </p:cNvCxnSpPr>
          <p:nvPr/>
        </p:nvCxnSpPr>
        <p:spPr>
          <a:xfrm>
            <a:off x="5572132" y="4714884"/>
            <a:ext cx="428628" cy="20118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000760" y="4500570"/>
            <a:ext cx="2786082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這邊只要輸入</a:t>
            </a:r>
            <a:r>
              <a:rPr lang="en-US" altLang="zh-TW" sz="1600" dirty="0" err="1" smtClean="0"/>
              <a:t>ls</a:t>
            </a:r>
            <a:r>
              <a:rPr lang="zh-TW" altLang="en-US" sz="1600" dirty="0" smtClean="0"/>
              <a:t>這個指令</a:t>
            </a:r>
            <a:endParaRPr lang="en-US" altLang="zh-TW" sz="1600" dirty="0" smtClean="0"/>
          </a:p>
          <a:p>
            <a:r>
              <a:rPr lang="zh-TW" altLang="en-US" sz="1600" dirty="0" smtClean="0"/>
              <a:t>下面就會跑出整個資料夾的檔案名稱</a:t>
            </a:r>
            <a:endParaRPr lang="en-US" altLang="zh-TW" sz="16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00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2520481"/>
            <a:ext cx="5072098" cy="433751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zh-TW" sz="1200" dirty="0" smtClean="0"/>
              <a:t>利用「實作圖解」的方式說明基本常用的</a:t>
            </a:r>
            <a:r>
              <a:rPr lang="en-US" altLang="zh-TW" sz="1200" dirty="0" smtClean="0"/>
              <a:t>UNIX/Linux</a:t>
            </a:r>
            <a:r>
              <a:rPr lang="zh-TW" altLang="zh-TW" sz="1200" dirty="0" smtClean="0"/>
              <a:t>桌上型作業系統的操作指令</a:t>
            </a:r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sz="2400" dirty="0" smtClean="0"/>
              <a:t>基本指令圖解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2000" b="1" dirty="0" smtClean="0"/>
              <a:t>cp(</a:t>
            </a:r>
            <a:r>
              <a:rPr lang="zh-TW" altLang="en-US" sz="2000" b="1" dirty="0" smtClean="0"/>
              <a:t>複製檔案或目錄</a:t>
            </a:r>
            <a:r>
              <a:rPr lang="en-US" altLang="zh-TW" sz="2000" b="1" dirty="0" smtClean="0"/>
              <a:t>)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600" dirty="0" smtClean="0"/>
              <a:t>cp -p </a:t>
            </a:r>
            <a:r>
              <a:rPr lang="en-US" altLang="zh-TW" sz="1600" dirty="0" err="1" smtClean="0"/>
              <a:t>abc</a:t>
            </a:r>
            <a:r>
              <a:rPr lang="en-US" altLang="zh-TW" sz="1600" dirty="0" smtClean="0"/>
              <a:t> /home/123    #</a:t>
            </a:r>
            <a:r>
              <a:rPr lang="zh-TW" altLang="en-US" sz="1600" dirty="0" smtClean="0"/>
              <a:t>將 </a:t>
            </a:r>
            <a:r>
              <a:rPr lang="en-US" altLang="zh-TW" sz="1600" dirty="0" err="1" smtClean="0"/>
              <a:t>abc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複製到 </a:t>
            </a:r>
            <a:r>
              <a:rPr lang="en-US" altLang="zh-TW" sz="1600" dirty="0" smtClean="0"/>
              <a:t>/home </a:t>
            </a:r>
            <a:r>
              <a:rPr lang="zh-TW" altLang="en-US" sz="1600" dirty="0" smtClean="0"/>
              <a:t>目錄，檔名改成 </a:t>
            </a:r>
            <a:r>
              <a:rPr lang="en-US" altLang="zh-TW" sz="1600" dirty="0" smtClean="0"/>
              <a:t>123</a:t>
            </a:r>
            <a:r>
              <a:rPr lang="zh-TW" altLang="en-US" sz="1600" dirty="0" smtClean="0"/>
              <a:t>，而且擁有者不變</a:t>
            </a:r>
          </a:p>
        </p:txBody>
      </p:sp>
      <p:sp>
        <p:nvSpPr>
          <p:cNvPr id="9" name="矩形 8"/>
          <p:cNvSpPr/>
          <p:nvPr/>
        </p:nvSpPr>
        <p:spPr>
          <a:xfrm>
            <a:off x="285720" y="2857496"/>
            <a:ext cx="5072098" cy="357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9" idx="3"/>
            <a:endCxn id="12" idx="1"/>
          </p:cNvCxnSpPr>
          <p:nvPr/>
        </p:nvCxnSpPr>
        <p:spPr>
          <a:xfrm>
            <a:off x="5357818" y="3036091"/>
            <a:ext cx="428628" cy="4235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5786446" y="2786058"/>
            <a:ext cx="278608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複製</a:t>
            </a:r>
            <a:r>
              <a:rPr lang="en-US" altLang="zh-TW" sz="1600" dirty="0" err="1" smtClean="0"/>
              <a:t>bootptab</a:t>
            </a:r>
            <a:r>
              <a:rPr lang="zh-TW" altLang="en-US" sz="1600" dirty="0" smtClean="0"/>
              <a:t>到</a:t>
            </a:r>
            <a:r>
              <a:rPr lang="en-US" altLang="zh-TW" sz="1600" dirty="0" smtClean="0"/>
              <a:t>etc</a:t>
            </a:r>
            <a:r>
              <a:rPr lang="zh-TW" altLang="en-US" sz="1600" dirty="0" smtClean="0"/>
              <a:t>這個資料夾</a:t>
            </a:r>
            <a:endParaRPr lang="en-US" altLang="zh-TW" sz="1600" dirty="0" smtClean="0"/>
          </a:p>
        </p:txBody>
      </p:sp>
      <p:sp>
        <p:nvSpPr>
          <p:cNvPr id="18" name="矩形 17"/>
          <p:cNvSpPr/>
          <p:nvPr/>
        </p:nvSpPr>
        <p:spPr>
          <a:xfrm>
            <a:off x="357158" y="6072206"/>
            <a:ext cx="857256" cy="2143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786446" y="4357694"/>
            <a:ext cx="278608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驗證</a:t>
            </a:r>
            <a:r>
              <a:rPr lang="en-US" altLang="zh-TW" sz="1600" dirty="0" smtClean="0"/>
              <a:t>etc</a:t>
            </a:r>
            <a:r>
              <a:rPr lang="zh-TW" altLang="en-US" sz="1600" dirty="0" smtClean="0"/>
              <a:t>這個資料夾裡是否有</a:t>
            </a:r>
            <a:r>
              <a:rPr lang="en-US" altLang="zh-TW" sz="1600" dirty="0" err="1" smtClean="0"/>
              <a:t>bootptab</a:t>
            </a:r>
            <a:r>
              <a:rPr lang="zh-TW" altLang="en-US" sz="1600" dirty="0" smtClean="0"/>
              <a:t>複製過來</a:t>
            </a:r>
            <a:endParaRPr lang="en-US" altLang="zh-TW" sz="1600" dirty="0" smtClean="0"/>
          </a:p>
        </p:txBody>
      </p:sp>
      <p:cxnSp>
        <p:nvCxnSpPr>
          <p:cNvPr id="20" name="直線接點 19"/>
          <p:cNvCxnSpPr>
            <a:stCxn id="18" idx="3"/>
            <a:endCxn id="19" idx="1"/>
          </p:cNvCxnSpPr>
          <p:nvPr/>
        </p:nvCxnSpPr>
        <p:spPr>
          <a:xfrm flipV="1">
            <a:off x="1214414" y="4650082"/>
            <a:ext cx="4572032" cy="152928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142976" y="3286124"/>
            <a:ext cx="857256" cy="2143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23" idx="3"/>
            <a:endCxn id="19" idx="1"/>
          </p:cNvCxnSpPr>
          <p:nvPr/>
        </p:nvCxnSpPr>
        <p:spPr>
          <a:xfrm>
            <a:off x="2000232" y="3393281"/>
            <a:ext cx="3786214" cy="125680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zh-TW" sz="1200" dirty="0" smtClean="0"/>
              <a:t>利用「實作圖解」的方式說明基本常用的</a:t>
            </a:r>
            <a:r>
              <a:rPr lang="en-US" altLang="zh-TW" sz="1200" dirty="0" smtClean="0"/>
              <a:t>UNIX/Linux</a:t>
            </a:r>
            <a:r>
              <a:rPr lang="zh-TW" altLang="zh-TW" sz="1200" dirty="0" smtClean="0"/>
              <a:t>桌上型作業系統的操作指令</a:t>
            </a:r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sz="2400" dirty="0" smtClean="0"/>
              <a:t>基本指令圖解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2000" b="1" dirty="0" err="1" smtClean="0"/>
              <a:t>chmod</a:t>
            </a:r>
            <a:r>
              <a:rPr lang="en-US" altLang="zh-TW" sz="2000" b="1" dirty="0" smtClean="0"/>
              <a:t>(</a:t>
            </a:r>
            <a:r>
              <a:rPr lang="zh-TW" altLang="en-US" sz="2000" b="1" dirty="0" smtClean="0"/>
              <a:t>修改檔案或目錄權限</a:t>
            </a:r>
            <a:r>
              <a:rPr lang="en-US" altLang="zh-TW" sz="2000" b="1" dirty="0" smtClean="0"/>
              <a:t>)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600" dirty="0" smtClean="0"/>
              <a:t>Linux</a:t>
            </a:r>
            <a:r>
              <a:rPr lang="zh-TW" altLang="en-US" sz="1600" dirty="0" smtClean="0"/>
              <a:t>檔案的基本權限就有九個，分別是</a:t>
            </a:r>
            <a:r>
              <a:rPr lang="en-US" altLang="zh-TW" sz="1600" dirty="0" smtClean="0"/>
              <a:t>owner/group/others</a:t>
            </a:r>
            <a:r>
              <a:rPr lang="zh-TW" altLang="en-US" sz="1600" dirty="0" smtClean="0"/>
              <a:t>三種身份各有自己的</a:t>
            </a:r>
            <a:r>
              <a:rPr lang="en-US" altLang="zh-TW" sz="1600" dirty="0" smtClean="0"/>
              <a:t>read/write/execute</a:t>
            </a:r>
            <a:r>
              <a:rPr lang="zh-TW" altLang="en-US" sz="1600" dirty="0" smtClean="0"/>
              <a:t>權限， 檔案的權限字元為：</a:t>
            </a:r>
            <a:r>
              <a:rPr lang="en-US" altLang="zh-TW" sz="1600" dirty="0" smtClean="0"/>
              <a:t>『-</a:t>
            </a:r>
            <a:r>
              <a:rPr lang="en-US" altLang="zh-TW" sz="1600" dirty="0" err="1" smtClean="0"/>
              <a:t>rwxrwxrwx</a:t>
            </a:r>
            <a:r>
              <a:rPr lang="en-US" altLang="zh-TW" sz="1600" dirty="0" smtClean="0"/>
              <a:t>』</a:t>
            </a:r>
            <a:r>
              <a:rPr lang="zh-TW" altLang="en-US" sz="1600" dirty="0" smtClean="0"/>
              <a:t>， 這九個權限是三個三個一組的！各權限的分數對照表如下：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600" dirty="0" smtClean="0"/>
              <a:t>r:4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600" dirty="0" smtClean="0"/>
              <a:t>w:2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600" dirty="0" smtClean="0"/>
              <a:t>x:1</a:t>
            </a:r>
          </a:p>
          <a:p>
            <a:pPr lvl="2">
              <a:buFont typeface="Wingdings" pitchFamily="2" charset="2"/>
              <a:buChar char="n"/>
            </a:pPr>
            <a:r>
              <a:rPr lang="zh-TW" altLang="en-US" sz="1600" dirty="0" smtClean="0"/>
              <a:t>每種身份</a:t>
            </a:r>
            <a:r>
              <a:rPr lang="en-US" altLang="zh-TW" sz="1600" dirty="0" smtClean="0"/>
              <a:t>(owner/group/others)</a:t>
            </a:r>
            <a:r>
              <a:rPr lang="zh-TW" altLang="en-US" sz="1600" dirty="0" smtClean="0"/>
              <a:t>各自的三個權限</a:t>
            </a:r>
            <a:r>
              <a:rPr lang="en-US" altLang="zh-TW" sz="1600" dirty="0" smtClean="0"/>
              <a:t>(r/w/x)</a:t>
            </a:r>
            <a:r>
              <a:rPr lang="zh-TW" altLang="en-US" sz="1600" dirty="0" smtClean="0"/>
              <a:t>分數是需要累加的，例如當權限為： </a:t>
            </a:r>
            <a:r>
              <a:rPr lang="en-US" altLang="zh-TW" sz="1600" dirty="0" smtClean="0"/>
              <a:t>[-</a:t>
            </a:r>
            <a:r>
              <a:rPr lang="en-US" altLang="zh-TW" sz="1600" dirty="0" err="1" smtClean="0"/>
              <a:t>rwxrwx</a:t>
            </a:r>
            <a:r>
              <a:rPr lang="en-US" altLang="zh-TW" sz="1600" dirty="0" smtClean="0"/>
              <a:t>---] </a:t>
            </a:r>
            <a:r>
              <a:rPr lang="zh-TW" altLang="en-US" sz="1600" dirty="0" smtClean="0"/>
              <a:t>分數則是：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600" dirty="0" smtClean="0"/>
              <a:t>owner = </a:t>
            </a:r>
            <a:r>
              <a:rPr lang="en-US" altLang="zh-TW" sz="1600" dirty="0" err="1" smtClean="0"/>
              <a:t>rwx</a:t>
            </a:r>
            <a:r>
              <a:rPr lang="en-US" altLang="zh-TW" sz="1600" dirty="0" smtClean="0"/>
              <a:t> = 4+2+1 = 7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600" dirty="0" smtClean="0"/>
              <a:t>group = </a:t>
            </a:r>
            <a:r>
              <a:rPr lang="en-US" altLang="zh-TW" sz="1600" dirty="0" err="1" smtClean="0"/>
              <a:t>rwx</a:t>
            </a:r>
            <a:r>
              <a:rPr lang="en-US" altLang="zh-TW" sz="1600" dirty="0" smtClean="0"/>
              <a:t> = 4+2+1 = 7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600" dirty="0" smtClean="0"/>
              <a:t>others= --- = 0+0+0 = 0</a:t>
            </a:r>
            <a:endParaRPr lang="zh-TW" altLang="en-US" sz="1600" dirty="0" smtClean="0"/>
          </a:p>
        </p:txBody>
      </p:sp>
      <p:sp>
        <p:nvSpPr>
          <p:cNvPr id="14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r>
              <a:rPr lang="zh-TW" altLang="en-US" dirty="0" smtClean="0"/>
              <a:t>轉貼自鳥哥的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私房菜</a:t>
            </a:r>
            <a:r>
              <a:rPr lang="en-US" altLang="zh-TW" dirty="0" smtClean="0"/>
              <a:t>http://linux.vbird.org/linux_basic/0210filepermission.php</a:t>
            </a:r>
            <a:endParaRPr lang="zh-TW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 descr="0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2285992"/>
            <a:ext cx="6565379" cy="371625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zh-TW" sz="1200" dirty="0" smtClean="0"/>
              <a:t>利用「實作圖解」的方式說明基本常用的</a:t>
            </a:r>
            <a:r>
              <a:rPr lang="en-US" altLang="zh-TW" sz="1200" dirty="0" smtClean="0"/>
              <a:t>UNIX/Linux</a:t>
            </a:r>
            <a:r>
              <a:rPr lang="zh-TW" altLang="zh-TW" sz="1200" dirty="0" smtClean="0"/>
              <a:t>桌上型作業系統的操作指令</a:t>
            </a:r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sz="2400" dirty="0" smtClean="0"/>
              <a:t>基本指令圖解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2000" b="1" dirty="0" err="1" smtClean="0"/>
              <a:t>chmod</a:t>
            </a:r>
            <a:r>
              <a:rPr lang="en-US" altLang="zh-TW" sz="2000" b="1" dirty="0" smtClean="0"/>
              <a:t>(</a:t>
            </a:r>
            <a:r>
              <a:rPr lang="zh-TW" altLang="en-US" sz="2000" b="1" dirty="0" smtClean="0"/>
              <a:t>修改檔案或目錄權限</a:t>
            </a:r>
            <a:r>
              <a:rPr lang="en-US" altLang="zh-TW" sz="2000" b="1" dirty="0" smtClean="0"/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214282" y="5286388"/>
            <a:ext cx="5072098" cy="428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9" idx="3"/>
            <a:endCxn id="12" idx="1"/>
          </p:cNvCxnSpPr>
          <p:nvPr/>
        </p:nvCxnSpPr>
        <p:spPr>
          <a:xfrm flipV="1">
            <a:off x="5286380" y="4213830"/>
            <a:ext cx="714380" cy="128687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000760" y="3429000"/>
            <a:ext cx="2786082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這邊是拉高</a:t>
            </a:r>
            <a:r>
              <a:rPr lang="en-US" altLang="zh-TW" sz="1600" dirty="0" err="1" smtClean="0"/>
              <a:t>Jflash</a:t>
            </a:r>
            <a:r>
              <a:rPr lang="en-US" altLang="zh-TW" sz="1600" dirty="0" smtClean="0"/>
              <a:t>-XSBASE</a:t>
            </a:r>
            <a:r>
              <a:rPr lang="zh-TW" altLang="en-US" sz="1600" dirty="0" smtClean="0"/>
              <a:t>與</a:t>
            </a:r>
            <a:r>
              <a:rPr lang="en-US" altLang="zh-TW" sz="1600" dirty="0" smtClean="0"/>
              <a:t>x-boot255</a:t>
            </a:r>
            <a:r>
              <a:rPr lang="zh-TW" altLang="en-US" sz="1600" dirty="0" smtClean="0"/>
              <a:t>的權限</a:t>
            </a:r>
            <a:endParaRPr lang="en-US" altLang="zh-TW" sz="1600" dirty="0" smtClean="0"/>
          </a:p>
          <a:p>
            <a:r>
              <a:rPr lang="zh-TW" altLang="en-US" sz="1600" dirty="0" smtClean="0"/>
              <a:t>意思是</a:t>
            </a:r>
            <a:endParaRPr lang="en-US" altLang="zh-TW" sz="1600" dirty="0" smtClean="0"/>
          </a:p>
          <a:p>
            <a:r>
              <a:rPr lang="zh-TW" altLang="en-US" sz="1600" dirty="0" smtClean="0"/>
              <a:t>每位使用者</a:t>
            </a:r>
            <a:r>
              <a:rPr lang="en-US" altLang="zh-TW" sz="1600" dirty="0" smtClean="0"/>
              <a:t>(owner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group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others)</a:t>
            </a:r>
            <a:r>
              <a:rPr lang="zh-TW" altLang="en-US" sz="1600" dirty="0" smtClean="0"/>
              <a:t>都可以</a:t>
            </a:r>
            <a:r>
              <a:rPr lang="en-US" altLang="zh-TW" sz="1600" dirty="0" smtClean="0"/>
              <a:t>read/write/execute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zh-TW" sz="1200" dirty="0" smtClean="0"/>
              <a:t>利用「實作圖解」的方式說明基本常用的</a:t>
            </a:r>
            <a:r>
              <a:rPr lang="en-US" altLang="zh-TW" sz="1200" dirty="0" smtClean="0"/>
              <a:t>UNIX/Linux</a:t>
            </a:r>
            <a:r>
              <a:rPr lang="zh-TW" altLang="zh-TW" sz="1200" dirty="0" smtClean="0"/>
              <a:t>桌上型作業系統的操作指令</a:t>
            </a:r>
            <a:endParaRPr lang="en-US" altLang="zh-TW" sz="1200" dirty="0" smtClean="0"/>
          </a:p>
        </p:txBody>
      </p:sp>
      <p:sp>
        <p:nvSpPr>
          <p:cNvPr id="6" name="內容版面配置區 2"/>
          <p:cNvSpPr>
            <a:spLocks noGrp="1"/>
          </p:cNvSpPr>
          <p:nvPr>
            <p:ph sz="quarter" idx="2"/>
          </p:nvPr>
        </p:nvSpPr>
        <p:spPr>
          <a:xfrm>
            <a:off x="428596" y="1214422"/>
            <a:ext cx="4040188" cy="384572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sz="2600" dirty="0" smtClean="0"/>
              <a:t>基本指令圖解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2200" b="1" dirty="0" smtClean="0"/>
              <a:t>apt-get(</a:t>
            </a:r>
            <a:r>
              <a:rPr lang="zh-TW" altLang="en-US" sz="2200" dirty="0" smtClean="0"/>
              <a:t>安裝更新移除套</a:t>
            </a:r>
            <a:r>
              <a:rPr lang="en-US" altLang="zh-TW" sz="2200" b="1" dirty="0" smtClean="0"/>
              <a:t>)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600" dirty="0" smtClean="0"/>
              <a:t>apt-get update</a:t>
            </a:r>
          </a:p>
          <a:p>
            <a:pPr lvl="2">
              <a:buFont typeface="Wingdings" pitchFamily="2" charset="2"/>
              <a:buChar char="n"/>
            </a:pPr>
            <a:r>
              <a:rPr lang="zh-TW" altLang="en-US" sz="1600" dirty="0" smtClean="0"/>
              <a:t>軟體資料庫同步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600" dirty="0" smtClean="0"/>
              <a:t>apt-get install</a:t>
            </a:r>
          </a:p>
          <a:p>
            <a:pPr lvl="2">
              <a:buFont typeface="Wingdings" pitchFamily="2" charset="2"/>
              <a:buChar char="n"/>
            </a:pPr>
            <a:r>
              <a:rPr lang="zh-TW" altLang="en-US" sz="1600" dirty="0" smtClean="0"/>
              <a:t>軟體安裝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600" dirty="0" smtClean="0"/>
              <a:t>apt-get remove</a:t>
            </a:r>
          </a:p>
          <a:p>
            <a:pPr lvl="2">
              <a:buFont typeface="Wingdings" pitchFamily="2" charset="2"/>
              <a:buChar char="n"/>
            </a:pPr>
            <a:r>
              <a:rPr lang="zh-TW" altLang="en-US" sz="1600" dirty="0" smtClean="0"/>
              <a:t>軟體移除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600" dirty="0" smtClean="0"/>
              <a:t>apt-get </a:t>
            </a:r>
            <a:r>
              <a:rPr lang="en-US" altLang="zh-TW" sz="1600" dirty="0" err="1" smtClean="0"/>
              <a:t>autoremove</a:t>
            </a:r>
            <a:endParaRPr lang="en-US" altLang="zh-TW" sz="1600" dirty="0" smtClean="0"/>
          </a:p>
          <a:p>
            <a:pPr lvl="2">
              <a:buFont typeface="Wingdings" pitchFamily="2" charset="2"/>
              <a:buChar char="n"/>
            </a:pPr>
            <a:r>
              <a:rPr lang="zh-TW" altLang="en-US" sz="1600" dirty="0" smtClean="0"/>
              <a:t>清除下載的暫存檔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600" dirty="0" smtClean="0"/>
              <a:t>apt-get source</a:t>
            </a:r>
          </a:p>
          <a:p>
            <a:pPr lvl="2">
              <a:buFont typeface="Wingdings" pitchFamily="2" charset="2"/>
              <a:buChar char="n"/>
            </a:pPr>
            <a:r>
              <a:rPr lang="zh-TW" altLang="en-US" sz="1600" dirty="0" smtClean="0"/>
              <a:t>如果您想取得某個軟體套件 </a:t>
            </a:r>
            <a:r>
              <a:rPr lang="en-US" altLang="zh-TW" sz="1600" dirty="0" smtClean="0"/>
              <a:t>( packages ) </a:t>
            </a:r>
            <a:r>
              <a:rPr lang="zh-TW" altLang="en-US" sz="1600" dirty="0" smtClean="0"/>
              <a:t>的原始碼可以透過這個指令達成。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quarter" idx="4"/>
          </p:nvPr>
        </p:nvSpPr>
        <p:spPr>
          <a:xfrm>
            <a:off x="4572000" y="1928802"/>
            <a:ext cx="4041775" cy="3845720"/>
          </a:xfrm>
        </p:spPr>
        <p:txBody>
          <a:bodyPr>
            <a:normAutofit fontScale="85000" lnSpcReduction="20000"/>
          </a:bodyPr>
          <a:lstStyle/>
          <a:p>
            <a:pPr lvl="2">
              <a:buFont typeface="Wingdings" pitchFamily="2" charset="2"/>
              <a:buChar char="n"/>
            </a:pPr>
            <a:r>
              <a:rPr lang="en-US" altLang="zh-TW" sz="1600" dirty="0" smtClean="0"/>
              <a:t>apt-get build-</a:t>
            </a:r>
            <a:r>
              <a:rPr lang="en-US" altLang="zh-TW" sz="1600" dirty="0" err="1" smtClean="0"/>
              <a:t>dep</a:t>
            </a:r>
            <a:endParaRPr lang="en-US" altLang="zh-TW" sz="1600" dirty="0" smtClean="0"/>
          </a:p>
          <a:p>
            <a:pPr lvl="2">
              <a:buFont typeface="Wingdings" pitchFamily="2" charset="2"/>
              <a:buChar char="n"/>
            </a:pPr>
            <a:r>
              <a:rPr lang="zh-TW" altLang="en-US" sz="1600" dirty="0" smtClean="0"/>
              <a:t>為源碼配置所需的建構相依關係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600" dirty="0" smtClean="0"/>
              <a:t>apt-get upgrade</a:t>
            </a:r>
          </a:p>
          <a:p>
            <a:pPr lvl="2">
              <a:buFont typeface="Wingdings" pitchFamily="2" charset="2"/>
              <a:buChar char="n"/>
            </a:pPr>
            <a:r>
              <a:rPr lang="zh-TW" altLang="en-US" sz="1600" dirty="0" smtClean="0"/>
              <a:t>軟體升級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600" dirty="0" smtClean="0"/>
              <a:t>apt-get dist-upgrade</a:t>
            </a:r>
          </a:p>
          <a:p>
            <a:pPr lvl="2">
              <a:buFont typeface="Wingdings" pitchFamily="2" charset="2"/>
              <a:buChar char="n"/>
            </a:pPr>
            <a:r>
              <a:rPr lang="zh-TW" altLang="en-US" sz="1600" dirty="0" smtClean="0"/>
              <a:t>系統升級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600" dirty="0" smtClean="0"/>
              <a:t>apt-get </a:t>
            </a:r>
            <a:r>
              <a:rPr lang="en-US" altLang="zh-TW" sz="1600" dirty="0" err="1" smtClean="0"/>
              <a:t>dselect</a:t>
            </a:r>
            <a:r>
              <a:rPr lang="en-US" altLang="zh-TW" sz="1600" dirty="0" smtClean="0"/>
              <a:t>-upgrade</a:t>
            </a:r>
          </a:p>
          <a:p>
            <a:pPr lvl="2">
              <a:buFont typeface="Wingdings" pitchFamily="2" charset="2"/>
              <a:buChar char="n"/>
            </a:pPr>
            <a:r>
              <a:rPr lang="zh-TW" altLang="en-US" sz="1600" dirty="0" smtClean="0"/>
              <a:t>根據 </a:t>
            </a:r>
            <a:r>
              <a:rPr lang="en-US" altLang="zh-TW" sz="1600" dirty="0" err="1" smtClean="0"/>
              <a:t>dselect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的選擇來進行升級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600" dirty="0" smtClean="0"/>
              <a:t>apt-get clean</a:t>
            </a:r>
          </a:p>
          <a:p>
            <a:pPr lvl="2">
              <a:buFont typeface="Wingdings" pitchFamily="2" charset="2"/>
              <a:buChar char="n"/>
            </a:pPr>
            <a:r>
              <a:rPr lang="zh-TW" altLang="en-US" sz="1600" dirty="0" smtClean="0"/>
              <a:t>自動清理目錄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600" dirty="0" smtClean="0"/>
              <a:t>apt-get </a:t>
            </a:r>
            <a:r>
              <a:rPr lang="en-US" altLang="zh-TW" sz="1600" dirty="0" err="1" smtClean="0"/>
              <a:t>autoclean</a:t>
            </a:r>
            <a:endParaRPr lang="en-US" altLang="zh-TW" sz="1600" dirty="0" smtClean="0"/>
          </a:p>
          <a:p>
            <a:pPr lvl="2">
              <a:buFont typeface="Wingdings" pitchFamily="2" charset="2"/>
              <a:buChar char="n"/>
            </a:pPr>
            <a:r>
              <a:rPr lang="zh-TW" altLang="en-US" sz="1600" dirty="0" smtClean="0"/>
              <a:t>類似 </a:t>
            </a:r>
            <a:r>
              <a:rPr lang="en-US" altLang="zh-TW" sz="1600" dirty="0" smtClean="0"/>
              <a:t>『 apt-get clean 』</a:t>
            </a:r>
            <a:r>
              <a:rPr lang="zh-TW" altLang="en-US" sz="1600" dirty="0" smtClean="0"/>
              <a:t>，下此參數時 </a:t>
            </a:r>
            <a:r>
              <a:rPr lang="en-US" altLang="zh-TW" sz="1600" dirty="0" smtClean="0"/>
              <a:t>apt-get </a:t>
            </a:r>
            <a:r>
              <a:rPr lang="zh-TW" altLang="en-US" sz="1600" dirty="0" smtClean="0"/>
              <a:t>在安裝完畢後會自動刪除該軟體的 </a:t>
            </a:r>
            <a:r>
              <a:rPr lang="en-US" altLang="zh-TW" sz="1600" dirty="0" smtClean="0"/>
              <a:t>『 .</a:t>
            </a:r>
            <a:r>
              <a:rPr lang="en-US" altLang="zh-TW" sz="1600" dirty="0" err="1" smtClean="0"/>
              <a:t>deb</a:t>
            </a:r>
            <a:r>
              <a:rPr lang="en-US" altLang="zh-TW" sz="1600" dirty="0" smtClean="0"/>
              <a:t> 』 </a:t>
            </a:r>
            <a:r>
              <a:rPr lang="zh-TW" altLang="en-US" sz="1600" dirty="0" smtClean="0"/>
              <a:t>檔。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600" dirty="0" smtClean="0"/>
              <a:t>apt-get check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600" dirty="0" smtClean="0"/>
              <a:t>apt-get </a:t>
            </a:r>
            <a:r>
              <a:rPr lang="zh-TW" altLang="en-US" sz="1600" dirty="0" smtClean="0"/>
              <a:t>不是萬能，有時候也是會出現問題，遇到有問題的時候您可以下 </a:t>
            </a:r>
            <a:r>
              <a:rPr lang="en-US" altLang="zh-TW" sz="1600" dirty="0" smtClean="0"/>
              <a:t>『 apt-get check 』</a:t>
            </a:r>
            <a:r>
              <a:rPr lang="zh-TW" altLang="en-US" sz="1600" dirty="0" smtClean="0"/>
              <a:t>來診斷問題所在。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15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r>
              <a:rPr lang="zh-TW" altLang="en-US" dirty="0" smtClean="0"/>
              <a:t>轉貼自</a:t>
            </a:r>
            <a:r>
              <a:rPr lang="en-US" altLang="zh-TW" dirty="0" smtClean="0"/>
              <a:t>https://b9532026.wordpress.com/2010/03/30/apt-get-%E6%8C%87%E4%BB%A4%E4%B8%80%E8%A6%BD-2/</a:t>
            </a:r>
            <a:endParaRPr lang="zh-TW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00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2071678"/>
            <a:ext cx="5028069" cy="410567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zh-TW" sz="1200" dirty="0" smtClean="0"/>
              <a:t>利用「實作圖解」的方式說明基本常用的</a:t>
            </a:r>
            <a:r>
              <a:rPr lang="en-US" altLang="zh-TW" sz="1200" dirty="0" smtClean="0"/>
              <a:t>UNIX/Linux</a:t>
            </a:r>
            <a:r>
              <a:rPr lang="zh-TW" altLang="zh-TW" sz="1200" dirty="0" smtClean="0"/>
              <a:t>桌上型作業系統的操作指令</a:t>
            </a:r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sz="2400" dirty="0" smtClean="0"/>
              <a:t>基本指令圖解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2000" b="1" dirty="0" smtClean="0"/>
              <a:t>apt-get  install(</a:t>
            </a:r>
            <a:r>
              <a:rPr lang="zh-TW" altLang="en-US" sz="2000" b="1" dirty="0" smtClean="0"/>
              <a:t>安裝軟體</a:t>
            </a:r>
            <a:r>
              <a:rPr lang="en-US" altLang="zh-TW" sz="2000" b="1" dirty="0" smtClean="0"/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357158" y="2214554"/>
            <a:ext cx="3143272" cy="2143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9" idx="3"/>
            <a:endCxn id="12" idx="1"/>
          </p:cNvCxnSpPr>
          <p:nvPr/>
        </p:nvCxnSpPr>
        <p:spPr>
          <a:xfrm>
            <a:off x="3500430" y="2321711"/>
            <a:ext cx="2500330" cy="139967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000760" y="3429000"/>
            <a:ext cx="278608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這邊用</a:t>
            </a:r>
            <a:r>
              <a:rPr lang="en-US" altLang="zh-TW" sz="1600" dirty="0" smtClean="0"/>
              <a:t>apt-get install</a:t>
            </a:r>
            <a:r>
              <a:rPr lang="zh-TW" altLang="en-US" sz="1600" dirty="0" smtClean="0"/>
              <a:t>來安裝許多的軟體</a:t>
            </a:r>
            <a:endParaRPr lang="en-US" altLang="zh-TW" sz="1600" dirty="0" smtClean="0"/>
          </a:p>
        </p:txBody>
      </p:sp>
      <p:sp>
        <p:nvSpPr>
          <p:cNvPr id="18" name="矩形 17"/>
          <p:cNvSpPr/>
          <p:nvPr/>
        </p:nvSpPr>
        <p:spPr>
          <a:xfrm>
            <a:off x="357158" y="3000372"/>
            <a:ext cx="3143272" cy="2143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57158" y="3714752"/>
            <a:ext cx="3143272" cy="2143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57158" y="4500570"/>
            <a:ext cx="3143272" cy="2143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57158" y="5357826"/>
            <a:ext cx="3143272" cy="2143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/>
          <p:cNvCxnSpPr>
            <a:endCxn id="12" idx="1"/>
          </p:cNvCxnSpPr>
          <p:nvPr/>
        </p:nvCxnSpPr>
        <p:spPr>
          <a:xfrm>
            <a:off x="3500430" y="3143248"/>
            <a:ext cx="2500330" cy="5781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9" idx="3"/>
            <a:endCxn id="12" idx="1"/>
          </p:cNvCxnSpPr>
          <p:nvPr/>
        </p:nvCxnSpPr>
        <p:spPr>
          <a:xfrm flipV="1">
            <a:off x="3500430" y="3721388"/>
            <a:ext cx="2500330" cy="10052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1" idx="3"/>
            <a:endCxn id="12" idx="1"/>
          </p:cNvCxnSpPr>
          <p:nvPr/>
        </p:nvCxnSpPr>
        <p:spPr>
          <a:xfrm flipV="1">
            <a:off x="3500430" y="3721388"/>
            <a:ext cx="2500330" cy="8863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2" idx="3"/>
            <a:endCxn id="12" idx="1"/>
          </p:cNvCxnSpPr>
          <p:nvPr/>
        </p:nvCxnSpPr>
        <p:spPr>
          <a:xfrm flipV="1">
            <a:off x="3500430" y="3721388"/>
            <a:ext cx="2500330" cy="17435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 </a:t>
            </a:r>
            <a:r>
              <a:rPr lang="en-US" altLang="zh-TW" dirty="0" err="1" smtClean="0"/>
              <a:t>Bootloader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1200" dirty="0" smtClean="0"/>
              <a:t>[Lab01]</a:t>
            </a:r>
            <a:r>
              <a:rPr lang="zh-TW" altLang="zh-TW" sz="1200" dirty="0" smtClean="0"/>
              <a:t>進行「</a:t>
            </a:r>
            <a:r>
              <a:rPr lang="en-US" altLang="zh-TW" sz="1200" dirty="0" smtClean="0"/>
              <a:t>XScale255_eLinux</a:t>
            </a:r>
            <a:r>
              <a:rPr lang="zh-TW" altLang="zh-TW" sz="1200" dirty="0" smtClean="0"/>
              <a:t>實驗篇</a:t>
            </a:r>
            <a:r>
              <a:rPr lang="en-US" altLang="zh-TW" sz="1200" dirty="0" smtClean="0"/>
              <a:t>_201103</a:t>
            </a:r>
            <a:r>
              <a:rPr lang="zh-TW" altLang="zh-TW" sz="1200" dirty="0" smtClean="0"/>
              <a:t>」手冊中的第一章實驗：嵌入式系統開發入門，利用實作圖解的方式說明實際的操作步驟與實驗結果？</a:t>
            </a:r>
            <a:endParaRPr lang="en-US" altLang="zh-TW" sz="1200" dirty="0" smtClean="0"/>
          </a:p>
        </p:txBody>
      </p:sp>
      <p:pic>
        <p:nvPicPr>
          <p:cNvPr id="6" name="圖片 5" descr="0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2428868"/>
            <a:ext cx="6429420" cy="4118017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 flipV="1">
            <a:off x="357158" y="3429000"/>
            <a:ext cx="642942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28596" y="3143248"/>
            <a:ext cx="63579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071934" y="3500438"/>
            <a:ext cx="2428892" cy="2143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786578" y="3714752"/>
            <a:ext cx="235742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複製</a:t>
            </a:r>
            <a:r>
              <a:rPr lang="en-US" altLang="zh-TW" sz="1600" dirty="0" err="1" smtClean="0"/>
              <a:t>Jflash</a:t>
            </a:r>
            <a:r>
              <a:rPr lang="en-US" altLang="zh-TW" sz="1600" dirty="0" smtClean="0"/>
              <a:t>-XSBASE</a:t>
            </a:r>
            <a:r>
              <a:rPr lang="zh-TW" altLang="en-US" sz="1600" dirty="0" smtClean="0"/>
              <a:t>至</a:t>
            </a:r>
            <a:r>
              <a:rPr lang="en-US" altLang="zh-TW" sz="1600" dirty="0" smtClean="0"/>
              <a:t>Jeremy</a:t>
            </a:r>
          </a:p>
        </p:txBody>
      </p:sp>
      <p:cxnSp>
        <p:nvCxnSpPr>
          <p:cNvPr id="20" name="直線接點 19"/>
          <p:cNvCxnSpPr>
            <a:stCxn id="17" idx="3"/>
            <a:endCxn id="19" idx="1"/>
          </p:cNvCxnSpPr>
          <p:nvPr/>
        </p:nvCxnSpPr>
        <p:spPr>
          <a:xfrm>
            <a:off x="6500826" y="3607595"/>
            <a:ext cx="285752" cy="39954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285720" y="4714884"/>
            <a:ext cx="6429420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V="1">
            <a:off x="357158" y="4857760"/>
            <a:ext cx="6429420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143240" y="5072074"/>
            <a:ext cx="2428892" cy="2143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6786578" y="5072074"/>
            <a:ext cx="2357422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複製</a:t>
            </a:r>
            <a:r>
              <a:rPr lang="en-US" altLang="zh-TW" sz="1600" dirty="0" smtClean="0"/>
              <a:t>x-boot255</a:t>
            </a:r>
            <a:r>
              <a:rPr lang="zh-TW" altLang="en-US" sz="1600" dirty="0" smtClean="0"/>
              <a:t>至</a:t>
            </a:r>
            <a:r>
              <a:rPr lang="en-US" altLang="zh-TW" sz="1600" dirty="0" smtClean="0"/>
              <a:t>Jeremy</a:t>
            </a:r>
          </a:p>
        </p:txBody>
      </p:sp>
      <p:cxnSp>
        <p:nvCxnSpPr>
          <p:cNvPr id="30" name="直線接點 29"/>
          <p:cNvCxnSpPr>
            <a:stCxn id="28" idx="3"/>
            <a:endCxn id="29" idx="1"/>
          </p:cNvCxnSpPr>
          <p:nvPr/>
        </p:nvCxnSpPr>
        <p:spPr>
          <a:xfrm>
            <a:off x="5572132" y="5179231"/>
            <a:ext cx="1214446" cy="621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500034" y="3143248"/>
            <a:ext cx="6215106" cy="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圖片 30" descr="0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500306"/>
            <a:ext cx="6565379" cy="3716252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 </a:t>
            </a:r>
            <a:r>
              <a:rPr lang="en-US" altLang="zh-TW" dirty="0" err="1" smtClean="0"/>
              <a:t>Bootloader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1200" dirty="0" smtClean="0"/>
              <a:t>[Lab01]</a:t>
            </a:r>
            <a:r>
              <a:rPr lang="zh-TW" altLang="zh-TW" sz="1200" dirty="0" smtClean="0"/>
              <a:t>進行「</a:t>
            </a:r>
            <a:r>
              <a:rPr lang="en-US" altLang="zh-TW" sz="1200" dirty="0" smtClean="0"/>
              <a:t>XScale255_eLinux</a:t>
            </a:r>
            <a:r>
              <a:rPr lang="zh-TW" altLang="zh-TW" sz="1200" dirty="0" smtClean="0"/>
              <a:t>實驗篇</a:t>
            </a:r>
            <a:r>
              <a:rPr lang="en-US" altLang="zh-TW" sz="1200" dirty="0" smtClean="0"/>
              <a:t>_201103</a:t>
            </a:r>
            <a:r>
              <a:rPr lang="zh-TW" altLang="zh-TW" sz="1200" dirty="0" smtClean="0"/>
              <a:t>」手冊中的第一章實驗：嵌入式系統開發入門，利用實作圖解的方式說明實際的操作步驟與實驗結果？</a:t>
            </a:r>
            <a:endParaRPr lang="en-US" altLang="zh-TW" sz="1200" dirty="0" smtClean="0"/>
          </a:p>
        </p:txBody>
      </p:sp>
      <p:sp>
        <p:nvSpPr>
          <p:cNvPr id="17" name="矩形 16"/>
          <p:cNvSpPr/>
          <p:nvPr/>
        </p:nvSpPr>
        <p:spPr>
          <a:xfrm>
            <a:off x="285720" y="5500702"/>
            <a:ext cx="4286280" cy="357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786578" y="4929198"/>
            <a:ext cx="2357422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到</a:t>
            </a:r>
            <a:r>
              <a:rPr lang="en-US" altLang="zh-TW" sz="1600" dirty="0" smtClean="0"/>
              <a:t>Jeremy</a:t>
            </a:r>
            <a:r>
              <a:rPr lang="zh-TW" altLang="en-US" sz="1600" dirty="0" smtClean="0"/>
              <a:t>資料夾拉高</a:t>
            </a:r>
            <a:endParaRPr lang="en-US" altLang="zh-TW" sz="1600" dirty="0" smtClean="0"/>
          </a:p>
          <a:p>
            <a:r>
              <a:rPr lang="en-US" altLang="zh-TW" sz="1600" dirty="0" err="1" smtClean="0"/>
              <a:t>Jflash</a:t>
            </a:r>
            <a:r>
              <a:rPr lang="en-US" altLang="zh-TW" sz="1600" dirty="0" smtClean="0"/>
              <a:t>-XSBASE</a:t>
            </a:r>
          </a:p>
          <a:p>
            <a:r>
              <a:rPr lang="en-US" altLang="zh-TW" sz="1600" dirty="0" smtClean="0"/>
              <a:t>X-boot255</a:t>
            </a:r>
          </a:p>
          <a:p>
            <a:r>
              <a:rPr lang="zh-TW" altLang="en-US" sz="1600" dirty="0" smtClean="0"/>
              <a:t>權限</a:t>
            </a:r>
            <a:endParaRPr lang="en-US" altLang="zh-TW" sz="1600" dirty="0" smtClean="0"/>
          </a:p>
        </p:txBody>
      </p:sp>
      <p:cxnSp>
        <p:nvCxnSpPr>
          <p:cNvPr id="20" name="直線接點 19"/>
          <p:cNvCxnSpPr>
            <a:stCxn id="17" idx="3"/>
            <a:endCxn id="19" idx="1"/>
          </p:cNvCxnSpPr>
          <p:nvPr/>
        </p:nvCxnSpPr>
        <p:spPr>
          <a:xfrm flipV="1">
            <a:off x="4572000" y="5467807"/>
            <a:ext cx="2214578" cy="21149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85720" y="6000768"/>
            <a:ext cx="2428892" cy="2143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6786578" y="6072206"/>
            <a:ext cx="235742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確認權限是否拉高</a:t>
            </a:r>
            <a:endParaRPr lang="en-US" altLang="zh-TW" sz="1600" dirty="0" smtClean="0"/>
          </a:p>
          <a:p>
            <a:r>
              <a:rPr lang="zh-TW" altLang="en-US" sz="1600" dirty="0" smtClean="0"/>
              <a:t>綠色顏色</a:t>
            </a:r>
            <a:endParaRPr lang="en-US" altLang="zh-TW" sz="1600" dirty="0" smtClean="0"/>
          </a:p>
        </p:txBody>
      </p:sp>
      <p:cxnSp>
        <p:nvCxnSpPr>
          <p:cNvPr id="30" name="直線接點 29"/>
          <p:cNvCxnSpPr>
            <a:stCxn id="28" idx="3"/>
            <a:endCxn id="29" idx="1"/>
          </p:cNvCxnSpPr>
          <p:nvPr/>
        </p:nvCxnSpPr>
        <p:spPr>
          <a:xfrm>
            <a:off x="2714612" y="6107925"/>
            <a:ext cx="4071966" cy="25666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85720" y="5357826"/>
            <a:ext cx="2428892" cy="142876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接點 40"/>
          <p:cNvCxnSpPr>
            <a:stCxn id="40" idx="3"/>
          </p:cNvCxnSpPr>
          <p:nvPr/>
        </p:nvCxnSpPr>
        <p:spPr>
          <a:xfrm flipV="1">
            <a:off x="2714612" y="4572008"/>
            <a:ext cx="4071966" cy="85725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6786578" y="4357694"/>
            <a:ext cx="2357422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權限未拉高的顏色</a:t>
            </a:r>
            <a:endParaRPr lang="en-US" altLang="zh-TW" sz="16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0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2357430"/>
            <a:ext cx="4500594" cy="4338524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 </a:t>
            </a:r>
            <a:r>
              <a:rPr lang="en-US" altLang="zh-TW" dirty="0" err="1" smtClean="0"/>
              <a:t>Bootloader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1200" dirty="0" smtClean="0"/>
              <a:t>[Lab01]</a:t>
            </a:r>
            <a:r>
              <a:rPr lang="zh-TW" altLang="zh-TW" sz="1200" dirty="0" smtClean="0"/>
              <a:t>進行「</a:t>
            </a:r>
            <a:r>
              <a:rPr lang="en-US" altLang="zh-TW" sz="1200" dirty="0" smtClean="0"/>
              <a:t>XScale255_eLinux</a:t>
            </a:r>
            <a:r>
              <a:rPr lang="zh-TW" altLang="zh-TW" sz="1200" dirty="0" smtClean="0"/>
              <a:t>實驗篇</a:t>
            </a:r>
            <a:r>
              <a:rPr lang="en-US" altLang="zh-TW" sz="1200" dirty="0" smtClean="0"/>
              <a:t>_201103</a:t>
            </a:r>
            <a:r>
              <a:rPr lang="zh-TW" altLang="zh-TW" sz="1200" dirty="0" smtClean="0"/>
              <a:t>」手冊中的第一章實驗：嵌入式系統開發入門，利用實作圖解的方式說明實際的操作步驟與實驗結果？</a:t>
            </a:r>
            <a:endParaRPr lang="en-US" altLang="zh-TW" sz="1200" dirty="0" smtClean="0"/>
          </a:p>
        </p:txBody>
      </p:sp>
      <p:sp>
        <p:nvSpPr>
          <p:cNvPr id="17" name="矩形 16"/>
          <p:cNvSpPr/>
          <p:nvPr/>
        </p:nvSpPr>
        <p:spPr>
          <a:xfrm>
            <a:off x="428596" y="2500306"/>
            <a:ext cx="3143272" cy="142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857884" y="2357430"/>
            <a:ext cx="235742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執行</a:t>
            </a:r>
            <a:r>
              <a:rPr lang="en-US" altLang="zh-TW" sz="1600" dirty="0" err="1" smtClean="0"/>
              <a:t>Jflash</a:t>
            </a:r>
            <a:r>
              <a:rPr lang="en-US" altLang="zh-TW" sz="1600" dirty="0" smtClean="0"/>
              <a:t>-XSBASE</a:t>
            </a:r>
          </a:p>
          <a:p>
            <a:r>
              <a:rPr lang="en-US" altLang="zh-TW" sz="1600" dirty="0" smtClean="0"/>
              <a:t>X-boot255</a:t>
            </a:r>
          </a:p>
        </p:txBody>
      </p:sp>
      <p:cxnSp>
        <p:nvCxnSpPr>
          <p:cNvPr id="20" name="直線接點 19"/>
          <p:cNvCxnSpPr>
            <a:stCxn id="17" idx="3"/>
            <a:endCxn id="19" idx="1"/>
          </p:cNvCxnSpPr>
          <p:nvPr/>
        </p:nvCxnSpPr>
        <p:spPr>
          <a:xfrm>
            <a:off x="3571868" y="2571744"/>
            <a:ext cx="2286016" cy="7807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00034" y="6143644"/>
            <a:ext cx="2428892" cy="357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5429256" y="5715016"/>
            <a:ext cx="2357422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 err="1" smtClean="0"/>
              <a:t>Bootloader</a:t>
            </a:r>
            <a:r>
              <a:rPr lang="zh-TW" altLang="en-US" sz="1600" dirty="0" smtClean="0"/>
              <a:t>燒錄完成</a:t>
            </a:r>
            <a:endParaRPr lang="en-US" altLang="zh-TW" sz="1600" dirty="0" smtClean="0"/>
          </a:p>
        </p:txBody>
      </p:sp>
      <p:cxnSp>
        <p:nvCxnSpPr>
          <p:cNvPr id="30" name="直線接點 29"/>
          <p:cNvCxnSpPr>
            <a:stCxn id="28" idx="3"/>
            <a:endCxn id="29" idx="1"/>
          </p:cNvCxnSpPr>
          <p:nvPr/>
        </p:nvCxnSpPr>
        <p:spPr>
          <a:xfrm flipV="1">
            <a:off x="2928926" y="5884293"/>
            <a:ext cx="2500330" cy="4379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 descr="0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357430"/>
            <a:ext cx="4786346" cy="437703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 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FileSystem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這邊需要用到網路，所以請把電腦主機的網路線插上</a:t>
            </a:r>
            <a:endParaRPr lang="en-US" altLang="zh-TW" sz="3200" b="1" dirty="0" smtClean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5720" y="2928934"/>
            <a:ext cx="3143272" cy="142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857884" y="2357430"/>
            <a:ext cx="2357422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安裝</a:t>
            </a:r>
            <a:r>
              <a:rPr lang="en-US" altLang="zh-TW" sz="1600" dirty="0" err="1" smtClean="0"/>
              <a:t>tftp</a:t>
            </a:r>
            <a:endParaRPr lang="en-US" altLang="zh-TW" sz="1600" dirty="0" smtClean="0"/>
          </a:p>
        </p:txBody>
      </p:sp>
      <p:cxnSp>
        <p:nvCxnSpPr>
          <p:cNvPr id="20" name="直線接點 19"/>
          <p:cNvCxnSpPr>
            <a:stCxn id="17" idx="3"/>
            <a:endCxn id="19" idx="1"/>
          </p:cNvCxnSpPr>
          <p:nvPr/>
        </p:nvCxnSpPr>
        <p:spPr>
          <a:xfrm flipV="1">
            <a:off x="3428992" y="2526707"/>
            <a:ext cx="2428892" cy="47366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85720" y="4357694"/>
            <a:ext cx="3143272" cy="142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85720" y="3643314"/>
            <a:ext cx="3071834" cy="142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85720" y="5072074"/>
            <a:ext cx="3143272" cy="142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85720" y="5857892"/>
            <a:ext cx="3143272" cy="142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857884" y="3143248"/>
            <a:ext cx="2357422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安裝</a:t>
            </a:r>
            <a:r>
              <a:rPr lang="en-US" altLang="zh-TW" sz="1600" dirty="0" err="1" smtClean="0"/>
              <a:t>tftpd</a:t>
            </a:r>
            <a:endParaRPr lang="en-US" altLang="zh-TW" sz="1600" dirty="0" smtClean="0"/>
          </a:p>
        </p:txBody>
      </p:sp>
      <p:sp>
        <p:nvSpPr>
          <p:cNvPr id="25" name="文字方塊 24"/>
          <p:cNvSpPr txBox="1"/>
          <p:nvPr/>
        </p:nvSpPr>
        <p:spPr>
          <a:xfrm>
            <a:off x="5857884" y="3857628"/>
            <a:ext cx="2357422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安裝</a:t>
            </a:r>
            <a:r>
              <a:rPr lang="en-US" altLang="zh-TW" sz="1600" dirty="0" err="1" smtClean="0"/>
              <a:t>bootp</a:t>
            </a:r>
            <a:endParaRPr lang="en-US" altLang="zh-TW" sz="1600" dirty="0" smtClean="0"/>
          </a:p>
        </p:txBody>
      </p:sp>
      <p:sp>
        <p:nvSpPr>
          <p:cNvPr id="26" name="文字方塊 25"/>
          <p:cNvSpPr txBox="1"/>
          <p:nvPr/>
        </p:nvSpPr>
        <p:spPr>
          <a:xfrm>
            <a:off x="5857884" y="4929198"/>
            <a:ext cx="2357422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安裝</a:t>
            </a:r>
            <a:r>
              <a:rPr lang="en-US" altLang="zh-TW" sz="1600" dirty="0" err="1" smtClean="0"/>
              <a:t>xinetd</a:t>
            </a:r>
            <a:endParaRPr lang="en-US" altLang="zh-TW" sz="1600" dirty="0" smtClean="0"/>
          </a:p>
        </p:txBody>
      </p:sp>
      <p:sp>
        <p:nvSpPr>
          <p:cNvPr id="27" name="文字方塊 26"/>
          <p:cNvSpPr txBox="1"/>
          <p:nvPr/>
        </p:nvSpPr>
        <p:spPr>
          <a:xfrm>
            <a:off x="5857884" y="5929330"/>
            <a:ext cx="2357422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安裝</a:t>
            </a:r>
            <a:r>
              <a:rPr lang="en-US" altLang="zh-TW" sz="1600" dirty="0" err="1" smtClean="0"/>
              <a:t>minicom</a:t>
            </a:r>
            <a:endParaRPr lang="en-US" altLang="zh-TW" sz="1600" dirty="0" smtClean="0"/>
          </a:p>
        </p:txBody>
      </p:sp>
      <p:cxnSp>
        <p:nvCxnSpPr>
          <p:cNvPr id="31" name="直線接點 30"/>
          <p:cNvCxnSpPr>
            <a:stCxn id="14" idx="3"/>
            <a:endCxn id="24" idx="1"/>
          </p:cNvCxnSpPr>
          <p:nvPr/>
        </p:nvCxnSpPr>
        <p:spPr>
          <a:xfrm flipV="1">
            <a:off x="3357554" y="3312525"/>
            <a:ext cx="2500330" cy="40222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3" idx="3"/>
            <a:endCxn id="25" idx="1"/>
          </p:cNvCxnSpPr>
          <p:nvPr/>
        </p:nvCxnSpPr>
        <p:spPr>
          <a:xfrm flipV="1">
            <a:off x="3428992" y="4026905"/>
            <a:ext cx="2428892" cy="40222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22" idx="3"/>
            <a:endCxn id="26" idx="1"/>
          </p:cNvCxnSpPr>
          <p:nvPr/>
        </p:nvCxnSpPr>
        <p:spPr>
          <a:xfrm flipV="1">
            <a:off x="3428992" y="5098475"/>
            <a:ext cx="2428892" cy="4503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23" idx="3"/>
            <a:endCxn id="27" idx="1"/>
          </p:cNvCxnSpPr>
          <p:nvPr/>
        </p:nvCxnSpPr>
        <p:spPr>
          <a:xfrm>
            <a:off x="3428992" y="5929330"/>
            <a:ext cx="2428892" cy="16927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投影片編號版面配置區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圖片 28" descr="00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2475296"/>
            <a:ext cx="5124936" cy="4382704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 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FileSystem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1200" dirty="0" smtClean="0"/>
              <a:t>[Lab01]</a:t>
            </a:r>
            <a:r>
              <a:rPr lang="zh-TW" altLang="zh-TW" sz="1200" dirty="0" smtClean="0"/>
              <a:t>進行「</a:t>
            </a:r>
            <a:r>
              <a:rPr lang="en-US" altLang="zh-TW" sz="1200" dirty="0" smtClean="0"/>
              <a:t>XScale255_eLinux</a:t>
            </a:r>
            <a:r>
              <a:rPr lang="zh-TW" altLang="zh-TW" sz="1200" dirty="0" smtClean="0"/>
              <a:t>實驗篇</a:t>
            </a:r>
            <a:r>
              <a:rPr lang="en-US" altLang="zh-TW" sz="1200" dirty="0" smtClean="0"/>
              <a:t>_201103</a:t>
            </a:r>
            <a:r>
              <a:rPr lang="zh-TW" altLang="zh-TW" sz="1200" dirty="0" smtClean="0"/>
              <a:t>」手冊中的第一章實驗：嵌入式系統開發入門，利用實作圖解的方式說明實際的操作步驟與實驗結果？</a:t>
            </a:r>
            <a:endParaRPr lang="en-US" altLang="zh-TW" sz="1200" dirty="0" smtClean="0"/>
          </a:p>
        </p:txBody>
      </p:sp>
      <p:sp>
        <p:nvSpPr>
          <p:cNvPr id="17" name="矩形 16"/>
          <p:cNvSpPr/>
          <p:nvPr/>
        </p:nvSpPr>
        <p:spPr>
          <a:xfrm>
            <a:off x="214282" y="2928934"/>
            <a:ext cx="3929090" cy="285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857884" y="2357430"/>
            <a:ext cx="2571768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複製</a:t>
            </a:r>
            <a:r>
              <a:rPr lang="en-US" altLang="zh-TW" sz="1600" dirty="0" err="1" smtClean="0"/>
              <a:t>bootptab</a:t>
            </a:r>
            <a:r>
              <a:rPr lang="zh-TW" altLang="en-US" sz="1600" dirty="0" smtClean="0"/>
              <a:t>至 </a:t>
            </a:r>
            <a:r>
              <a:rPr lang="en-US" altLang="zh-TW" sz="1600" dirty="0" smtClean="0"/>
              <a:t>/etc</a:t>
            </a:r>
          </a:p>
          <a:p>
            <a:r>
              <a:rPr lang="zh-TW" altLang="en-US" sz="1600" dirty="0" smtClean="0"/>
              <a:t>複製</a:t>
            </a:r>
            <a:r>
              <a:rPr lang="en-US" altLang="zh-TW" sz="1600" dirty="0" err="1" smtClean="0"/>
              <a:t>bootp</a:t>
            </a:r>
            <a:r>
              <a:rPr lang="zh-TW" altLang="en-US" sz="1600" dirty="0" smtClean="0"/>
              <a:t>至</a:t>
            </a:r>
            <a:r>
              <a:rPr lang="en-US" altLang="zh-TW" sz="1600" dirty="0" smtClean="0"/>
              <a:t>/etc/</a:t>
            </a:r>
            <a:r>
              <a:rPr lang="en-US" altLang="zh-TW" sz="1600" dirty="0" err="1" smtClean="0"/>
              <a:t>xinetd.d</a:t>
            </a:r>
            <a:endParaRPr lang="en-US" altLang="zh-TW" sz="1600" dirty="0" smtClean="0"/>
          </a:p>
        </p:txBody>
      </p:sp>
      <p:cxnSp>
        <p:nvCxnSpPr>
          <p:cNvPr id="20" name="直線接點 19"/>
          <p:cNvCxnSpPr>
            <a:stCxn id="17" idx="3"/>
            <a:endCxn id="19" idx="1"/>
          </p:cNvCxnSpPr>
          <p:nvPr/>
        </p:nvCxnSpPr>
        <p:spPr>
          <a:xfrm flipV="1">
            <a:off x="4143372" y="2649818"/>
            <a:ext cx="1714512" cy="4219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2844" y="6072206"/>
            <a:ext cx="857256" cy="2143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715008" y="4929198"/>
            <a:ext cx="2571768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至</a:t>
            </a:r>
            <a:r>
              <a:rPr lang="en-US" altLang="zh-TW" sz="1600" dirty="0" smtClean="0"/>
              <a:t>/etc</a:t>
            </a:r>
            <a:r>
              <a:rPr lang="zh-TW" altLang="en-US" sz="1600" dirty="0" smtClean="0"/>
              <a:t> 確認是否複製成功</a:t>
            </a:r>
            <a:endParaRPr lang="en-US" altLang="zh-TW" sz="1600" dirty="0" smtClean="0"/>
          </a:p>
        </p:txBody>
      </p:sp>
      <p:cxnSp>
        <p:nvCxnSpPr>
          <p:cNvPr id="31" name="直線接點 30"/>
          <p:cNvCxnSpPr>
            <a:stCxn id="14" idx="3"/>
            <a:endCxn id="24" idx="1"/>
          </p:cNvCxnSpPr>
          <p:nvPr/>
        </p:nvCxnSpPr>
        <p:spPr>
          <a:xfrm flipV="1">
            <a:off x="1000100" y="5098475"/>
            <a:ext cx="4714908" cy="10808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投影片編號版面配置區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00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2428868"/>
            <a:ext cx="5072098" cy="4253567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 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FileSystem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1200" dirty="0" smtClean="0"/>
              <a:t>[Lab01]</a:t>
            </a:r>
            <a:r>
              <a:rPr lang="zh-TW" altLang="zh-TW" sz="1200" dirty="0" smtClean="0"/>
              <a:t>進行「</a:t>
            </a:r>
            <a:r>
              <a:rPr lang="en-US" altLang="zh-TW" sz="1200" dirty="0" smtClean="0"/>
              <a:t>XScale255_eLinux</a:t>
            </a:r>
            <a:r>
              <a:rPr lang="zh-TW" altLang="zh-TW" sz="1200" dirty="0" smtClean="0"/>
              <a:t>實驗篇</a:t>
            </a:r>
            <a:r>
              <a:rPr lang="en-US" altLang="zh-TW" sz="1200" dirty="0" smtClean="0"/>
              <a:t>_201103</a:t>
            </a:r>
            <a:r>
              <a:rPr lang="zh-TW" altLang="zh-TW" sz="1200" dirty="0" smtClean="0"/>
              <a:t>」手冊中的第一章實驗：嵌入式系統開發入門，利用實作圖解的方式說明實際的操作步驟與實驗結果？</a:t>
            </a:r>
            <a:endParaRPr lang="en-US" altLang="zh-TW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500034" y="6143644"/>
            <a:ext cx="2214578" cy="428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715008" y="4929198"/>
            <a:ext cx="2571768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至</a:t>
            </a:r>
            <a:r>
              <a:rPr lang="en-US" altLang="zh-TW" sz="1600" dirty="0" smtClean="0"/>
              <a:t>/etc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/</a:t>
            </a:r>
            <a:r>
              <a:rPr lang="en-US" altLang="zh-TW" sz="1600" dirty="0" err="1" smtClean="0"/>
              <a:t>xinetd.d</a:t>
            </a:r>
            <a:r>
              <a:rPr lang="zh-TW" altLang="en-US" sz="1600" dirty="0" smtClean="0"/>
              <a:t>確認是否複製</a:t>
            </a:r>
            <a:r>
              <a:rPr lang="en-US" altLang="zh-TW" sz="1600" dirty="0" err="1" smtClean="0"/>
              <a:t>bootp</a:t>
            </a:r>
            <a:r>
              <a:rPr lang="zh-TW" altLang="en-US" sz="1600" dirty="0" smtClean="0"/>
              <a:t>成功</a:t>
            </a:r>
            <a:endParaRPr lang="en-US" altLang="zh-TW" sz="1600" dirty="0" smtClean="0"/>
          </a:p>
        </p:txBody>
      </p:sp>
      <p:cxnSp>
        <p:nvCxnSpPr>
          <p:cNvPr id="31" name="直線接點 30"/>
          <p:cNvCxnSpPr>
            <a:stCxn id="14" idx="3"/>
            <a:endCxn id="24" idx="1"/>
          </p:cNvCxnSpPr>
          <p:nvPr/>
        </p:nvCxnSpPr>
        <p:spPr>
          <a:xfrm flipV="1">
            <a:off x="2714612" y="5221586"/>
            <a:ext cx="3000396" cy="113637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460</TotalTime>
  <Words>2816</Words>
  <Application>Microsoft Office PowerPoint</Application>
  <PresentationFormat>如螢幕大小 (4:3)</PresentationFormat>
  <Paragraphs>311</Paragraphs>
  <Slides>37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4" baseType="lpstr">
      <vt:lpstr>微軟正黑體</vt:lpstr>
      <vt:lpstr>新細明體</vt:lpstr>
      <vt:lpstr>Calibri</vt:lpstr>
      <vt:lpstr>Constantia</vt:lpstr>
      <vt:lpstr>Wingdings</vt:lpstr>
      <vt:lpstr>Wingdings 2</vt:lpstr>
      <vt:lpstr>流線</vt:lpstr>
      <vt:lpstr>PowerPoint 簡報</vt:lpstr>
      <vt:lpstr>[Lab01]進行「XScale255_eLinux實驗篇_201103」手冊中的第一章實驗：嵌入式系統開發入門，利用實作圖解的方式說明實際的操作步驟與實驗結果？</vt:lpstr>
      <vt:lpstr>[Lab01]進行「XScale255_eLinux實驗篇_201103」手冊中的第一章實驗：嵌入式系統開發入門，利用實作圖解的方式說明實際的操作步驟與實驗結果？</vt:lpstr>
      <vt:lpstr>[Lab01]進行「XScale255_eLinux實驗篇_201103」手冊中的第一章實驗：嵌入式系統開發入門，利用實作圖解的方式說明實際的操作步驟與實驗結果？</vt:lpstr>
      <vt:lpstr>[Lab01]進行「XScale255_eLinux實驗篇_201103」手冊中的第一章實驗：嵌入式系統開發入門，利用實作圖解的方式說明實際的操作步驟與實驗結果？</vt:lpstr>
      <vt:lpstr>[Lab01]進行「XScale255_eLinux實驗篇_201103」手冊中的第一章實驗：嵌入式系統開發入門，利用實作圖解的方式說明實際的操作步驟與實驗結果？</vt:lpstr>
      <vt:lpstr>這邊需要用到網路，所以請把電腦主機的網路線插上</vt:lpstr>
      <vt:lpstr>[Lab01]進行「XScale255_eLinux實驗篇_201103」手冊中的第一章實驗：嵌入式系統開發入門，利用實作圖解的方式說明實際的操作步驟與實驗結果？</vt:lpstr>
      <vt:lpstr>[Lab01]進行「XScale255_eLinux實驗篇_201103」手冊中的第一章實驗：嵌入式系統開發入門，利用實作圖解的方式說明實際的操作步驟與實驗結果？</vt:lpstr>
      <vt:lpstr>[Lab01]進行「XScale255_eLinux實驗篇_201103」手冊中的第一章實驗：嵌入式系統開發入門，利用實作圖解的方式說明實際的操作步驟與實驗結果？</vt:lpstr>
      <vt:lpstr>[Lab01]進行「XScale255_eLinux實驗篇_201103」手冊中的第一章實驗：嵌入式系統開發入門，利用實作圖解的方式說明實際的操作步驟與實驗結果？</vt:lpstr>
      <vt:lpstr>[Lab01]進行「XScale255_eLinux實驗篇_201103」手冊中的第一章實驗：嵌入式系統開發入門，利用實作圖解的方式說明實際的操作步驟與實驗結果？</vt:lpstr>
      <vt:lpstr>[Lab01]進行「XScale255_eLinux實驗篇_201103」手冊中的第一章實驗：嵌入式系統開發入門，利用實作圖解的方式說明實際的操作步驟與實驗結果？</vt:lpstr>
      <vt:lpstr>[Lab01]進行「XScale255_eLinux實驗篇_201103」手冊中的第一章實驗：嵌入式系統開發入門，利用實作圖解的方式說明實際的操作步驟與實驗結果？</vt:lpstr>
      <vt:lpstr>[Lab01]進行「XScale255_eLinux實驗篇_201103」手冊中的第一章實驗：嵌入式系統開發入門，利用實作圖解的方式說明實際的操作步驟與實驗結果？</vt:lpstr>
      <vt:lpstr>這邊需要把網路線接上板子與主機</vt:lpstr>
      <vt:lpstr>[Lab01]進行「XScale255_eLinux實驗篇_201103」手冊中的第一章實驗：嵌入式系統開發入門，利用實作圖解的方式說明實際的操作步驟與實驗結果？</vt:lpstr>
      <vt:lpstr>[Lab01]進行「XScale255_eLinux實驗篇_201103」手冊中的第一章實驗：嵌入式系統開發入門，利用實作圖解的方式說明實際的操作步驟與實驗結果？</vt:lpstr>
      <vt:lpstr>[Lab01]進行「XScale255_eLinux實驗篇_201103」手冊中的第一章實驗：嵌入式系統開發入門，利用實作圖解的方式說明實際的操作步驟與實驗結果？</vt:lpstr>
      <vt:lpstr>[Lab01]進行「XScale255_eLinux實驗篇_201103」手冊中的第一章實驗：嵌入式系統開發入門，利用實作圖解的方式說明實際的操作步驟與實驗結果？</vt:lpstr>
      <vt:lpstr>研讀一篇「鳥哥的Linux私房菜」網站上的精華文章</vt:lpstr>
      <vt:lpstr>研讀一篇「鳥哥的Linux私房菜」網站上的精華文章</vt:lpstr>
      <vt:lpstr>研讀一篇「鳥哥的Linux私房菜」網站上的精華文章</vt:lpstr>
      <vt:lpstr>研讀一篇「鳥哥的Linux私房菜」網站上的精華文章</vt:lpstr>
      <vt:lpstr>研讀一篇「鳥哥的Linux私房菜」網站上的精華文章</vt:lpstr>
      <vt:lpstr>研讀一篇「鳥哥的Linux私房菜」網站上的精華文章</vt:lpstr>
      <vt:lpstr>研讀一篇「鳥哥的Linux私房菜」網站上的精華文章</vt:lpstr>
      <vt:lpstr>研讀一篇「鳥哥的Linux私房菜」網站上的精華文章</vt:lpstr>
      <vt:lpstr>研讀一篇「鳥哥的Linux私房菜」網站上的精華文章</vt:lpstr>
      <vt:lpstr>利用「實作圖解」的方式說明基本常用的UNIX/Linux桌上型作業系統的操作指令</vt:lpstr>
      <vt:lpstr>利用「實作圖解」的方式說明基本常用的UNIX/Linux桌上型作業系統的操作指令</vt:lpstr>
      <vt:lpstr>利用「實作圖解」的方式說明基本常用的UNIX/Linux桌上型作業系統的操作指令</vt:lpstr>
      <vt:lpstr>利用「實作圖解」的方式說明基本常用的UNIX/Linux桌上型作業系統的操作指令</vt:lpstr>
      <vt:lpstr>利用「實作圖解」的方式說明基本常用的UNIX/Linux桌上型作業系統的操作指令</vt:lpstr>
      <vt:lpstr>利用「實作圖解」的方式說明基本常用的UNIX/Linux桌上型作業系統的操作指令</vt:lpstr>
      <vt:lpstr>利用「實作圖解」的方式說明基本常用的UNIX/Linux桌上型作業系統的操作指令</vt:lpstr>
      <vt:lpstr>利用「實作圖解」的方式說明基本常用的UNIX/Linux桌上型作業系統的操作指令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Dante</dc:creator>
  <cp:lastModifiedBy>Microsoft</cp:lastModifiedBy>
  <cp:revision>41</cp:revision>
  <dcterms:created xsi:type="dcterms:W3CDTF">2015-03-17T02:59:15Z</dcterms:created>
  <dcterms:modified xsi:type="dcterms:W3CDTF">2016-12-20T11:14:54Z</dcterms:modified>
</cp:coreProperties>
</file>