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73" r:id="rId3"/>
    <p:sldId id="257" r:id="rId4"/>
    <p:sldId id="272" r:id="rId5"/>
    <p:sldId id="265" r:id="rId6"/>
    <p:sldId id="258" r:id="rId7"/>
    <p:sldId id="268" r:id="rId8"/>
    <p:sldId id="266" r:id="rId9"/>
    <p:sldId id="267" r:id="rId10"/>
    <p:sldId id="269" r:id="rId11"/>
    <p:sldId id="270" r:id="rId12"/>
    <p:sldId id="271" r:id="rId13"/>
    <p:sldId id="263"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635"/>
    <a:srgbClr val="005856"/>
    <a:srgbClr val="9EFF29"/>
    <a:srgbClr val="007033"/>
    <a:srgbClr val="5EEC3C"/>
    <a:srgbClr val="F1C88B"/>
    <a:srgbClr val="FE9202"/>
    <a:srgbClr val="FF2549"/>
    <a:srgbClr val="1D3A00"/>
    <a:srgbClr val="99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84" y="-552"/>
      </p:cViewPr>
      <p:guideLst>
        <p:guide orient="horz" pos="1620"/>
        <p:guide pos="2880"/>
      </p:guideLst>
    </p:cSldViewPr>
  </p:slideViewPr>
  <p:notesTextViewPr>
    <p:cViewPr>
      <p:scale>
        <a:sx n="1" d="1"/>
        <a:sy n="1" d="1"/>
      </p:scale>
      <p:origin x="0" y="0"/>
    </p:cViewPr>
  </p:notesTextViewPr>
  <p:gridSpacing cx="156370338" cy="1563703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5/6/2020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476" y="184356"/>
            <a:ext cx="8203575" cy="1002890"/>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90600" y="1090130"/>
            <a:ext cx="8188953" cy="763525"/>
          </a:xfrm>
        </p:spPr>
        <p:txBody>
          <a:bodyPr>
            <a:normAutofit/>
          </a:bodyPr>
          <a:lstStyle>
            <a:lvl1pPr marL="0" indent="0" algn="ctr">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68580"/>
            <a:ext cx="8246070" cy="763526"/>
          </a:xfrm>
        </p:spPr>
        <p:txBody>
          <a:bodyPr>
            <a:normAutofit/>
          </a:bodyPr>
          <a:lstStyle>
            <a:lvl1pPr algn="ct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7135"/>
            <a:ext cx="8246070" cy="381518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565" y="391788"/>
            <a:ext cx="6793137"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92565" y="1155313"/>
            <a:ext cx="6793137"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345390"/>
            <a:ext cx="8093365" cy="763525"/>
          </a:xfrm>
        </p:spPr>
        <p:txBody>
          <a:bodyPr>
            <a:normAutofit/>
          </a:bodyPr>
          <a:lstStyle>
            <a:lvl1pPr algn="ct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00658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47898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00658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47898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5/6/2020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www.britannica.com/topic/Po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104" y="1001640"/>
            <a:ext cx="8188953" cy="763525"/>
          </a:xfrm>
        </p:spPr>
        <p:txBody>
          <a:bodyPr/>
          <a:lstStyle/>
          <a:p>
            <a:endParaRPr lang="en-US" dirty="0"/>
          </a:p>
        </p:txBody>
      </p:sp>
      <p:pic>
        <p:nvPicPr>
          <p:cNvPr id="5" name="Picture 4">
            <a:extLst>
              <a:ext uri="{FF2B5EF4-FFF2-40B4-BE49-F238E27FC236}">
                <a16:creationId xmlns="" xmlns:a16="http://schemas.microsoft.com/office/drawing/2014/main" id="{E6F51D44-5C0D-4E73-8036-705C60BCFE8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127194" y="-244757"/>
            <a:ext cx="2816507" cy="2816507"/>
          </a:xfrm>
          <a:prstGeom prst="rect">
            <a:avLst/>
          </a:prstGeom>
        </p:spPr>
      </p:pic>
      <p:sp>
        <p:nvSpPr>
          <p:cNvPr id="2" name="Title 1"/>
          <p:cNvSpPr>
            <a:spLocks noGrp="1"/>
          </p:cNvSpPr>
          <p:nvPr>
            <p:ph type="ctrTitle"/>
          </p:nvPr>
        </p:nvSpPr>
        <p:spPr>
          <a:xfrm>
            <a:off x="2431385" y="1001640"/>
            <a:ext cx="3969416" cy="1282156"/>
          </a:xfrm>
        </p:spPr>
        <p:txBody>
          <a:bodyPr>
            <a:normAutofit/>
          </a:bodyPr>
          <a:lstStyle/>
          <a:p>
            <a:r>
              <a:rPr lang="en-US" sz="6000" dirty="0">
                <a:ln w="0">
                  <a:solidFill>
                    <a:srgbClr val="FFFF00"/>
                  </a:solidFill>
                </a:ln>
                <a:solidFill>
                  <a:schemeClr val="tx1"/>
                </a:solidFill>
                <a:effectLst>
                  <a:outerShdw blurRad="38100" dist="19050" dir="2700000" algn="tl" rotWithShape="0">
                    <a:schemeClr val="dk1">
                      <a:alpha val="40000"/>
                    </a:schemeClr>
                  </a:outerShdw>
                </a:effectLst>
                <a:latin typeface="Edwardian Script ITC" panose="030303020407070D0804" pitchFamily="66" charset="0"/>
                <a:cs typeface="DokChampa" panose="020B0604020202020204" pitchFamily="34" charset="-34"/>
              </a:rPr>
              <a:t>Power Pong</a:t>
            </a:r>
          </a:p>
        </p:txBody>
      </p:sp>
    </p:spTree>
    <p:extLst>
      <p:ext uri="{BB962C8B-B14F-4D97-AF65-F5344CB8AC3E}">
        <p14:creationId xmlns=""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56902-012A-4EF0-9CC4-11235209DBA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23948" y="226140"/>
            <a:ext cx="6469089" cy="3668661"/>
          </a:xfrm>
          <a:prstGeom prst="rect">
            <a:avLst/>
          </a:prstGeom>
        </p:spPr>
      </p:pic>
      <p:sp>
        <p:nvSpPr>
          <p:cNvPr id="6" name="TextBox 5">
            <a:extLst>
              <a:ext uri="{FF2B5EF4-FFF2-40B4-BE49-F238E27FC236}">
                <a16:creationId xmlns="" xmlns:a16="http://schemas.microsoft.com/office/drawing/2014/main" id="{9D5F7E1D-E95C-4848-A2D1-1243A7DD0B99}"/>
              </a:ext>
            </a:extLst>
          </p:cNvPr>
          <p:cNvSpPr txBox="1"/>
          <p:nvPr/>
        </p:nvSpPr>
        <p:spPr>
          <a:xfrm>
            <a:off x="6951406" y="0"/>
            <a:ext cx="2005781" cy="3970318"/>
          </a:xfrm>
          <a:prstGeom prst="rect">
            <a:avLst/>
          </a:prstGeom>
          <a:noFill/>
        </p:spPr>
        <p:txBody>
          <a:bodyPr wrap="square" rtlCol="0">
            <a:spAutoFit/>
          </a:bodyPr>
          <a:lstStyle/>
          <a:p>
            <a:r>
              <a:rPr lang="en-US" dirty="0"/>
              <a:t>Points are used to upgrade your pong.</a:t>
            </a:r>
          </a:p>
          <a:p>
            <a:pPr marL="285750" indent="-285750">
              <a:buFont typeface="Arial" panose="020B0604020202020204" pitchFamily="34" charset="0"/>
              <a:buChar char="•"/>
            </a:pPr>
            <a:r>
              <a:rPr lang="en-US" dirty="0"/>
              <a:t>Cost -is the total number of points needed for upgrade.</a:t>
            </a:r>
          </a:p>
          <a:p>
            <a:pPr marL="285750" indent="-285750">
              <a:buFont typeface="Arial" panose="020B0604020202020204" pitchFamily="34" charset="0"/>
              <a:buChar char="•"/>
            </a:pPr>
            <a:r>
              <a:rPr lang="en-US" dirty="0"/>
              <a:t>Level -indicates how many times you upgraded an attribute.</a:t>
            </a:r>
          </a:p>
          <a:p>
            <a:pPr marL="285750" indent="-285750">
              <a:buFont typeface="Arial" panose="020B0604020202020204" pitchFamily="34" charset="0"/>
              <a:buChar char="•"/>
            </a:pPr>
            <a:r>
              <a:rPr lang="en-US" dirty="0"/>
              <a:t>Amount – number of times you can use power hit.</a:t>
            </a:r>
          </a:p>
        </p:txBody>
      </p:sp>
    </p:spTree>
    <p:extLst>
      <p:ext uri="{BB962C8B-B14F-4D97-AF65-F5344CB8AC3E}">
        <p14:creationId xmlns="" xmlns:p14="http://schemas.microsoft.com/office/powerpoint/2010/main" val="30003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973D1DD0-A874-4C15-8FDF-3ECEC2F4AB3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60132" y="71825"/>
            <a:ext cx="1367114" cy="3888560"/>
          </a:xfrm>
          <a:prstGeom prst="rect">
            <a:avLst/>
          </a:prstGeom>
        </p:spPr>
      </p:pic>
      <p:pic>
        <p:nvPicPr>
          <p:cNvPr id="5" name="Picture 4">
            <a:extLst>
              <a:ext uri="{FF2B5EF4-FFF2-40B4-BE49-F238E27FC236}">
                <a16:creationId xmlns="" xmlns:a16="http://schemas.microsoft.com/office/drawing/2014/main" id="{EC2AF4BC-567A-4129-936B-AB86F6D32AB1}"/>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47484" y="71825"/>
            <a:ext cx="1317523" cy="3888560"/>
          </a:xfrm>
          <a:prstGeom prst="rect">
            <a:avLst/>
          </a:prstGeom>
        </p:spPr>
      </p:pic>
      <p:sp>
        <p:nvSpPr>
          <p:cNvPr id="6" name="Arrow: Right 5">
            <a:extLst>
              <a:ext uri="{FF2B5EF4-FFF2-40B4-BE49-F238E27FC236}">
                <a16:creationId xmlns="" xmlns:a16="http://schemas.microsoft.com/office/drawing/2014/main" id="{3AD85DCE-EDE9-4193-8CDF-7FD50434BDF6}"/>
              </a:ext>
            </a:extLst>
          </p:cNvPr>
          <p:cNvSpPr/>
          <p:nvPr/>
        </p:nvSpPr>
        <p:spPr>
          <a:xfrm>
            <a:off x="1651819" y="1877961"/>
            <a:ext cx="501446" cy="550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 xmlns:a16="http://schemas.microsoft.com/office/drawing/2014/main" id="{29C89CB7-0C3A-46F5-9E87-EA12796FCE5E}"/>
              </a:ext>
            </a:extLst>
          </p:cNvPr>
          <p:cNvSpPr txBox="1"/>
          <p:nvPr/>
        </p:nvSpPr>
        <p:spPr>
          <a:xfrm>
            <a:off x="4493342" y="432620"/>
            <a:ext cx="29988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Upgrading length increases length of ‘pong’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Upgrading speed increases movement speed of ‘pong’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Buying Specials increase amount of special attacks</a:t>
            </a:r>
          </a:p>
        </p:txBody>
      </p:sp>
    </p:spTree>
    <p:extLst>
      <p:ext uri="{BB962C8B-B14F-4D97-AF65-F5344CB8AC3E}">
        <p14:creationId xmlns="" xmlns:p14="http://schemas.microsoft.com/office/powerpoint/2010/main" val="1096361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AB299F77-A126-4AA2-88C1-80A9464DA1D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68593" y="351536"/>
            <a:ext cx="5250426" cy="2953110"/>
          </a:xfrm>
          <a:prstGeom prst="rect">
            <a:avLst/>
          </a:prstGeom>
        </p:spPr>
      </p:pic>
      <p:sp>
        <p:nvSpPr>
          <p:cNvPr id="6" name="TextBox 5">
            <a:extLst>
              <a:ext uri="{FF2B5EF4-FFF2-40B4-BE49-F238E27FC236}">
                <a16:creationId xmlns="" xmlns:a16="http://schemas.microsoft.com/office/drawing/2014/main" id="{A5B9AA63-ACEB-4853-BE82-2300345F4AA4}"/>
              </a:ext>
            </a:extLst>
          </p:cNvPr>
          <p:cNvSpPr txBox="1"/>
          <p:nvPr/>
        </p:nvSpPr>
        <p:spPr>
          <a:xfrm>
            <a:off x="6223820" y="1160603"/>
            <a:ext cx="225158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First player to reach a score of 7 is declared as the winner.</a:t>
            </a:r>
          </a:p>
        </p:txBody>
      </p:sp>
    </p:spTree>
    <p:extLst>
      <p:ext uri="{BB962C8B-B14F-4D97-AF65-F5344CB8AC3E}">
        <p14:creationId xmlns="" xmlns:p14="http://schemas.microsoft.com/office/powerpoint/2010/main" val="55172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94C200-4138-449E-BFBA-0BE375C23A0D}"/>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 xmlns:a16="http://schemas.microsoft.com/office/drawing/2014/main" id="{7E18BB2C-4BF5-46EC-B830-DFE163486F85}"/>
              </a:ext>
            </a:extLst>
          </p:cNvPr>
          <p:cNvSpPr>
            <a:spLocks noGrp="1"/>
          </p:cNvSpPr>
          <p:nvPr>
            <p:ph idx="1"/>
          </p:nvPr>
        </p:nvSpPr>
        <p:spPr/>
        <p:txBody>
          <a:bodyPr/>
          <a:lstStyle/>
          <a:p>
            <a:r>
              <a:rPr lang="en-US" dirty="0"/>
              <a:t>Online sources:</a:t>
            </a:r>
          </a:p>
          <a:p>
            <a:r>
              <a:rPr lang="en-US" dirty="0">
                <a:hlinkClick r:id="rId2"/>
              </a:rPr>
              <a:t>https://www.Britannica.com/topic/Pong</a:t>
            </a:r>
            <a:endParaRPr lang="en-US" dirty="0"/>
          </a:p>
          <a:p>
            <a:pPr marL="0" indent="0">
              <a:buNone/>
            </a:pPr>
            <a:endParaRPr lang="en-US" dirty="0"/>
          </a:p>
        </p:txBody>
      </p:sp>
    </p:spTree>
    <p:extLst>
      <p:ext uri="{BB962C8B-B14F-4D97-AF65-F5344CB8AC3E}">
        <p14:creationId xmlns="" xmlns:p14="http://schemas.microsoft.com/office/powerpoint/2010/main" val="327272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5BA9D8-7B47-443A-854A-F5BE40FC5E6B}"/>
              </a:ext>
            </a:extLst>
          </p:cNvPr>
          <p:cNvSpPr>
            <a:spLocks noGrp="1"/>
          </p:cNvSpPr>
          <p:nvPr>
            <p:ph type="title"/>
          </p:nvPr>
        </p:nvSpPr>
        <p:spPr>
          <a:xfrm>
            <a:off x="358878" y="1277695"/>
            <a:ext cx="8229600" cy="857250"/>
          </a:xfrm>
        </p:spPr>
        <p:txBody>
          <a:bodyPr/>
          <a:lstStyle/>
          <a:p>
            <a:r>
              <a:rPr lang="en-US" dirty="0">
                <a:latin typeface="Baskerville Old Face" panose="02020602080505020303" pitchFamily="18" charset="0"/>
              </a:rPr>
              <a:t>Project Description</a:t>
            </a:r>
          </a:p>
        </p:txBody>
      </p:sp>
    </p:spTree>
    <p:extLst>
      <p:ext uri="{BB962C8B-B14F-4D97-AF65-F5344CB8AC3E}">
        <p14:creationId xmlns="" xmlns:p14="http://schemas.microsoft.com/office/powerpoint/2010/main" val="219406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250722"/>
            <a:ext cx="8246070" cy="3815187"/>
          </a:xfrm>
        </p:spPr>
        <p:txBody>
          <a:bodyPr>
            <a:normAutofit/>
          </a:bodyPr>
          <a:lstStyle/>
          <a:p>
            <a:r>
              <a:rPr lang="en-US" sz="2400" dirty="0">
                <a:solidFill>
                  <a:schemeClr val="tx1"/>
                </a:solidFill>
                <a:latin typeface="David" panose="020E0502060401010101" pitchFamily="34" charset="-79"/>
                <a:cs typeface="David" panose="020E0502060401010101" pitchFamily="34" charset="-79"/>
              </a:rPr>
              <a:t>Story and concept based on, and algorithm and gameplay based on</a:t>
            </a:r>
          </a:p>
          <a:p>
            <a:r>
              <a:rPr lang="en-US" sz="2400" dirty="0">
                <a:solidFill>
                  <a:schemeClr val="tx1"/>
                </a:solidFill>
                <a:latin typeface="David" panose="020E0502060401010101" pitchFamily="34" charset="-79"/>
                <a:cs typeface="David" panose="020E0502060401010101" pitchFamily="34" charset="-79"/>
              </a:rPr>
              <a:t>Story—(story based on)</a:t>
            </a:r>
          </a:p>
          <a:p>
            <a:r>
              <a:rPr lang="en-US" sz="2400" dirty="0">
                <a:solidFill>
                  <a:schemeClr val="tx1"/>
                </a:solidFill>
                <a:latin typeface="David" panose="020E0502060401010101" pitchFamily="34" charset="-79"/>
                <a:cs typeface="David" panose="020E0502060401010101" pitchFamily="34" charset="-79"/>
              </a:rPr>
              <a:t>Concept</a:t>
            </a:r>
          </a:p>
          <a:p>
            <a:pPr marL="0" indent="0">
              <a:buNone/>
            </a:pPr>
            <a:r>
              <a:rPr lang="en-US" sz="2400" dirty="0">
                <a:solidFill>
                  <a:schemeClr val="tx1"/>
                </a:solidFill>
                <a:latin typeface="David" panose="020E0502060401010101" pitchFamily="34" charset="-79"/>
                <a:cs typeface="David" panose="020E0502060401010101" pitchFamily="34" charset="-79"/>
              </a:rPr>
              <a:t>The basic concept of the game came from the sport table tennis which was then developed into an electronic game “Pong” by the American game manufacturer Atari, Inc. in 1972.</a:t>
            </a:r>
          </a:p>
          <a:p>
            <a:pPr marL="0" indent="0">
              <a:buNone/>
            </a:pPr>
            <a:r>
              <a:rPr lang="en-US" sz="2400" dirty="0">
                <a:solidFill>
                  <a:schemeClr val="tx1"/>
                </a:solidFill>
                <a:latin typeface="David" panose="020E0502060401010101" pitchFamily="34" charset="-79"/>
                <a:cs typeface="David" panose="020E0502060401010101" pitchFamily="34" charset="-79"/>
              </a:rPr>
              <a:t>The original game consisted of two paddles that players used to volley a small ball back and forth across a screen.</a:t>
            </a:r>
          </a:p>
          <a:p>
            <a:endParaRPr lang="en-US" sz="24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43FF4D-D379-426F-B0CD-36665B68893C}"/>
              </a:ext>
            </a:extLst>
          </p:cNvPr>
          <p:cNvSpPr>
            <a:spLocks noGrp="1"/>
          </p:cNvSpPr>
          <p:nvPr>
            <p:ph type="title"/>
          </p:nvPr>
        </p:nvSpPr>
        <p:spPr/>
        <p:txBody>
          <a:bodyPr/>
          <a:lstStyle/>
          <a:p>
            <a:r>
              <a:rPr lang="en-US" dirty="0"/>
              <a:t>Gameplay basis</a:t>
            </a:r>
          </a:p>
        </p:txBody>
      </p:sp>
      <p:sp>
        <p:nvSpPr>
          <p:cNvPr id="3" name="Content Placeholder 2">
            <a:extLst>
              <a:ext uri="{FF2B5EF4-FFF2-40B4-BE49-F238E27FC236}">
                <a16:creationId xmlns="" xmlns:a16="http://schemas.microsoft.com/office/drawing/2014/main" id="{425A11F8-02C0-4D24-88EA-4431CFB1F3B3}"/>
              </a:ext>
            </a:extLst>
          </p:cNvPr>
          <p:cNvSpPr>
            <a:spLocks noGrp="1"/>
          </p:cNvSpPr>
          <p:nvPr>
            <p:ph idx="1"/>
          </p:nvPr>
        </p:nvSpPr>
        <p:spPr/>
        <p:txBody>
          <a:bodyPr/>
          <a:lstStyle/>
          <a:p>
            <a:pPr marL="0" indent="0">
              <a:buNone/>
            </a:pPr>
            <a:r>
              <a:rPr lang="en-US" dirty="0">
                <a:solidFill>
                  <a:schemeClr val="tx1"/>
                </a:solidFill>
                <a:latin typeface="David" panose="020E0502060401010101" pitchFamily="34" charset="-79"/>
                <a:cs typeface="David" panose="020E0502060401010101" pitchFamily="34" charset="-79"/>
              </a:rPr>
              <a:t>The gameplay is based on the original Pong game but with added features of upgrading some attributes of the pong. An arcade game with frame based animation that is being refreshed every mi</a:t>
            </a:r>
          </a:p>
        </p:txBody>
      </p:sp>
    </p:spTree>
    <p:extLst>
      <p:ext uri="{BB962C8B-B14F-4D97-AF65-F5344CB8AC3E}">
        <p14:creationId xmlns="" xmlns:p14="http://schemas.microsoft.com/office/powerpoint/2010/main" val="159593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582D4E-DEB3-43EE-A3EE-8207E0F5BF7F}"/>
              </a:ext>
            </a:extLst>
          </p:cNvPr>
          <p:cNvSpPr>
            <a:spLocks noGrp="1"/>
          </p:cNvSpPr>
          <p:nvPr>
            <p:ph type="title"/>
          </p:nvPr>
        </p:nvSpPr>
        <p:spPr>
          <a:xfrm>
            <a:off x="457200" y="1714500"/>
            <a:ext cx="8229600" cy="857250"/>
          </a:xfrm>
        </p:spPr>
        <p:txBody>
          <a:bodyPr>
            <a:normAutofit/>
          </a:bodyPr>
          <a:lstStyle/>
          <a:p>
            <a:r>
              <a:rPr lang="en-US" dirty="0">
                <a:latin typeface="Baskerville Old Face" panose="02020602080505020303" pitchFamily="18" charset="0"/>
              </a:rPr>
              <a:t>Gameplay</a:t>
            </a:r>
          </a:p>
        </p:txBody>
      </p:sp>
    </p:spTree>
    <p:extLst>
      <p:ext uri="{BB962C8B-B14F-4D97-AF65-F5344CB8AC3E}">
        <p14:creationId xmlns="" xmlns:p14="http://schemas.microsoft.com/office/powerpoint/2010/main" val="133012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38912"/>
            <a:ext cx="8093365" cy="521079"/>
          </a:xfrm>
        </p:spPr>
        <p:txBody>
          <a:bodyPr>
            <a:normAutofit fontScale="90000"/>
          </a:bodyPr>
          <a:lstStyle/>
          <a:p>
            <a:r>
              <a:rPr lang="en-US" dirty="0">
                <a:latin typeface="Baskerville Old Face" panose="02020602080505020303" pitchFamily="18" charset="0"/>
              </a:rPr>
              <a:t>Gameplay</a:t>
            </a:r>
          </a:p>
        </p:txBody>
      </p:sp>
      <p:pic>
        <p:nvPicPr>
          <p:cNvPr id="16" name="Content Placeholder 15">
            <a:extLst>
              <a:ext uri="{FF2B5EF4-FFF2-40B4-BE49-F238E27FC236}">
                <a16:creationId xmlns="" xmlns:a16="http://schemas.microsoft.com/office/drawing/2014/main" id="{8D73DD32-C01E-4F9A-9B3B-53C23EDFFA49}"/>
              </a:ext>
            </a:extLst>
          </p:cNvPr>
          <p:cNvPicPr>
            <a:picLocks noGrp="1" noChangeAspect="1"/>
          </p:cNvPicPr>
          <p:nvPr>
            <p:ph sz="half" idx="2"/>
          </p:nvPr>
        </p:nvPicPr>
        <p:blipFill>
          <a:blip r:embed="rId2" cstate="print">
            <a:extLst>
              <a:ext uri="{28A0092B-C50C-407E-A947-70E740481C1C}">
                <a14:useLocalDpi xmlns="" xmlns:a14="http://schemas.microsoft.com/office/drawing/2010/main" val="0"/>
              </a:ext>
            </a:extLst>
          </a:blip>
          <a:stretch>
            <a:fillRect/>
          </a:stretch>
        </p:blipFill>
        <p:spPr>
          <a:xfrm>
            <a:off x="320759" y="659991"/>
            <a:ext cx="5478329" cy="3479389"/>
          </a:xfrm>
        </p:spPr>
      </p:pic>
      <p:cxnSp>
        <p:nvCxnSpPr>
          <p:cNvPr id="21" name="Straight Arrow Connector 20">
            <a:extLst>
              <a:ext uri="{FF2B5EF4-FFF2-40B4-BE49-F238E27FC236}">
                <a16:creationId xmlns="" xmlns:a16="http://schemas.microsoft.com/office/drawing/2014/main" id="{F007FBC1-553E-4C78-8F12-DF530F3017DD}"/>
              </a:ext>
            </a:extLst>
          </p:cNvPr>
          <p:cNvCxnSpPr>
            <a:cxnSpLocks/>
          </p:cNvCxnSpPr>
          <p:nvPr/>
        </p:nvCxnSpPr>
        <p:spPr>
          <a:xfrm>
            <a:off x="3569109" y="2025446"/>
            <a:ext cx="265471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BC43B6A4-2D4F-4F3C-B7B9-609C003330FA}"/>
              </a:ext>
            </a:extLst>
          </p:cNvPr>
          <p:cNvCxnSpPr>
            <a:cxnSpLocks/>
          </p:cNvCxnSpPr>
          <p:nvPr/>
        </p:nvCxnSpPr>
        <p:spPr>
          <a:xfrm>
            <a:off x="3569109" y="2718620"/>
            <a:ext cx="265471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7C83D021-908E-452A-892E-1FB4041A4C9A}"/>
              </a:ext>
            </a:extLst>
          </p:cNvPr>
          <p:cNvCxnSpPr>
            <a:cxnSpLocks/>
          </p:cNvCxnSpPr>
          <p:nvPr/>
        </p:nvCxnSpPr>
        <p:spPr>
          <a:xfrm>
            <a:off x="3549444" y="3431459"/>
            <a:ext cx="265471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B181A5BC-F1E9-4DA3-957B-BCD485105606}"/>
              </a:ext>
            </a:extLst>
          </p:cNvPr>
          <p:cNvSpPr txBox="1"/>
          <p:nvPr/>
        </p:nvSpPr>
        <p:spPr>
          <a:xfrm>
            <a:off x="6223819" y="1840780"/>
            <a:ext cx="2394863" cy="646331"/>
          </a:xfrm>
          <a:prstGeom prst="rect">
            <a:avLst/>
          </a:prstGeom>
          <a:noFill/>
        </p:spPr>
        <p:txBody>
          <a:bodyPr wrap="square" rtlCol="0">
            <a:spAutoFit/>
          </a:bodyPr>
          <a:lstStyle/>
          <a:p>
            <a:r>
              <a:rPr lang="en-US" dirty="0"/>
              <a:t>1. Hit enter to start game</a:t>
            </a:r>
          </a:p>
        </p:txBody>
      </p:sp>
      <p:sp>
        <p:nvSpPr>
          <p:cNvPr id="27" name="TextBox 26">
            <a:extLst>
              <a:ext uri="{FF2B5EF4-FFF2-40B4-BE49-F238E27FC236}">
                <a16:creationId xmlns="" xmlns:a16="http://schemas.microsoft.com/office/drawing/2014/main" id="{BA5A5F21-F9FC-401F-A7C4-DEC4A57BAB76}"/>
              </a:ext>
            </a:extLst>
          </p:cNvPr>
          <p:cNvSpPr txBox="1"/>
          <p:nvPr/>
        </p:nvSpPr>
        <p:spPr>
          <a:xfrm>
            <a:off x="6223819" y="2415120"/>
            <a:ext cx="2394863" cy="646331"/>
          </a:xfrm>
          <a:prstGeom prst="rect">
            <a:avLst/>
          </a:prstGeom>
          <a:noFill/>
        </p:spPr>
        <p:txBody>
          <a:bodyPr wrap="square" rtlCol="0">
            <a:spAutoFit/>
          </a:bodyPr>
          <a:lstStyle/>
          <a:p>
            <a:r>
              <a:rPr lang="en-US" dirty="0"/>
              <a:t>2.  Select to show other instructions</a:t>
            </a:r>
          </a:p>
        </p:txBody>
      </p:sp>
      <p:sp>
        <p:nvSpPr>
          <p:cNvPr id="28" name="TextBox 27">
            <a:extLst>
              <a:ext uri="{FF2B5EF4-FFF2-40B4-BE49-F238E27FC236}">
                <a16:creationId xmlns="" xmlns:a16="http://schemas.microsoft.com/office/drawing/2014/main" id="{7D092A73-DF35-4E62-8E2D-6DA58ED3C67D}"/>
              </a:ext>
            </a:extLst>
          </p:cNvPr>
          <p:cNvSpPr txBox="1"/>
          <p:nvPr/>
        </p:nvSpPr>
        <p:spPr>
          <a:xfrm>
            <a:off x="6204154" y="3108293"/>
            <a:ext cx="2394863" cy="646331"/>
          </a:xfrm>
          <a:prstGeom prst="rect">
            <a:avLst/>
          </a:prstGeom>
          <a:noFill/>
        </p:spPr>
        <p:txBody>
          <a:bodyPr wrap="square" rtlCol="0">
            <a:spAutoFit/>
          </a:bodyPr>
          <a:lstStyle/>
          <a:p>
            <a:r>
              <a:rPr lang="en-US" dirty="0"/>
              <a:t>3. Select to quit the game</a:t>
            </a:r>
          </a:p>
        </p:txBody>
      </p:sp>
    </p:spTree>
    <p:extLst>
      <p:ext uri="{BB962C8B-B14F-4D97-AF65-F5344CB8AC3E}">
        <p14:creationId xmlns=""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E1CEFB3-AACF-48CF-9FCC-C858C715F0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84787" y="235974"/>
            <a:ext cx="6653611" cy="3757151"/>
          </a:xfrm>
          <a:prstGeom prst="rect">
            <a:avLst/>
          </a:prstGeom>
        </p:spPr>
      </p:pic>
      <p:sp>
        <p:nvSpPr>
          <p:cNvPr id="4" name="TextBox 3">
            <a:extLst>
              <a:ext uri="{FF2B5EF4-FFF2-40B4-BE49-F238E27FC236}">
                <a16:creationId xmlns="" xmlns:a16="http://schemas.microsoft.com/office/drawing/2014/main" id="{72C9DBC3-7AAD-41CD-B247-9A536D01C7CA}"/>
              </a:ext>
            </a:extLst>
          </p:cNvPr>
          <p:cNvSpPr txBox="1"/>
          <p:nvPr/>
        </p:nvSpPr>
        <p:spPr>
          <a:xfrm>
            <a:off x="7030064" y="904568"/>
            <a:ext cx="1877961" cy="923330"/>
          </a:xfrm>
          <a:prstGeom prst="rect">
            <a:avLst/>
          </a:prstGeom>
          <a:noFill/>
        </p:spPr>
        <p:txBody>
          <a:bodyPr wrap="square" rtlCol="0">
            <a:spAutoFit/>
          </a:bodyPr>
          <a:lstStyle/>
          <a:p>
            <a:r>
              <a:rPr lang="en-US" dirty="0"/>
              <a:t>Shows some basic mechanics of the game.</a:t>
            </a:r>
          </a:p>
        </p:txBody>
      </p:sp>
    </p:spTree>
    <p:extLst>
      <p:ext uri="{BB962C8B-B14F-4D97-AF65-F5344CB8AC3E}">
        <p14:creationId xmlns="" xmlns:p14="http://schemas.microsoft.com/office/powerpoint/2010/main" val="275676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C0813B6-43C4-4B48-8CC2-F58847C730A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60221" y="447430"/>
            <a:ext cx="5707512" cy="3227910"/>
          </a:xfrm>
          <a:prstGeom prst="rect">
            <a:avLst/>
          </a:prstGeom>
        </p:spPr>
      </p:pic>
      <p:sp>
        <p:nvSpPr>
          <p:cNvPr id="4" name="TextBox 3">
            <a:extLst>
              <a:ext uri="{FF2B5EF4-FFF2-40B4-BE49-F238E27FC236}">
                <a16:creationId xmlns="" xmlns:a16="http://schemas.microsoft.com/office/drawing/2014/main" id="{95DE43E1-5F4A-4AB5-90C6-78B32D8262A9}"/>
              </a:ext>
            </a:extLst>
          </p:cNvPr>
          <p:cNvSpPr txBox="1"/>
          <p:nvPr/>
        </p:nvSpPr>
        <p:spPr>
          <a:xfrm>
            <a:off x="6400800" y="137652"/>
            <a:ext cx="265470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main goal of the game is to hit the ball and let it pass through behind the opponent.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ball that passes through behind the opponent’s ‘pong’ can give you 1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first player to reach the score of 7 is the winner.</a:t>
            </a:r>
          </a:p>
        </p:txBody>
      </p:sp>
      <p:cxnSp>
        <p:nvCxnSpPr>
          <p:cNvPr id="11" name="Straight Arrow Connector 10">
            <a:extLst>
              <a:ext uri="{FF2B5EF4-FFF2-40B4-BE49-F238E27FC236}">
                <a16:creationId xmlns="" xmlns:a16="http://schemas.microsoft.com/office/drawing/2014/main" id="{E86DC158-24F2-4431-88A3-D4F869DE5E16}"/>
              </a:ext>
            </a:extLst>
          </p:cNvPr>
          <p:cNvCxnSpPr/>
          <p:nvPr/>
        </p:nvCxnSpPr>
        <p:spPr>
          <a:xfrm flipV="1">
            <a:off x="3266768" y="1184848"/>
            <a:ext cx="2517058" cy="87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B3E1076C-F293-439D-8163-D11BD102F985}"/>
              </a:ext>
            </a:extLst>
          </p:cNvPr>
          <p:cNvCxnSpPr>
            <a:cxnSpLocks/>
          </p:cNvCxnSpPr>
          <p:nvPr/>
        </p:nvCxnSpPr>
        <p:spPr>
          <a:xfrm flipV="1">
            <a:off x="3266768" y="1623116"/>
            <a:ext cx="2517058" cy="519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07E23C04-7878-48D6-89ED-40C08C591989}"/>
              </a:ext>
            </a:extLst>
          </p:cNvPr>
          <p:cNvCxnSpPr>
            <a:cxnSpLocks/>
          </p:cNvCxnSpPr>
          <p:nvPr/>
        </p:nvCxnSpPr>
        <p:spPr>
          <a:xfrm>
            <a:off x="3259393" y="2302157"/>
            <a:ext cx="2610465" cy="86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D298B080-11E5-4950-AC98-B43040DA5CA7}"/>
              </a:ext>
            </a:extLst>
          </p:cNvPr>
          <p:cNvCxnSpPr>
            <a:cxnSpLocks/>
          </p:cNvCxnSpPr>
          <p:nvPr/>
        </p:nvCxnSpPr>
        <p:spPr>
          <a:xfrm>
            <a:off x="3266767" y="2223915"/>
            <a:ext cx="2445775" cy="34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8434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22E9045-9D34-41C6-9B92-D896CE5C67E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42451" y="353962"/>
            <a:ext cx="6274102" cy="3499674"/>
          </a:xfrm>
          <a:prstGeom prst="rect">
            <a:avLst/>
          </a:prstGeom>
        </p:spPr>
      </p:pic>
      <p:cxnSp>
        <p:nvCxnSpPr>
          <p:cNvPr id="5" name="Straight Arrow Connector 4">
            <a:extLst>
              <a:ext uri="{FF2B5EF4-FFF2-40B4-BE49-F238E27FC236}">
                <a16:creationId xmlns="" xmlns:a16="http://schemas.microsoft.com/office/drawing/2014/main" id="{8A977079-8D98-4C5C-B0C8-7CEAE31EB3DD}"/>
              </a:ext>
            </a:extLst>
          </p:cNvPr>
          <p:cNvCxnSpPr/>
          <p:nvPr/>
        </p:nvCxnSpPr>
        <p:spPr>
          <a:xfrm flipV="1">
            <a:off x="825909" y="1750142"/>
            <a:ext cx="580103" cy="51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 xmlns:a16="http://schemas.microsoft.com/office/drawing/2014/main" id="{830D8983-5124-42A2-8BAC-51D5973D3EC7}"/>
              </a:ext>
            </a:extLst>
          </p:cNvPr>
          <p:cNvCxnSpPr>
            <a:cxnSpLocks/>
          </p:cNvCxnSpPr>
          <p:nvPr/>
        </p:nvCxnSpPr>
        <p:spPr>
          <a:xfrm flipH="1">
            <a:off x="2231923" y="2261419"/>
            <a:ext cx="1372159" cy="1297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2F3FAB31-DC01-4D1B-9715-A219BA0817FB}"/>
              </a:ext>
            </a:extLst>
          </p:cNvPr>
          <p:cNvCxnSpPr/>
          <p:nvPr/>
        </p:nvCxnSpPr>
        <p:spPr>
          <a:xfrm flipH="1" flipV="1">
            <a:off x="825909" y="2349909"/>
            <a:ext cx="134702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37303D4C-41A5-42D7-9714-F95C83DA27AF}"/>
              </a:ext>
            </a:extLst>
          </p:cNvPr>
          <p:cNvSpPr txBox="1"/>
          <p:nvPr/>
        </p:nvSpPr>
        <p:spPr>
          <a:xfrm>
            <a:off x="7000568" y="230094"/>
            <a:ext cx="203527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Each hit of the ball can let you earn 1 point.</a:t>
            </a:r>
          </a:p>
          <a:p>
            <a:endParaRPr lang="en-US" dirty="0"/>
          </a:p>
          <a:p>
            <a:pPr marL="285750" indent="-285750">
              <a:buFont typeface="Arial" panose="020B0604020202020204" pitchFamily="34" charset="0"/>
              <a:buChar char="•"/>
            </a:pPr>
            <a:r>
              <a:rPr lang="en-US" dirty="0"/>
              <a:t>Points can be used to upgrade your ‘pong’.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Losers of each round earns 5 points.</a:t>
            </a:r>
          </a:p>
        </p:txBody>
      </p:sp>
    </p:spTree>
    <p:extLst>
      <p:ext uri="{BB962C8B-B14F-4D97-AF65-F5344CB8AC3E}">
        <p14:creationId xmlns="" xmlns:p14="http://schemas.microsoft.com/office/powerpoint/2010/main" val="70253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Words>
  <Application>Microsoft Office PowerPoint</Application>
  <PresentationFormat>On-screen Show (16:9)</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 Pong</vt:lpstr>
      <vt:lpstr>Project Description</vt:lpstr>
      <vt:lpstr>Slide 3</vt:lpstr>
      <vt:lpstr>Gameplay basis</vt:lpstr>
      <vt:lpstr>Gameplay</vt:lpstr>
      <vt:lpstr>Gameplay</vt:lpstr>
      <vt:lpstr>Slide 7</vt:lpstr>
      <vt:lpstr>Slide 8</vt:lpstr>
      <vt:lpstr>Slide 9</vt:lpstr>
      <vt:lpstr>Slide 10</vt:lpstr>
      <vt:lpstr>Slide 11</vt:lpstr>
      <vt:lpstr>Slide 12</vt:lpstr>
      <vt:lpstr>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2020-05-06T07:12:02Z</dcterms:modified>
</cp:coreProperties>
</file>