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2" r:id="rId3"/>
    <p:sldId id="535" r:id="rId4"/>
    <p:sldId id="329" r:id="rId5"/>
    <p:sldId id="2333" r:id="rId6"/>
    <p:sldId id="2334" r:id="rId7"/>
    <p:sldId id="2335" r:id="rId8"/>
    <p:sldId id="2336" r:id="rId9"/>
    <p:sldId id="2337" r:id="rId10"/>
    <p:sldId id="2338" r:id="rId11"/>
    <p:sldId id="2339" r:id="rId12"/>
    <p:sldId id="2340" r:id="rId13"/>
    <p:sldId id="2341" r:id="rId14"/>
    <p:sldId id="2342" r:id="rId15"/>
    <p:sldId id="2343" r:id="rId16"/>
    <p:sldId id="2344" r:id="rId17"/>
    <p:sldId id="2347" r:id="rId18"/>
    <p:sldId id="2348" r:id="rId19"/>
    <p:sldId id="2345" r:id="rId20"/>
    <p:sldId id="2352" r:id="rId21"/>
    <p:sldId id="2350" r:id="rId22"/>
    <p:sldId id="2346" r:id="rId23"/>
    <p:sldId id="2319" r:id="rId2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3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2706" y="1140"/>
      </p:cViewPr>
      <p:guideLst>
        <p:guide orient="horz" pos="1703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87731" y="1077209"/>
            <a:ext cx="4603115" cy="6508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LOAN MANAGEMENT SYSTEM</a:t>
            </a:r>
            <a:endParaRPr lang="en-US" altLang="zh-CN" sz="28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4057015" y="3331845"/>
            <a:ext cx="2574290" cy="825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986530" y="4190365"/>
            <a:ext cx="30480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3794760" y="3429635"/>
            <a:ext cx="3042920" cy="1207135"/>
          </a:xfrm>
          <a:prstGeom prst="round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50000"/>
              </a:lnSpc>
            </a:pPr>
            <a:r>
              <a:rPr lang="en-IN" altLang="en-US" dirty="0">
                <a:solidFill>
                  <a:schemeClr val="tx2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Using MySQL by</a:t>
            </a:r>
            <a:endParaRPr lang="en-IN" altLang="en-US" dirty="0">
              <a:solidFill>
                <a:schemeClr val="tx2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IN" altLang="en-US" dirty="0">
                <a:solidFill>
                  <a:schemeClr val="tx2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Kartheek kumar 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4-10-23 1322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" y="1944370"/>
            <a:ext cx="4546600" cy="2726690"/>
          </a:xfrm>
          <a:prstGeom prst="rect">
            <a:avLst/>
          </a:prstGeom>
        </p:spPr>
      </p:pic>
      <p:pic>
        <p:nvPicPr>
          <p:cNvPr id="3" name="Picture 2" descr="Screenshot 2024-10-23 1325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610" y="1920240"/>
            <a:ext cx="2992120" cy="27508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63240" y="25908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Row level Trigger</a:t>
            </a:r>
            <a:endParaRPr lang="en-IN" altLang="en-US" sz="16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60400" y="998855"/>
            <a:ext cx="7847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Creating loan_status table and loan_status_remarks table .Creating a row level trigger so that if loan_amount is null then setting loan amount as loan still processing.</a:t>
            </a:r>
            <a:endParaRPr lang="en-IN" alt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4-10-23 1323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1527175"/>
            <a:ext cx="5102860" cy="3116580"/>
          </a:xfrm>
          <a:prstGeom prst="rect">
            <a:avLst/>
          </a:prstGeom>
        </p:spPr>
      </p:pic>
      <p:pic>
        <p:nvPicPr>
          <p:cNvPr id="3" name="Picture 2" descr="Screenshot 2024-10-23 1327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40" y="1527175"/>
            <a:ext cx="3208020" cy="31159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48000" y="44196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Statement level trigger</a:t>
            </a:r>
            <a:endParaRPr lang="en-IN" altLang="en-US" sz="16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4-10-23 133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" y="2206625"/>
            <a:ext cx="4422775" cy="2059940"/>
          </a:xfrm>
          <a:prstGeom prst="rect">
            <a:avLst/>
          </a:prstGeom>
        </p:spPr>
      </p:pic>
      <p:pic>
        <p:nvPicPr>
          <p:cNvPr id="3" name="Picture 2" descr="Screenshot 2024-10-23 133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570" y="2205990"/>
            <a:ext cx="3776980" cy="20605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74595" y="26670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Loan Cibil Score Status</a:t>
            </a:r>
            <a:endParaRPr lang="en-IN" alt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580390" y="935355"/>
            <a:ext cx="8045450" cy="680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Performing delete operation by deleting customers whose cibil_score_status is rejected and deleting customers whose loan_amount is still processing  from loan_status_remarks. Creating a new table and naming it as loan_cibil_score_status by joining loan_status table and 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cibil_score_status.</a:t>
            </a:r>
            <a:endParaRPr lang="en-IN" alt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4-10-23 1333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910590"/>
            <a:ext cx="7132320" cy="1493520"/>
          </a:xfrm>
          <a:prstGeom prst="rect">
            <a:avLst/>
          </a:prstGeom>
        </p:spPr>
      </p:pic>
      <p:pic>
        <p:nvPicPr>
          <p:cNvPr id="3" name="Picture 2" descr="Screenshot 2024-10-23 1334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" y="2624455"/>
            <a:ext cx="7791450" cy="22326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566035" y="40195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Customer interest analysis</a:t>
            </a:r>
            <a:endParaRPr lang="en-IN" altLang="en-US" sz="16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 2024-10-23 133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1491615"/>
            <a:ext cx="4853940" cy="33223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48000" y="41846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Performing DML Operations</a:t>
            </a:r>
            <a:endParaRPr lang="en-IN" altLang="en-US" sz="16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01750" y="1078865"/>
            <a:ext cx="5634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Performing update operation on gender and age for customer_det table.</a:t>
            </a:r>
            <a:endParaRPr lang="en-IN" alt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320925" y="473710"/>
            <a:ext cx="4502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Procedure</a:t>
            </a:r>
            <a:endParaRPr lang="en-IN" altLang="en-US" sz="16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Screenshot 2024-10-23 1947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993140"/>
            <a:ext cx="7741920" cy="36626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4-10-23 135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898015"/>
            <a:ext cx="8117840" cy="24453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48000" y="46545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Output - 1.1</a:t>
            </a:r>
            <a:endParaRPr lang="en-IN" altLang="en-US" sz="16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08025" y="1229995"/>
            <a:ext cx="5840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Join all the 5 tables without repeating the fields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using joins.</a:t>
            </a:r>
            <a:endParaRPr lang="en-IN" alt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 2024-10-23 1352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5895" y="1242060"/>
            <a:ext cx="6347460" cy="30251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048000" y="57721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Output - 1.2</a:t>
            </a:r>
            <a:endParaRPr lang="en-IN" altLang="en-US" sz="16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4-10-23 1349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1630045"/>
            <a:ext cx="6042660" cy="31394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48000" y="49022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Output - 2.1</a:t>
            </a:r>
            <a:endParaRPr lang="en-IN" altLang="en-US" sz="16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90270" y="1007110"/>
            <a:ext cx="3771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Displaying Mismatched details using joins</a:t>
            </a:r>
            <a:endParaRPr lang="en-IN" alt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4-10-23 145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855" y="1169670"/>
            <a:ext cx="6591300" cy="31699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95625" y="45021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Output - 2.2</a:t>
            </a:r>
            <a:endParaRPr lang="en-IN" altLang="en-US" sz="16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092812" y="1959640"/>
            <a:ext cx="21393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CONTENTS</a:t>
            </a:r>
            <a:endParaRPr lang="en-US" altLang="zh-CN" sz="2800" b="1" dirty="0">
              <a:solidFill>
                <a:schemeClr val="accent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972039" y="2571750"/>
            <a:ext cx="38086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5033915" y="1116477"/>
            <a:ext cx="285496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342900" indent="-342900" algn="l" eaLnBrk="1" hangingPunct="1">
              <a:lnSpc>
                <a:spcPct val="21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Introduction of SQL</a:t>
            </a:r>
            <a:endParaRPr lang="zh-CN" altLang="en-US" sz="1600" b="1" dirty="0">
              <a:solidFill>
                <a:schemeClr val="tx2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lt"/>
            </a:endParaRPr>
          </a:p>
          <a:p>
            <a:pPr marL="342900" indent="-342900" algn="l" eaLnBrk="1" hangingPunct="1">
              <a:lnSpc>
                <a:spcPct val="210000"/>
              </a:lnSpc>
              <a:buFont typeface="+mj-lt"/>
              <a:buAutoNum type="arabicPeriod"/>
            </a:pPr>
            <a:r>
              <a:rPr lang="en-IN" altLang="zh-CN" sz="1600" b="1" dirty="0">
                <a:solidFill>
                  <a:schemeClr val="tx2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SQL Servers</a:t>
            </a:r>
            <a:endParaRPr lang="en-IN" altLang="zh-CN" sz="1600" b="1" dirty="0">
              <a:solidFill>
                <a:schemeClr val="tx2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lt"/>
            </a:endParaRPr>
          </a:p>
          <a:p>
            <a:pPr marL="342900" indent="-342900" algn="l" eaLnBrk="1" hangingPunct="1">
              <a:lnSpc>
                <a:spcPct val="210000"/>
              </a:lnSpc>
              <a:buFont typeface="+mj-lt"/>
              <a:buAutoNum type="arabicPeriod"/>
            </a:pPr>
            <a:r>
              <a:rPr lang="en-IN" altLang="zh-CN" sz="1600" b="1" dirty="0">
                <a:solidFill>
                  <a:schemeClr val="tx2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SQL Statements</a:t>
            </a:r>
            <a:endParaRPr lang="en-IN" altLang="zh-CN" sz="1600" b="1" dirty="0">
              <a:solidFill>
                <a:schemeClr val="tx2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lt"/>
            </a:endParaRPr>
          </a:p>
          <a:p>
            <a:pPr marL="342900" indent="-342900" algn="l" eaLnBrk="1" hangingPunct="1">
              <a:lnSpc>
                <a:spcPct val="210000"/>
              </a:lnSpc>
              <a:buFont typeface="+mj-lt"/>
              <a:buAutoNum type="arabicPeriod"/>
            </a:pPr>
            <a:r>
              <a:rPr lang="en-IN" altLang="zh-CN" sz="1600" b="1" dirty="0">
                <a:solidFill>
                  <a:schemeClr val="tx2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MySQL General Functions</a:t>
            </a:r>
            <a:endParaRPr lang="en-IN" altLang="zh-CN" sz="1600" b="1" dirty="0">
              <a:solidFill>
                <a:schemeClr val="tx2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lt"/>
            </a:endParaRPr>
          </a:p>
          <a:p>
            <a:pPr marL="342900" indent="-342900" algn="l" eaLnBrk="1" hangingPunct="1">
              <a:lnSpc>
                <a:spcPct val="210000"/>
              </a:lnSpc>
              <a:buFont typeface="+mj-lt"/>
              <a:buAutoNum type="arabicPeriod"/>
            </a:pPr>
            <a:r>
              <a:rPr lang="en-IN" altLang="zh-CN" sz="1600" b="1" dirty="0">
                <a:solidFill>
                  <a:schemeClr val="tx2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Projects</a:t>
            </a:r>
            <a:endParaRPr lang="zh-CN" altLang="en-US" sz="1600" b="1" dirty="0">
              <a:solidFill>
                <a:schemeClr val="tx2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lt"/>
            </a:endParaRPr>
          </a:p>
          <a:p>
            <a:pPr eaLnBrk="1" hangingPunct="1"/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4-10-23 1403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210" y="1630045"/>
            <a:ext cx="7561580" cy="26949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48000" y="37020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Output - 3 </a:t>
            </a:r>
            <a:endParaRPr lang="en-IN" altLang="en-US" sz="16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74395" y="1031240"/>
            <a:ext cx="7115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Filtering information of high cibil score customer 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from cibil_score_status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using inner join.</a:t>
            </a:r>
            <a:endParaRPr lang="en-IN" alt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4-10-23 1350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1604010"/>
            <a:ext cx="5151120" cy="31775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48000" y="33083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Output - 4</a:t>
            </a:r>
            <a:endParaRPr lang="en-IN" altLang="en-US" sz="16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44880" y="946150"/>
            <a:ext cx="65087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IN" altLang="en-US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Filtering information of  customer whose segment is Corporate or Home Office </a:t>
            </a:r>
            <a:r>
              <a:rPr lang="en-IN" altLang="en-US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from cibil_score_status</a:t>
            </a:r>
            <a:r>
              <a:rPr lang="en-IN" altLang="en-US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using inner join.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7061" y="2246244"/>
            <a:ext cx="195135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THANK YOU</a:t>
            </a:r>
            <a:endParaRPr lang="en-US" altLang="zh-CN" sz="2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Box 287"/>
          <p:cNvSpPr txBox="1"/>
          <p:nvPr/>
        </p:nvSpPr>
        <p:spPr>
          <a:xfrm>
            <a:off x="3047365" y="62484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Introduction of SQL</a:t>
            </a:r>
            <a:endParaRPr lang="en-US" sz="20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9" name="Text Box 288"/>
          <p:cNvSpPr txBox="1"/>
          <p:nvPr/>
        </p:nvSpPr>
        <p:spPr>
          <a:xfrm>
            <a:off x="1460500" y="1532255"/>
            <a:ext cx="6222365" cy="2204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SQL (Structured Query Language) is a domainspecific language used for managing and manipulating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data in relational database management systems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(RDBMS).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SQL is important because it allows users to query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databases, retrieve data, modify data, and perform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various operations on data.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elational databases are a structured way to store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and manage data, with data 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rganized into tables with predefined relationships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15670" y="855345"/>
            <a:ext cx="4384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SQL Servers</a:t>
            </a:r>
            <a:endParaRPr lang="en-US" sz="20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34415" y="1420495"/>
            <a:ext cx="3048000" cy="189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MySQL</a:t>
            </a:r>
            <a:endParaRPr lang="en-US" sz="1400">
              <a:solidFill>
                <a:schemeClr val="tx2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Oracle</a:t>
            </a:r>
            <a:endParaRPr lang="en-US" sz="1400">
              <a:solidFill>
                <a:schemeClr val="tx2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PostgreSQL</a:t>
            </a:r>
            <a:endParaRPr lang="en-US" sz="1400">
              <a:solidFill>
                <a:schemeClr val="tx2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SQL Server</a:t>
            </a:r>
            <a:r>
              <a:rPr lang="en-IN" altLang="en-US" sz="1400">
                <a:solidFill>
                  <a:schemeClr val="tx2"/>
                </a:solidFill>
              </a:rPr>
              <a:t> </a:t>
            </a:r>
            <a:r>
              <a:rPr lang="en-US" sz="1400">
                <a:solidFill>
                  <a:schemeClr val="tx2"/>
                </a:solidFill>
              </a:rPr>
              <a:t>(Microsoft Server)</a:t>
            </a:r>
            <a:endParaRPr lang="en-US" sz="1400">
              <a:solidFill>
                <a:schemeClr val="tx2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MongoDB</a:t>
            </a:r>
            <a:endParaRPr lang="en-US" sz="1400">
              <a:solidFill>
                <a:schemeClr val="tx2"/>
              </a:solidFill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NoSQL</a:t>
            </a:r>
            <a:endParaRPr lang="en-US" sz="1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76245" y="76073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SQL Statements</a:t>
            </a:r>
            <a:endParaRPr lang="en-US" sz="20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2365" y="1859280"/>
            <a:ext cx="3429635" cy="1598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DDL 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Definition Language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DML 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Definition Language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DQL 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Query Language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DCL 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Control Language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TCL 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Transaction Control Language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09040" y="8756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18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DDL</a:t>
            </a:r>
            <a:r>
              <a:rPr lang="en-IN" altLang="en-US"/>
              <a:t> - </a:t>
            </a:r>
            <a:r>
              <a:rPr 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Definition Language</a:t>
            </a:r>
            <a:endParaRPr lang="en-IN" altLang="en-US" sz="1600" b="1"/>
          </a:p>
        </p:txBody>
      </p:sp>
      <p:sp>
        <p:nvSpPr>
          <p:cNvPr id="3" name="Text Box 2"/>
          <p:cNvSpPr txBox="1"/>
          <p:nvPr/>
        </p:nvSpPr>
        <p:spPr>
          <a:xfrm>
            <a:off x="1209040" y="1522730"/>
            <a:ext cx="3048000" cy="1510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Database creation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Alter database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Table creation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Alter table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Alter header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Truncate table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39080" y="906780"/>
            <a:ext cx="35407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DML – </a:t>
            </a:r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ata </a:t>
            </a:r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anipulation </a:t>
            </a:r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anguage</a:t>
            </a:r>
            <a:r>
              <a:rPr lang="en-US"/>
              <a:t>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339080" y="1522730"/>
            <a:ext cx="3048000" cy="800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Insert values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Delete values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Update values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09040" y="338645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DCL – </a:t>
            </a:r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ata </a:t>
            </a:r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ontrol </a:t>
            </a:r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anguage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209040" y="3903345"/>
            <a:ext cx="3048000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Grant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Revoke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048000" y="37020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SQL  COMMANDS</a:t>
            </a:r>
            <a:endParaRPr lang="en-IN" altLang="en-US" sz="16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01420" y="64071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Q</a:t>
            </a:r>
            <a:r>
              <a:rPr 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 </a:t>
            </a:r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</a:t>
            </a:r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Query </a:t>
            </a:r>
            <a:r>
              <a:rPr 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Language</a:t>
            </a:r>
            <a:endParaRPr lang="en-US" sz="1600" b="1"/>
          </a:p>
        </p:txBody>
      </p:sp>
      <p:sp>
        <p:nvSpPr>
          <p:cNvPr id="3" name="Text Box 2"/>
          <p:cNvSpPr txBox="1"/>
          <p:nvPr/>
        </p:nvSpPr>
        <p:spPr>
          <a:xfrm>
            <a:off x="1201420" y="1313180"/>
            <a:ext cx="734441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buFont typeface="+mj-lt"/>
              <a:buAutoNum type="romanUcPeriod"/>
            </a:pPr>
            <a:r>
              <a:rPr lang="en-US" sz="14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General functions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/>
              <a:t>: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Where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Or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In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Not in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Count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Distinct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Group by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Like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Not Like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4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Aggregate (or) Calculated Function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Su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Min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Average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Maximum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4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String function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: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Lcase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Ucase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Left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Right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Concat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Length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Mid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4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Logical function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If condition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If with or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If with and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Nested if 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4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Date function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: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Date add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Timestamp diff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Month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Da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Date format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Year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14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Join queries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: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I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nner join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Left join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Right join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Full outer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Cross join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92785" y="466090"/>
            <a:ext cx="8037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Loan Management System Project</a:t>
            </a:r>
            <a:endParaRPr lang="en-US" sz="20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02030" y="1516380"/>
            <a:ext cx="6563995" cy="1007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The Loan Management System project is designed to manage and automate various aspects of loan processing and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customer data management. By working with key datasets and applying criteria-based classifications, triggers, and stored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procedures, this system efficiently handles loan applications, customer statuses, and interest 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alculations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alt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02030" y="106680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Summary:</a:t>
            </a:r>
            <a:endParaRPr lang="en-US" sz="16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02030" y="3175000"/>
            <a:ext cx="7575550" cy="1317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20000"/>
              </a:lnSpc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The project aims to analyze customer income status to categorize customers based on their financial standing.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Calculate loan amounts, monthly and annual interest, and update customer CIBIL scores.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Automate the loan approval process by using triggers for real-time status updates and by filtering customers based on</a:t>
            </a:r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defined criteria.</a:t>
            </a:r>
            <a:endParaRPr 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50290" y="2715260"/>
            <a:ext cx="3692525" cy="394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Objective:</a:t>
            </a:r>
            <a:endParaRPr lang="en-US" sz="16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4-10-23 131327"/>
          <p:cNvPicPr>
            <a:picLocks noChangeAspect="1"/>
          </p:cNvPicPr>
          <p:nvPr/>
        </p:nvPicPr>
        <p:blipFill>
          <a:blip r:embed="rId1"/>
          <a:srcRect r="12331" b="9322"/>
          <a:stretch>
            <a:fillRect/>
          </a:stretch>
        </p:blipFill>
        <p:spPr>
          <a:xfrm>
            <a:off x="297815" y="1918335"/>
            <a:ext cx="3448050" cy="2446020"/>
          </a:xfrm>
          <a:prstGeom prst="rect">
            <a:avLst/>
          </a:prstGeom>
        </p:spPr>
      </p:pic>
      <p:pic>
        <p:nvPicPr>
          <p:cNvPr id="4" name="Picture 3" descr="Screenshot 2024-10-23 1315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385" y="1918335"/>
            <a:ext cx="5097780" cy="23806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63240" y="434340"/>
            <a:ext cx="3723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Grade and Interest Percentage status</a:t>
            </a:r>
            <a:endParaRPr lang="en-IN" altLang="en-US" sz="16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8015" y="1027430"/>
            <a:ext cx="731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Adding grades to the customer and setting customer interest percentage  for customer_income table and creating a new table customer_income_status.</a:t>
            </a:r>
            <a:endParaRPr lang="en-IN" altLang="en-US" sz="14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3439</Words>
  <Application>WPS Presentation</Application>
  <PresentationFormat>全屏显示(16:9)</PresentationFormat>
  <Paragraphs>130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Times New Roman</vt:lpstr>
      <vt:lpstr>Calibri Light</vt:lpstr>
      <vt:lpstr>方正宋刻本秀楷简体</vt:lpstr>
      <vt:lpstr>Lato Light</vt:lpstr>
      <vt:lpstr>Segoe Print</vt:lpstr>
      <vt:lpstr>MS PGothic</vt:lpstr>
      <vt:lpstr>Microsoft YaHei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Divya Sree</cp:lastModifiedBy>
  <cp:revision>95</cp:revision>
  <dcterms:created xsi:type="dcterms:W3CDTF">2017-05-02T06:39:00Z</dcterms:created>
  <dcterms:modified xsi:type="dcterms:W3CDTF">2024-10-23T14:18:59Z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1033-12.2.0.18607</vt:lpwstr>
  </property>
  <property fmtid="{D5CDD505-2E9C-101B-9397-08002B2CF9AE}" pid="3" name="ICV">
    <vt:lpwstr>E03D4E1164024E94B26FE6F7398DA1D6_13</vt:lpwstr>
  </property>
</Properties>
</file>