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86" r:id="rId3"/>
    <p:sldId id="287" r:id="rId4"/>
    <p:sldId id="28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144106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299157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5445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3778098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240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2359071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1869219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24073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151647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A9599-0E2F-46F3-A57B-DD4574E2B7A7}" type="datetimeFigureOut">
              <a:rPr lang="en-US" smtClean="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282746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A9599-0E2F-46F3-A57B-DD4574E2B7A7}"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119422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A9599-0E2F-46F3-A57B-DD4574E2B7A7}" type="datetimeFigureOut">
              <a:rPr lang="en-US" smtClean="0"/>
              <a:t>7/10/2022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76829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A9599-0E2F-46F3-A57B-DD4574E2B7A7}" type="datetimeFigureOut">
              <a:rPr lang="en-US" smtClean="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386056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A9599-0E2F-46F3-A57B-DD4574E2B7A7}" type="datetimeFigureOut">
              <a:rPr lang="en-US" smtClean="0"/>
              <a:t>7/10/2022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204435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A9599-0E2F-46F3-A57B-DD4574E2B7A7}"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331683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A9599-0E2F-46F3-A57B-DD4574E2B7A7}" type="datetimeFigureOut">
              <a:rPr lang="en-US" smtClean="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A35ED-9F1D-442B-B0B6-6A6AC22273D1}" type="slidenum">
              <a:rPr lang="en-US" smtClean="0"/>
              <a:t>‹#›</a:t>
            </a:fld>
            <a:endParaRPr lang="en-US"/>
          </a:p>
        </p:txBody>
      </p:sp>
    </p:spTree>
    <p:extLst>
      <p:ext uri="{BB962C8B-B14F-4D97-AF65-F5344CB8AC3E}">
        <p14:creationId xmlns:p14="http://schemas.microsoft.com/office/powerpoint/2010/main" val="385351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2A9599-0E2F-46F3-A57B-DD4574E2B7A7}" type="datetimeFigureOut">
              <a:rPr lang="en-US" smtClean="0"/>
              <a:t>7/10/2022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EA35ED-9F1D-442B-B0B6-6A6AC22273D1}" type="slidenum">
              <a:rPr lang="en-US" smtClean="0"/>
              <a:t>‹#›</a:t>
            </a:fld>
            <a:endParaRPr lang="en-US"/>
          </a:p>
        </p:txBody>
      </p:sp>
    </p:spTree>
    <p:extLst>
      <p:ext uri="{BB962C8B-B14F-4D97-AF65-F5344CB8AC3E}">
        <p14:creationId xmlns:p14="http://schemas.microsoft.com/office/powerpoint/2010/main" val="12344322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haarika.mahankali/viz/StudentProject-TemperatureChange/Story1?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B41-93BE-8A6F-2788-B9A9701EF863}"/>
              </a:ext>
            </a:extLst>
          </p:cNvPr>
          <p:cNvSpPr>
            <a:spLocks noGrp="1"/>
          </p:cNvSpPr>
          <p:nvPr>
            <p:ph type="title"/>
          </p:nvPr>
        </p:nvSpPr>
        <p:spPr/>
        <p:txBody>
          <a:bodyPr/>
          <a:lstStyle/>
          <a:p>
            <a:r>
              <a:rPr lang="en-US" dirty="0"/>
              <a:t>Temperature Change Analysis</a:t>
            </a:r>
            <a:br>
              <a:rPr lang="en-US" dirty="0"/>
            </a:br>
            <a:r>
              <a:rPr lang="en-US" sz="3200" dirty="0">
                <a:solidFill>
                  <a:schemeClr val="tx1"/>
                </a:solidFill>
              </a:rPr>
              <a:t>Objectives</a:t>
            </a:r>
            <a:endParaRPr lang="en-US" dirty="0"/>
          </a:p>
        </p:txBody>
      </p:sp>
      <p:sp>
        <p:nvSpPr>
          <p:cNvPr id="3" name="Content Placeholder 2">
            <a:extLst>
              <a:ext uri="{FF2B5EF4-FFF2-40B4-BE49-F238E27FC236}">
                <a16:creationId xmlns:a16="http://schemas.microsoft.com/office/drawing/2014/main" id="{4ED27B12-5555-B61C-FC80-CED52652FD56}"/>
              </a:ext>
            </a:extLst>
          </p:cNvPr>
          <p:cNvSpPr>
            <a:spLocks noGrp="1"/>
          </p:cNvSpPr>
          <p:nvPr>
            <p:ph idx="1"/>
          </p:nvPr>
        </p:nvSpPr>
        <p:spPr/>
        <p:txBody>
          <a:bodyPr>
            <a:normAutofit fontScale="92500" lnSpcReduction="20000"/>
          </a:bodyPr>
          <a:lstStyle/>
          <a:p>
            <a:r>
              <a:rPr lang="en-US" dirty="0"/>
              <a:t>To uncover more information about Temperature change trends across the world.</a:t>
            </a:r>
          </a:p>
          <a:p>
            <a:r>
              <a:rPr lang="en-US" dirty="0"/>
              <a:t>To perform an initial data and exploratory analysis of the Temperature change data.</a:t>
            </a:r>
          </a:p>
          <a:p>
            <a:r>
              <a:rPr lang="en-US" dirty="0"/>
              <a:t>To formulate a hypothesis and to test it with regression analysis</a:t>
            </a:r>
          </a:p>
          <a:p>
            <a:endParaRPr lang="en-US" dirty="0"/>
          </a:p>
          <a:p>
            <a:pPr marL="0" indent="0">
              <a:buNone/>
            </a:pPr>
            <a:r>
              <a:rPr lang="en-US" dirty="0"/>
              <a:t>Tools Used:</a:t>
            </a:r>
          </a:p>
          <a:p>
            <a:pPr marL="0" indent="0">
              <a:buNone/>
            </a:pPr>
            <a:endParaRPr lang="en-US" dirty="0"/>
          </a:p>
          <a:p>
            <a:pPr marL="0" indent="0">
              <a:buNone/>
            </a:pPr>
            <a:r>
              <a:rPr lang="en-US" sz="1800" dirty="0">
                <a:solidFill>
                  <a:srgbClr val="666666"/>
                </a:solidFill>
                <a:effectLst/>
                <a:latin typeface="Tableau Book"/>
              </a:rPr>
              <a:t>Source: Data are based on the publicly available GISTEMP data, the Global Surface Temperature Change data distributed by the National Aeronautics and Space Administration Goddard Institute for Space Studies(NASA-GISS)</a:t>
            </a:r>
            <a:endParaRPr lang="en-US" dirty="0">
              <a:effectLst/>
            </a:endParaRPr>
          </a:p>
          <a:p>
            <a:pPr marL="0" indent="0">
              <a:buNone/>
            </a:pPr>
            <a:r>
              <a:rPr lang="en-US" sz="1800" dirty="0">
                <a:solidFill>
                  <a:srgbClr val="666666"/>
                </a:solidFill>
                <a:effectLst/>
                <a:latin typeface="Tableau Book"/>
              </a:rPr>
              <a:t>http://www.fao.org/faostat/en/#data/ET/metadata</a:t>
            </a:r>
            <a:endParaRPr lang="en-US" dirty="0">
              <a:effectLst/>
            </a:endParaRPr>
          </a:p>
          <a:p>
            <a:pPr marL="0" indent="0">
              <a:buNone/>
            </a:pPr>
            <a:br>
              <a:rPr lang="en-US" sz="1800" dirty="0">
                <a:solidFill>
                  <a:srgbClr val="666666"/>
                </a:solidFill>
                <a:effectLst/>
                <a:latin typeface="Tableau Book"/>
              </a:rPr>
            </a:br>
            <a:r>
              <a:rPr lang="en-US" dirty="0"/>
              <a:t>  </a:t>
            </a:r>
          </a:p>
        </p:txBody>
      </p:sp>
      <p:pic>
        <p:nvPicPr>
          <p:cNvPr id="4" name="Picture 3" descr="See the source image">
            <a:extLst>
              <a:ext uri="{FF2B5EF4-FFF2-40B4-BE49-F238E27FC236}">
                <a16:creationId xmlns:a16="http://schemas.microsoft.com/office/drawing/2014/main" id="{A7F6265F-46AF-213C-EC9B-89AF0A3BCE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7748" y="3624958"/>
            <a:ext cx="647954" cy="720065"/>
          </a:xfrm>
          <a:prstGeom prst="rect">
            <a:avLst/>
          </a:prstGeom>
          <a:noFill/>
          <a:ln>
            <a:noFill/>
          </a:ln>
        </p:spPr>
      </p:pic>
      <p:pic>
        <p:nvPicPr>
          <p:cNvPr id="5" name="Picture 4" descr="See the source image">
            <a:extLst>
              <a:ext uri="{FF2B5EF4-FFF2-40B4-BE49-F238E27FC236}">
                <a16:creationId xmlns:a16="http://schemas.microsoft.com/office/drawing/2014/main" id="{9585CBDA-2B62-23E0-E44F-1133913F8B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7829" y="3696247"/>
            <a:ext cx="1748920" cy="392076"/>
          </a:xfrm>
          <a:prstGeom prst="rect">
            <a:avLst/>
          </a:prstGeom>
          <a:noFill/>
          <a:ln>
            <a:noFill/>
          </a:ln>
        </p:spPr>
      </p:pic>
      <p:pic>
        <p:nvPicPr>
          <p:cNvPr id="6" name="Picture 5" descr="See the source image">
            <a:extLst>
              <a:ext uri="{FF2B5EF4-FFF2-40B4-BE49-F238E27FC236}">
                <a16:creationId xmlns:a16="http://schemas.microsoft.com/office/drawing/2014/main" id="{0E028284-E6B2-5100-9E09-76F4B0038A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2711" y="3510640"/>
            <a:ext cx="763289" cy="763289"/>
          </a:xfrm>
          <a:prstGeom prst="rect">
            <a:avLst/>
          </a:prstGeom>
          <a:noFill/>
          <a:ln>
            <a:noFill/>
          </a:ln>
        </p:spPr>
      </p:pic>
    </p:spTree>
    <p:extLst>
      <p:ext uri="{BB962C8B-B14F-4D97-AF65-F5344CB8AC3E}">
        <p14:creationId xmlns:p14="http://schemas.microsoft.com/office/powerpoint/2010/main" val="417483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B41-93BE-8A6F-2788-B9A9701EF863}"/>
              </a:ext>
            </a:extLst>
          </p:cNvPr>
          <p:cNvSpPr>
            <a:spLocks noGrp="1"/>
          </p:cNvSpPr>
          <p:nvPr>
            <p:ph type="title"/>
          </p:nvPr>
        </p:nvSpPr>
        <p:spPr/>
        <p:txBody>
          <a:bodyPr/>
          <a:lstStyle/>
          <a:p>
            <a:r>
              <a:rPr lang="en-US" dirty="0"/>
              <a:t>Exploratory Analysis</a:t>
            </a:r>
            <a:br>
              <a:rPr lang="en-US" dirty="0"/>
            </a:br>
            <a:endParaRPr lang="en-US" dirty="0"/>
          </a:p>
        </p:txBody>
      </p:sp>
      <p:sp>
        <p:nvSpPr>
          <p:cNvPr id="3" name="Content Placeholder 2">
            <a:extLst>
              <a:ext uri="{FF2B5EF4-FFF2-40B4-BE49-F238E27FC236}">
                <a16:creationId xmlns:a16="http://schemas.microsoft.com/office/drawing/2014/main" id="{4ED27B12-5555-B61C-FC80-CED52652FD56}"/>
              </a:ext>
            </a:extLst>
          </p:cNvPr>
          <p:cNvSpPr>
            <a:spLocks noGrp="1"/>
          </p:cNvSpPr>
          <p:nvPr>
            <p:ph idx="1"/>
          </p:nvPr>
        </p:nvSpPr>
        <p:spPr/>
        <p:txBody>
          <a:bodyPr/>
          <a:lstStyle/>
          <a:p>
            <a:r>
              <a:rPr lang="en-US" dirty="0"/>
              <a:t>The exploratory analysis, shows that as the year advances, the average temperature of the earth is increasing. This upward trend will help us formulate the hypothesis:</a:t>
            </a:r>
          </a:p>
          <a:p>
            <a:pPr marL="0" indent="0">
              <a:buNone/>
            </a:pPr>
            <a:r>
              <a:rPr lang="en-US" dirty="0"/>
              <a:t> </a:t>
            </a:r>
            <a:r>
              <a:rPr lang="en-US" i="1" dirty="0"/>
              <a:t>As the Year progresses, the average temperature of the earth increases</a:t>
            </a:r>
          </a:p>
        </p:txBody>
      </p:sp>
      <p:pic>
        <p:nvPicPr>
          <p:cNvPr id="7" name="Picture 6">
            <a:extLst>
              <a:ext uri="{FF2B5EF4-FFF2-40B4-BE49-F238E27FC236}">
                <a16:creationId xmlns:a16="http://schemas.microsoft.com/office/drawing/2014/main" id="{94CFB8F3-3180-A6DA-14B0-3899716336C9}"/>
              </a:ext>
            </a:extLst>
          </p:cNvPr>
          <p:cNvPicPr>
            <a:picLocks noChangeAspect="1"/>
          </p:cNvPicPr>
          <p:nvPr/>
        </p:nvPicPr>
        <p:blipFill rotWithShape="1">
          <a:blip r:embed="rId2"/>
          <a:srcRect l="29701" t="20513" r="3206" b="13200"/>
          <a:stretch/>
        </p:blipFill>
        <p:spPr bwMode="auto">
          <a:xfrm>
            <a:off x="1002282" y="3413760"/>
            <a:ext cx="7611365" cy="28346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365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B41-93BE-8A6F-2788-B9A9701EF863}"/>
              </a:ext>
            </a:extLst>
          </p:cNvPr>
          <p:cNvSpPr>
            <a:spLocks noGrp="1"/>
          </p:cNvSpPr>
          <p:nvPr>
            <p:ph type="title"/>
          </p:nvPr>
        </p:nvSpPr>
        <p:spPr/>
        <p:txBody>
          <a:bodyPr/>
          <a:lstStyle/>
          <a:p>
            <a:r>
              <a:rPr lang="en-US" dirty="0"/>
              <a:t>Linear Regression</a:t>
            </a:r>
            <a:br>
              <a:rPr lang="en-US" dirty="0"/>
            </a:br>
            <a:endParaRPr lang="en-US" dirty="0"/>
          </a:p>
        </p:txBody>
      </p:sp>
      <p:sp>
        <p:nvSpPr>
          <p:cNvPr id="3" name="Content Placeholder 2">
            <a:extLst>
              <a:ext uri="{FF2B5EF4-FFF2-40B4-BE49-F238E27FC236}">
                <a16:creationId xmlns:a16="http://schemas.microsoft.com/office/drawing/2014/main" id="{4ED27B12-5555-B61C-FC80-CED52652FD56}"/>
              </a:ext>
            </a:extLst>
          </p:cNvPr>
          <p:cNvSpPr>
            <a:spLocks noGrp="1"/>
          </p:cNvSpPr>
          <p:nvPr>
            <p:ph idx="1"/>
          </p:nvPr>
        </p:nvSpPr>
        <p:spPr/>
        <p:txBody>
          <a:bodyPr/>
          <a:lstStyle/>
          <a:p>
            <a:r>
              <a:rPr lang="en-US" dirty="0"/>
              <a:t>To test the hypothesis that was formulated earlier with Regression analysis.</a:t>
            </a:r>
          </a:p>
          <a:p>
            <a:r>
              <a:rPr lang="en-US" dirty="0"/>
              <a:t>From the analysis, we can see that almost 88% of the average temperature data follow the trend. This shows that the hypothesis is proved.</a:t>
            </a:r>
          </a:p>
          <a:p>
            <a:pPr marL="0" indent="0">
              <a:buNone/>
            </a:pPr>
            <a:r>
              <a:rPr lang="en-US" dirty="0"/>
              <a:t> </a:t>
            </a:r>
          </a:p>
        </p:txBody>
      </p:sp>
      <p:pic>
        <p:nvPicPr>
          <p:cNvPr id="5" name="Picture 4">
            <a:extLst>
              <a:ext uri="{FF2B5EF4-FFF2-40B4-BE49-F238E27FC236}">
                <a16:creationId xmlns:a16="http://schemas.microsoft.com/office/drawing/2014/main" id="{F352C0E4-B2D9-6A1F-C10F-2E8A845CAF24}"/>
              </a:ext>
            </a:extLst>
          </p:cNvPr>
          <p:cNvPicPr>
            <a:picLocks noChangeAspect="1"/>
          </p:cNvPicPr>
          <p:nvPr/>
        </p:nvPicPr>
        <p:blipFill rotWithShape="1">
          <a:blip r:embed="rId2"/>
          <a:srcRect l="29808" t="21083" r="2884" b="13010"/>
          <a:stretch/>
        </p:blipFill>
        <p:spPr bwMode="auto">
          <a:xfrm>
            <a:off x="1856232" y="3259963"/>
            <a:ext cx="5760720" cy="27755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21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B41-93BE-8A6F-2788-B9A9701EF863}"/>
              </a:ext>
            </a:extLst>
          </p:cNvPr>
          <p:cNvSpPr>
            <a:spLocks noGrp="1"/>
          </p:cNvSpPr>
          <p:nvPr>
            <p:ph type="title"/>
          </p:nvPr>
        </p:nvSpPr>
        <p:spPr/>
        <p:txBody>
          <a:bodyPr/>
          <a:lstStyle/>
          <a:p>
            <a:r>
              <a:rPr lang="en-US" dirty="0"/>
              <a:t>Suggestions</a:t>
            </a:r>
            <a:br>
              <a:rPr lang="en-US" dirty="0"/>
            </a:br>
            <a:endParaRPr lang="en-US" dirty="0"/>
          </a:p>
        </p:txBody>
      </p:sp>
      <p:sp>
        <p:nvSpPr>
          <p:cNvPr id="3" name="Content Placeholder 2">
            <a:extLst>
              <a:ext uri="{FF2B5EF4-FFF2-40B4-BE49-F238E27FC236}">
                <a16:creationId xmlns:a16="http://schemas.microsoft.com/office/drawing/2014/main" id="{4ED27B12-5555-B61C-FC80-CED52652FD56}"/>
              </a:ext>
            </a:extLst>
          </p:cNvPr>
          <p:cNvSpPr>
            <a:spLocks noGrp="1"/>
          </p:cNvSpPr>
          <p:nvPr>
            <p:ph idx="1"/>
          </p:nvPr>
        </p:nvSpPr>
        <p:spPr/>
        <p:txBody>
          <a:bodyPr>
            <a:normAutofit fontScale="92500" lnSpcReduction="10000"/>
          </a:bodyPr>
          <a:lstStyle/>
          <a:p>
            <a:r>
              <a:rPr lang="en-US" dirty="0">
                <a:solidFill>
                  <a:schemeClr val="tx1"/>
                </a:solidFill>
              </a:rPr>
              <a:t>From the analysis, it is evident that the temperature of the earth keeps rising as we progress in time.</a:t>
            </a:r>
          </a:p>
          <a:p>
            <a:r>
              <a:rPr lang="en-US" sz="1800" dirty="0">
                <a:solidFill>
                  <a:schemeClr val="tx1"/>
                </a:solidFill>
                <a:effectLst/>
              </a:rPr>
              <a:t>The potential future effects of global climate change include more frequent wildfires, longer periods of drought in some regions and an increase in the number, duration and intensity of tropical storms.</a:t>
            </a:r>
            <a:endParaRPr lang="en-US" dirty="0">
              <a:solidFill>
                <a:schemeClr val="tx1"/>
              </a:solidFill>
              <a:effectLst/>
            </a:endParaRPr>
          </a:p>
          <a:p>
            <a:r>
              <a:rPr lang="en-US" sz="1800" dirty="0">
                <a:solidFill>
                  <a:schemeClr val="tx1"/>
                </a:solidFill>
                <a:effectLst/>
              </a:rPr>
              <a:t>Switching to renewable sources of energy where possible, driving electric vehicles where feasible, conserving energy by better insulating buildings/homes where affordable are some of the mitigation strategies we can use to slow the human caused global warming.</a:t>
            </a:r>
            <a:br>
              <a:rPr lang="en-US" sz="1800" dirty="0">
                <a:solidFill>
                  <a:schemeClr val="tx1"/>
                </a:solidFill>
                <a:effectLst/>
              </a:rPr>
            </a:br>
            <a:endParaRPr lang="en-US" sz="1800" dirty="0">
              <a:solidFill>
                <a:schemeClr val="tx1"/>
              </a:solidFill>
              <a:effectLst/>
            </a:endParaRPr>
          </a:p>
          <a:p>
            <a:pPr marL="0" indent="0">
              <a:buNone/>
            </a:pPr>
            <a:r>
              <a:rPr lang="en-US" dirty="0">
                <a:solidFill>
                  <a:srgbClr val="666666"/>
                </a:solidFill>
                <a:latin typeface="Tableau Book"/>
              </a:rPr>
              <a:t>Data Presentation: </a:t>
            </a:r>
            <a:r>
              <a:rPr lang="fr-FR" dirty="0" err="1">
                <a:hlinkClick r:id="rId2"/>
              </a:rPr>
              <a:t>Student</a:t>
            </a:r>
            <a:r>
              <a:rPr lang="fr-FR" dirty="0">
                <a:hlinkClick r:id="rId2"/>
              </a:rPr>
              <a:t> Project - </a:t>
            </a:r>
            <a:r>
              <a:rPr lang="fr-FR" dirty="0" err="1">
                <a:hlinkClick r:id="rId2"/>
              </a:rPr>
              <a:t>Temperature</a:t>
            </a:r>
            <a:r>
              <a:rPr lang="fr-FR" dirty="0">
                <a:hlinkClick r:id="rId2"/>
              </a:rPr>
              <a:t> Change | Tableau Public</a:t>
            </a:r>
            <a:endParaRPr lang="fr-FR" dirty="0"/>
          </a:p>
          <a:p>
            <a:pPr marL="0" indent="0">
              <a:buNone/>
            </a:pPr>
            <a:endParaRPr lang="en-US" dirty="0">
              <a:solidFill>
                <a:srgbClr val="666666"/>
              </a:solidFill>
              <a:latin typeface="Tableau Book"/>
            </a:endParaRPr>
          </a:p>
          <a:p>
            <a:pPr marL="0" indent="0">
              <a:buNone/>
            </a:pPr>
            <a:r>
              <a:rPr lang="en-US" dirty="0">
                <a:solidFill>
                  <a:srgbClr val="666666"/>
                </a:solidFill>
                <a:latin typeface="Tableau Book"/>
              </a:rPr>
              <a:t> </a:t>
            </a:r>
            <a:endParaRPr lang="en-US" dirty="0"/>
          </a:p>
        </p:txBody>
      </p:sp>
    </p:spTree>
    <p:extLst>
      <p:ext uri="{BB962C8B-B14F-4D97-AF65-F5344CB8AC3E}">
        <p14:creationId xmlns:p14="http://schemas.microsoft.com/office/powerpoint/2010/main" val="316043760"/>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387</TotalTime>
  <Words>300</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Tableau Book</vt:lpstr>
      <vt:lpstr>Trebuchet MS</vt:lpstr>
      <vt:lpstr>Wingdings 3</vt:lpstr>
      <vt:lpstr>Facet</vt:lpstr>
      <vt:lpstr>Temperature Change Analysis Objectives</vt:lpstr>
      <vt:lpstr>Exploratory Analysis </vt:lpstr>
      <vt:lpstr>Linear Regression </vt:lpstr>
      <vt:lpstr>Suggestions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Temperature Change Analysis Objectives</dc:title>
  <dc:creator>Haarika Mahankali</dc:creator>
  <cp:lastModifiedBy>Haarika Mahankali</cp:lastModifiedBy>
  <cp:revision>1</cp:revision>
  <dcterms:created xsi:type="dcterms:W3CDTF">2022-07-11T03:09:35Z</dcterms:created>
  <dcterms:modified xsi:type="dcterms:W3CDTF">2022-07-11T09:36:55Z</dcterms:modified>
</cp:coreProperties>
</file>