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F9C550-1E86-4219-B1FE-E94E9E6FA65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835238-1EED-49C8-967D-1518F65ED5BC}">
      <dgm:prSet custT="1"/>
      <dgm:spPr/>
      <dgm:t>
        <a:bodyPr/>
        <a:lstStyle/>
        <a:p>
          <a:r>
            <a:rPr lang="en-US" sz="29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ury Gothic"/>
              <a:ea typeface="+mn-ea"/>
              <a:cs typeface="+mn-cs"/>
            </a:rPr>
            <a:t>Objective</a:t>
          </a:r>
          <a:r>
            <a:rPr lang="en-US" sz="2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ury Gothic"/>
              <a:ea typeface="+mn-ea"/>
              <a:cs typeface="+mn-cs"/>
            </a:rPr>
            <a:t>: To evaluate the order execution quality of four major market centers using SEC Rule 605 filings.</a:t>
          </a:r>
        </a:p>
      </dgm:t>
    </dgm:pt>
    <dgm:pt modelId="{DAE7A776-CC7A-4FC4-9B14-97DCD61B3301}" type="parTrans" cxnId="{3E17DAFF-6813-4A5D-81C2-353ACF99E18A}">
      <dgm:prSet/>
      <dgm:spPr/>
      <dgm:t>
        <a:bodyPr/>
        <a:lstStyle/>
        <a:p>
          <a:endParaRPr lang="en-US"/>
        </a:p>
      </dgm:t>
    </dgm:pt>
    <dgm:pt modelId="{7F85AFBC-507A-47B0-A8D2-DC0B2037FA82}" type="sibTrans" cxnId="{3E17DAFF-6813-4A5D-81C2-353ACF99E18A}">
      <dgm:prSet/>
      <dgm:spPr/>
      <dgm:t>
        <a:bodyPr/>
        <a:lstStyle/>
        <a:p>
          <a:endParaRPr lang="en-US"/>
        </a:p>
      </dgm:t>
    </dgm:pt>
    <dgm:pt modelId="{34A9B70F-34C6-42BF-A4AE-9F561ED7BD4A}">
      <dgm:prSet custT="1"/>
      <dgm:spPr/>
      <dgm:t>
        <a:bodyPr/>
        <a:lstStyle/>
        <a:p>
          <a:r>
            <a:rPr lang="en-US" sz="29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ury Gothic"/>
              <a:ea typeface="+mn-ea"/>
              <a:cs typeface="+mn-cs"/>
            </a:rPr>
            <a:t>Significance</a:t>
          </a:r>
          <a:r>
            <a:rPr lang="en-US" sz="2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ury Gothic"/>
              <a:ea typeface="+mn-ea"/>
              <a:cs typeface="+mn-cs"/>
            </a:rPr>
            <a:t>: Understanding how these centers perform in terms of net price improvement helps improve trading outcomes.</a:t>
          </a:r>
        </a:p>
      </dgm:t>
    </dgm:pt>
    <dgm:pt modelId="{4C2C87CC-31AD-4158-955B-9EA49AAC07E1}" type="parTrans" cxnId="{892B4BE7-ED3D-4870-A55F-048D6E5E797B}">
      <dgm:prSet/>
      <dgm:spPr/>
      <dgm:t>
        <a:bodyPr/>
        <a:lstStyle/>
        <a:p>
          <a:endParaRPr lang="en-US"/>
        </a:p>
      </dgm:t>
    </dgm:pt>
    <dgm:pt modelId="{41174487-E403-4F85-BC63-5D6ACDA3B946}" type="sibTrans" cxnId="{892B4BE7-ED3D-4870-A55F-048D6E5E797B}">
      <dgm:prSet/>
      <dgm:spPr/>
      <dgm:t>
        <a:bodyPr/>
        <a:lstStyle/>
        <a:p>
          <a:endParaRPr lang="en-US"/>
        </a:p>
      </dgm:t>
    </dgm:pt>
    <dgm:pt modelId="{83669A10-8BB6-4F61-9AA0-4EAD3A1893D8}" type="pres">
      <dgm:prSet presAssocID="{CEF9C550-1E86-4219-B1FE-E94E9E6FA65C}" presName="vert0" presStyleCnt="0">
        <dgm:presLayoutVars>
          <dgm:dir/>
          <dgm:animOne val="branch"/>
          <dgm:animLvl val="lvl"/>
        </dgm:presLayoutVars>
      </dgm:prSet>
      <dgm:spPr/>
    </dgm:pt>
    <dgm:pt modelId="{0E7D3FAB-956B-4B65-B234-EFDC3A88FE50}" type="pres">
      <dgm:prSet presAssocID="{43835238-1EED-49C8-967D-1518F65ED5BC}" presName="thickLine" presStyleLbl="alignNode1" presStyleIdx="0" presStyleCnt="2"/>
      <dgm:spPr/>
    </dgm:pt>
    <dgm:pt modelId="{2B2A4406-5C92-400C-A64A-F2AA40C835E1}" type="pres">
      <dgm:prSet presAssocID="{43835238-1EED-49C8-967D-1518F65ED5BC}" presName="horz1" presStyleCnt="0"/>
      <dgm:spPr/>
    </dgm:pt>
    <dgm:pt modelId="{C5E30ACB-A88C-41DF-9109-CFD52E1EA8E6}" type="pres">
      <dgm:prSet presAssocID="{43835238-1EED-49C8-967D-1518F65ED5BC}" presName="tx1" presStyleLbl="revTx" presStyleIdx="0" presStyleCnt="2"/>
      <dgm:spPr/>
    </dgm:pt>
    <dgm:pt modelId="{8388FECC-CD04-4ADD-8B90-8D5AA02F1F71}" type="pres">
      <dgm:prSet presAssocID="{43835238-1EED-49C8-967D-1518F65ED5BC}" presName="vert1" presStyleCnt="0"/>
      <dgm:spPr/>
    </dgm:pt>
    <dgm:pt modelId="{E7EDED9B-38FA-4252-8701-1E84321127D9}" type="pres">
      <dgm:prSet presAssocID="{34A9B70F-34C6-42BF-A4AE-9F561ED7BD4A}" presName="thickLine" presStyleLbl="alignNode1" presStyleIdx="1" presStyleCnt="2"/>
      <dgm:spPr/>
    </dgm:pt>
    <dgm:pt modelId="{6DFD7263-9E50-46DB-97F0-F98A5C9BAF6F}" type="pres">
      <dgm:prSet presAssocID="{34A9B70F-34C6-42BF-A4AE-9F561ED7BD4A}" presName="horz1" presStyleCnt="0"/>
      <dgm:spPr/>
    </dgm:pt>
    <dgm:pt modelId="{D2BDC847-18BC-495D-9610-98E11FAF591C}" type="pres">
      <dgm:prSet presAssocID="{34A9B70F-34C6-42BF-A4AE-9F561ED7BD4A}" presName="tx1" presStyleLbl="revTx" presStyleIdx="1" presStyleCnt="2"/>
      <dgm:spPr/>
    </dgm:pt>
    <dgm:pt modelId="{741F5092-ECB0-47FA-A7E4-F98CD556AF34}" type="pres">
      <dgm:prSet presAssocID="{34A9B70F-34C6-42BF-A4AE-9F561ED7BD4A}" presName="vert1" presStyleCnt="0"/>
      <dgm:spPr/>
    </dgm:pt>
  </dgm:ptLst>
  <dgm:cxnLst>
    <dgm:cxn modelId="{6187E608-2F9F-43DC-A80D-230E51254E0F}" type="presOf" srcId="{43835238-1EED-49C8-967D-1518F65ED5BC}" destId="{C5E30ACB-A88C-41DF-9109-CFD52E1EA8E6}" srcOrd="0" destOrd="0" presId="urn:microsoft.com/office/officeart/2008/layout/LinedList"/>
    <dgm:cxn modelId="{74ADDB65-1D5B-425F-B69D-6D93BB895499}" type="presOf" srcId="{CEF9C550-1E86-4219-B1FE-E94E9E6FA65C}" destId="{83669A10-8BB6-4F61-9AA0-4EAD3A1893D8}" srcOrd="0" destOrd="0" presId="urn:microsoft.com/office/officeart/2008/layout/LinedList"/>
    <dgm:cxn modelId="{71D75087-990B-43C7-AB96-E1A85EFA8C91}" type="presOf" srcId="{34A9B70F-34C6-42BF-A4AE-9F561ED7BD4A}" destId="{D2BDC847-18BC-495D-9610-98E11FAF591C}" srcOrd="0" destOrd="0" presId="urn:microsoft.com/office/officeart/2008/layout/LinedList"/>
    <dgm:cxn modelId="{892B4BE7-ED3D-4870-A55F-048D6E5E797B}" srcId="{CEF9C550-1E86-4219-B1FE-E94E9E6FA65C}" destId="{34A9B70F-34C6-42BF-A4AE-9F561ED7BD4A}" srcOrd="1" destOrd="0" parTransId="{4C2C87CC-31AD-4158-955B-9EA49AAC07E1}" sibTransId="{41174487-E403-4F85-BC63-5D6ACDA3B946}"/>
    <dgm:cxn modelId="{3E17DAFF-6813-4A5D-81C2-353ACF99E18A}" srcId="{CEF9C550-1E86-4219-B1FE-E94E9E6FA65C}" destId="{43835238-1EED-49C8-967D-1518F65ED5BC}" srcOrd="0" destOrd="0" parTransId="{DAE7A776-CC7A-4FC4-9B14-97DCD61B3301}" sibTransId="{7F85AFBC-507A-47B0-A8D2-DC0B2037FA82}"/>
    <dgm:cxn modelId="{20080A06-78B7-45D9-B171-BE5A2A0D7D9D}" type="presParOf" srcId="{83669A10-8BB6-4F61-9AA0-4EAD3A1893D8}" destId="{0E7D3FAB-956B-4B65-B234-EFDC3A88FE50}" srcOrd="0" destOrd="0" presId="urn:microsoft.com/office/officeart/2008/layout/LinedList"/>
    <dgm:cxn modelId="{A634F924-4316-4FB1-AB88-31B8A8A08156}" type="presParOf" srcId="{83669A10-8BB6-4F61-9AA0-4EAD3A1893D8}" destId="{2B2A4406-5C92-400C-A64A-F2AA40C835E1}" srcOrd="1" destOrd="0" presId="urn:microsoft.com/office/officeart/2008/layout/LinedList"/>
    <dgm:cxn modelId="{84EBC74C-3F84-4528-B6E7-D835AC01C868}" type="presParOf" srcId="{2B2A4406-5C92-400C-A64A-F2AA40C835E1}" destId="{C5E30ACB-A88C-41DF-9109-CFD52E1EA8E6}" srcOrd="0" destOrd="0" presId="urn:microsoft.com/office/officeart/2008/layout/LinedList"/>
    <dgm:cxn modelId="{67DF12A2-99D1-4619-ADCC-A3DE38C4FE6A}" type="presParOf" srcId="{2B2A4406-5C92-400C-A64A-F2AA40C835E1}" destId="{8388FECC-CD04-4ADD-8B90-8D5AA02F1F71}" srcOrd="1" destOrd="0" presId="urn:microsoft.com/office/officeart/2008/layout/LinedList"/>
    <dgm:cxn modelId="{5C4547F7-E1E8-42FB-8A5E-E26E5EE538E2}" type="presParOf" srcId="{83669A10-8BB6-4F61-9AA0-4EAD3A1893D8}" destId="{E7EDED9B-38FA-4252-8701-1E84321127D9}" srcOrd="2" destOrd="0" presId="urn:microsoft.com/office/officeart/2008/layout/LinedList"/>
    <dgm:cxn modelId="{108E4439-B665-4D90-B8DD-0FEA96F1C394}" type="presParOf" srcId="{83669A10-8BB6-4F61-9AA0-4EAD3A1893D8}" destId="{6DFD7263-9E50-46DB-97F0-F98A5C9BAF6F}" srcOrd="3" destOrd="0" presId="urn:microsoft.com/office/officeart/2008/layout/LinedList"/>
    <dgm:cxn modelId="{77FBE851-DD23-43AD-ADB1-0491D3FA1FC7}" type="presParOf" srcId="{6DFD7263-9E50-46DB-97F0-F98A5C9BAF6F}" destId="{D2BDC847-18BC-495D-9610-98E11FAF591C}" srcOrd="0" destOrd="0" presId="urn:microsoft.com/office/officeart/2008/layout/LinedList"/>
    <dgm:cxn modelId="{03BB7DBA-A895-4541-8615-0A1471E2FAD3}" type="presParOf" srcId="{6DFD7263-9E50-46DB-97F0-F98A5C9BAF6F}" destId="{741F5092-ECB0-47FA-A7E4-F98CD556AF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DC9641-2578-4AEE-A580-20C5B787D38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6A354-6721-4F77-8F0C-AE0461A413B2}">
      <dgm:prSet/>
      <dgm:spPr/>
      <dgm:t>
        <a:bodyPr/>
        <a:lstStyle/>
        <a:p>
          <a:r>
            <a:rPr lang="en-US" b="1"/>
            <a:t>SEC Rule 606</a:t>
          </a:r>
          <a:r>
            <a:rPr lang="en-US"/>
            <a:t>: Discusses the transparency of order routing and execution practices.</a:t>
          </a:r>
        </a:p>
      </dgm:t>
    </dgm:pt>
    <dgm:pt modelId="{6B3C1D34-5122-4BC3-B28A-D2C804AE7DE3}" type="parTrans" cxnId="{A8A91DE1-DC65-4DFF-86E6-AAAF7602B538}">
      <dgm:prSet/>
      <dgm:spPr/>
      <dgm:t>
        <a:bodyPr/>
        <a:lstStyle/>
        <a:p>
          <a:endParaRPr lang="en-US"/>
        </a:p>
      </dgm:t>
    </dgm:pt>
    <dgm:pt modelId="{007C9057-121D-403B-B298-201054C1C119}" type="sibTrans" cxnId="{A8A91DE1-DC65-4DFF-86E6-AAAF7602B538}">
      <dgm:prSet/>
      <dgm:spPr/>
      <dgm:t>
        <a:bodyPr/>
        <a:lstStyle/>
        <a:p>
          <a:endParaRPr lang="en-US"/>
        </a:p>
      </dgm:t>
    </dgm:pt>
    <dgm:pt modelId="{6CF7790F-FF33-46D2-B05A-93C6549DB3DF}">
      <dgm:prSet/>
      <dgm:spPr/>
      <dgm:t>
        <a:bodyPr/>
        <a:lstStyle/>
        <a:p>
          <a:r>
            <a:rPr lang="en-US" b="1"/>
            <a:t>SEC Rule 605</a:t>
          </a:r>
          <a:r>
            <a:rPr lang="en-US"/>
            <a:t>: Focuses on public disclosure of execution quality by market centers.</a:t>
          </a:r>
        </a:p>
      </dgm:t>
    </dgm:pt>
    <dgm:pt modelId="{AA699FB4-F161-43EB-9FB8-3DC3729812D8}" type="parTrans" cxnId="{06F378A3-7EE5-4F42-80A5-71FDE1D58A57}">
      <dgm:prSet/>
      <dgm:spPr/>
      <dgm:t>
        <a:bodyPr/>
        <a:lstStyle/>
        <a:p>
          <a:endParaRPr lang="en-US"/>
        </a:p>
      </dgm:t>
    </dgm:pt>
    <dgm:pt modelId="{EA72A7CB-8C55-4A36-AFA8-9BB06C15B9F5}" type="sibTrans" cxnId="{06F378A3-7EE5-4F42-80A5-71FDE1D58A57}">
      <dgm:prSet/>
      <dgm:spPr/>
      <dgm:t>
        <a:bodyPr/>
        <a:lstStyle/>
        <a:p>
          <a:endParaRPr lang="en-US"/>
        </a:p>
      </dgm:t>
    </dgm:pt>
    <dgm:pt modelId="{4D7E2731-4A5B-4B75-9BBF-8463059351B1}">
      <dgm:prSet/>
      <dgm:spPr/>
      <dgm:t>
        <a:bodyPr/>
        <a:lstStyle/>
        <a:p>
          <a:r>
            <a:rPr lang="en-US" b="1"/>
            <a:t>Key Terms Defined</a:t>
          </a:r>
          <a:r>
            <a:rPr lang="en-US"/>
            <a:t>: Net Price Improvement (NPI), Weighted-Mean and Weighted-Median of NPI.</a:t>
          </a:r>
        </a:p>
      </dgm:t>
    </dgm:pt>
    <dgm:pt modelId="{899DD0E4-DB84-437B-BD91-1D0B8CE09EB2}" type="parTrans" cxnId="{0D8261E2-ECE2-4E44-95BD-15A7E3285E4F}">
      <dgm:prSet/>
      <dgm:spPr/>
      <dgm:t>
        <a:bodyPr/>
        <a:lstStyle/>
        <a:p>
          <a:endParaRPr lang="en-US"/>
        </a:p>
      </dgm:t>
    </dgm:pt>
    <dgm:pt modelId="{A29438C4-C040-4D63-ACFA-312B49539727}" type="sibTrans" cxnId="{0D8261E2-ECE2-4E44-95BD-15A7E3285E4F}">
      <dgm:prSet/>
      <dgm:spPr/>
      <dgm:t>
        <a:bodyPr/>
        <a:lstStyle/>
        <a:p>
          <a:endParaRPr lang="en-US"/>
        </a:p>
      </dgm:t>
    </dgm:pt>
    <dgm:pt modelId="{5697E32B-8FCE-41C8-B38E-E49C925A1856}" type="pres">
      <dgm:prSet presAssocID="{50DC9641-2578-4AEE-A580-20C5B787D383}" presName="vert0" presStyleCnt="0">
        <dgm:presLayoutVars>
          <dgm:dir/>
          <dgm:animOne val="branch"/>
          <dgm:animLvl val="lvl"/>
        </dgm:presLayoutVars>
      </dgm:prSet>
      <dgm:spPr/>
    </dgm:pt>
    <dgm:pt modelId="{C7380B71-DA5B-4FFF-9BF3-25F282FE4E62}" type="pres">
      <dgm:prSet presAssocID="{F856A354-6721-4F77-8F0C-AE0461A413B2}" presName="thickLine" presStyleLbl="alignNode1" presStyleIdx="0" presStyleCnt="3"/>
      <dgm:spPr/>
    </dgm:pt>
    <dgm:pt modelId="{A2795AB2-7C89-45D3-8FE8-76C1068051DF}" type="pres">
      <dgm:prSet presAssocID="{F856A354-6721-4F77-8F0C-AE0461A413B2}" presName="horz1" presStyleCnt="0"/>
      <dgm:spPr/>
    </dgm:pt>
    <dgm:pt modelId="{4361F6CD-4D2D-457C-90B2-8A9202B85C40}" type="pres">
      <dgm:prSet presAssocID="{F856A354-6721-4F77-8F0C-AE0461A413B2}" presName="tx1" presStyleLbl="revTx" presStyleIdx="0" presStyleCnt="3"/>
      <dgm:spPr/>
    </dgm:pt>
    <dgm:pt modelId="{712611ED-327A-46D0-87C8-1E5A9096A0C0}" type="pres">
      <dgm:prSet presAssocID="{F856A354-6721-4F77-8F0C-AE0461A413B2}" presName="vert1" presStyleCnt="0"/>
      <dgm:spPr/>
    </dgm:pt>
    <dgm:pt modelId="{9680E1A2-66B5-4874-B30F-9C95F212C750}" type="pres">
      <dgm:prSet presAssocID="{6CF7790F-FF33-46D2-B05A-93C6549DB3DF}" presName="thickLine" presStyleLbl="alignNode1" presStyleIdx="1" presStyleCnt="3"/>
      <dgm:spPr/>
    </dgm:pt>
    <dgm:pt modelId="{C4C7BF9E-805C-487A-A251-6CED11EFBFC5}" type="pres">
      <dgm:prSet presAssocID="{6CF7790F-FF33-46D2-B05A-93C6549DB3DF}" presName="horz1" presStyleCnt="0"/>
      <dgm:spPr/>
    </dgm:pt>
    <dgm:pt modelId="{E59DEEC5-8D53-4378-BD34-BD7FDD91F8D4}" type="pres">
      <dgm:prSet presAssocID="{6CF7790F-FF33-46D2-B05A-93C6549DB3DF}" presName="tx1" presStyleLbl="revTx" presStyleIdx="1" presStyleCnt="3"/>
      <dgm:spPr/>
    </dgm:pt>
    <dgm:pt modelId="{6D1A6E55-7DAE-4C33-BB98-C5418647FD8B}" type="pres">
      <dgm:prSet presAssocID="{6CF7790F-FF33-46D2-B05A-93C6549DB3DF}" presName="vert1" presStyleCnt="0"/>
      <dgm:spPr/>
    </dgm:pt>
    <dgm:pt modelId="{1F003811-1D8F-4A01-A82D-DA4DE874DA7B}" type="pres">
      <dgm:prSet presAssocID="{4D7E2731-4A5B-4B75-9BBF-8463059351B1}" presName="thickLine" presStyleLbl="alignNode1" presStyleIdx="2" presStyleCnt="3"/>
      <dgm:spPr/>
    </dgm:pt>
    <dgm:pt modelId="{17A6E14F-2AB6-40C4-BB21-6D212885A6E5}" type="pres">
      <dgm:prSet presAssocID="{4D7E2731-4A5B-4B75-9BBF-8463059351B1}" presName="horz1" presStyleCnt="0"/>
      <dgm:spPr/>
    </dgm:pt>
    <dgm:pt modelId="{DEE7E097-3C3E-42FE-B129-D0D6C6B377C3}" type="pres">
      <dgm:prSet presAssocID="{4D7E2731-4A5B-4B75-9BBF-8463059351B1}" presName="tx1" presStyleLbl="revTx" presStyleIdx="2" presStyleCnt="3"/>
      <dgm:spPr/>
    </dgm:pt>
    <dgm:pt modelId="{FC3D4A1D-3F6E-4B04-A84F-5674BF9B40A9}" type="pres">
      <dgm:prSet presAssocID="{4D7E2731-4A5B-4B75-9BBF-8463059351B1}" presName="vert1" presStyleCnt="0"/>
      <dgm:spPr/>
    </dgm:pt>
  </dgm:ptLst>
  <dgm:cxnLst>
    <dgm:cxn modelId="{2937CE25-606B-45EC-A284-D4BCAA4BAF41}" type="presOf" srcId="{6CF7790F-FF33-46D2-B05A-93C6549DB3DF}" destId="{E59DEEC5-8D53-4378-BD34-BD7FDD91F8D4}" srcOrd="0" destOrd="0" presId="urn:microsoft.com/office/officeart/2008/layout/LinedList"/>
    <dgm:cxn modelId="{06F378A3-7EE5-4F42-80A5-71FDE1D58A57}" srcId="{50DC9641-2578-4AEE-A580-20C5B787D383}" destId="{6CF7790F-FF33-46D2-B05A-93C6549DB3DF}" srcOrd="1" destOrd="0" parTransId="{AA699FB4-F161-43EB-9FB8-3DC3729812D8}" sibTransId="{EA72A7CB-8C55-4A36-AFA8-9BB06C15B9F5}"/>
    <dgm:cxn modelId="{8D9082A8-B7E6-4B77-B8BB-163DE8416B95}" type="presOf" srcId="{F856A354-6721-4F77-8F0C-AE0461A413B2}" destId="{4361F6CD-4D2D-457C-90B2-8A9202B85C40}" srcOrd="0" destOrd="0" presId="urn:microsoft.com/office/officeart/2008/layout/LinedList"/>
    <dgm:cxn modelId="{5B077EB4-0806-4127-BB73-CF2E4CF41D66}" type="presOf" srcId="{50DC9641-2578-4AEE-A580-20C5B787D383}" destId="{5697E32B-8FCE-41C8-B38E-E49C925A1856}" srcOrd="0" destOrd="0" presId="urn:microsoft.com/office/officeart/2008/layout/LinedList"/>
    <dgm:cxn modelId="{FE55DDBD-9157-4996-87DF-897983309ED1}" type="presOf" srcId="{4D7E2731-4A5B-4B75-9BBF-8463059351B1}" destId="{DEE7E097-3C3E-42FE-B129-D0D6C6B377C3}" srcOrd="0" destOrd="0" presId="urn:microsoft.com/office/officeart/2008/layout/LinedList"/>
    <dgm:cxn modelId="{A8A91DE1-DC65-4DFF-86E6-AAAF7602B538}" srcId="{50DC9641-2578-4AEE-A580-20C5B787D383}" destId="{F856A354-6721-4F77-8F0C-AE0461A413B2}" srcOrd="0" destOrd="0" parTransId="{6B3C1D34-5122-4BC3-B28A-D2C804AE7DE3}" sibTransId="{007C9057-121D-403B-B298-201054C1C119}"/>
    <dgm:cxn modelId="{0D8261E2-ECE2-4E44-95BD-15A7E3285E4F}" srcId="{50DC9641-2578-4AEE-A580-20C5B787D383}" destId="{4D7E2731-4A5B-4B75-9BBF-8463059351B1}" srcOrd="2" destOrd="0" parTransId="{899DD0E4-DB84-437B-BD91-1D0B8CE09EB2}" sibTransId="{A29438C4-C040-4D63-ACFA-312B49539727}"/>
    <dgm:cxn modelId="{8CCBA55E-B249-4B06-9791-F56489196BCA}" type="presParOf" srcId="{5697E32B-8FCE-41C8-B38E-E49C925A1856}" destId="{C7380B71-DA5B-4FFF-9BF3-25F282FE4E62}" srcOrd="0" destOrd="0" presId="urn:microsoft.com/office/officeart/2008/layout/LinedList"/>
    <dgm:cxn modelId="{E9F880BC-776E-438C-967E-DEB4BA67ACA8}" type="presParOf" srcId="{5697E32B-8FCE-41C8-B38E-E49C925A1856}" destId="{A2795AB2-7C89-45D3-8FE8-76C1068051DF}" srcOrd="1" destOrd="0" presId="urn:microsoft.com/office/officeart/2008/layout/LinedList"/>
    <dgm:cxn modelId="{B8A2CA06-A175-4763-B920-3DC85F7DECF9}" type="presParOf" srcId="{A2795AB2-7C89-45D3-8FE8-76C1068051DF}" destId="{4361F6CD-4D2D-457C-90B2-8A9202B85C40}" srcOrd="0" destOrd="0" presId="urn:microsoft.com/office/officeart/2008/layout/LinedList"/>
    <dgm:cxn modelId="{57DF258A-BE34-4699-A81B-BF90292773B1}" type="presParOf" srcId="{A2795AB2-7C89-45D3-8FE8-76C1068051DF}" destId="{712611ED-327A-46D0-87C8-1E5A9096A0C0}" srcOrd="1" destOrd="0" presId="urn:microsoft.com/office/officeart/2008/layout/LinedList"/>
    <dgm:cxn modelId="{B4CC536E-760F-4F08-B5CA-804CAA19FBE2}" type="presParOf" srcId="{5697E32B-8FCE-41C8-B38E-E49C925A1856}" destId="{9680E1A2-66B5-4874-B30F-9C95F212C750}" srcOrd="2" destOrd="0" presId="urn:microsoft.com/office/officeart/2008/layout/LinedList"/>
    <dgm:cxn modelId="{D5C1F10B-9505-43A5-83B6-69849462E963}" type="presParOf" srcId="{5697E32B-8FCE-41C8-B38E-E49C925A1856}" destId="{C4C7BF9E-805C-487A-A251-6CED11EFBFC5}" srcOrd="3" destOrd="0" presId="urn:microsoft.com/office/officeart/2008/layout/LinedList"/>
    <dgm:cxn modelId="{EA37B72B-0B6B-47DB-98AF-6DC1FBDDA096}" type="presParOf" srcId="{C4C7BF9E-805C-487A-A251-6CED11EFBFC5}" destId="{E59DEEC5-8D53-4378-BD34-BD7FDD91F8D4}" srcOrd="0" destOrd="0" presId="urn:microsoft.com/office/officeart/2008/layout/LinedList"/>
    <dgm:cxn modelId="{B27AAD1C-4745-40F4-9761-477BB23C718C}" type="presParOf" srcId="{C4C7BF9E-805C-487A-A251-6CED11EFBFC5}" destId="{6D1A6E55-7DAE-4C33-BB98-C5418647FD8B}" srcOrd="1" destOrd="0" presId="urn:microsoft.com/office/officeart/2008/layout/LinedList"/>
    <dgm:cxn modelId="{A94D2E61-B38C-43FC-998A-362D019B6F49}" type="presParOf" srcId="{5697E32B-8FCE-41C8-B38E-E49C925A1856}" destId="{1F003811-1D8F-4A01-A82D-DA4DE874DA7B}" srcOrd="4" destOrd="0" presId="urn:microsoft.com/office/officeart/2008/layout/LinedList"/>
    <dgm:cxn modelId="{B8CEEABC-1648-4286-98A2-FF628455A9B6}" type="presParOf" srcId="{5697E32B-8FCE-41C8-B38E-E49C925A1856}" destId="{17A6E14F-2AB6-40C4-BB21-6D212885A6E5}" srcOrd="5" destOrd="0" presId="urn:microsoft.com/office/officeart/2008/layout/LinedList"/>
    <dgm:cxn modelId="{092EA71E-48F3-4F7F-8AAF-DE104B362C7B}" type="presParOf" srcId="{17A6E14F-2AB6-40C4-BB21-6D212885A6E5}" destId="{DEE7E097-3C3E-42FE-B129-D0D6C6B377C3}" srcOrd="0" destOrd="0" presId="urn:microsoft.com/office/officeart/2008/layout/LinedList"/>
    <dgm:cxn modelId="{82ABA4D3-9F2B-4E10-9372-9B3AE109827C}" type="presParOf" srcId="{17A6E14F-2AB6-40C4-BB21-6D212885A6E5}" destId="{FC3D4A1D-3F6E-4B04-A84F-5674BF9B40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CF82ED-D986-4C2B-97BF-AFF864185DE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5DEC98-6E68-470E-B7F9-A42861CBBC73}">
      <dgm:prSet/>
      <dgm:spPr/>
      <dgm:t>
        <a:bodyPr/>
        <a:lstStyle/>
        <a:p>
          <a:r>
            <a:rPr lang="en-US" dirty="0"/>
            <a:t>The SEC Rule 605 filings for the market centers have been acquired by web scraping.</a:t>
          </a:r>
        </a:p>
      </dgm:t>
    </dgm:pt>
    <dgm:pt modelId="{76B94512-4A96-4F8E-849D-2381A779315B}" type="parTrans" cxnId="{ED5F4EB3-4CBA-4D10-8BE0-7615FBC317CC}">
      <dgm:prSet/>
      <dgm:spPr/>
      <dgm:t>
        <a:bodyPr/>
        <a:lstStyle/>
        <a:p>
          <a:endParaRPr lang="en-US"/>
        </a:p>
      </dgm:t>
    </dgm:pt>
    <dgm:pt modelId="{05061CEA-B5A1-4009-837D-CD8D89C8FE21}" type="sibTrans" cxnId="{ED5F4EB3-4CBA-4D10-8BE0-7615FBC317CC}">
      <dgm:prSet/>
      <dgm:spPr/>
      <dgm:t>
        <a:bodyPr/>
        <a:lstStyle/>
        <a:p>
          <a:endParaRPr lang="en-US"/>
        </a:p>
      </dgm:t>
    </dgm:pt>
    <dgm:pt modelId="{41EDB571-ED97-451E-BD03-6ED75750E9A8}">
      <dgm:prSet/>
      <dgm:spPr/>
      <dgm:t>
        <a:bodyPr/>
        <a:lstStyle/>
        <a:p>
          <a:r>
            <a:rPr lang="en-US" dirty="0"/>
            <a:t>To obtain the requisite SEC Rule 605 filings for the designated market centers, the R code downloads the required files from the internet by scraping the market center websites.</a:t>
          </a:r>
        </a:p>
      </dgm:t>
    </dgm:pt>
    <dgm:pt modelId="{882AD8E4-9CE1-423F-A8CE-65F2196F1F45}" type="parTrans" cxnId="{82162DA7-7AAC-4F40-A7F3-5F2B1F364E33}">
      <dgm:prSet/>
      <dgm:spPr/>
      <dgm:t>
        <a:bodyPr/>
        <a:lstStyle/>
        <a:p>
          <a:endParaRPr lang="en-US"/>
        </a:p>
      </dgm:t>
    </dgm:pt>
    <dgm:pt modelId="{2B413A18-C337-4533-9688-EF57C6F6DFD0}" type="sibTrans" cxnId="{82162DA7-7AAC-4F40-A7F3-5F2B1F364E33}">
      <dgm:prSet/>
      <dgm:spPr/>
      <dgm:t>
        <a:bodyPr/>
        <a:lstStyle/>
        <a:p>
          <a:endParaRPr lang="en-US"/>
        </a:p>
      </dgm:t>
    </dgm:pt>
    <dgm:pt modelId="{C2881926-4DC3-42B7-9BCF-A291146B2ED5}" type="pres">
      <dgm:prSet presAssocID="{F0CF82ED-D986-4C2B-97BF-AFF864185DED}" presName="vert0" presStyleCnt="0">
        <dgm:presLayoutVars>
          <dgm:dir/>
          <dgm:animOne val="branch"/>
          <dgm:animLvl val="lvl"/>
        </dgm:presLayoutVars>
      </dgm:prSet>
      <dgm:spPr/>
    </dgm:pt>
    <dgm:pt modelId="{F7DE5F1C-5EDE-4495-B04A-0D7AEB2F5B89}" type="pres">
      <dgm:prSet presAssocID="{575DEC98-6E68-470E-B7F9-A42861CBBC73}" presName="thickLine" presStyleLbl="alignNode1" presStyleIdx="0" presStyleCnt="2"/>
      <dgm:spPr/>
    </dgm:pt>
    <dgm:pt modelId="{E350A4B0-9402-4F97-AF4C-18725F5036C9}" type="pres">
      <dgm:prSet presAssocID="{575DEC98-6E68-470E-B7F9-A42861CBBC73}" presName="horz1" presStyleCnt="0"/>
      <dgm:spPr/>
    </dgm:pt>
    <dgm:pt modelId="{9F183B40-2D14-4C4A-A049-38E1C1CA8B6F}" type="pres">
      <dgm:prSet presAssocID="{575DEC98-6E68-470E-B7F9-A42861CBBC73}" presName="tx1" presStyleLbl="revTx" presStyleIdx="0" presStyleCnt="2"/>
      <dgm:spPr/>
    </dgm:pt>
    <dgm:pt modelId="{088910C1-0CBE-4E65-9193-660A81163AE0}" type="pres">
      <dgm:prSet presAssocID="{575DEC98-6E68-470E-B7F9-A42861CBBC73}" presName="vert1" presStyleCnt="0"/>
      <dgm:spPr/>
    </dgm:pt>
    <dgm:pt modelId="{C202116B-0F41-465D-AEA9-FB4C8EAC3423}" type="pres">
      <dgm:prSet presAssocID="{41EDB571-ED97-451E-BD03-6ED75750E9A8}" presName="thickLine" presStyleLbl="alignNode1" presStyleIdx="1" presStyleCnt="2"/>
      <dgm:spPr/>
    </dgm:pt>
    <dgm:pt modelId="{733CB496-9E11-4067-9C3A-3396848B82DD}" type="pres">
      <dgm:prSet presAssocID="{41EDB571-ED97-451E-BD03-6ED75750E9A8}" presName="horz1" presStyleCnt="0"/>
      <dgm:spPr/>
    </dgm:pt>
    <dgm:pt modelId="{226FB3D7-3CE8-4091-A7A9-E40079499174}" type="pres">
      <dgm:prSet presAssocID="{41EDB571-ED97-451E-BD03-6ED75750E9A8}" presName="tx1" presStyleLbl="revTx" presStyleIdx="1" presStyleCnt="2"/>
      <dgm:spPr/>
    </dgm:pt>
    <dgm:pt modelId="{17618194-2E5B-4629-B287-97A54A8D180A}" type="pres">
      <dgm:prSet presAssocID="{41EDB571-ED97-451E-BD03-6ED75750E9A8}" presName="vert1" presStyleCnt="0"/>
      <dgm:spPr/>
    </dgm:pt>
  </dgm:ptLst>
  <dgm:cxnLst>
    <dgm:cxn modelId="{5CEC772B-EB75-469F-BD7A-E16CAAD8FDFE}" type="presOf" srcId="{41EDB571-ED97-451E-BD03-6ED75750E9A8}" destId="{226FB3D7-3CE8-4091-A7A9-E40079499174}" srcOrd="0" destOrd="0" presId="urn:microsoft.com/office/officeart/2008/layout/LinedList"/>
    <dgm:cxn modelId="{2EC2E987-0BCA-4B54-AEC1-273083D6A577}" type="presOf" srcId="{F0CF82ED-D986-4C2B-97BF-AFF864185DED}" destId="{C2881926-4DC3-42B7-9BCF-A291146B2ED5}" srcOrd="0" destOrd="0" presId="urn:microsoft.com/office/officeart/2008/layout/LinedList"/>
    <dgm:cxn modelId="{67E197A4-7E74-49B9-8974-904177B1B037}" type="presOf" srcId="{575DEC98-6E68-470E-B7F9-A42861CBBC73}" destId="{9F183B40-2D14-4C4A-A049-38E1C1CA8B6F}" srcOrd="0" destOrd="0" presId="urn:microsoft.com/office/officeart/2008/layout/LinedList"/>
    <dgm:cxn modelId="{82162DA7-7AAC-4F40-A7F3-5F2B1F364E33}" srcId="{F0CF82ED-D986-4C2B-97BF-AFF864185DED}" destId="{41EDB571-ED97-451E-BD03-6ED75750E9A8}" srcOrd="1" destOrd="0" parTransId="{882AD8E4-9CE1-423F-A8CE-65F2196F1F45}" sibTransId="{2B413A18-C337-4533-9688-EF57C6F6DFD0}"/>
    <dgm:cxn modelId="{ED5F4EB3-4CBA-4D10-8BE0-7615FBC317CC}" srcId="{F0CF82ED-D986-4C2B-97BF-AFF864185DED}" destId="{575DEC98-6E68-470E-B7F9-A42861CBBC73}" srcOrd="0" destOrd="0" parTransId="{76B94512-4A96-4F8E-849D-2381A779315B}" sibTransId="{05061CEA-B5A1-4009-837D-CD8D89C8FE21}"/>
    <dgm:cxn modelId="{9C49B638-891C-47F7-A8CC-B25EAB5671AB}" type="presParOf" srcId="{C2881926-4DC3-42B7-9BCF-A291146B2ED5}" destId="{F7DE5F1C-5EDE-4495-B04A-0D7AEB2F5B89}" srcOrd="0" destOrd="0" presId="urn:microsoft.com/office/officeart/2008/layout/LinedList"/>
    <dgm:cxn modelId="{77104E53-CF4B-4FA6-9ED4-F137645D8090}" type="presParOf" srcId="{C2881926-4DC3-42B7-9BCF-A291146B2ED5}" destId="{E350A4B0-9402-4F97-AF4C-18725F5036C9}" srcOrd="1" destOrd="0" presId="urn:microsoft.com/office/officeart/2008/layout/LinedList"/>
    <dgm:cxn modelId="{0C059296-3C46-47AE-B246-8213AC559F89}" type="presParOf" srcId="{E350A4B0-9402-4F97-AF4C-18725F5036C9}" destId="{9F183B40-2D14-4C4A-A049-38E1C1CA8B6F}" srcOrd="0" destOrd="0" presId="urn:microsoft.com/office/officeart/2008/layout/LinedList"/>
    <dgm:cxn modelId="{A3259359-43D8-4A8E-A464-D795E4B36D72}" type="presParOf" srcId="{E350A4B0-9402-4F97-AF4C-18725F5036C9}" destId="{088910C1-0CBE-4E65-9193-660A81163AE0}" srcOrd="1" destOrd="0" presId="urn:microsoft.com/office/officeart/2008/layout/LinedList"/>
    <dgm:cxn modelId="{2285EC1D-8E5C-4B6D-BC95-C17481EE6D0E}" type="presParOf" srcId="{C2881926-4DC3-42B7-9BCF-A291146B2ED5}" destId="{C202116B-0F41-465D-AEA9-FB4C8EAC3423}" srcOrd="2" destOrd="0" presId="urn:microsoft.com/office/officeart/2008/layout/LinedList"/>
    <dgm:cxn modelId="{ED4ECA6B-AEF5-4C9D-B63E-AB73E4636B41}" type="presParOf" srcId="{C2881926-4DC3-42B7-9BCF-A291146B2ED5}" destId="{733CB496-9E11-4067-9C3A-3396848B82DD}" srcOrd="3" destOrd="0" presId="urn:microsoft.com/office/officeart/2008/layout/LinedList"/>
    <dgm:cxn modelId="{C51D9AD7-DC7C-47C9-A60B-4B5EEBBEACDD}" type="presParOf" srcId="{733CB496-9E11-4067-9C3A-3396848B82DD}" destId="{226FB3D7-3CE8-4091-A7A9-E40079499174}" srcOrd="0" destOrd="0" presId="urn:microsoft.com/office/officeart/2008/layout/LinedList"/>
    <dgm:cxn modelId="{89AEA9CD-00AC-4480-9775-2826732C515E}" type="presParOf" srcId="{733CB496-9E11-4067-9C3A-3396848B82DD}" destId="{17618194-2E5B-4629-B287-97A54A8D18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450622-2F93-465C-A83F-CF4A29BB992F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8C6160B-3A11-4533-B80C-D88D5990CDAC}">
      <dgm:prSet custT="1"/>
      <dgm:spPr/>
      <dgm:t>
        <a:bodyPr/>
        <a:lstStyle/>
        <a:p>
          <a:r>
            <a:rPr lang="en-US" sz="2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ury Gothic"/>
              <a:ea typeface="+mn-ea"/>
              <a:cs typeface="+mn-cs"/>
            </a:rPr>
            <a:t>The market centers considered for this project are - Citadel Securities LLC (TCDRG), Virtu Americas LLC(NITE, TVIRT, VIRT), Jane Street Capital (TJNST), and G1 Execution Services LLC (TETMM).</a:t>
          </a:r>
        </a:p>
      </dgm:t>
    </dgm:pt>
    <dgm:pt modelId="{F2C8BFE5-64CE-4077-9E7B-2BDE2FC0FCF8}" type="parTrans" cxnId="{882FE843-B401-4726-99A9-77B9E84C8769}">
      <dgm:prSet/>
      <dgm:spPr/>
      <dgm:t>
        <a:bodyPr/>
        <a:lstStyle/>
        <a:p>
          <a:endParaRPr lang="en-US"/>
        </a:p>
      </dgm:t>
    </dgm:pt>
    <dgm:pt modelId="{6C870C33-B226-4FCE-AB4F-99D49441CCCA}" type="sibTrans" cxnId="{882FE843-B401-4726-99A9-77B9E84C8769}">
      <dgm:prSet/>
      <dgm:spPr/>
      <dgm:t>
        <a:bodyPr/>
        <a:lstStyle/>
        <a:p>
          <a:endParaRPr lang="en-US"/>
        </a:p>
      </dgm:t>
    </dgm:pt>
    <dgm:pt modelId="{549ED583-038B-4B25-A020-E231F10C4BBF}">
      <dgm:prSet custT="1"/>
      <dgm:spPr/>
      <dgm:t>
        <a:bodyPr/>
        <a:lstStyle/>
        <a:p>
          <a:r>
            <a:rPr lang="en-US" sz="2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ury Gothic"/>
              <a:ea typeface="+mn-ea"/>
              <a:cs typeface="+mn-cs"/>
            </a:rPr>
            <a:t>50 files (~4 years) for each market center is considered for this analysis.</a:t>
          </a:r>
        </a:p>
      </dgm:t>
    </dgm:pt>
    <dgm:pt modelId="{F1981BEE-971F-4746-B34B-805CDB2C6C51}" type="parTrans" cxnId="{439C4CAD-E30B-4945-8E28-7D80BE8E9AB5}">
      <dgm:prSet/>
      <dgm:spPr/>
      <dgm:t>
        <a:bodyPr/>
        <a:lstStyle/>
        <a:p>
          <a:endParaRPr lang="en-US"/>
        </a:p>
      </dgm:t>
    </dgm:pt>
    <dgm:pt modelId="{0B1BF7CF-7F50-4329-AD97-0009B803FBEE}" type="sibTrans" cxnId="{439C4CAD-E30B-4945-8E28-7D80BE8E9AB5}">
      <dgm:prSet/>
      <dgm:spPr/>
      <dgm:t>
        <a:bodyPr/>
        <a:lstStyle/>
        <a:p>
          <a:endParaRPr lang="en-US"/>
        </a:p>
      </dgm:t>
    </dgm:pt>
    <dgm:pt modelId="{5BEB5D87-8AD9-4D71-82FD-BBC08AE356BE}" type="pres">
      <dgm:prSet presAssocID="{71450622-2F93-465C-A83F-CF4A29BB992F}" presName="vert0" presStyleCnt="0">
        <dgm:presLayoutVars>
          <dgm:dir/>
          <dgm:animOne val="branch"/>
          <dgm:animLvl val="lvl"/>
        </dgm:presLayoutVars>
      </dgm:prSet>
      <dgm:spPr/>
    </dgm:pt>
    <dgm:pt modelId="{F106E390-1F42-4586-96FB-6B025328D751}" type="pres">
      <dgm:prSet presAssocID="{68C6160B-3A11-4533-B80C-D88D5990CDAC}" presName="thickLine" presStyleLbl="alignNode1" presStyleIdx="0" presStyleCnt="2"/>
      <dgm:spPr/>
    </dgm:pt>
    <dgm:pt modelId="{91BFEBAB-9769-4F86-8FE2-FA5FEA3A506F}" type="pres">
      <dgm:prSet presAssocID="{68C6160B-3A11-4533-B80C-D88D5990CDAC}" presName="horz1" presStyleCnt="0"/>
      <dgm:spPr/>
    </dgm:pt>
    <dgm:pt modelId="{E5AC1693-DC5D-41F8-976A-77225A02C198}" type="pres">
      <dgm:prSet presAssocID="{68C6160B-3A11-4533-B80C-D88D5990CDAC}" presName="tx1" presStyleLbl="revTx" presStyleIdx="0" presStyleCnt="2"/>
      <dgm:spPr/>
    </dgm:pt>
    <dgm:pt modelId="{E4E18945-B34A-47D8-88FB-8ED7C4CB19B7}" type="pres">
      <dgm:prSet presAssocID="{68C6160B-3A11-4533-B80C-D88D5990CDAC}" presName="vert1" presStyleCnt="0"/>
      <dgm:spPr/>
    </dgm:pt>
    <dgm:pt modelId="{3F0ACD16-3BE0-48BD-8CFF-7F97A86C019B}" type="pres">
      <dgm:prSet presAssocID="{549ED583-038B-4B25-A020-E231F10C4BBF}" presName="thickLine" presStyleLbl="alignNode1" presStyleIdx="1" presStyleCnt="2"/>
      <dgm:spPr/>
    </dgm:pt>
    <dgm:pt modelId="{D64798A3-D825-47B5-ABC7-0080A06597CE}" type="pres">
      <dgm:prSet presAssocID="{549ED583-038B-4B25-A020-E231F10C4BBF}" presName="horz1" presStyleCnt="0"/>
      <dgm:spPr/>
    </dgm:pt>
    <dgm:pt modelId="{7DEF8251-F71C-46B3-BD7F-9D3AA7D0CDDA}" type="pres">
      <dgm:prSet presAssocID="{549ED583-038B-4B25-A020-E231F10C4BBF}" presName="tx1" presStyleLbl="revTx" presStyleIdx="1" presStyleCnt="2"/>
      <dgm:spPr/>
    </dgm:pt>
    <dgm:pt modelId="{41A9099C-D90A-4907-8E8D-DBAB25372C13}" type="pres">
      <dgm:prSet presAssocID="{549ED583-038B-4B25-A020-E231F10C4BBF}" presName="vert1" presStyleCnt="0"/>
      <dgm:spPr/>
    </dgm:pt>
  </dgm:ptLst>
  <dgm:cxnLst>
    <dgm:cxn modelId="{89CD3129-0CB1-4911-98C4-20D13CD02B7F}" type="presOf" srcId="{549ED583-038B-4B25-A020-E231F10C4BBF}" destId="{7DEF8251-F71C-46B3-BD7F-9D3AA7D0CDDA}" srcOrd="0" destOrd="0" presId="urn:microsoft.com/office/officeart/2008/layout/LinedList"/>
    <dgm:cxn modelId="{882FE843-B401-4726-99A9-77B9E84C8769}" srcId="{71450622-2F93-465C-A83F-CF4A29BB992F}" destId="{68C6160B-3A11-4533-B80C-D88D5990CDAC}" srcOrd="0" destOrd="0" parTransId="{F2C8BFE5-64CE-4077-9E7B-2BDE2FC0FCF8}" sibTransId="{6C870C33-B226-4FCE-AB4F-99D49441CCCA}"/>
    <dgm:cxn modelId="{B7B23180-D9A9-43E8-9ACE-9D95D28C92A3}" type="presOf" srcId="{68C6160B-3A11-4533-B80C-D88D5990CDAC}" destId="{E5AC1693-DC5D-41F8-976A-77225A02C198}" srcOrd="0" destOrd="0" presId="urn:microsoft.com/office/officeart/2008/layout/LinedList"/>
    <dgm:cxn modelId="{439C4CAD-E30B-4945-8E28-7D80BE8E9AB5}" srcId="{71450622-2F93-465C-A83F-CF4A29BB992F}" destId="{549ED583-038B-4B25-A020-E231F10C4BBF}" srcOrd="1" destOrd="0" parTransId="{F1981BEE-971F-4746-B34B-805CDB2C6C51}" sibTransId="{0B1BF7CF-7F50-4329-AD97-0009B803FBEE}"/>
    <dgm:cxn modelId="{B33B37F3-8C54-4F95-9AEC-53443A96F378}" type="presOf" srcId="{71450622-2F93-465C-A83F-CF4A29BB992F}" destId="{5BEB5D87-8AD9-4D71-82FD-BBC08AE356BE}" srcOrd="0" destOrd="0" presId="urn:microsoft.com/office/officeart/2008/layout/LinedList"/>
    <dgm:cxn modelId="{B415CF7B-13A1-44D8-B328-8DD91F1AF558}" type="presParOf" srcId="{5BEB5D87-8AD9-4D71-82FD-BBC08AE356BE}" destId="{F106E390-1F42-4586-96FB-6B025328D751}" srcOrd="0" destOrd="0" presId="urn:microsoft.com/office/officeart/2008/layout/LinedList"/>
    <dgm:cxn modelId="{2378D824-921F-4DEF-9930-DE9027F677C2}" type="presParOf" srcId="{5BEB5D87-8AD9-4D71-82FD-BBC08AE356BE}" destId="{91BFEBAB-9769-4F86-8FE2-FA5FEA3A506F}" srcOrd="1" destOrd="0" presId="urn:microsoft.com/office/officeart/2008/layout/LinedList"/>
    <dgm:cxn modelId="{72EB3E95-E97B-44C3-B76A-123179CDED94}" type="presParOf" srcId="{91BFEBAB-9769-4F86-8FE2-FA5FEA3A506F}" destId="{E5AC1693-DC5D-41F8-976A-77225A02C198}" srcOrd="0" destOrd="0" presId="urn:microsoft.com/office/officeart/2008/layout/LinedList"/>
    <dgm:cxn modelId="{A839175D-3470-451A-BCA4-EF4A6A6DC14F}" type="presParOf" srcId="{91BFEBAB-9769-4F86-8FE2-FA5FEA3A506F}" destId="{E4E18945-B34A-47D8-88FB-8ED7C4CB19B7}" srcOrd="1" destOrd="0" presId="urn:microsoft.com/office/officeart/2008/layout/LinedList"/>
    <dgm:cxn modelId="{4CF546E1-CE66-4F6E-B9A4-FC483C4EE14D}" type="presParOf" srcId="{5BEB5D87-8AD9-4D71-82FD-BBC08AE356BE}" destId="{3F0ACD16-3BE0-48BD-8CFF-7F97A86C019B}" srcOrd="2" destOrd="0" presId="urn:microsoft.com/office/officeart/2008/layout/LinedList"/>
    <dgm:cxn modelId="{FBF763BD-E802-4041-9B68-F126E579D2DC}" type="presParOf" srcId="{5BEB5D87-8AD9-4D71-82FD-BBC08AE356BE}" destId="{D64798A3-D825-47B5-ABC7-0080A06597CE}" srcOrd="3" destOrd="0" presId="urn:microsoft.com/office/officeart/2008/layout/LinedList"/>
    <dgm:cxn modelId="{6C0CF03D-8B53-4389-91C1-BF041DE53D8D}" type="presParOf" srcId="{D64798A3-D825-47B5-ABC7-0080A06597CE}" destId="{7DEF8251-F71C-46B3-BD7F-9D3AA7D0CDDA}" srcOrd="0" destOrd="0" presId="urn:microsoft.com/office/officeart/2008/layout/LinedList"/>
    <dgm:cxn modelId="{38D22DF4-8D64-4390-B809-E311CE75E331}" type="presParOf" srcId="{D64798A3-D825-47B5-ABC7-0080A06597CE}" destId="{41A9099C-D90A-4907-8E8D-DBAB25372C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0D267A-9CFC-4617-A99B-2988A933799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2EE6702-8DEC-4F45-B8B0-E51277D38BD6}">
      <dgm:prSet/>
      <dgm:spPr/>
      <dgm:t>
        <a:bodyPr/>
        <a:lstStyle/>
        <a:p>
          <a:r>
            <a:rPr lang="en-US" dirty="0"/>
            <a:t>Combine 200 individual SEC 605 files into a single data frame.</a:t>
          </a:r>
        </a:p>
      </dgm:t>
    </dgm:pt>
    <dgm:pt modelId="{0C58CED7-01C7-49F8-9604-050AE25D9989}" type="parTrans" cxnId="{7A61A4C1-4A5A-4CA0-A537-DC0F71009260}">
      <dgm:prSet/>
      <dgm:spPr/>
      <dgm:t>
        <a:bodyPr/>
        <a:lstStyle/>
        <a:p>
          <a:endParaRPr lang="en-US"/>
        </a:p>
      </dgm:t>
    </dgm:pt>
    <dgm:pt modelId="{9D2FBF1A-0029-4DE1-BB39-19592A90E719}" type="sibTrans" cxnId="{7A61A4C1-4A5A-4CA0-A537-DC0F71009260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AE70D68D-F278-4EBC-ABD2-B24C35A0F6B5}">
      <dgm:prSet/>
      <dgm:spPr/>
      <dgm:t>
        <a:bodyPr/>
        <a:lstStyle/>
        <a:p>
          <a:r>
            <a:rPr lang="en-US"/>
            <a:t>Add ticker listing information.</a:t>
          </a:r>
        </a:p>
      </dgm:t>
    </dgm:pt>
    <dgm:pt modelId="{30E55CC8-BA6C-4529-8ECF-FE108316F7DD}" type="parTrans" cxnId="{DAAAC6D0-33B9-4105-B64B-87C64CBD056E}">
      <dgm:prSet/>
      <dgm:spPr/>
      <dgm:t>
        <a:bodyPr/>
        <a:lstStyle/>
        <a:p>
          <a:endParaRPr lang="en-US"/>
        </a:p>
      </dgm:t>
    </dgm:pt>
    <dgm:pt modelId="{BF0F37B9-00B6-4255-8DF1-8FFDC4B04325}" type="sibTrans" cxnId="{DAAAC6D0-33B9-4105-B64B-87C64CBD056E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7055E237-9F66-4BE0-A7AB-F2D302BADBC4}">
      <dgm:prSet/>
      <dgm:spPr/>
      <dgm:t>
        <a:bodyPr/>
        <a:lstStyle/>
        <a:p>
          <a:r>
            <a:rPr lang="en-US"/>
            <a:t>Filter the data frame based on user input.</a:t>
          </a:r>
        </a:p>
      </dgm:t>
    </dgm:pt>
    <dgm:pt modelId="{3A4FD4A1-F830-49ED-9E97-2DA5F71A3527}" type="parTrans" cxnId="{E0E3729D-0143-4C4F-9970-788A53B90173}">
      <dgm:prSet/>
      <dgm:spPr/>
      <dgm:t>
        <a:bodyPr/>
        <a:lstStyle/>
        <a:p>
          <a:endParaRPr lang="en-US"/>
        </a:p>
      </dgm:t>
    </dgm:pt>
    <dgm:pt modelId="{2D8B7E36-32C4-429D-BB43-BF4FCAB9FC18}" type="sibTrans" cxnId="{E0E3729D-0143-4C4F-9970-788A53B90173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EB8D160C-AEB6-453D-8722-EF3ACD13FD23}">
      <dgm:prSet/>
      <dgm:spPr/>
      <dgm:t>
        <a:bodyPr/>
        <a:lstStyle/>
        <a:p>
          <a:r>
            <a:rPr lang="en-US"/>
            <a:t>Convert order size and order type codes to understandable descriptions.</a:t>
          </a:r>
        </a:p>
      </dgm:t>
    </dgm:pt>
    <dgm:pt modelId="{45E46EBF-62F1-4E5A-AC08-CFF578CAD03C}" type="parTrans" cxnId="{D8E27C91-0A2C-48F9-B7B9-1D4FD905139D}">
      <dgm:prSet/>
      <dgm:spPr/>
      <dgm:t>
        <a:bodyPr/>
        <a:lstStyle/>
        <a:p>
          <a:endParaRPr lang="en-US"/>
        </a:p>
      </dgm:t>
    </dgm:pt>
    <dgm:pt modelId="{D457922E-B463-41CB-9D73-2AD496278D9E}" type="sibTrans" cxnId="{D8E27C91-0A2C-48F9-B7B9-1D4FD905139D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4EB9DD3A-A379-4CCB-9479-0BB83BF9C7CB}">
      <dgm:prSet/>
      <dgm:spPr/>
      <dgm:t>
        <a:bodyPr/>
        <a:lstStyle/>
        <a:p>
          <a:r>
            <a:rPr lang="en-US"/>
            <a:t>Add a calculated column for total executed shares.</a:t>
          </a:r>
        </a:p>
      </dgm:t>
    </dgm:pt>
    <dgm:pt modelId="{6C8CC66F-0D3B-493B-BCAF-E672ACFBA49F}" type="parTrans" cxnId="{0F4FC83A-EDAA-4113-B3B8-6A10D94473CB}">
      <dgm:prSet/>
      <dgm:spPr/>
      <dgm:t>
        <a:bodyPr/>
        <a:lstStyle/>
        <a:p>
          <a:endParaRPr lang="en-US"/>
        </a:p>
      </dgm:t>
    </dgm:pt>
    <dgm:pt modelId="{D5F41925-87F6-4EBD-BF29-A81E84DE8691}" type="sibTrans" cxnId="{0F4FC83A-EDAA-4113-B3B8-6A10D94473CB}">
      <dgm:prSet phldrT="5"/>
      <dgm:spPr/>
      <dgm:t>
        <a:bodyPr/>
        <a:lstStyle/>
        <a:p>
          <a:endParaRPr lang="en-US"/>
        </a:p>
      </dgm:t>
    </dgm:pt>
    <dgm:pt modelId="{3491E1CE-30E7-4A0F-A954-1D6AE2BADDBA}" type="pres">
      <dgm:prSet presAssocID="{F60D267A-9CFC-4617-A99B-2988A933799B}" presName="Name0" presStyleCnt="0">
        <dgm:presLayoutVars>
          <dgm:dir/>
          <dgm:resizeHandles val="exact"/>
        </dgm:presLayoutVars>
      </dgm:prSet>
      <dgm:spPr/>
    </dgm:pt>
    <dgm:pt modelId="{93591AE0-9CA4-41B9-AC21-38C72966CD47}" type="pres">
      <dgm:prSet presAssocID="{A2EE6702-8DEC-4F45-B8B0-E51277D38BD6}" presName="node" presStyleLbl="node1" presStyleIdx="0" presStyleCnt="5">
        <dgm:presLayoutVars>
          <dgm:bulletEnabled val="1"/>
        </dgm:presLayoutVars>
      </dgm:prSet>
      <dgm:spPr/>
    </dgm:pt>
    <dgm:pt modelId="{10207FED-9872-4332-A086-367DABD67DC2}" type="pres">
      <dgm:prSet presAssocID="{9D2FBF1A-0029-4DE1-BB39-19592A90E719}" presName="sibTrans" presStyleLbl="sibTrans1D1" presStyleIdx="0" presStyleCnt="4"/>
      <dgm:spPr/>
    </dgm:pt>
    <dgm:pt modelId="{53C5BC9B-E5D7-426F-850F-7A15EE2366C5}" type="pres">
      <dgm:prSet presAssocID="{9D2FBF1A-0029-4DE1-BB39-19592A90E719}" presName="connectorText" presStyleLbl="sibTrans1D1" presStyleIdx="0" presStyleCnt="4"/>
      <dgm:spPr/>
    </dgm:pt>
    <dgm:pt modelId="{CACC1535-4B7D-4D84-969B-C69069B6189D}" type="pres">
      <dgm:prSet presAssocID="{AE70D68D-F278-4EBC-ABD2-B24C35A0F6B5}" presName="node" presStyleLbl="node1" presStyleIdx="1" presStyleCnt="5">
        <dgm:presLayoutVars>
          <dgm:bulletEnabled val="1"/>
        </dgm:presLayoutVars>
      </dgm:prSet>
      <dgm:spPr/>
    </dgm:pt>
    <dgm:pt modelId="{B796B4F9-C372-4AA4-B0C7-DD71F959EFF4}" type="pres">
      <dgm:prSet presAssocID="{BF0F37B9-00B6-4255-8DF1-8FFDC4B04325}" presName="sibTrans" presStyleLbl="sibTrans1D1" presStyleIdx="1" presStyleCnt="4"/>
      <dgm:spPr/>
    </dgm:pt>
    <dgm:pt modelId="{CD1C3356-DE78-4236-B654-AFD34B88F159}" type="pres">
      <dgm:prSet presAssocID="{BF0F37B9-00B6-4255-8DF1-8FFDC4B04325}" presName="connectorText" presStyleLbl="sibTrans1D1" presStyleIdx="1" presStyleCnt="4"/>
      <dgm:spPr/>
    </dgm:pt>
    <dgm:pt modelId="{248FA716-E8FE-4062-96CF-AA60B3BD8436}" type="pres">
      <dgm:prSet presAssocID="{7055E237-9F66-4BE0-A7AB-F2D302BADBC4}" presName="node" presStyleLbl="node1" presStyleIdx="2" presStyleCnt="5">
        <dgm:presLayoutVars>
          <dgm:bulletEnabled val="1"/>
        </dgm:presLayoutVars>
      </dgm:prSet>
      <dgm:spPr/>
    </dgm:pt>
    <dgm:pt modelId="{5CAD6BB3-2F9F-4792-8B44-4E2FCB3FE169}" type="pres">
      <dgm:prSet presAssocID="{2D8B7E36-32C4-429D-BB43-BF4FCAB9FC18}" presName="sibTrans" presStyleLbl="sibTrans1D1" presStyleIdx="2" presStyleCnt="4"/>
      <dgm:spPr/>
    </dgm:pt>
    <dgm:pt modelId="{DD118548-EE87-4EE0-A3B9-660A341641E4}" type="pres">
      <dgm:prSet presAssocID="{2D8B7E36-32C4-429D-BB43-BF4FCAB9FC18}" presName="connectorText" presStyleLbl="sibTrans1D1" presStyleIdx="2" presStyleCnt="4"/>
      <dgm:spPr/>
    </dgm:pt>
    <dgm:pt modelId="{D4C500B4-CEB7-413E-AFCA-288F87A46FCB}" type="pres">
      <dgm:prSet presAssocID="{EB8D160C-AEB6-453D-8722-EF3ACD13FD23}" presName="node" presStyleLbl="node1" presStyleIdx="3" presStyleCnt="5">
        <dgm:presLayoutVars>
          <dgm:bulletEnabled val="1"/>
        </dgm:presLayoutVars>
      </dgm:prSet>
      <dgm:spPr/>
    </dgm:pt>
    <dgm:pt modelId="{7021FD8D-B431-47F8-87FD-2491FD19C62C}" type="pres">
      <dgm:prSet presAssocID="{D457922E-B463-41CB-9D73-2AD496278D9E}" presName="sibTrans" presStyleLbl="sibTrans1D1" presStyleIdx="3" presStyleCnt="4"/>
      <dgm:spPr/>
    </dgm:pt>
    <dgm:pt modelId="{A0E8884E-6074-4250-82E4-474ABC6252EA}" type="pres">
      <dgm:prSet presAssocID="{D457922E-B463-41CB-9D73-2AD496278D9E}" presName="connectorText" presStyleLbl="sibTrans1D1" presStyleIdx="3" presStyleCnt="4"/>
      <dgm:spPr/>
    </dgm:pt>
    <dgm:pt modelId="{14966E8C-EDFF-4078-8A7A-1408DEF80BA4}" type="pres">
      <dgm:prSet presAssocID="{4EB9DD3A-A379-4CCB-9479-0BB83BF9C7CB}" presName="node" presStyleLbl="node1" presStyleIdx="4" presStyleCnt="5">
        <dgm:presLayoutVars>
          <dgm:bulletEnabled val="1"/>
        </dgm:presLayoutVars>
      </dgm:prSet>
      <dgm:spPr/>
    </dgm:pt>
  </dgm:ptLst>
  <dgm:cxnLst>
    <dgm:cxn modelId="{D4E2A30A-12A6-44E4-AFC2-840A836CC2A4}" type="presOf" srcId="{9D2FBF1A-0029-4DE1-BB39-19592A90E719}" destId="{10207FED-9872-4332-A086-367DABD67DC2}" srcOrd="0" destOrd="0" presId="urn:microsoft.com/office/officeart/2016/7/layout/RepeatingBendingProcessNew"/>
    <dgm:cxn modelId="{32CDAF24-A1EA-404F-834E-685918D9F5D2}" type="presOf" srcId="{AE70D68D-F278-4EBC-ABD2-B24C35A0F6B5}" destId="{CACC1535-4B7D-4D84-969B-C69069B6189D}" srcOrd="0" destOrd="0" presId="urn:microsoft.com/office/officeart/2016/7/layout/RepeatingBendingProcessNew"/>
    <dgm:cxn modelId="{05C2AF39-BF9E-4B21-B4CF-AE9BB3A6548C}" type="presOf" srcId="{BF0F37B9-00B6-4255-8DF1-8FFDC4B04325}" destId="{B796B4F9-C372-4AA4-B0C7-DD71F959EFF4}" srcOrd="0" destOrd="0" presId="urn:microsoft.com/office/officeart/2016/7/layout/RepeatingBendingProcessNew"/>
    <dgm:cxn modelId="{0F4FC83A-EDAA-4113-B3B8-6A10D94473CB}" srcId="{F60D267A-9CFC-4617-A99B-2988A933799B}" destId="{4EB9DD3A-A379-4CCB-9479-0BB83BF9C7CB}" srcOrd="4" destOrd="0" parTransId="{6C8CC66F-0D3B-493B-BCAF-E672ACFBA49F}" sibTransId="{D5F41925-87F6-4EBD-BF29-A81E84DE8691}"/>
    <dgm:cxn modelId="{1039D761-A9DE-4792-97E5-2BCBC45103E4}" type="presOf" srcId="{4EB9DD3A-A379-4CCB-9479-0BB83BF9C7CB}" destId="{14966E8C-EDFF-4078-8A7A-1408DEF80BA4}" srcOrd="0" destOrd="0" presId="urn:microsoft.com/office/officeart/2016/7/layout/RepeatingBendingProcessNew"/>
    <dgm:cxn modelId="{B2110F85-B0E5-4E49-B353-0238A5CFE4DC}" type="presOf" srcId="{F60D267A-9CFC-4617-A99B-2988A933799B}" destId="{3491E1CE-30E7-4A0F-A954-1D6AE2BADDBA}" srcOrd="0" destOrd="0" presId="urn:microsoft.com/office/officeart/2016/7/layout/RepeatingBendingProcessNew"/>
    <dgm:cxn modelId="{D8E27C91-0A2C-48F9-B7B9-1D4FD905139D}" srcId="{F60D267A-9CFC-4617-A99B-2988A933799B}" destId="{EB8D160C-AEB6-453D-8722-EF3ACD13FD23}" srcOrd="3" destOrd="0" parTransId="{45E46EBF-62F1-4E5A-AC08-CFF578CAD03C}" sibTransId="{D457922E-B463-41CB-9D73-2AD496278D9E}"/>
    <dgm:cxn modelId="{6AB1AC91-3C32-43A0-8C54-272D687E9C5C}" type="presOf" srcId="{EB8D160C-AEB6-453D-8722-EF3ACD13FD23}" destId="{D4C500B4-CEB7-413E-AFCA-288F87A46FCB}" srcOrd="0" destOrd="0" presId="urn:microsoft.com/office/officeart/2016/7/layout/RepeatingBendingProcessNew"/>
    <dgm:cxn modelId="{E0E3729D-0143-4C4F-9970-788A53B90173}" srcId="{F60D267A-9CFC-4617-A99B-2988A933799B}" destId="{7055E237-9F66-4BE0-A7AB-F2D302BADBC4}" srcOrd="2" destOrd="0" parTransId="{3A4FD4A1-F830-49ED-9E97-2DA5F71A3527}" sibTransId="{2D8B7E36-32C4-429D-BB43-BF4FCAB9FC18}"/>
    <dgm:cxn modelId="{3922EAA1-8185-4212-89A2-AD29FB185AB5}" type="presOf" srcId="{2D8B7E36-32C4-429D-BB43-BF4FCAB9FC18}" destId="{DD118548-EE87-4EE0-A3B9-660A341641E4}" srcOrd="1" destOrd="0" presId="urn:microsoft.com/office/officeart/2016/7/layout/RepeatingBendingProcessNew"/>
    <dgm:cxn modelId="{985AD6AB-7B63-45D2-BE8D-2C84FE4517B2}" type="presOf" srcId="{2D8B7E36-32C4-429D-BB43-BF4FCAB9FC18}" destId="{5CAD6BB3-2F9F-4792-8B44-4E2FCB3FE169}" srcOrd="0" destOrd="0" presId="urn:microsoft.com/office/officeart/2016/7/layout/RepeatingBendingProcessNew"/>
    <dgm:cxn modelId="{77126AB1-B62E-41E2-A9D1-AADAEB1BED7B}" type="presOf" srcId="{A2EE6702-8DEC-4F45-B8B0-E51277D38BD6}" destId="{93591AE0-9CA4-41B9-AC21-38C72966CD47}" srcOrd="0" destOrd="0" presId="urn:microsoft.com/office/officeart/2016/7/layout/RepeatingBendingProcessNew"/>
    <dgm:cxn modelId="{7A61A4C1-4A5A-4CA0-A537-DC0F71009260}" srcId="{F60D267A-9CFC-4617-A99B-2988A933799B}" destId="{A2EE6702-8DEC-4F45-B8B0-E51277D38BD6}" srcOrd="0" destOrd="0" parTransId="{0C58CED7-01C7-49F8-9604-050AE25D9989}" sibTransId="{9D2FBF1A-0029-4DE1-BB39-19592A90E719}"/>
    <dgm:cxn modelId="{A18D41CC-F6E1-487D-9960-A8BE9C789986}" type="presOf" srcId="{D457922E-B463-41CB-9D73-2AD496278D9E}" destId="{A0E8884E-6074-4250-82E4-474ABC6252EA}" srcOrd="1" destOrd="0" presId="urn:microsoft.com/office/officeart/2016/7/layout/RepeatingBendingProcessNew"/>
    <dgm:cxn modelId="{DAAAC6D0-33B9-4105-B64B-87C64CBD056E}" srcId="{F60D267A-9CFC-4617-A99B-2988A933799B}" destId="{AE70D68D-F278-4EBC-ABD2-B24C35A0F6B5}" srcOrd="1" destOrd="0" parTransId="{30E55CC8-BA6C-4529-8ECF-FE108316F7DD}" sibTransId="{BF0F37B9-00B6-4255-8DF1-8FFDC4B04325}"/>
    <dgm:cxn modelId="{B9ACD4D0-0619-4C6F-91A6-F1C0811BF4B1}" type="presOf" srcId="{D457922E-B463-41CB-9D73-2AD496278D9E}" destId="{7021FD8D-B431-47F8-87FD-2491FD19C62C}" srcOrd="0" destOrd="0" presId="urn:microsoft.com/office/officeart/2016/7/layout/RepeatingBendingProcessNew"/>
    <dgm:cxn modelId="{A8863AE8-13B1-45EC-A954-C1FCE869DA4A}" type="presOf" srcId="{BF0F37B9-00B6-4255-8DF1-8FFDC4B04325}" destId="{CD1C3356-DE78-4236-B654-AFD34B88F159}" srcOrd="1" destOrd="0" presId="urn:microsoft.com/office/officeart/2016/7/layout/RepeatingBendingProcessNew"/>
    <dgm:cxn modelId="{FEF674F5-D7E8-4D41-BD11-3C57400919EE}" type="presOf" srcId="{9D2FBF1A-0029-4DE1-BB39-19592A90E719}" destId="{53C5BC9B-E5D7-426F-850F-7A15EE2366C5}" srcOrd="1" destOrd="0" presId="urn:microsoft.com/office/officeart/2016/7/layout/RepeatingBendingProcessNew"/>
    <dgm:cxn modelId="{A89843FC-BD2F-45A1-B5F7-E1B85BBD9256}" type="presOf" srcId="{7055E237-9F66-4BE0-A7AB-F2D302BADBC4}" destId="{248FA716-E8FE-4062-96CF-AA60B3BD8436}" srcOrd="0" destOrd="0" presId="urn:microsoft.com/office/officeart/2016/7/layout/RepeatingBendingProcessNew"/>
    <dgm:cxn modelId="{2072AB12-E69C-4621-986F-848029FDFBF5}" type="presParOf" srcId="{3491E1CE-30E7-4A0F-A954-1D6AE2BADDBA}" destId="{93591AE0-9CA4-41B9-AC21-38C72966CD47}" srcOrd="0" destOrd="0" presId="urn:microsoft.com/office/officeart/2016/7/layout/RepeatingBendingProcessNew"/>
    <dgm:cxn modelId="{25AE1D64-F953-403B-9AD7-477D2B231B58}" type="presParOf" srcId="{3491E1CE-30E7-4A0F-A954-1D6AE2BADDBA}" destId="{10207FED-9872-4332-A086-367DABD67DC2}" srcOrd="1" destOrd="0" presId="urn:microsoft.com/office/officeart/2016/7/layout/RepeatingBendingProcessNew"/>
    <dgm:cxn modelId="{88A9A311-E8C2-4ECF-8BD5-5F65BCDAAC09}" type="presParOf" srcId="{10207FED-9872-4332-A086-367DABD67DC2}" destId="{53C5BC9B-E5D7-426F-850F-7A15EE2366C5}" srcOrd="0" destOrd="0" presId="urn:microsoft.com/office/officeart/2016/7/layout/RepeatingBendingProcessNew"/>
    <dgm:cxn modelId="{378CA556-8A2E-4B44-A7C6-4F19740D2E4B}" type="presParOf" srcId="{3491E1CE-30E7-4A0F-A954-1D6AE2BADDBA}" destId="{CACC1535-4B7D-4D84-969B-C69069B6189D}" srcOrd="2" destOrd="0" presId="urn:microsoft.com/office/officeart/2016/7/layout/RepeatingBendingProcessNew"/>
    <dgm:cxn modelId="{C7155F97-13C9-4AF6-8FC6-CB5C82BEF243}" type="presParOf" srcId="{3491E1CE-30E7-4A0F-A954-1D6AE2BADDBA}" destId="{B796B4F9-C372-4AA4-B0C7-DD71F959EFF4}" srcOrd="3" destOrd="0" presId="urn:microsoft.com/office/officeart/2016/7/layout/RepeatingBendingProcessNew"/>
    <dgm:cxn modelId="{017393B5-B834-4442-B86E-7089BBD63841}" type="presParOf" srcId="{B796B4F9-C372-4AA4-B0C7-DD71F959EFF4}" destId="{CD1C3356-DE78-4236-B654-AFD34B88F159}" srcOrd="0" destOrd="0" presId="urn:microsoft.com/office/officeart/2016/7/layout/RepeatingBendingProcessNew"/>
    <dgm:cxn modelId="{F5783C68-8139-4009-8C59-9A92148949BF}" type="presParOf" srcId="{3491E1CE-30E7-4A0F-A954-1D6AE2BADDBA}" destId="{248FA716-E8FE-4062-96CF-AA60B3BD8436}" srcOrd="4" destOrd="0" presId="urn:microsoft.com/office/officeart/2016/7/layout/RepeatingBendingProcessNew"/>
    <dgm:cxn modelId="{287C80A9-98CD-4C8B-B255-CC0A94942562}" type="presParOf" srcId="{3491E1CE-30E7-4A0F-A954-1D6AE2BADDBA}" destId="{5CAD6BB3-2F9F-4792-8B44-4E2FCB3FE169}" srcOrd="5" destOrd="0" presId="urn:microsoft.com/office/officeart/2016/7/layout/RepeatingBendingProcessNew"/>
    <dgm:cxn modelId="{14DC576D-86F3-495E-9833-8A660E24EE8C}" type="presParOf" srcId="{5CAD6BB3-2F9F-4792-8B44-4E2FCB3FE169}" destId="{DD118548-EE87-4EE0-A3B9-660A341641E4}" srcOrd="0" destOrd="0" presId="urn:microsoft.com/office/officeart/2016/7/layout/RepeatingBendingProcessNew"/>
    <dgm:cxn modelId="{4CE3E1C4-135D-4B3D-A3B0-F4A5575EC3BD}" type="presParOf" srcId="{3491E1CE-30E7-4A0F-A954-1D6AE2BADDBA}" destId="{D4C500B4-CEB7-413E-AFCA-288F87A46FCB}" srcOrd="6" destOrd="0" presId="urn:microsoft.com/office/officeart/2016/7/layout/RepeatingBendingProcessNew"/>
    <dgm:cxn modelId="{C260E780-2B4E-4690-B23D-E3C888D6B143}" type="presParOf" srcId="{3491E1CE-30E7-4A0F-A954-1D6AE2BADDBA}" destId="{7021FD8D-B431-47F8-87FD-2491FD19C62C}" srcOrd="7" destOrd="0" presId="urn:microsoft.com/office/officeart/2016/7/layout/RepeatingBendingProcessNew"/>
    <dgm:cxn modelId="{DA1F1A56-6C74-40CF-BC87-AF9720CBBF83}" type="presParOf" srcId="{7021FD8D-B431-47F8-87FD-2491FD19C62C}" destId="{A0E8884E-6074-4250-82E4-474ABC6252EA}" srcOrd="0" destOrd="0" presId="urn:microsoft.com/office/officeart/2016/7/layout/RepeatingBendingProcessNew"/>
    <dgm:cxn modelId="{B33EDD5C-82E8-4E32-87B0-D7D9A38C8919}" type="presParOf" srcId="{3491E1CE-30E7-4A0F-A954-1D6AE2BADDBA}" destId="{14966E8C-EDFF-4078-8A7A-1408DEF80BA4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1D53CF-D4A9-42DF-AF48-99566982FAD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508EBD5-0FB9-4892-BE79-D06FF37B4230}">
      <dgm:prSet/>
      <dgm:spPr/>
      <dgm:t>
        <a:bodyPr/>
        <a:lstStyle/>
        <a:p>
          <a:r>
            <a:rPr lang="en-US"/>
            <a:t>Calculate</a:t>
          </a:r>
        </a:p>
      </dgm:t>
    </dgm:pt>
    <dgm:pt modelId="{5851F245-1C52-430A-9E80-FED4DD603187}" type="parTrans" cxnId="{81729A1A-6022-4DB3-82E4-07D398CAEBA4}">
      <dgm:prSet/>
      <dgm:spPr/>
      <dgm:t>
        <a:bodyPr/>
        <a:lstStyle/>
        <a:p>
          <a:endParaRPr lang="en-US"/>
        </a:p>
      </dgm:t>
    </dgm:pt>
    <dgm:pt modelId="{09F85655-480B-4EBB-AACE-163E17DB2027}" type="sibTrans" cxnId="{81729A1A-6022-4DB3-82E4-07D398CAEBA4}">
      <dgm:prSet/>
      <dgm:spPr/>
      <dgm:t>
        <a:bodyPr/>
        <a:lstStyle/>
        <a:p>
          <a:endParaRPr lang="en-US"/>
        </a:p>
      </dgm:t>
    </dgm:pt>
    <dgm:pt modelId="{8FD4F0EC-F397-4F5E-81BE-398D849142C1}">
      <dgm:prSet/>
      <dgm:spPr/>
      <dgm:t>
        <a:bodyPr/>
        <a:lstStyle/>
        <a:p>
          <a:r>
            <a:rPr lang="en-US"/>
            <a:t>Calculate Price Improvement and Deviation</a:t>
          </a:r>
        </a:p>
      </dgm:t>
    </dgm:pt>
    <dgm:pt modelId="{8A8E469A-AB60-4A37-BFAA-272B9212C668}" type="parTrans" cxnId="{A34E149D-C279-48D0-9391-C27BC9686AE0}">
      <dgm:prSet/>
      <dgm:spPr/>
      <dgm:t>
        <a:bodyPr/>
        <a:lstStyle/>
        <a:p>
          <a:endParaRPr lang="en-US"/>
        </a:p>
      </dgm:t>
    </dgm:pt>
    <dgm:pt modelId="{89111668-43B4-4D4B-9F83-DB4798F8A5EA}" type="sibTrans" cxnId="{A34E149D-C279-48D0-9391-C27BC9686AE0}">
      <dgm:prSet/>
      <dgm:spPr/>
      <dgm:t>
        <a:bodyPr/>
        <a:lstStyle/>
        <a:p>
          <a:endParaRPr lang="en-US"/>
        </a:p>
      </dgm:t>
    </dgm:pt>
    <dgm:pt modelId="{7CFA4438-396C-43ED-9C01-2E89D2660067}">
      <dgm:prSet/>
      <dgm:spPr/>
      <dgm:t>
        <a:bodyPr/>
        <a:lstStyle/>
        <a:p>
          <a:r>
            <a:rPr lang="en-US"/>
            <a:t>Calculate</a:t>
          </a:r>
        </a:p>
      </dgm:t>
    </dgm:pt>
    <dgm:pt modelId="{7CE8F13C-9FEA-4A64-B309-2C0177F65727}" type="parTrans" cxnId="{710D428E-9E90-4AF6-85FC-B16574550EFE}">
      <dgm:prSet/>
      <dgm:spPr/>
      <dgm:t>
        <a:bodyPr/>
        <a:lstStyle/>
        <a:p>
          <a:endParaRPr lang="en-US"/>
        </a:p>
      </dgm:t>
    </dgm:pt>
    <dgm:pt modelId="{E7EDEA52-5739-4512-9907-5EDCE5736C20}" type="sibTrans" cxnId="{710D428E-9E90-4AF6-85FC-B16574550EFE}">
      <dgm:prSet/>
      <dgm:spPr/>
      <dgm:t>
        <a:bodyPr/>
        <a:lstStyle/>
        <a:p>
          <a:endParaRPr lang="en-US"/>
        </a:p>
      </dgm:t>
    </dgm:pt>
    <dgm:pt modelId="{C8A62393-CC22-40E3-8A54-19822256627D}">
      <dgm:prSet/>
      <dgm:spPr/>
      <dgm:t>
        <a:bodyPr/>
        <a:lstStyle/>
        <a:p>
          <a:r>
            <a:rPr lang="en-US"/>
            <a:t>Calculate Net Value Improvement</a:t>
          </a:r>
        </a:p>
      </dgm:t>
    </dgm:pt>
    <dgm:pt modelId="{0EC95960-253A-4072-88BB-9E7F4B7DF21C}" type="parTrans" cxnId="{BAA7E250-E22E-4AE1-9B79-22675D59AF57}">
      <dgm:prSet/>
      <dgm:spPr/>
      <dgm:t>
        <a:bodyPr/>
        <a:lstStyle/>
        <a:p>
          <a:endParaRPr lang="en-US"/>
        </a:p>
      </dgm:t>
    </dgm:pt>
    <dgm:pt modelId="{32DE5431-124B-45C2-A2D5-D423DFF60FD5}" type="sibTrans" cxnId="{BAA7E250-E22E-4AE1-9B79-22675D59AF57}">
      <dgm:prSet/>
      <dgm:spPr/>
      <dgm:t>
        <a:bodyPr/>
        <a:lstStyle/>
        <a:p>
          <a:endParaRPr lang="en-US"/>
        </a:p>
      </dgm:t>
    </dgm:pt>
    <dgm:pt modelId="{6389B454-E86A-48CE-A331-54ED496BF50A}">
      <dgm:prSet/>
      <dgm:spPr/>
      <dgm:t>
        <a:bodyPr/>
        <a:lstStyle/>
        <a:p>
          <a:r>
            <a:rPr lang="en-US"/>
            <a:t>Convert</a:t>
          </a:r>
        </a:p>
      </dgm:t>
    </dgm:pt>
    <dgm:pt modelId="{2915D8E4-BE10-4E39-A403-835BAEA951AB}" type="parTrans" cxnId="{59E13BE5-2526-4F91-B4A4-0D0EFCFC9116}">
      <dgm:prSet/>
      <dgm:spPr/>
      <dgm:t>
        <a:bodyPr/>
        <a:lstStyle/>
        <a:p>
          <a:endParaRPr lang="en-US"/>
        </a:p>
      </dgm:t>
    </dgm:pt>
    <dgm:pt modelId="{D6038EED-FCED-42CF-9647-A0BBA00F209C}" type="sibTrans" cxnId="{59E13BE5-2526-4F91-B4A4-0D0EFCFC9116}">
      <dgm:prSet/>
      <dgm:spPr/>
      <dgm:t>
        <a:bodyPr/>
        <a:lstStyle/>
        <a:p>
          <a:endParaRPr lang="en-US"/>
        </a:p>
      </dgm:t>
    </dgm:pt>
    <dgm:pt modelId="{80389E6D-0AC4-4213-9415-3E8692FD3D37}">
      <dgm:prSet/>
      <dgm:spPr/>
      <dgm:t>
        <a:bodyPr/>
        <a:lstStyle/>
        <a:p>
          <a:r>
            <a:rPr lang="en-US"/>
            <a:t>Convert Net Value Improvement to cents</a:t>
          </a:r>
        </a:p>
      </dgm:t>
    </dgm:pt>
    <dgm:pt modelId="{D2234700-DA2D-4FF5-83A6-BBEB0E37119F}" type="parTrans" cxnId="{69E5552E-51FF-45F5-9E1D-E3F40744898F}">
      <dgm:prSet/>
      <dgm:spPr/>
      <dgm:t>
        <a:bodyPr/>
        <a:lstStyle/>
        <a:p>
          <a:endParaRPr lang="en-US"/>
        </a:p>
      </dgm:t>
    </dgm:pt>
    <dgm:pt modelId="{D2BD81FA-A0B7-42ED-996F-408ED5A31581}" type="sibTrans" cxnId="{69E5552E-51FF-45F5-9E1D-E3F40744898F}">
      <dgm:prSet/>
      <dgm:spPr/>
      <dgm:t>
        <a:bodyPr/>
        <a:lstStyle/>
        <a:p>
          <a:endParaRPr lang="en-US"/>
        </a:p>
      </dgm:t>
    </dgm:pt>
    <dgm:pt modelId="{F2A6CFFF-5AFD-4DFA-A57D-9C31AF6C0561}">
      <dgm:prSet/>
      <dgm:spPr/>
      <dgm:t>
        <a:bodyPr/>
        <a:lstStyle/>
        <a:p>
          <a:r>
            <a:rPr lang="en-US"/>
            <a:t>Calculate</a:t>
          </a:r>
        </a:p>
      </dgm:t>
    </dgm:pt>
    <dgm:pt modelId="{019CCA9A-66D8-41A1-B7A2-CA68458055F2}" type="parTrans" cxnId="{055AEEA6-454D-4E65-9335-D01CCCD317D6}">
      <dgm:prSet/>
      <dgm:spPr/>
      <dgm:t>
        <a:bodyPr/>
        <a:lstStyle/>
        <a:p>
          <a:endParaRPr lang="en-US"/>
        </a:p>
      </dgm:t>
    </dgm:pt>
    <dgm:pt modelId="{13DADCE2-304D-455E-8F2A-2E80C677034E}" type="sibTrans" cxnId="{055AEEA6-454D-4E65-9335-D01CCCD317D6}">
      <dgm:prSet/>
      <dgm:spPr/>
      <dgm:t>
        <a:bodyPr/>
        <a:lstStyle/>
        <a:p>
          <a:endParaRPr lang="en-US"/>
        </a:p>
      </dgm:t>
    </dgm:pt>
    <dgm:pt modelId="{D9D7EAFC-AA90-4274-AB16-543638146DA8}">
      <dgm:prSet/>
      <dgm:spPr/>
      <dgm:t>
        <a:bodyPr/>
        <a:lstStyle/>
        <a:p>
          <a:r>
            <a:rPr lang="en-US"/>
            <a:t>Calculate Net Price Improvement by ticker</a:t>
          </a:r>
        </a:p>
      </dgm:t>
    </dgm:pt>
    <dgm:pt modelId="{023813D7-EA19-4A44-8C55-A234D9EE1E37}" type="parTrans" cxnId="{DDB15A45-BF1C-4DC5-9B80-D1D6F8501E20}">
      <dgm:prSet/>
      <dgm:spPr/>
      <dgm:t>
        <a:bodyPr/>
        <a:lstStyle/>
        <a:p>
          <a:endParaRPr lang="en-US"/>
        </a:p>
      </dgm:t>
    </dgm:pt>
    <dgm:pt modelId="{00FE3FF0-DE95-49FF-8D90-76FA8C58DB82}" type="sibTrans" cxnId="{DDB15A45-BF1C-4DC5-9B80-D1D6F8501E20}">
      <dgm:prSet/>
      <dgm:spPr/>
      <dgm:t>
        <a:bodyPr/>
        <a:lstStyle/>
        <a:p>
          <a:endParaRPr lang="en-US"/>
        </a:p>
      </dgm:t>
    </dgm:pt>
    <dgm:pt modelId="{9A308F3B-0965-4EEB-B876-C67CC3657A2B}">
      <dgm:prSet/>
      <dgm:spPr/>
      <dgm:t>
        <a:bodyPr/>
        <a:lstStyle/>
        <a:p>
          <a:r>
            <a:rPr lang="en-US"/>
            <a:t>Calculate</a:t>
          </a:r>
        </a:p>
      </dgm:t>
    </dgm:pt>
    <dgm:pt modelId="{623A0B15-E038-4E8E-9BB6-7868A6A3F104}" type="parTrans" cxnId="{0795354C-A0EB-4386-9905-855B149DAF01}">
      <dgm:prSet/>
      <dgm:spPr/>
      <dgm:t>
        <a:bodyPr/>
        <a:lstStyle/>
        <a:p>
          <a:endParaRPr lang="en-US"/>
        </a:p>
      </dgm:t>
    </dgm:pt>
    <dgm:pt modelId="{235EEFE8-752F-42A4-B076-FFA3291A069A}" type="sibTrans" cxnId="{0795354C-A0EB-4386-9905-855B149DAF01}">
      <dgm:prSet/>
      <dgm:spPr/>
      <dgm:t>
        <a:bodyPr/>
        <a:lstStyle/>
        <a:p>
          <a:endParaRPr lang="en-US"/>
        </a:p>
      </dgm:t>
    </dgm:pt>
    <dgm:pt modelId="{84A89484-7A84-449A-AB64-E38D11C91FE0}">
      <dgm:prSet/>
      <dgm:spPr/>
      <dgm:t>
        <a:bodyPr/>
        <a:lstStyle/>
        <a:p>
          <a:r>
            <a:rPr lang="en-US"/>
            <a:t>Calculate Weighted Mean and Weighted Median of NPI</a:t>
          </a:r>
        </a:p>
      </dgm:t>
    </dgm:pt>
    <dgm:pt modelId="{D5801F86-566B-41D3-A394-F8FA2CBBC167}" type="parTrans" cxnId="{9D2B3F92-9CCA-4DD5-9FEF-75109D167C7E}">
      <dgm:prSet/>
      <dgm:spPr/>
      <dgm:t>
        <a:bodyPr/>
        <a:lstStyle/>
        <a:p>
          <a:endParaRPr lang="en-US"/>
        </a:p>
      </dgm:t>
    </dgm:pt>
    <dgm:pt modelId="{7EA4C1D7-C4B3-4888-99B5-9E49E8E6B2F2}" type="sibTrans" cxnId="{9D2B3F92-9CCA-4DD5-9FEF-75109D167C7E}">
      <dgm:prSet/>
      <dgm:spPr/>
      <dgm:t>
        <a:bodyPr/>
        <a:lstStyle/>
        <a:p>
          <a:endParaRPr lang="en-US"/>
        </a:p>
      </dgm:t>
    </dgm:pt>
    <dgm:pt modelId="{765CEE01-A2BD-44B0-A855-A191633749B0}" type="pres">
      <dgm:prSet presAssocID="{C71D53CF-D4A9-42DF-AF48-99566982FAD4}" presName="vert0" presStyleCnt="0">
        <dgm:presLayoutVars>
          <dgm:dir/>
          <dgm:animOne val="branch"/>
          <dgm:animLvl val="lvl"/>
        </dgm:presLayoutVars>
      </dgm:prSet>
      <dgm:spPr/>
    </dgm:pt>
    <dgm:pt modelId="{3823E6BB-C8EA-4D25-AD61-50152DED2515}" type="pres">
      <dgm:prSet presAssocID="{9508EBD5-0FB9-4892-BE79-D06FF37B4230}" presName="thickLine" presStyleLbl="alignNode1" presStyleIdx="0" presStyleCnt="5"/>
      <dgm:spPr/>
    </dgm:pt>
    <dgm:pt modelId="{ADB7D888-63AD-40BE-8BB7-35C43F91E1D6}" type="pres">
      <dgm:prSet presAssocID="{9508EBD5-0FB9-4892-BE79-D06FF37B4230}" presName="horz1" presStyleCnt="0"/>
      <dgm:spPr/>
    </dgm:pt>
    <dgm:pt modelId="{806341FC-19F9-4548-BE87-866CC2F5CDD6}" type="pres">
      <dgm:prSet presAssocID="{9508EBD5-0FB9-4892-BE79-D06FF37B4230}" presName="tx1" presStyleLbl="revTx" presStyleIdx="0" presStyleCnt="10"/>
      <dgm:spPr/>
    </dgm:pt>
    <dgm:pt modelId="{551EF5C6-C27A-40F6-93AC-C95E538228C9}" type="pres">
      <dgm:prSet presAssocID="{9508EBD5-0FB9-4892-BE79-D06FF37B4230}" presName="vert1" presStyleCnt="0"/>
      <dgm:spPr/>
    </dgm:pt>
    <dgm:pt modelId="{073E559D-E2A2-4F77-985D-C8BC02106EA3}" type="pres">
      <dgm:prSet presAssocID="{8FD4F0EC-F397-4F5E-81BE-398D849142C1}" presName="vertSpace2a" presStyleCnt="0"/>
      <dgm:spPr/>
    </dgm:pt>
    <dgm:pt modelId="{6980A3C8-59DF-4BFC-88B4-0AAA0F81BE87}" type="pres">
      <dgm:prSet presAssocID="{8FD4F0EC-F397-4F5E-81BE-398D849142C1}" presName="horz2" presStyleCnt="0"/>
      <dgm:spPr/>
    </dgm:pt>
    <dgm:pt modelId="{02DB163C-F2AF-41CB-9346-64005E1A480D}" type="pres">
      <dgm:prSet presAssocID="{8FD4F0EC-F397-4F5E-81BE-398D849142C1}" presName="horzSpace2" presStyleCnt="0"/>
      <dgm:spPr/>
    </dgm:pt>
    <dgm:pt modelId="{1ADEB8C4-FC2B-4E60-B967-2C12FF99256B}" type="pres">
      <dgm:prSet presAssocID="{8FD4F0EC-F397-4F5E-81BE-398D849142C1}" presName="tx2" presStyleLbl="revTx" presStyleIdx="1" presStyleCnt="10"/>
      <dgm:spPr/>
    </dgm:pt>
    <dgm:pt modelId="{5C528196-C903-4CC7-84C8-C13559EF0F2B}" type="pres">
      <dgm:prSet presAssocID="{8FD4F0EC-F397-4F5E-81BE-398D849142C1}" presName="vert2" presStyleCnt="0"/>
      <dgm:spPr/>
    </dgm:pt>
    <dgm:pt modelId="{602A1E67-E561-4F80-97CB-8439046ACA3A}" type="pres">
      <dgm:prSet presAssocID="{8FD4F0EC-F397-4F5E-81BE-398D849142C1}" presName="thinLine2b" presStyleLbl="callout" presStyleIdx="0" presStyleCnt="5"/>
      <dgm:spPr/>
    </dgm:pt>
    <dgm:pt modelId="{C98CAE38-67F3-4031-A546-558721FB87B7}" type="pres">
      <dgm:prSet presAssocID="{8FD4F0EC-F397-4F5E-81BE-398D849142C1}" presName="vertSpace2b" presStyleCnt="0"/>
      <dgm:spPr/>
    </dgm:pt>
    <dgm:pt modelId="{9F8A7E63-4749-4638-A0B2-88023A50D10C}" type="pres">
      <dgm:prSet presAssocID="{7CFA4438-396C-43ED-9C01-2E89D2660067}" presName="thickLine" presStyleLbl="alignNode1" presStyleIdx="1" presStyleCnt="5"/>
      <dgm:spPr/>
    </dgm:pt>
    <dgm:pt modelId="{B44984C9-4BD9-4504-A2F6-AB381811BF18}" type="pres">
      <dgm:prSet presAssocID="{7CFA4438-396C-43ED-9C01-2E89D2660067}" presName="horz1" presStyleCnt="0"/>
      <dgm:spPr/>
    </dgm:pt>
    <dgm:pt modelId="{E69C9980-82FB-404A-9295-14E8F7BBB3D2}" type="pres">
      <dgm:prSet presAssocID="{7CFA4438-396C-43ED-9C01-2E89D2660067}" presName="tx1" presStyleLbl="revTx" presStyleIdx="2" presStyleCnt="10"/>
      <dgm:spPr/>
    </dgm:pt>
    <dgm:pt modelId="{099EAD1E-41E3-49ED-B296-D13F81FBA6FB}" type="pres">
      <dgm:prSet presAssocID="{7CFA4438-396C-43ED-9C01-2E89D2660067}" presName="vert1" presStyleCnt="0"/>
      <dgm:spPr/>
    </dgm:pt>
    <dgm:pt modelId="{1592A503-0690-4060-A4FB-563C9276A687}" type="pres">
      <dgm:prSet presAssocID="{C8A62393-CC22-40E3-8A54-19822256627D}" presName="vertSpace2a" presStyleCnt="0"/>
      <dgm:spPr/>
    </dgm:pt>
    <dgm:pt modelId="{F389C88E-FF2D-40B4-B9B2-53988EF03847}" type="pres">
      <dgm:prSet presAssocID="{C8A62393-CC22-40E3-8A54-19822256627D}" presName="horz2" presStyleCnt="0"/>
      <dgm:spPr/>
    </dgm:pt>
    <dgm:pt modelId="{BFFAE21A-228A-49D1-B901-ED909D21BF73}" type="pres">
      <dgm:prSet presAssocID="{C8A62393-CC22-40E3-8A54-19822256627D}" presName="horzSpace2" presStyleCnt="0"/>
      <dgm:spPr/>
    </dgm:pt>
    <dgm:pt modelId="{90F4759C-9257-47A6-9C3E-E10C2F8EEDA5}" type="pres">
      <dgm:prSet presAssocID="{C8A62393-CC22-40E3-8A54-19822256627D}" presName="tx2" presStyleLbl="revTx" presStyleIdx="3" presStyleCnt="10"/>
      <dgm:spPr/>
    </dgm:pt>
    <dgm:pt modelId="{0C81FDBC-A189-471C-B9F2-1B336B0743FD}" type="pres">
      <dgm:prSet presAssocID="{C8A62393-CC22-40E3-8A54-19822256627D}" presName="vert2" presStyleCnt="0"/>
      <dgm:spPr/>
    </dgm:pt>
    <dgm:pt modelId="{04A4DE3B-7F9B-419A-8EB4-AB9409C86698}" type="pres">
      <dgm:prSet presAssocID="{C8A62393-CC22-40E3-8A54-19822256627D}" presName="thinLine2b" presStyleLbl="callout" presStyleIdx="1" presStyleCnt="5"/>
      <dgm:spPr/>
    </dgm:pt>
    <dgm:pt modelId="{E1BA37D0-6B71-48FA-BEC9-B8DAEC69F847}" type="pres">
      <dgm:prSet presAssocID="{C8A62393-CC22-40E3-8A54-19822256627D}" presName="vertSpace2b" presStyleCnt="0"/>
      <dgm:spPr/>
    </dgm:pt>
    <dgm:pt modelId="{5B9C523A-47CA-455E-9185-3B9D7B1F7255}" type="pres">
      <dgm:prSet presAssocID="{6389B454-E86A-48CE-A331-54ED496BF50A}" presName="thickLine" presStyleLbl="alignNode1" presStyleIdx="2" presStyleCnt="5"/>
      <dgm:spPr/>
    </dgm:pt>
    <dgm:pt modelId="{8BE94D50-227E-4053-BD22-A04D6884BAD8}" type="pres">
      <dgm:prSet presAssocID="{6389B454-E86A-48CE-A331-54ED496BF50A}" presName="horz1" presStyleCnt="0"/>
      <dgm:spPr/>
    </dgm:pt>
    <dgm:pt modelId="{75891578-2C80-453C-BC83-B1536CB2CC7E}" type="pres">
      <dgm:prSet presAssocID="{6389B454-E86A-48CE-A331-54ED496BF50A}" presName="tx1" presStyleLbl="revTx" presStyleIdx="4" presStyleCnt="10"/>
      <dgm:spPr/>
    </dgm:pt>
    <dgm:pt modelId="{1F1C542F-8F4C-49EC-B68A-92351F5A4527}" type="pres">
      <dgm:prSet presAssocID="{6389B454-E86A-48CE-A331-54ED496BF50A}" presName="vert1" presStyleCnt="0"/>
      <dgm:spPr/>
    </dgm:pt>
    <dgm:pt modelId="{E01AD135-D7DB-4589-8EF0-D1446A113AD3}" type="pres">
      <dgm:prSet presAssocID="{80389E6D-0AC4-4213-9415-3E8692FD3D37}" presName="vertSpace2a" presStyleCnt="0"/>
      <dgm:spPr/>
    </dgm:pt>
    <dgm:pt modelId="{9AF16CE0-8639-4B39-8D18-D7943B392FE0}" type="pres">
      <dgm:prSet presAssocID="{80389E6D-0AC4-4213-9415-3E8692FD3D37}" presName="horz2" presStyleCnt="0"/>
      <dgm:spPr/>
    </dgm:pt>
    <dgm:pt modelId="{796D53BB-4301-4064-9F13-56BC88EFD163}" type="pres">
      <dgm:prSet presAssocID="{80389E6D-0AC4-4213-9415-3E8692FD3D37}" presName="horzSpace2" presStyleCnt="0"/>
      <dgm:spPr/>
    </dgm:pt>
    <dgm:pt modelId="{4CA864FF-F29D-4B9A-8ECB-373B84807E56}" type="pres">
      <dgm:prSet presAssocID="{80389E6D-0AC4-4213-9415-3E8692FD3D37}" presName="tx2" presStyleLbl="revTx" presStyleIdx="5" presStyleCnt="10"/>
      <dgm:spPr/>
    </dgm:pt>
    <dgm:pt modelId="{F76AC301-8926-4A78-9AE4-2702B9EA411D}" type="pres">
      <dgm:prSet presAssocID="{80389E6D-0AC4-4213-9415-3E8692FD3D37}" presName="vert2" presStyleCnt="0"/>
      <dgm:spPr/>
    </dgm:pt>
    <dgm:pt modelId="{1FA695A5-6911-4B6E-89B6-DF5FA08084BA}" type="pres">
      <dgm:prSet presAssocID="{80389E6D-0AC4-4213-9415-3E8692FD3D37}" presName="thinLine2b" presStyleLbl="callout" presStyleIdx="2" presStyleCnt="5"/>
      <dgm:spPr/>
    </dgm:pt>
    <dgm:pt modelId="{EDC8E10F-D4ED-4392-9DDB-92110C3B6C78}" type="pres">
      <dgm:prSet presAssocID="{80389E6D-0AC4-4213-9415-3E8692FD3D37}" presName="vertSpace2b" presStyleCnt="0"/>
      <dgm:spPr/>
    </dgm:pt>
    <dgm:pt modelId="{5DD2BBCB-8141-488C-A06C-943D1A5DAD79}" type="pres">
      <dgm:prSet presAssocID="{F2A6CFFF-5AFD-4DFA-A57D-9C31AF6C0561}" presName="thickLine" presStyleLbl="alignNode1" presStyleIdx="3" presStyleCnt="5"/>
      <dgm:spPr/>
    </dgm:pt>
    <dgm:pt modelId="{9DC91B7C-7A72-46E9-8182-6E681D515DD8}" type="pres">
      <dgm:prSet presAssocID="{F2A6CFFF-5AFD-4DFA-A57D-9C31AF6C0561}" presName="horz1" presStyleCnt="0"/>
      <dgm:spPr/>
    </dgm:pt>
    <dgm:pt modelId="{A0DE1C9C-D67E-4DF7-983B-15D47F5390B1}" type="pres">
      <dgm:prSet presAssocID="{F2A6CFFF-5AFD-4DFA-A57D-9C31AF6C0561}" presName="tx1" presStyleLbl="revTx" presStyleIdx="6" presStyleCnt="10"/>
      <dgm:spPr/>
    </dgm:pt>
    <dgm:pt modelId="{1D8DA6C2-96A0-4D73-B13D-3AF89937F1BC}" type="pres">
      <dgm:prSet presAssocID="{F2A6CFFF-5AFD-4DFA-A57D-9C31AF6C0561}" presName="vert1" presStyleCnt="0"/>
      <dgm:spPr/>
    </dgm:pt>
    <dgm:pt modelId="{9C23135C-C7E2-478A-98FE-892DA6A1988F}" type="pres">
      <dgm:prSet presAssocID="{D9D7EAFC-AA90-4274-AB16-543638146DA8}" presName="vertSpace2a" presStyleCnt="0"/>
      <dgm:spPr/>
    </dgm:pt>
    <dgm:pt modelId="{6660E5B1-16EE-48CC-A340-23CFFAD93805}" type="pres">
      <dgm:prSet presAssocID="{D9D7EAFC-AA90-4274-AB16-543638146DA8}" presName="horz2" presStyleCnt="0"/>
      <dgm:spPr/>
    </dgm:pt>
    <dgm:pt modelId="{3CD040BF-5061-48EC-87AB-C39C0C5571D1}" type="pres">
      <dgm:prSet presAssocID="{D9D7EAFC-AA90-4274-AB16-543638146DA8}" presName="horzSpace2" presStyleCnt="0"/>
      <dgm:spPr/>
    </dgm:pt>
    <dgm:pt modelId="{56A8B917-B15D-40D9-BFFE-6E5B1948AB16}" type="pres">
      <dgm:prSet presAssocID="{D9D7EAFC-AA90-4274-AB16-543638146DA8}" presName="tx2" presStyleLbl="revTx" presStyleIdx="7" presStyleCnt="10"/>
      <dgm:spPr/>
    </dgm:pt>
    <dgm:pt modelId="{07012271-52C4-48E3-986B-E5E3CE1E4FBC}" type="pres">
      <dgm:prSet presAssocID="{D9D7EAFC-AA90-4274-AB16-543638146DA8}" presName="vert2" presStyleCnt="0"/>
      <dgm:spPr/>
    </dgm:pt>
    <dgm:pt modelId="{2081B197-938F-4F88-B378-224DE6477D1D}" type="pres">
      <dgm:prSet presAssocID="{D9D7EAFC-AA90-4274-AB16-543638146DA8}" presName="thinLine2b" presStyleLbl="callout" presStyleIdx="3" presStyleCnt="5"/>
      <dgm:spPr/>
    </dgm:pt>
    <dgm:pt modelId="{845986DD-FE28-445C-86B3-FE13713E3B68}" type="pres">
      <dgm:prSet presAssocID="{D9D7EAFC-AA90-4274-AB16-543638146DA8}" presName="vertSpace2b" presStyleCnt="0"/>
      <dgm:spPr/>
    </dgm:pt>
    <dgm:pt modelId="{2BB2D8C9-E1F1-4DF4-8622-26250B326050}" type="pres">
      <dgm:prSet presAssocID="{9A308F3B-0965-4EEB-B876-C67CC3657A2B}" presName="thickLine" presStyleLbl="alignNode1" presStyleIdx="4" presStyleCnt="5"/>
      <dgm:spPr/>
    </dgm:pt>
    <dgm:pt modelId="{5F4248C4-82C6-4FBF-99ED-90E80177C472}" type="pres">
      <dgm:prSet presAssocID="{9A308F3B-0965-4EEB-B876-C67CC3657A2B}" presName="horz1" presStyleCnt="0"/>
      <dgm:spPr/>
    </dgm:pt>
    <dgm:pt modelId="{7B147765-6CD6-43A4-86A6-0AE6CCC67494}" type="pres">
      <dgm:prSet presAssocID="{9A308F3B-0965-4EEB-B876-C67CC3657A2B}" presName="tx1" presStyleLbl="revTx" presStyleIdx="8" presStyleCnt="10"/>
      <dgm:spPr/>
    </dgm:pt>
    <dgm:pt modelId="{A3EFBEAB-572A-4DB8-B9BE-FF4D1A032640}" type="pres">
      <dgm:prSet presAssocID="{9A308F3B-0965-4EEB-B876-C67CC3657A2B}" presName="vert1" presStyleCnt="0"/>
      <dgm:spPr/>
    </dgm:pt>
    <dgm:pt modelId="{B97BDA6E-C338-4325-AE1E-7D6E1AB8D9EC}" type="pres">
      <dgm:prSet presAssocID="{84A89484-7A84-449A-AB64-E38D11C91FE0}" presName="vertSpace2a" presStyleCnt="0"/>
      <dgm:spPr/>
    </dgm:pt>
    <dgm:pt modelId="{0FF796AA-C3F7-4A29-8DAF-BB9F77264952}" type="pres">
      <dgm:prSet presAssocID="{84A89484-7A84-449A-AB64-E38D11C91FE0}" presName="horz2" presStyleCnt="0"/>
      <dgm:spPr/>
    </dgm:pt>
    <dgm:pt modelId="{1B8FA4E1-FF03-4E92-8DD8-45692A0E9833}" type="pres">
      <dgm:prSet presAssocID="{84A89484-7A84-449A-AB64-E38D11C91FE0}" presName="horzSpace2" presStyleCnt="0"/>
      <dgm:spPr/>
    </dgm:pt>
    <dgm:pt modelId="{6D916B6D-755D-4EB2-8CE4-ADF157E19658}" type="pres">
      <dgm:prSet presAssocID="{84A89484-7A84-449A-AB64-E38D11C91FE0}" presName="tx2" presStyleLbl="revTx" presStyleIdx="9" presStyleCnt="10"/>
      <dgm:spPr/>
    </dgm:pt>
    <dgm:pt modelId="{0B5BD478-3C1D-4AB0-AE5B-1CC005C231E8}" type="pres">
      <dgm:prSet presAssocID="{84A89484-7A84-449A-AB64-E38D11C91FE0}" presName="vert2" presStyleCnt="0"/>
      <dgm:spPr/>
    </dgm:pt>
    <dgm:pt modelId="{10EDB396-420F-45D3-9291-2836944D2CCF}" type="pres">
      <dgm:prSet presAssocID="{84A89484-7A84-449A-AB64-E38D11C91FE0}" presName="thinLine2b" presStyleLbl="callout" presStyleIdx="4" presStyleCnt="5"/>
      <dgm:spPr/>
    </dgm:pt>
    <dgm:pt modelId="{C3C05B09-A71C-46D3-9C52-08B5C09E6C63}" type="pres">
      <dgm:prSet presAssocID="{84A89484-7A84-449A-AB64-E38D11C91FE0}" presName="vertSpace2b" presStyleCnt="0"/>
      <dgm:spPr/>
    </dgm:pt>
  </dgm:ptLst>
  <dgm:cxnLst>
    <dgm:cxn modelId="{81729A1A-6022-4DB3-82E4-07D398CAEBA4}" srcId="{C71D53CF-D4A9-42DF-AF48-99566982FAD4}" destId="{9508EBD5-0FB9-4892-BE79-D06FF37B4230}" srcOrd="0" destOrd="0" parTransId="{5851F245-1C52-430A-9E80-FED4DD603187}" sibTransId="{09F85655-480B-4EBB-AACE-163E17DB2027}"/>
    <dgm:cxn modelId="{69E5552E-51FF-45F5-9E1D-E3F40744898F}" srcId="{6389B454-E86A-48CE-A331-54ED496BF50A}" destId="{80389E6D-0AC4-4213-9415-3E8692FD3D37}" srcOrd="0" destOrd="0" parTransId="{D2234700-DA2D-4FF5-83A6-BBEB0E37119F}" sibTransId="{D2BD81FA-A0B7-42ED-996F-408ED5A31581}"/>
    <dgm:cxn modelId="{71CB8930-9237-4612-AA90-7AF3688D5015}" type="presOf" srcId="{D9D7EAFC-AA90-4274-AB16-543638146DA8}" destId="{56A8B917-B15D-40D9-BFFE-6E5B1948AB16}" srcOrd="0" destOrd="0" presId="urn:microsoft.com/office/officeart/2008/layout/LinedList"/>
    <dgm:cxn modelId="{15082E42-2F53-494D-B218-7ADA38D6A300}" type="presOf" srcId="{C8A62393-CC22-40E3-8A54-19822256627D}" destId="{90F4759C-9257-47A6-9C3E-E10C2F8EEDA5}" srcOrd="0" destOrd="0" presId="urn:microsoft.com/office/officeart/2008/layout/LinedList"/>
    <dgm:cxn modelId="{E7E08E44-8A95-4C1D-BE1B-B4DA4C0351CF}" type="presOf" srcId="{F2A6CFFF-5AFD-4DFA-A57D-9C31AF6C0561}" destId="{A0DE1C9C-D67E-4DF7-983B-15D47F5390B1}" srcOrd="0" destOrd="0" presId="urn:microsoft.com/office/officeart/2008/layout/LinedList"/>
    <dgm:cxn modelId="{DDB15A45-BF1C-4DC5-9B80-D1D6F8501E20}" srcId="{F2A6CFFF-5AFD-4DFA-A57D-9C31AF6C0561}" destId="{D9D7EAFC-AA90-4274-AB16-543638146DA8}" srcOrd="0" destOrd="0" parTransId="{023813D7-EA19-4A44-8C55-A234D9EE1E37}" sibTransId="{00FE3FF0-DE95-49FF-8D90-76FA8C58DB82}"/>
    <dgm:cxn modelId="{0795354C-A0EB-4386-9905-855B149DAF01}" srcId="{C71D53CF-D4A9-42DF-AF48-99566982FAD4}" destId="{9A308F3B-0965-4EEB-B876-C67CC3657A2B}" srcOrd="4" destOrd="0" parTransId="{623A0B15-E038-4E8E-9BB6-7868A6A3F104}" sibTransId="{235EEFE8-752F-42A4-B076-FFA3291A069A}"/>
    <dgm:cxn modelId="{BAA7E250-E22E-4AE1-9B79-22675D59AF57}" srcId="{7CFA4438-396C-43ED-9C01-2E89D2660067}" destId="{C8A62393-CC22-40E3-8A54-19822256627D}" srcOrd="0" destOrd="0" parTransId="{0EC95960-253A-4072-88BB-9E7F4B7DF21C}" sibTransId="{32DE5431-124B-45C2-A2D5-D423DFF60FD5}"/>
    <dgm:cxn modelId="{BBCE4653-5DF1-41F0-A436-9028FF9EC648}" type="presOf" srcId="{C71D53CF-D4A9-42DF-AF48-99566982FAD4}" destId="{765CEE01-A2BD-44B0-A855-A191633749B0}" srcOrd="0" destOrd="0" presId="urn:microsoft.com/office/officeart/2008/layout/LinedList"/>
    <dgm:cxn modelId="{1C89A655-7922-43C4-A0E6-B4F1EFD273A9}" type="presOf" srcId="{84A89484-7A84-449A-AB64-E38D11C91FE0}" destId="{6D916B6D-755D-4EB2-8CE4-ADF157E19658}" srcOrd="0" destOrd="0" presId="urn:microsoft.com/office/officeart/2008/layout/LinedList"/>
    <dgm:cxn modelId="{4389E777-6D33-4513-ADBB-8DE6A0AE367F}" type="presOf" srcId="{6389B454-E86A-48CE-A331-54ED496BF50A}" destId="{75891578-2C80-453C-BC83-B1536CB2CC7E}" srcOrd="0" destOrd="0" presId="urn:microsoft.com/office/officeart/2008/layout/LinedList"/>
    <dgm:cxn modelId="{710D428E-9E90-4AF6-85FC-B16574550EFE}" srcId="{C71D53CF-D4A9-42DF-AF48-99566982FAD4}" destId="{7CFA4438-396C-43ED-9C01-2E89D2660067}" srcOrd="1" destOrd="0" parTransId="{7CE8F13C-9FEA-4A64-B309-2C0177F65727}" sibTransId="{E7EDEA52-5739-4512-9907-5EDCE5736C20}"/>
    <dgm:cxn modelId="{9D2B3F92-9CCA-4DD5-9FEF-75109D167C7E}" srcId="{9A308F3B-0965-4EEB-B876-C67CC3657A2B}" destId="{84A89484-7A84-449A-AB64-E38D11C91FE0}" srcOrd="0" destOrd="0" parTransId="{D5801F86-566B-41D3-A394-F8FA2CBBC167}" sibTransId="{7EA4C1D7-C4B3-4888-99B5-9E49E8E6B2F2}"/>
    <dgm:cxn modelId="{A34E149D-C279-48D0-9391-C27BC9686AE0}" srcId="{9508EBD5-0FB9-4892-BE79-D06FF37B4230}" destId="{8FD4F0EC-F397-4F5E-81BE-398D849142C1}" srcOrd="0" destOrd="0" parTransId="{8A8E469A-AB60-4A37-BFAA-272B9212C668}" sibTransId="{89111668-43B4-4D4B-9F83-DB4798F8A5EA}"/>
    <dgm:cxn modelId="{0DCD12A5-28DF-4311-B844-A84FB77E9919}" type="presOf" srcId="{9A308F3B-0965-4EEB-B876-C67CC3657A2B}" destId="{7B147765-6CD6-43A4-86A6-0AE6CCC67494}" srcOrd="0" destOrd="0" presId="urn:microsoft.com/office/officeart/2008/layout/LinedList"/>
    <dgm:cxn modelId="{055AEEA6-454D-4E65-9335-D01CCCD317D6}" srcId="{C71D53CF-D4A9-42DF-AF48-99566982FAD4}" destId="{F2A6CFFF-5AFD-4DFA-A57D-9C31AF6C0561}" srcOrd="3" destOrd="0" parTransId="{019CCA9A-66D8-41A1-B7A2-CA68458055F2}" sibTransId="{13DADCE2-304D-455E-8F2A-2E80C677034E}"/>
    <dgm:cxn modelId="{A65BF7A7-0615-4D23-A1B4-F8BFC77323F2}" type="presOf" srcId="{7CFA4438-396C-43ED-9C01-2E89D2660067}" destId="{E69C9980-82FB-404A-9295-14E8F7BBB3D2}" srcOrd="0" destOrd="0" presId="urn:microsoft.com/office/officeart/2008/layout/LinedList"/>
    <dgm:cxn modelId="{B3CA37D6-BFF2-46E7-BD0A-51256D2E300E}" type="presOf" srcId="{80389E6D-0AC4-4213-9415-3E8692FD3D37}" destId="{4CA864FF-F29D-4B9A-8ECB-373B84807E56}" srcOrd="0" destOrd="0" presId="urn:microsoft.com/office/officeart/2008/layout/LinedList"/>
    <dgm:cxn modelId="{59E13BE5-2526-4F91-B4A4-0D0EFCFC9116}" srcId="{C71D53CF-D4A9-42DF-AF48-99566982FAD4}" destId="{6389B454-E86A-48CE-A331-54ED496BF50A}" srcOrd="2" destOrd="0" parTransId="{2915D8E4-BE10-4E39-A403-835BAEA951AB}" sibTransId="{D6038EED-FCED-42CF-9647-A0BBA00F209C}"/>
    <dgm:cxn modelId="{595A45EC-3B2A-4BA0-AFFF-B8B8CEE74912}" type="presOf" srcId="{8FD4F0EC-F397-4F5E-81BE-398D849142C1}" destId="{1ADEB8C4-FC2B-4E60-B967-2C12FF99256B}" srcOrd="0" destOrd="0" presId="urn:microsoft.com/office/officeart/2008/layout/LinedList"/>
    <dgm:cxn modelId="{6A8B88ED-6846-4DAF-B0E4-2046B791E0C1}" type="presOf" srcId="{9508EBD5-0FB9-4892-BE79-D06FF37B4230}" destId="{806341FC-19F9-4548-BE87-866CC2F5CDD6}" srcOrd="0" destOrd="0" presId="urn:microsoft.com/office/officeart/2008/layout/LinedList"/>
    <dgm:cxn modelId="{24402B96-7244-46E8-B09C-7D158A9D51EE}" type="presParOf" srcId="{765CEE01-A2BD-44B0-A855-A191633749B0}" destId="{3823E6BB-C8EA-4D25-AD61-50152DED2515}" srcOrd="0" destOrd="0" presId="urn:microsoft.com/office/officeart/2008/layout/LinedList"/>
    <dgm:cxn modelId="{2B6FEAE4-9C3B-46A5-BBED-E372099ADD9A}" type="presParOf" srcId="{765CEE01-A2BD-44B0-A855-A191633749B0}" destId="{ADB7D888-63AD-40BE-8BB7-35C43F91E1D6}" srcOrd="1" destOrd="0" presId="urn:microsoft.com/office/officeart/2008/layout/LinedList"/>
    <dgm:cxn modelId="{3308A27F-F3E1-40CB-8CED-3289CA2E79D0}" type="presParOf" srcId="{ADB7D888-63AD-40BE-8BB7-35C43F91E1D6}" destId="{806341FC-19F9-4548-BE87-866CC2F5CDD6}" srcOrd="0" destOrd="0" presId="urn:microsoft.com/office/officeart/2008/layout/LinedList"/>
    <dgm:cxn modelId="{8D951610-D69E-40EC-9AE9-02E9DA8366E1}" type="presParOf" srcId="{ADB7D888-63AD-40BE-8BB7-35C43F91E1D6}" destId="{551EF5C6-C27A-40F6-93AC-C95E538228C9}" srcOrd="1" destOrd="0" presId="urn:microsoft.com/office/officeart/2008/layout/LinedList"/>
    <dgm:cxn modelId="{D0DCBC60-5ECD-4A21-8F27-B3E8002FCAC1}" type="presParOf" srcId="{551EF5C6-C27A-40F6-93AC-C95E538228C9}" destId="{073E559D-E2A2-4F77-985D-C8BC02106EA3}" srcOrd="0" destOrd="0" presId="urn:microsoft.com/office/officeart/2008/layout/LinedList"/>
    <dgm:cxn modelId="{7640C054-F797-4F25-B665-8E5847522B26}" type="presParOf" srcId="{551EF5C6-C27A-40F6-93AC-C95E538228C9}" destId="{6980A3C8-59DF-4BFC-88B4-0AAA0F81BE87}" srcOrd="1" destOrd="0" presId="urn:microsoft.com/office/officeart/2008/layout/LinedList"/>
    <dgm:cxn modelId="{EC6C85BF-7EF3-492E-A61C-672E243B52F1}" type="presParOf" srcId="{6980A3C8-59DF-4BFC-88B4-0AAA0F81BE87}" destId="{02DB163C-F2AF-41CB-9346-64005E1A480D}" srcOrd="0" destOrd="0" presId="urn:microsoft.com/office/officeart/2008/layout/LinedList"/>
    <dgm:cxn modelId="{2F56FACD-EDC0-4000-BDB5-E3537060E381}" type="presParOf" srcId="{6980A3C8-59DF-4BFC-88B4-0AAA0F81BE87}" destId="{1ADEB8C4-FC2B-4E60-B967-2C12FF99256B}" srcOrd="1" destOrd="0" presId="urn:microsoft.com/office/officeart/2008/layout/LinedList"/>
    <dgm:cxn modelId="{00419576-5799-4DAE-9D3B-4189363A9589}" type="presParOf" srcId="{6980A3C8-59DF-4BFC-88B4-0AAA0F81BE87}" destId="{5C528196-C903-4CC7-84C8-C13559EF0F2B}" srcOrd="2" destOrd="0" presId="urn:microsoft.com/office/officeart/2008/layout/LinedList"/>
    <dgm:cxn modelId="{CE41EBF2-E3AE-49A3-9A36-1F4C2AEC11B8}" type="presParOf" srcId="{551EF5C6-C27A-40F6-93AC-C95E538228C9}" destId="{602A1E67-E561-4F80-97CB-8439046ACA3A}" srcOrd="2" destOrd="0" presId="urn:microsoft.com/office/officeart/2008/layout/LinedList"/>
    <dgm:cxn modelId="{913FE145-6839-4D95-8655-FFC2F1D3F731}" type="presParOf" srcId="{551EF5C6-C27A-40F6-93AC-C95E538228C9}" destId="{C98CAE38-67F3-4031-A546-558721FB87B7}" srcOrd="3" destOrd="0" presId="urn:microsoft.com/office/officeart/2008/layout/LinedList"/>
    <dgm:cxn modelId="{20E6409C-8FE8-42B6-9D70-E2222283DF4D}" type="presParOf" srcId="{765CEE01-A2BD-44B0-A855-A191633749B0}" destId="{9F8A7E63-4749-4638-A0B2-88023A50D10C}" srcOrd="2" destOrd="0" presId="urn:microsoft.com/office/officeart/2008/layout/LinedList"/>
    <dgm:cxn modelId="{8A7E6A1F-E4B0-47A4-8229-3448B517BDC8}" type="presParOf" srcId="{765CEE01-A2BD-44B0-A855-A191633749B0}" destId="{B44984C9-4BD9-4504-A2F6-AB381811BF18}" srcOrd="3" destOrd="0" presId="urn:microsoft.com/office/officeart/2008/layout/LinedList"/>
    <dgm:cxn modelId="{1E764D0B-4CC2-4665-A757-CB3DA96F8A0A}" type="presParOf" srcId="{B44984C9-4BD9-4504-A2F6-AB381811BF18}" destId="{E69C9980-82FB-404A-9295-14E8F7BBB3D2}" srcOrd="0" destOrd="0" presId="urn:microsoft.com/office/officeart/2008/layout/LinedList"/>
    <dgm:cxn modelId="{FF51F682-2620-45A4-AD77-C28C695A712B}" type="presParOf" srcId="{B44984C9-4BD9-4504-A2F6-AB381811BF18}" destId="{099EAD1E-41E3-49ED-B296-D13F81FBA6FB}" srcOrd="1" destOrd="0" presId="urn:microsoft.com/office/officeart/2008/layout/LinedList"/>
    <dgm:cxn modelId="{FB38A328-9C46-4E65-B0FD-B74B2F293A0A}" type="presParOf" srcId="{099EAD1E-41E3-49ED-B296-D13F81FBA6FB}" destId="{1592A503-0690-4060-A4FB-563C9276A687}" srcOrd="0" destOrd="0" presId="urn:microsoft.com/office/officeart/2008/layout/LinedList"/>
    <dgm:cxn modelId="{238CB377-FFDA-49E1-8159-2186AB677D7D}" type="presParOf" srcId="{099EAD1E-41E3-49ED-B296-D13F81FBA6FB}" destId="{F389C88E-FF2D-40B4-B9B2-53988EF03847}" srcOrd="1" destOrd="0" presId="urn:microsoft.com/office/officeart/2008/layout/LinedList"/>
    <dgm:cxn modelId="{F4C756EF-86D2-4088-9E52-5B74ECF1A52D}" type="presParOf" srcId="{F389C88E-FF2D-40B4-B9B2-53988EF03847}" destId="{BFFAE21A-228A-49D1-B901-ED909D21BF73}" srcOrd="0" destOrd="0" presId="urn:microsoft.com/office/officeart/2008/layout/LinedList"/>
    <dgm:cxn modelId="{A01B0BA2-175C-47B1-BA99-B306BF5D7FAC}" type="presParOf" srcId="{F389C88E-FF2D-40B4-B9B2-53988EF03847}" destId="{90F4759C-9257-47A6-9C3E-E10C2F8EEDA5}" srcOrd="1" destOrd="0" presId="urn:microsoft.com/office/officeart/2008/layout/LinedList"/>
    <dgm:cxn modelId="{AEC3DB65-2635-46C6-850A-18FC3458D476}" type="presParOf" srcId="{F389C88E-FF2D-40B4-B9B2-53988EF03847}" destId="{0C81FDBC-A189-471C-B9F2-1B336B0743FD}" srcOrd="2" destOrd="0" presId="urn:microsoft.com/office/officeart/2008/layout/LinedList"/>
    <dgm:cxn modelId="{DDD2CDB1-6EC4-4F02-9F1E-CA3CFCCEFC2B}" type="presParOf" srcId="{099EAD1E-41E3-49ED-B296-D13F81FBA6FB}" destId="{04A4DE3B-7F9B-419A-8EB4-AB9409C86698}" srcOrd="2" destOrd="0" presId="urn:microsoft.com/office/officeart/2008/layout/LinedList"/>
    <dgm:cxn modelId="{D0C80BC4-9BEF-43D4-873C-A216C36D39DA}" type="presParOf" srcId="{099EAD1E-41E3-49ED-B296-D13F81FBA6FB}" destId="{E1BA37D0-6B71-48FA-BEC9-B8DAEC69F847}" srcOrd="3" destOrd="0" presId="urn:microsoft.com/office/officeart/2008/layout/LinedList"/>
    <dgm:cxn modelId="{794FDDFE-7F53-44DA-9F06-E589D1E09426}" type="presParOf" srcId="{765CEE01-A2BD-44B0-A855-A191633749B0}" destId="{5B9C523A-47CA-455E-9185-3B9D7B1F7255}" srcOrd="4" destOrd="0" presId="urn:microsoft.com/office/officeart/2008/layout/LinedList"/>
    <dgm:cxn modelId="{F4384003-7CFF-4B49-BE08-CE2006BF966A}" type="presParOf" srcId="{765CEE01-A2BD-44B0-A855-A191633749B0}" destId="{8BE94D50-227E-4053-BD22-A04D6884BAD8}" srcOrd="5" destOrd="0" presId="urn:microsoft.com/office/officeart/2008/layout/LinedList"/>
    <dgm:cxn modelId="{72663E2B-474D-4C74-B795-7ABFF30903E8}" type="presParOf" srcId="{8BE94D50-227E-4053-BD22-A04D6884BAD8}" destId="{75891578-2C80-453C-BC83-B1536CB2CC7E}" srcOrd="0" destOrd="0" presId="urn:microsoft.com/office/officeart/2008/layout/LinedList"/>
    <dgm:cxn modelId="{4C566728-FA22-4192-85B8-2C1B1D100802}" type="presParOf" srcId="{8BE94D50-227E-4053-BD22-A04D6884BAD8}" destId="{1F1C542F-8F4C-49EC-B68A-92351F5A4527}" srcOrd="1" destOrd="0" presId="urn:microsoft.com/office/officeart/2008/layout/LinedList"/>
    <dgm:cxn modelId="{E812E52E-CBA4-438C-AD00-0B833A23FD1E}" type="presParOf" srcId="{1F1C542F-8F4C-49EC-B68A-92351F5A4527}" destId="{E01AD135-D7DB-4589-8EF0-D1446A113AD3}" srcOrd="0" destOrd="0" presId="urn:microsoft.com/office/officeart/2008/layout/LinedList"/>
    <dgm:cxn modelId="{C131798B-A052-4F6F-BB97-2D8D4D0719B2}" type="presParOf" srcId="{1F1C542F-8F4C-49EC-B68A-92351F5A4527}" destId="{9AF16CE0-8639-4B39-8D18-D7943B392FE0}" srcOrd="1" destOrd="0" presId="urn:microsoft.com/office/officeart/2008/layout/LinedList"/>
    <dgm:cxn modelId="{476B5B68-F033-4A50-AAC8-EF8B3F82AE24}" type="presParOf" srcId="{9AF16CE0-8639-4B39-8D18-D7943B392FE0}" destId="{796D53BB-4301-4064-9F13-56BC88EFD163}" srcOrd="0" destOrd="0" presId="urn:microsoft.com/office/officeart/2008/layout/LinedList"/>
    <dgm:cxn modelId="{7195DB4D-0B43-49FE-BA72-C98604B9A80A}" type="presParOf" srcId="{9AF16CE0-8639-4B39-8D18-D7943B392FE0}" destId="{4CA864FF-F29D-4B9A-8ECB-373B84807E56}" srcOrd="1" destOrd="0" presId="urn:microsoft.com/office/officeart/2008/layout/LinedList"/>
    <dgm:cxn modelId="{4C26326D-B088-4879-9D5F-A8ADCECE9650}" type="presParOf" srcId="{9AF16CE0-8639-4B39-8D18-D7943B392FE0}" destId="{F76AC301-8926-4A78-9AE4-2702B9EA411D}" srcOrd="2" destOrd="0" presId="urn:microsoft.com/office/officeart/2008/layout/LinedList"/>
    <dgm:cxn modelId="{D3851933-1785-4097-BA86-A474156DB59B}" type="presParOf" srcId="{1F1C542F-8F4C-49EC-B68A-92351F5A4527}" destId="{1FA695A5-6911-4B6E-89B6-DF5FA08084BA}" srcOrd="2" destOrd="0" presId="urn:microsoft.com/office/officeart/2008/layout/LinedList"/>
    <dgm:cxn modelId="{5DED538B-791D-4861-AA0C-9EA33AABC34C}" type="presParOf" srcId="{1F1C542F-8F4C-49EC-B68A-92351F5A4527}" destId="{EDC8E10F-D4ED-4392-9DDB-92110C3B6C78}" srcOrd="3" destOrd="0" presId="urn:microsoft.com/office/officeart/2008/layout/LinedList"/>
    <dgm:cxn modelId="{C9C882DF-D7AD-4102-9671-49DFCBF15F26}" type="presParOf" srcId="{765CEE01-A2BD-44B0-A855-A191633749B0}" destId="{5DD2BBCB-8141-488C-A06C-943D1A5DAD79}" srcOrd="6" destOrd="0" presId="urn:microsoft.com/office/officeart/2008/layout/LinedList"/>
    <dgm:cxn modelId="{4C033E5D-194E-4DE4-AC88-6D2FD6490B6F}" type="presParOf" srcId="{765CEE01-A2BD-44B0-A855-A191633749B0}" destId="{9DC91B7C-7A72-46E9-8182-6E681D515DD8}" srcOrd="7" destOrd="0" presId="urn:microsoft.com/office/officeart/2008/layout/LinedList"/>
    <dgm:cxn modelId="{7B5372AE-19C8-4F1F-9A21-529C05DED1D4}" type="presParOf" srcId="{9DC91B7C-7A72-46E9-8182-6E681D515DD8}" destId="{A0DE1C9C-D67E-4DF7-983B-15D47F5390B1}" srcOrd="0" destOrd="0" presId="urn:microsoft.com/office/officeart/2008/layout/LinedList"/>
    <dgm:cxn modelId="{8EC6E924-2220-4A20-8489-89D24338DC1C}" type="presParOf" srcId="{9DC91B7C-7A72-46E9-8182-6E681D515DD8}" destId="{1D8DA6C2-96A0-4D73-B13D-3AF89937F1BC}" srcOrd="1" destOrd="0" presId="urn:microsoft.com/office/officeart/2008/layout/LinedList"/>
    <dgm:cxn modelId="{8CEA9187-5B0C-4D5B-9D34-A42181E3AB3A}" type="presParOf" srcId="{1D8DA6C2-96A0-4D73-B13D-3AF89937F1BC}" destId="{9C23135C-C7E2-478A-98FE-892DA6A1988F}" srcOrd="0" destOrd="0" presId="urn:microsoft.com/office/officeart/2008/layout/LinedList"/>
    <dgm:cxn modelId="{A891B141-30AB-4A3C-AA75-8C34A28E6D67}" type="presParOf" srcId="{1D8DA6C2-96A0-4D73-B13D-3AF89937F1BC}" destId="{6660E5B1-16EE-48CC-A340-23CFFAD93805}" srcOrd="1" destOrd="0" presId="urn:microsoft.com/office/officeart/2008/layout/LinedList"/>
    <dgm:cxn modelId="{87F2E7DB-7CD1-4733-9B7E-1AEF30EFA629}" type="presParOf" srcId="{6660E5B1-16EE-48CC-A340-23CFFAD93805}" destId="{3CD040BF-5061-48EC-87AB-C39C0C5571D1}" srcOrd="0" destOrd="0" presId="urn:microsoft.com/office/officeart/2008/layout/LinedList"/>
    <dgm:cxn modelId="{693643DE-A406-450C-A058-0CF9CEAAD326}" type="presParOf" srcId="{6660E5B1-16EE-48CC-A340-23CFFAD93805}" destId="{56A8B917-B15D-40D9-BFFE-6E5B1948AB16}" srcOrd="1" destOrd="0" presId="urn:microsoft.com/office/officeart/2008/layout/LinedList"/>
    <dgm:cxn modelId="{428B056C-89F2-40E8-8566-CD5D5C6CAE13}" type="presParOf" srcId="{6660E5B1-16EE-48CC-A340-23CFFAD93805}" destId="{07012271-52C4-48E3-986B-E5E3CE1E4FBC}" srcOrd="2" destOrd="0" presId="urn:microsoft.com/office/officeart/2008/layout/LinedList"/>
    <dgm:cxn modelId="{4AFF1C79-9897-4D18-9BC5-552A6ECEC341}" type="presParOf" srcId="{1D8DA6C2-96A0-4D73-B13D-3AF89937F1BC}" destId="{2081B197-938F-4F88-B378-224DE6477D1D}" srcOrd="2" destOrd="0" presId="urn:microsoft.com/office/officeart/2008/layout/LinedList"/>
    <dgm:cxn modelId="{F8F540CC-424B-489B-9310-0BC0FAC4FDE6}" type="presParOf" srcId="{1D8DA6C2-96A0-4D73-B13D-3AF89937F1BC}" destId="{845986DD-FE28-445C-86B3-FE13713E3B68}" srcOrd="3" destOrd="0" presId="urn:microsoft.com/office/officeart/2008/layout/LinedList"/>
    <dgm:cxn modelId="{AE5CB68F-FAF2-4358-8EDA-3B38ABA0FF37}" type="presParOf" srcId="{765CEE01-A2BD-44B0-A855-A191633749B0}" destId="{2BB2D8C9-E1F1-4DF4-8622-26250B326050}" srcOrd="8" destOrd="0" presId="urn:microsoft.com/office/officeart/2008/layout/LinedList"/>
    <dgm:cxn modelId="{36982947-30C9-4E98-B214-019B9A0AFFDA}" type="presParOf" srcId="{765CEE01-A2BD-44B0-A855-A191633749B0}" destId="{5F4248C4-82C6-4FBF-99ED-90E80177C472}" srcOrd="9" destOrd="0" presId="urn:microsoft.com/office/officeart/2008/layout/LinedList"/>
    <dgm:cxn modelId="{2817603C-1EEC-455E-B6F1-5E29366BD277}" type="presParOf" srcId="{5F4248C4-82C6-4FBF-99ED-90E80177C472}" destId="{7B147765-6CD6-43A4-86A6-0AE6CCC67494}" srcOrd="0" destOrd="0" presId="urn:microsoft.com/office/officeart/2008/layout/LinedList"/>
    <dgm:cxn modelId="{52D6486A-62C3-4B6F-BD1B-6346D3C9B76F}" type="presParOf" srcId="{5F4248C4-82C6-4FBF-99ED-90E80177C472}" destId="{A3EFBEAB-572A-4DB8-B9BE-FF4D1A032640}" srcOrd="1" destOrd="0" presId="urn:microsoft.com/office/officeart/2008/layout/LinedList"/>
    <dgm:cxn modelId="{BFFA10CB-A5FC-46A2-8BBA-47D016BF2983}" type="presParOf" srcId="{A3EFBEAB-572A-4DB8-B9BE-FF4D1A032640}" destId="{B97BDA6E-C338-4325-AE1E-7D6E1AB8D9EC}" srcOrd="0" destOrd="0" presId="urn:microsoft.com/office/officeart/2008/layout/LinedList"/>
    <dgm:cxn modelId="{46629DAD-FF4C-46DD-87DF-4F6B267557FC}" type="presParOf" srcId="{A3EFBEAB-572A-4DB8-B9BE-FF4D1A032640}" destId="{0FF796AA-C3F7-4A29-8DAF-BB9F77264952}" srcOrd="1" destOrd="0" presId="urn:microsoft.com/office/officeart/2008/layout/LinedList"/>
    <dgm:cxn modelId="{ECD7AC48-F15C-4523-9027-28A9D49487E3}" type="presParOf" srcId="{0FF796AA-C3F7-4A29-8DAF-BB9F77264952}" destId="{1B8FA4E1-FF03-4E92-8DD8-45692A0E9833}" srcOrd="0" destOrd="0" presId="urn:microsoft.com/office/officeart/2008/layout/LinedList"/>
    <dgm:cxn modelId="{2ECE081A-4974-4A7F-88D6-251931A3F53C}" type="presParOf" srcId="{0FF796AA-C3F7-4A29-8DAF-BB9F77264952}" destId="{6D916B6D-755D-4EB2-8CE4-ADF157E19658}" srcOrd="1" destOrd="0" presId="urn:microsoft.com/office/officeart/2008/layout/LinedList"/>
    <dgm:cxn modelId="{CF9B1051-40D8-49EA-9B27-8974C8C4643D}" type="presParOf" srcId="{0FF796AA-C3F7-4A29-8DAF-BB9F77264952}" destId="{0B5BD478-3C1D-4AB0-AE5B-1CC005C231E8}" srcOrd="2" destOrd="0" presId="urn:microsoft.com/office/officeart/2008/layout/LinedList"/>
    <dgm:cxn modelId="{B0A3A80F-4B61-46EE-AA53-BCC3555EF940}" type="presParOf" srcId="{A3EFBEAB-572A-4DB8-B9BE-FF4D1A032640}" destId="{10EDB396-420F-45D3-9291-2836944D2CCF}" srcOrd="2" destOrd="0" presId="urn:microsoft.com/office/officeart/2008/layout/LinedList"/>
    <dgm:cxn modelId="{162B158E-174B-4DD7-9750-8DBB2A16CC35}" type="presParOf" srcId="{A3EFBEAB-572A-4DB8-B9BE-FF4D1A032640}" destId="{C3C05B09-A71C-46D3-9C52-08B5C09E6C6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96B138-A2FC-4562-BB2D-A3816398ECD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9F83BA-EA1A-4982-B607-38511908B9E7}">
      <dgm:prSet/>
      <dgm:spPr/>
      <dgm:t>
        <a:bodyPr/>
        <a:lstStyle/>
        <a:p>
          <a:pPr>
            <a:defRPr b="1"/>
          </a:pPr>
          <a:r>
            <a:rPr lang="en-US"/>
            <a:t>By Ticker</a:t>
          </a:r>
        </a:p>
      </dgm:t>
    </dgm:pt>
    <dgm:pt modelId="{B0991A80-174D-4E10-8668-3786A348A0BD}" type="parTrans" cxnId="{7FF77A9C-4C66-4F58-8AD6-9A7F626DB4BE}">
      <dgm:prSet/>
      <dgm:spPr/>
      <dgm:t>
        <a:bodyPr/>
        <a:lstStyle/>
        <a:p>
          <a:endParaRPr lang="en-US"/>
        </a:p>
      </dgm:t>
    </dgm:pt>
    <dgm:pt modelId="{8A20B0BA-0676-4B45-B151-91233463726E}" type="sibTrans" cxnId="{7FF77A9C-4C66-4F58-8AD6-9A7F626DB4BE}">
      <dgm:prSet/>
      <dgm:spPr/>
      <dgm:t>
        <a:bodyPr/>
        <a:lstStyle/>
        <a:p>
          <a:endParaRPr lang="en-US"/>
        </a:p>
      </dgm:t>
    </dgm:pt>
    <dgm:pt modelId="{6560F4DE-84D8-482A-8FFD-2B1D75F723A3}">
      <dgm:prSet/>
      <dgm:spPr/>
      <dgm:t>
        <a:bodyPr/>
        <a:lstStyle/>
        <a:p>
          <a:r>
            <a:rPr lang="en-US"/>
            <a:t>Highest W-Mean NPI: TCDRG</a:t>
          </a:r>
        </a:p>
      </dgm:t>
    </dgm:pt>
    <dgm:pt modelId="{083B0918-FB19-4675-B86D-E7C163AE1C66}" type="parTrans" cxnId="{F2E1BB86-BE31-4388-A253-56DB86A54671}">
      <dgm:prSet/>
      <dgm:spPr/>
      <dgm:t>
        <a:bodyPr/>
        <a:lstStyle/>
        <a:p>
          <a:endParaRPr lang="en-US"/>
        </a:p>
      </dgm:t>
    </dgm:pt>
    <dgm:pt modelId="{46EA0550-77AD-469F-AD00-0C08484490F4}" type="sibTrans" cxnId="{F2E1BB86-BE31-4388-A253-56DB86A54671}">
      <dgm:prSet/>
      <dgm:spPr/>
      <dgm:t>
        <a:bodyPr/>
        <a:lstStyle/>
        <a:p>
          <a:endParaRPr lang="en-US"/>
        </a:p>
      </dgm:t>
    </dgm:pt>
    <dgm:pt modelId="{FF151EF3-6179-4255-A670-1DFD73746BE6}">
      <dgm:prSet/>
      <dgm:spPr/>
      <dgm:t>
        <a:bodyPr/>
        <a:lstStyle/>
        <a:p>
          <a:pPr>
            <a:defRPr b="1"/>
          </a:pPr>
          <a:r>
            <a:rPr lang="en-US"/>
            <a:t>By Order Type and Order Size</a:t>
          </a:r>
        </a:p>
      </dgm:t>
    </dgm:pt>
    <dgm:pt modelId="{038035BF-9F9A-4D1C-8508-A1B75EBA4CE6}" type="parTrans" cxnId="{0EB5AC75-FEA1-4AAA-A643-A927D30E8E4D}">
      <dgm:prSet/>
      <dgm:spPr/>
      <dgm:t>
        <a:bodyPr/>
        <a:lstStyle/>
        <a:p>
          <a:endParaRPr lang="en-US"/>
        </a:p>
      </dgm:t>
    </dgm:pt>
    <dgm:pt modelId="{B78096C5-6E64-46B0-A8D1-FED95AC34602}" type="sibTrans" cxnId="{0EB5AC75-FEA1-4AAA-A643-A927D30E8E4D}">
      <dgm:prSet/>
      <dgm:spPr/>
      <dgm:t>
        <a:bodyPr/>
        <a:lstStyle/>
        <a:p>
          <a:endParaRPr lang="en-US"/>
        </a:p>
      </dgm:t>
    </dgm:pt>
    <dgm:pt modelId="{B507891B-FC95-4768-B2E6-5E8FE8F9ED80}">
      <dgm:prSet/>
      <dgm:spPr/>
      <dgm:t>
        <a:bodyPr/>
        <a:lstStyle/>
        <a:p>
          <a:r>
            <a:rPr lang="en-US"/>
            <a:t>Highest W-Mean NPI: TETMM</a:t>
          </a:r>
        </a:p>
      </dgm:t>
    </dgm:pt>
    <dgm:pt modelId="{B7539565-FE59-4FD3-9960-2B82F4574FA9}" type="parTrans" cxnId="{CC873D53-9AC2-4B17-82DE-AE99E6928217}">
      <dgm:prSet/>
      <dgm:spPr/>
      <dgm:t>
        <a:bodyPr/>
        <a:lstStyle/>
        <a:p>
          <a:endParaRPr lang="en-US"/>
        </a:p>
      </dgm:t>
    </dgm:pt>
    <dgm:pt modelId="{E6085A58-05C7-4227-A737-57205605F357}" type="sibTrans" cxnId="{CC873D53-9AC2-4B17-82DE-AE99E6928217}">
      <dgm:prSet/>
      <dgm:spPr/>
      <dgm:t>
        <a:bodyPr/>
        <a:lstStyle/>
        <a:p>
          <a:endParaRPr lang="en-US"/>
        </a:p>
      </dgm:t>
    </dgm:pt>
    <dgm:pt modelId="{E6A8188E-D0CD-4E44-9C16-1FC79C0C6E2C}">
      <dgm:prSet/>
      <dgm:spPr/>
      <dgm:t>
        <a:bodyPr/>
        <a:lstStyle/>
        <a:p>
          <a:r>
            <a:rPr lang="en-US"/>
            <a:t>Highest W-Median NPI: TETMM</a:t>
          </a:r>
        </a:p>
      </dgm:t>
    </dgm:pt>
    <dgm:pt modelId="{CC5B7E7C-3C2E-4425-963A-A17986FA16C4}" type="parTrans" cxnId="{AA079D49-857E-4DB3-89F6-0F2BFFB4C5A7}">
      <dgm:prSet/>
      <dgm:spPr/>
      <dgm:t>
        <a:bodyPr/>
        <a:lstStyle/>
        <a:p>
          <a:endParaRPr lang="en-US"/>
        </a:p>
      </dgm:t>
    </dgm:pt>
    <dgm:pt modelId="{03C4F464-6620-43BF-B8F1-620255EA57C5}" type="sibTrans" cxnId="{AA079D49-857E-4DB3-89F6-0F2BFFB4C5A7}">
      <dgm:prSet/>
      <dgm:spPr/>
      <dgm:t>
        <a:bodyPr/>
        <a:lstStyle/>
        <a:p>
          <a:endParaRPr lang="en-US"/>
        </a:p>
      </dgm:t>
    </dgm:pt>
    <dgm:pt modelId="{C58FDA0F-085C-4755-B4E1-A2F9C490F3AE}">
      <dgm:prSet/>
      <dgm:spPr/>
      <dgm:t>
        <a:bodyPr/>
        <a:lstStyle/>
        <a:p>
          <a:r>
            <a:rPr lang="en-US"/>
            <a:t>Highest W-Median NPI: TETMM</a:t>
          </a:r>
        </a:p>
      </dgm:t>
    </dgm:pt>
    <dgm:pt modelId="{499C56CD-ECF4-4F8C-A553-9DE419F907D0}" type="parTrans" cxnId="{61FDE3AD-08C5-409F-9DF0-CE4F631624C7}">
      <dgm:prSet/>
      <dgm:spPr/>
      <dgm:t>
        <a:bodyPr/>
        <a:lstStyle/>
        <a:p>
          <a:endParaRPr lang="en-US"/>
        </a:p>
      </dgm:t>
    </dgm:pt>
    <dgm:pt modelId="{0E0A6F3A-A94C-4B01-B177-BEEFCCE6668B}" type="sibTrans" cxnId="{61FDE3AD-08C5-409F-9DF0-CE4F631624C7}">
      <dgm:prSet/>
      <dgm:spPr/>
      <dgm:t>
        <a:bodyPr/>
        <a:lstStyle/>
        <a:p>
          <a:endParaRPr lang="en-US"/>
        </a:p>
      </dgm:t>
    </dgm:pt>
    <dgm:pt modelId="{450E3A86-A77F-45C5-A981-29F1EC81E7DC}" type="pres">
      <dgm:prSet presAssocID="{7B96B138-A2FC-4562-BB2D-A3816398ECDD}" presName="linear" presStyleCnt="0">
        <dgm:presLayoutVars>
          <dgm:dir/>
          <dgm:animLvl val="lvl"/>
          <dgm:resizeHandles val="exact"/>
        </dgm:presLayoutVars>
      </dgm:prSet>
      <dgm:spPr/>
    </dgm:pt>
    <dgm:pt modelId="{A4E061E6-DE70-41DC-B369-52B49D1A7AEA}" type="pres">
      <dgm:prSet presAssocID="{519F83BA-EA1A-4982-B607-38511908B9E7}" presName="parentLin" presStyleCnt="0"/>
      <dgm:spPr/>
    </dgm:pt>
    <dgm:pt modelId="{E9B7FDBA-CB6E-4D5E-A2C0-0C4E0853F098}" type="pres">
      <dgm:prSet presAssocID="{519F83BA-EA1A-4982-B607-38511908B9E7}" presName="parentLeftMargin" presStyleLbl="node1" presStyleIdx="0" presStyleCnt="2"/>
      <dgm:spPr/>
    </dgm:pt>
    <dgm:pt modelId="{8DB2D710-4EFF-42FB-93EB-1AD4710E9FD4}" type="pres">
      <dgm:prSet presAssocID="{519F83BA-EA1A-4982-B607-38511908B9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948905-B974-411D-B4E9-68AFE1719E48}" type="pres">
      <dgm:prSet presAssocID="{519F83BA-EA1A-4982-B607-38511908B9E7}" presName="negativeSpace" presStyleCnt="0"/>
      <dgm:spPr/>
    </dgm:pt>
    <dgm:pt modelId="{1145DE92-CB36-4E98-8930-17F95CE1DD4F}" type="pres">
      <dgm:prSet presAssocID="{519F83BA-EA1A-4982-B607-38511908B9E7}" presName="childText" presStyleLbl="conFgAcc1" presStyleIdx="0" presStyleCnt="2">
        <dgm:presLayoutVars>
          <dgm:bulletEnabled val="1"/>
        </dgm:presLayoutVars>
      </dgm:prSet>
      <dgm:spPr/>
    </dgm:pt>
    <dgm:pt modelId="{186E7000-9685-4122-9361-00429F17621F}" type="pres">
      <dgm:prSet presAssocID="{8A20B0BA-0676-4B45-B151-91233463726E}" presName="spaceBetweenRectangles" presStyleCnt="0"/>
      <dgm:spPr/>
    </dgm:pt>
    <dgm:pt modelId="{104B49CF-7E44-402E-8D4E-C4B7A8265BD7}" type="pres">
      <dgm:prSet presAssocID="{FF151EF3-6179-4255-A670-1DFD73746BE6}" presName="parentLin" presStyleCnt="0"/>
      <dgm:spPr/>
    </dgm:pt>
    <dgm:pt modelId="{2C555E76-DA93-4084-B5BE-A5D7E7782959}" type="pres">
      <dgm:prSet presAssocID="{FF151EF3-6179-4255-A670-1DFD73746BE6}" presName="parentLeftMargin" presStyleLbl="node1" presStyleIdx="0" presStyleCnt="2"/>
      <dgm:spPr/>
    </dgm:pt>
    <dgm:pt modelId="{48A55756-696B-47C7-BAC2-31E28D990E07}" type="pres">
      <dgm:prSet presAssocID="{FF151EF3-6179-4255-A670-1DFD73746BE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1B5A923-3EEE-469C-955A-AD5520C80985}" type="pres">
      <dgm:prSet presAssocID="{FF151EF3-6179-4255-A670-1DFD73746BE6}" presName="negativeSpace" presStyleCnt="0"/>
      <dgm:spPr/>
    </dgm:pt>
    <dgm:pt modelId="{44A63F9C-50F3-4B1D-AC7E-145681A160BE}" type="pres">
      <dgm:prSet presAssocID="{FF151EF3-6179-4255-A670-1DFD73746BE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47F8E14-B70B-4FBF-82EF-B5AF0482DFCB}" type="presOf" srcId="{6560F4DE-84D8-482A-8FFD-2B1D75F723A3}" destId="{1145DE92-CB36-4E98-8930-17F95CE1DD4F}" srcOrd="0" destOrd="0" presId="urn:microsoft.com/office/officeart/2005/8/layout/list1"/>
    <dgm:cxn modelId="{E526293A-EB5E-4EB1-9567-347EB4763D29}" type="presOf" srcId="{FF151EF3-6179-4255-A670-1DFD73746BE6}" destId="{2C555E76-DA93-4084-B5BE-A5D7E7782959}" srcOrd="0" destOrd="0" presId="urn:microsoft.com/office/officeart/2005/8/layout/list1"/>
    <dgm:cxn modelId="{6F461D5E-4EC3-4502-899B-E63DFE2030F0}" type="presOf" srcId="{519F83BA-EA1A-4982-B607-38511908B9E7}" destId="{E9B7FDBA-CB6E-4D5E-A2C0-0C4E0853F098}" srcOrd="0" destOrd="0" presId="urn:microsoft.com/office/officeart/2005/8/layout/list1"/>
    <dgm:cxn modelId="{A7BEB267-04DD-48F3-9F82-B28CB7A83E10}" type="presOf" srcId="{519F83BA-EA1A-4982-B607-38511908B9E7}" destId="{8DB2D710-4EFF-42FB-93EB-1AD4710E9FD4}" srcOrd="1" destOrd="0" presId="urn:microsoft.com/office/officeart/2005/8/layout/list1"/>
    <dgm:cxn modelId="{AA079D49-857E-4DB3-89F6-0F2BFFB4C5A7}" srcId="{FF151EF3-6179-4255-A670-1DFD73746BE6}" destId="{E6A8188E-D0CD-4E44-9C16-1FC79C0C6E2C}" srcOrd="1" destOrd="0" parTransId="{CC5B7E7C-3C2E-4425-963A-A17986FA16C4}" sibTransId="{03C4F464-6620-43BF-B8F1-620255EA57C5}"/>
    <dgm:cxn modelId="{CC873D53-9AC2-4B17-82DE-AE99E6928217}" srcId="{FF151EF3-6179-4255-A670-1DFD73746BE6}" destId="{B507891B-FC95-4768-B2E6-5E8FE8F9ED80}" srcOrd="0" destOrd="0" parTransId="{B7539565-FE59-4FD3-9960-2B82F4574FA9}" sibTransId="{E6085A58-05C7-4227-A737-57205605F357}"/>
    <dgm:cxn modelId="{0EB5AC75-FEA1-4AAA-A643-A927D30E8E4D}" srcId="{7B96B138-A2FC-4562-BB2D-A3816398ECDD}" destId="{FF151EF3-6179-4255-A670-1DFD73746BE6}" srcOrd="1" destOrd="0" parTransId="{038035BF-9F9A-4D1C-8508-A1B75EBA4CE6}" sibTransId="{B78096C5-6E64-46B0-A8D1-FED95AC34602}"/>
    <dgm:cxn modelId="{975A7386-B04E-47C9-89B9-19EBF06EA83D}" type="presOf" srcId="{E6A8188E-D0CD-4E44-9C16-1FC79C0C6E2C}" destId="{44A63F9C-50F3-4B1D-AC7E-145681A160BE}" srcOrd="0" destOrd="1" presId="urn:microsoft.com/office/officeart/2005/8/layout/list1"/>
    <dgm:cxn modelId="{F2E1BB86-BE31-4388-A253-56DB86A54671}" srcId="{519F83BA-EA1A-4982-B607-38511908B9E7}" destId="{6560F4DE-84D8-482A-8FFD-2B1D75F723A3}" srcOrd="0" destOrd="0" parTransId="{083B0918-FB19-4675-B86D-E7C163AE1C66}" sibTransId="{46EA0550-77AD-469F-AD00-0C08484490F4}"/>
    <dgm:cxn modelId="{7FF77A9C-4C66-4F58-8AD6-9A7F626DB4BE}" srcId="{7B96B138-A2FC-4562-BB2D-A3816398ECDD}" destId="{519F83BA-EA1A-4982-B607-38511908B9E7}" srcOrd="0" destOrd="0" parTransId="{B0991A80-174D-4E10-8668-3786A348A0BD}" sibTransId="{8A20B0BA-0676-4B45-B151-91233463726E}"/>
    <dgm:cxn modelId="{61FDE3AD-08C5-409F-9DF0-CE4F631624C7}" srcId="{519F83BA-EA1A-4982-B607-38511908B9E7}" destId="{C58FDA0F-085C-4755-B4E1-A2F9C490F3AE}" srcOrd="1" destOrd="0" parTransId="{499C56CD-ECF4-4F8C-A553-9DE419F907D0}" sibTransId="{0E0A6F3A-A94C-4B01-B177-BEEFCCE6668B}"/>
    <dgm:cxn modelId="{A06C17B3-25C4-4E64-9A1F-6DE7D4F31B9A}" type="presOf" srcId="{C58FDA0F-085C-4755-B4E1-A2F9C490F3AE}" destId="{1145DE92-CB36-4E98-8930-17F95CE1DD4F}" srcOrd="0" destOrd="1" presId="urn:microsoft.com/office/officeart/2005/8/layout/list1"/>
    <dgm:cxn modelId="{AA3E3CB3-12C2-448B-8698-B5420AEDC540}" type="presOf" srcId="{FF151EF3-6179-4255-A670-1DFD73746BE6}" destId="{48A55756-696B-47C7-BAC2-31E28D990E07}" srcOrd="1" destOrd="0" presId="urn:microsoft.com/office/officeart/2005/8/layout/list1"/>
    <dgm:cxn modelId="{A482F7D7-E213-4193-BBC5-BDDDC3482947}" type="presOf" srcId="{B507891B-FC95-4768-B2E6-5E8FE8F9ED80}" destId="{44A63F9C-50F3-4B1D-AC7E-145681A160BE}" srcOrd="0" destOrd="0" presId="urn:microsoft.com/office/officeart/2005/8/layout/list1"/>
    <dgm:cxn modelId="{8708FEF7-CB5E-4D8B-8F5F-02FE1BF58C85}" type="presOf" srcId="{7B96B138-A2FC-4562-BB2D-A3816398ECDD}" destId="{450E3A86-A77F-45C5-A981-29F1EC81E7DC}" srcOrd="0" destOrd="0" presId="urn:microsoft.com/office/officeart/2005/8/layout/list1"/>
    <dgm:cxn modelId="{D3E35E2A-7A9A-4EEA-9391-50C4C7CAA7C9}" type="presParOf" srcId="{450E3A86-A77F-45C5-A981-29F1EC81E7DC}" destId="{A4E061E6-DE70-41DC-B369-52B49D1A7AEA}" srcOrd="0" destOrd="0" presId="urn:microsoft.com/office/officeart/2005/8/layout/list1"/>
    <dgm:cxn modelId="{D3820734-4C05-41EA-9AE4-809725F79DD2}" type="presParOf" srcId="{A4E061E6-DE70-41DC-B369-52B49D1A7AEA}" destId="{E9B7FDBA-CB6E-4D5E-A2C0-0C4E0853F098}" srcOrd="0" destOrd="0" presId="urn:microsoft.com/office/officeart/2005/8/layout/list1"/>
    <dgm:cxn modelId="{93C58762-0CDB-410F-9119-F05A64CED09E}" type="presParOf" srcId="{A4E061E6-DE70-41DC-B369-52B49D1A7AEA}" destId="{8DB2D710-4EFF-42FB-93EB-1AD4710E9FD4}" srcOrd="1" destOrd="0" presId="urn:microsoft.com/office/officeart/2005/8/layout/list1"/>
    <dgm:cxn modelId="{8F9348CB-03C0-4A2E-824F-37906633245F}" type="presParOf" srcId="{450E3A86-A77F-45C5-A981-29F1EC81E7DC}" destId="{85948905-B974-411D-B4E9-68AFE1719E48}" srcOrd="1" destOrd="0" presId="urn:microsoft.com/office/officeart/2005/8/layout/list1"/>
    <dgm:cxn modelId="{A99E7DE2-A455-4E58-9BD1-A8C356B83EFE}" type="presParOf" srcId="{450E3A86-A77F-45C5-A981-29F1EC81E7DC}" destId="{1145DE92-CB36-4E98-8930-17F95CE1DD4F}" srcOrd="2" destOrd="0" presId="urn:microsoft.com/office/officeart/2005/8/layout/list1"/>
    <dgm:cxn modelId="{232DD772-F029-43B0-B20C-333D4C86966B}" type="presParOf" srcId="{450E3A86-A77F-45C5-A981-29F1EC81E7DC}" destId="{186E7000-9685-4122-9361-00429F17621F}" srcOrd="3" destOrd="0" presId="urn:microsoft.com/office/officeart/2005/8/layout/list1"/>
    <dgm:cxn modelId="{9D8C6697-4E9D-4178-824A-8318E2A77061}" type="presParOf" srcId="{450E3A86-A77F-45C5-A981-29F1EC81E7DC}" destId="{104B49CF-7E44-402E-8D4E-C4B7A8265BD7}" srcOrd="4" destOrd="0" presId="urn:microsoft.com/office/officeart/2005/8/layout/list1"/>
    <dgm:cxn modelId="{60B54625-574C-4FAA-817F-03F56F0917BC}" type="presParOf" srcId="{104B49CF-7E44-402E-8D4E-C4B7A8265BD7}" destId="{2C555E76-DA93-4084-B5BE-A5D7E7782959}" srcOrd="0" destOrd="0" presId="urn:microsoft.com/office/officeart/2005/8/layout/list1"/>
    <dgm:cxn modelId="{44BF7ACE-EA45-478A-9E1B-5CD032BB2F6A}" type="presParOf" srcId="{104B49CF-7E44-402E-8D4E-C4B7A8265BD7}" destId="{48A55756-696B-47C7-BAC2-31E28D990E07}" srcOrd="1" destOrd="0" presId="urn:microsoft.com/office/officeart/2005/8/layout/list1"/>
    <dgm:cxn modelId="{DC408F60-5C5D-433B-A032-3B9EEA3A7793}" type="presParOf" srcId="{450E3A86-A77F-45C5-A981-29F1EC81E7DC}" destId="{71B5A923-3EEE-469C-955A-AD5520C80985}" srcOrd="5" destOrd="0" presId="urn:microsoft.com/office/officeart/2005/8/layout/list1"/>
    <dgm:cxn modelId="{C5E8AFCE-A556-4E79-8372-CC137D925AC3}" type="presParOf" srcId="{450E3A86-A77F-45C5-A981-29F1EC81E7DC}" destId="{44A63F9C-50F3-4B1D-AC7E-145681A160B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2EB554-773D-43E7-A7C7-ACC99228707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AED3C81-AF14-454B-8591-5CCC16CC3F88}">
      <dgm:prSet/>
      <dgm:spPr/>
      <dgm:t>
        <a:bodyPr/>
        <a:lstStyle/>
        <a:p>
          <a:r>
            <a:rPr lang="en-US"/>
            <a:t>By S&amp;P 500 Listing</a:t>
          </a:r>
        </a:p>
      </dgm:t>
    </dgm:pt>
    <dgm:pt modelId="{1063E7D7-5799-4FB4-8DD0-AB139565AF2D}" type="parTrans" cxnId="{959422CB-3734-4509-8A3E-29ABE5A95AE6}">
      <dgm:prSet/>
      <dgm:spPr/>
      <dgm:t>
        <a:bodyPr/>
        <a:lstStyle/>
        <a:p>
          <a:endParaRPr lang="en-US"/>
        </a:p>
      </dgm:t>
    </dgm:pt>
    <dgm:pt modelId="{D20755D1-1ED5-4F6F-9800-2488C0DB17C4}" type="sibTrans" cxnId="{959422CB-3734-4509-8A3E-29ABE5A95AE6}">
      <dgm:prSet/>
      <dgm:spPr/>
      <dgm:t>
        <a:bodyPr/>
        <a:lstStyle/>
        <a:p>
          <a:endParaRPr lang="en-US"/>
        </a:p>
      </dgm:t>
    </dgm:pt>
    <dgm:pt modelId="{44CED0E7-7666-4BB4-B9F3-06F2D23E6494}">
      <dgm:prSet/>
      <dgm:spPr/>
      <dgm:t>
        <a:bodyPr/>
        <a:lstStyle/>
        <a:p>
          <a:r>
            <a:rPr lang="en-US"/>
            <a:t>Highest W-Mean NPI: TETMM</a:t>
          </a:r>
        </a:p>
      </dgm:t>
    </dgm:pt>
    <dgm:pt modelId="{77E805DE-92DF-47F5-B2C2-1F502AE516E3}" type="parTrans" cxnId="{C22D487F-1AF1-4EFE-9061-75CF24DDC64E}">
      <dgm:prSet/>
      <dgm:spPr/>
      <dgm:t>
        <a:bodyPr/>
        <a:lstStyle/>
        <a:p>
          <a:endParaRPr lang="en-US"/>
        </a:p>
      </dgm:t>
    </dgm:pt>
    <dgm:pt modelId="{1711ABD9-AF52-45C9-B97B-EE374EEED81A}" type="sibTrans" cxnId="{C22D487F-1AF1-4EFE-9061-75CF24DDC64E}">
      <dgm:prSet/>
      <dgm:spPr/>
      <dgm:t>
        <a:bodyPr/>
        <a:lstStyle/>
        <a:p>
          <a:endParaRPr lang="en-US"/>
        </a:p>
      </dgm:t>
    </dgm:pt>
    <dgm:pt modelId="{230EC61A-EC4C-438C-9A76-B7406516C056}">
      <dgm:prSet/>
      <dgm:spPr/>
      <dgm:t>
        <a:bodyPr/>
        <a:lstStyle/>
        <a:p>
          <a:r>
            <a:rPr lang="en-US"/>
            <a:t>Highest W-Mean NPI: TETMM</a:t>
          </a:r>
        </a:p>
      </dgm:t>
    </dgm:pt>
    <dgm:pt modelId="{4B5AF0BF-045A-41D3-9BBD-A30C61C41BBB}" type="parTrans" cxnId="{4A5391EA-90B0-446A-B150-0346D1C73FE7}">
      <dgm:prSet/>
      <dgm:spPr/>
      <dgm:t>
        <a:bodyPr/>
        <a:lstStyle/>
        <a:p>
          <a:endParaRPr lang="en-US"/>
        </a:p>
      </dgm:t>
    </dgm:pt>
    <dgm:pt modelId="{25B8F95B-C75F-4938-AFD4-0FF409CF6D23}" type="sibTrans" cxnId="{4A5391EA-90B0-446A-B150-0346D1C73FE7}">
      <dgm:prSet/>
      <dgm:spPr/>
      <dgm:t>
        <a:bodyPr/>
        <a:lstStyle/>
        <a:p>
          <a:endParaRPr lang="en-US"/>
        </a:p>
      </dgm:t>
    </dgm:pt>
    <dgm:pt modelId="{3F1A5DC4-9938-451D-A654-631711B2062B}">
      <dgm:prSet/>
      <dgm:spPr/>
      <dgm:t>
        <a:bodyPr/>
        <a:lstStyle/>
        <a:p>
          <a:r>
            <a:rPr lang="en-US"/>
            <a:t>By NYSE Listing</a:t>
          </a:r>
        </a:p>
      </dgm:t>
    </dgm:pt>
    <dgm:pt modelId="{184F4DF8-7570-4901-9691-813AE8D92403}" type="parTrans" cxnId="{5633156C-C49E-4E09-8949-607D1E8A1D63}">
      <dgm:prSet/>
      <dgm:spPr/>
      <dgm:t>
        <a:bodyPr/>
        <a:lstStyle/>
        <a:p>
          <a:endParaRPr lang="en-US"/>
        </a:p>
      </dgm:t>
    </dgm:pt>
    <dgm:pt modelId="{56CE2328-656B-41E8-A373-18DB0AB30A22}" type="sibTrans" cxnId="{5633156C-C49E-4E09-8949-607D1E8A1D63}">
      <dgm:prSet/>
      <dgm:spPr/>
      <dgm:t>
        <a:bodyPr/>
        <a:lstStyle/>
        <a:p>
          <a:endParaRPr lang="en-US"/>
        </a:p>
      </dgm:t>
    </dgm:pt>
    <dgm:pt modelId="{BBEBC968-1F31-44D9-BBD1-664A63120280}">
      <dgm:prSet/>
      <dgm:spPr/>
      <dgm:t>
        <a:bodyPr/>
        <a:lstStyle/>
        <a:p>
          <a:r>
            <a:rPr lang="en-US"/>
            <a:t>Highest W-Mean NPI: TETMM</a:t>
          </a:r>
        </a:p>
      </dgm:t>
    </dgm:pt>
    <dgm:pt modelId="{7D635C47-1096-4B48-9E27-4EC7791D854B}" type="parTrans" cxnId="{6770E489-6737-48AB-8949-E4ED58C026E5}">
      <dgm:prSet/>
      <dgm:spPr/>
      <dgm:t>
        <a:bodyPr/>
        <a:lstStyle/>
        <a:p>
          <a:endParaRPr lang="en-US"/>
        </a:p>
      </dgm:t>
    </dgm:pt>
    <dgm:pt modelId="{15ABC36C-0B54-4C32-B398-35A5C87BF360}" type="sibTrans" cxnId="{6770E489-6737-48AB-8949-E4ED58C026E5}">
      <dgm:prSet/>
      <dgm:spPr/>
      <dgm:t>
        <a:bodyPr/>
        <a:lstStyle/>
        <a:p>
          <a:endParaRPr lang="en-US"/>
        </a:p>
      </dgm:t>
    </dgm:pt>
    <dgm:pt modelId="{010CD39D-0200-47AF-98AD-694969D359B0}">
      <dgm:prSet/>
      <dgm:spPr/>
      <dgm:t>
        <a:bodyPr/>
        <a:lstStyle/>
        <a:p>
          <a:r>
            <a:rPr lang="en-US"/>
            <a:t>Highest W-Mean NPI: TETMM</a:t>
          </a:r>
        </a:p>
      </dgm:t>
    </dgm:pt>
    <dgm:pt modelId="{37D7DA86-EBCA-44AA-B01D-B7D8B75DAAD3}" type="parTrans" cxnId="{4B19F1CE-A79B-40E1-985D-395746B4C3DC}">
      <dgm:prSet/>
      <dgm:spPr/>
      <dgm:t>
        <a:bodyPr/>
        <a:lstStyle/>
        <a:p>
          <a:endParaRPr lang="en-US"/>
        </a:p>
      </dgm:t>
    </dgm:pt>
    <dgm:pt modelId="{88C5206B-5625-4DD5-B746-787BFA39300D}" type="sibTrans" cxnId="{4B19F1CE-A79B-40E1-985D-395746B4C3DC}">
      <dgm:prSet/>
      <dgm:spPr/>
      <dgm:t>
        <a:bodyPr/>
        <a:lstStyle/>
        <a:p>
          <a:endParaRPr lang="en-US"/>
        </a:p>
      </dgm:t>
    </dgm:pt>
    <dgm:pt modelId="{EA606513-63C2-4251-A3B4-48EE6CA7B52D}" type="pres">
      <dgm:prSet presAssocID="{FB2EB554-773D-43E7-A7C7-ACC992287071}" presName="linear" presStyleCnt="0">
        <dgm:presLayoutVars>
          <dgm:dir/>
          <dgm:animLvl val="lvl"/>
          <dgm:resizeHandles val="exact"/>
        </dgm:presLayoutVars>
      </dgm:prSet>
      <dgm:spPr/>
    </dgm:pt>
    <dgm:pt modelId="{E951C022-133E-4F0B-81D9-361809F4BCDC}" type="pres">
      <dgm:prSet presAssocID="{5AED3C81-AF14-454B-8591-5CCC16CC3F88}" presName="parentLin" presStyleCnt="0"/>
      <dgm:spPr/>
    </dgm:pt>
    <dgm:pt modelId="{E0CD29EB-3A98-4D2A-B923-42500D3005A2}" type="pres">
      <dgm:prSet presAssocID="{5AED3C81-AF14-454B-8591-5CCC16CC3F88}" presName="parentLeftMargin" presStyleLbl="node1" presStyleIdx="0" presStyleCnt="2"/>
      <dgm:spPr/>
    </dgm:pt>
    <dgm:pt modelId="{F40ED61D-286C-48C0-B59B-B444FF1F7080}" type="pres">
      <dgm:prSet presAssocID="{5AED3C81-AF14-454B-8591-5CCC16CC3F8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7F89A7E-CD47-4879-8DF7-E4612E9A7C0D}" type="pres">
      <dgm:prSet presAssocID="{5AED3C81-AF14-454B-8591-5CCC16CC3F88}" presName="negativeSpace" presStyleCnt="0"/>
      <dgm:spPr/>
    </dgm:pt>
    <dgm:pt modelId="{199ACBE1-E4E5-4499-AE76-6E7092E5B345}" type="pres">
      <dgm:prSet presAssocID="{5AED3C81-AF14-454B-8591-5CCC16CC3F88}" presName="childText" presStyleLbl="conFgAcc1" presStyleIdx="0" presStyleCnt="2">
        <dgm:presLayoutVars>
          <dgm:bulletEnabled val="1"/>
        </dgm:presLayoutVars>
      </dgm:prSet>
      <dgm:spPr/>
    </dgm:pt>
    <dgm:pt modelId="{DF8EC9BD-F7AB-4932-8D62-8D4CD8601476}" type="pres">
      <dgm:prSet presAssocID="{D20755D1-1ED5-4F6F-9800-2488C0DB17C4}" presName="spaceBetweenRectangles" presStyleCnt="0"/>
      <dgm:spPr/>
    </dgm:pt>
    <dgm:pt modelId="{7270CAB7-9C85-4C54-B435-6F8FB25E4631}" type="pres">
      <dgm:prSet presAssocID="{3F1A5DC4-9938-451D-A654-631711B2062B}" presName="parentLin" presStyleCnt="0"/>
      <dgm:spPr/>
    </dgm:pt>
    <dgm:pt modelId="{3A2A8307-25E9-44E8-985D-EC765F8BF6A2}" type="pres">
      <dgm:prSet presAssocID="{3F1A5DC4-9938-451D-A654-631711B2062B}" presName="parentLeftMargin" presStyleLbl="node1" presStyleIdx="0" presStyleCnt="2"/>
      <dgm:spPr/>
    </dgm:pt>
    <dgm:pt modelId="{07722397-A34B-432B-A57B-EC7A026D9E16}" type="pres">
      <dgm:prSet presAssocID="{3F1A5DC4-9938-451D-A654-631711B2062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2FF08F-4978-4DEA-8F59-6CC8AB08D3C0}" type="pres">
      <dgm:prSet presAssocID="{3F1A5DC4-9938-451D-A654-631711B2062B}" presName="negativeSpace" presStyleCnt="0"/>
      <dgm:spPr/>
    </dgm:pt>
    <dgm:pt modelId="{961FA8EC-D389-48E3-BCE6-84D8A1443FFD}" type="pres">
      <dgm:prSet presAssocID="{3F1A5DC4-9938-451D-A654-631711B2062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7853013-1F17-4872-82ED-80403DBA3403}" type="presOf" srcId="{010CD39D-0200-47AF-98AD-694969D359B0}" destId="{961FA8EC-D389-48E3-BCE6-84D8A1443FFD}" srcOrd="0" destOrd="1" presId="urn:microsoft.com/office/officeart/2005/8/layout/list1"/>
    <dgm:cxn modelId="{2E0FB330-0EBF-4B1D-B2E9-EB2AEA261212}" type="presOf" srcId="{5AED3C81-AF14-454B-8591-5CCC16CC3F88}" destId="{E0CD29EB-3A98-4D2A-B923-42500D3005A2}" srcOrd="0" destOrd="0" presId="urn:microsoft.com/office/officeart/2005/8/layout/list1"/>
    <dgm:cxn modelId="{47E5CF3A-53D7-4343-8958-C0B126218076}" type="presOf" srcId="{3F1A5DC4-9938-451D-A654-631711B2062B}" destId="{07722397-A34B-432B-A57B-EC7A026D9E16}" srcOrd="1" destOrd="0" presId="urn:microsoft.com/office/officeart/2005/8/layout/list1"/>
    <dgm:cxn modelId="{5633156C-C49E-4E09-8949-607D1E8A1D63}" srcId="{FB2EB554-773D-43E7-A7C7-ACC992287071}" destId="{3F1A5DC4-9938-451D-A654-631711B2062B}" srcOrd="1" destOrd="0" parTransId="{184F4DF8-7570-4901-9691-813AE8D92403}" sibTransId="{56CE2328-656B-41E8-A373-18DB0AB30A22}"/>
    <dgm:cxn modelId="{4099B652-265A-47DD-9A0F-42A9445ED909}" type="presOf" srcId="{FB2EB554-773D-43E7-A7C7-ACC992287071}" destId="{EA606513-63C2-4251-A3B4-48EE6CA7B52D}" srcOrd="0" destOrd="0" presId="urn:microsoft.com/office/officeart/2005/8/layout/list1"/>
    <dgm:cxn modelId="{A56E8A7A-6762-4639-B1A9-004AAC548AB6}" type="presOf" srcId="{3F1A5DC4-9938-451D-A654-631711B2062B}" destId="{3A2A8307-25E9-44E8-985D-EC765F8BF6A2}" srcOrd="0" destOrd="0" presId="urn:microsoft.com/office/officeart/2005/8/layout/list1"/>
    <dgm:cxn modelId="{C22D487F-1AF1-4EFE-9061-75CF24DDC64E}" srcId="{5AED3C81-AF14-454B-8591-5CCC16CC3F88}" destId="{44CED0E7-7666-4BB4-B9F3-06F2D23E6494}" srcOrd="0" destOrd="0" parTransId="{77E805DE-92DF-47F5-B2C2-1F502AE516E3}" sibTransId="{1711ABD9-AF52-45C9-B97B-EE374EEED81A}"/>
    <dgm:cxn modelId="{6770E489-6737-48AB-8949-E4ED58C026E5}" srcId="{3F1A5DC4-9938-451D-A654-631711B2062B}" destId="{BBEBC968-1F31-44D9-BBD1-664A63120280}" srcOrd="0" destOrd="0" parTransId="{7D635C47-1096-4B48-9E27-4EC7791D854B}" sibTransId="{15ABC36C-0B54-4C32-B398-35A5C87BF360}"/>
    <dgm:cxn modelId="{814492BA-BA52-4309-9BE7-D5ADFC3A5B81}" type="presOf" srcId="{44CED0E7-7666-4BB4-B9F3-06F2D23E6494}" destId="{199ACBE1-E4E5-4499-AE76-6E7092E5B345}" srcOrd="0" destOrd="0" presId="urn:microsoft.com/office/officeart/2005/8/layout/list1"/>
    <dgm:cxn modelId="{D2BCCCBF-7D47-4CE8-84A4-928D8E3163D7}" type="presOf" srcId="{230EC61A-EC4C-438C-9A76-B7406516C056}" destId="{199ACBE1-E4E5-4499-AE76-6E7092E5B345}" srcOrd="0" destOrd="1" presId="urn:microsoft.com/office/officeart/2005/8/layout/list1"/>
    <dgm:cxn modelId="{FAECB3C6-927E-437F-BFB1-802A7735012A}" type="presOf" srcId="{5AED3C81-AF14-454B-8591-5CCC16CC3F88}" destId="{F40ED61D-286C-48C0-B59B-B444FF1F7080}" srcOrd="1" destOrd="0" presId="urn:microsoft.com/office/officeart/2005/8/layout/list1"/>
    <dgm:cxn modelId="{959422CB-3734-4509-8A3E-29ABE5A95AE6}" srcId="{FB2EB554-773D-43E7-A7C7-ACC992287071}" destId="{5AED3C81-AF14-454B-8591-5CCC16CC3F88}" srcOrd="0" destOrd="0" parTransId="{1063E7D7-5799-4FB4-8DD0-AB139565AF2D}" sibTransId="{D20755D1-1ED5-4F6F-9800-2488C0DB17C4}"/>
    <dgm:cxn modelId="{4B19F1CE-A79B-40E1-985D-395746B4C3DC}" srcId="{3F1A5DC4-9938-451D-A654-631711B2062B}" destId="{010CD39D-0200-47AF-98AD-694969D359B0}" srcOrd="1" destOrd="0" parTransId="{37D7DA86-EBCA-44AA-B01D-B7D8B75DAAD3}" sibTransId="{88C5206B-5625-4DD5-B746-787BFA39300D}"/>
    <dgm:cxn modelId="{F183E8DE-E5C9-4039-9992-974D83D1A7EE}" type="presOf" srcId="{BBEBC968-1F31-44D9-BBD1-664A63120280}" destId="{961FA8EC-D389-48E3-BCE6-84D8A1443FFD}" srcOrd="0" destOrd="0" presId="urn:microsoft.com/office/officeart/2005/8/layout/list1"/>
    <dgm:cxn modelId="{4A5391EA-90B0-446A-B150-0346D1C73FE7}" srcId="{5AED3C81-AF14-454B-8591-5CCC16CC3F88}" destId="{230EC61A-EC4C-438C-9A76-B7406516C056}" srcOrd="1" destOrd="0" parTransId="{4B5AF0BF-045A-41D3-9BBD-A30C61C41BBB}" sibTransId="{25B8F95B-C75F-4938-AFD4-0FF409CF6D23}"/>
    <dgm:cxn modelId="{9611F1E8-83B3-4282-BFE4-EF8B14633EE8}" type="presParOf" srcId="{EA606513-63C2-4251-A3B4-48EE6CA7B52D}" destId="{E951C022-133E-4F0B-81D9-361809F4BCDC}" srcOrd="0" destOrd="0" presId="urn:microsoft.com/office/officeart/2005/8/layout/list1"/>
    <dgm:cxn modelId="{FD9FF40D-026C-4821-8058-29ED48196FE3}" type="presParOf" srcId="{E951C022-133E-4F0B-81D9-361809F4BCDC}" destId="{E0CD29EB-3A98-4D2A-B923-42500D3005A2}" srcOrd="0" destOrd="0" presId="urn:microsoft.com/office/officeart/2005/8/layout/list1"/>
    <dgm:cxn modelId="{F1FCD2E2-EEE2-473E-9ED9-F8F73DCB1B82}" type="presParOf" srcId="{E951C022-133E-4F0B-81D9-361809F4BCDC}" destId="{F40ED61D-286C-48C0-B59B-B444FF1F7080}" srcOrd="1" destOrd="0" presId="urn:microsoft.com/office/officeart/2005/8/layout/list1"/>
    <dgm:cxn modelId="{8007FD32-B201-4E59-80DD-17222645CD0D}" type="presParOf" srcId="{EA606513-63C2-4251-A3B4-48EE6CA7B52D}" destId="{B7F89A7E-CD47-4879-8DF7-E4612E9A7C0D}" srcOrd="1" destOrd="0" presId="urn:microsoft.com/office/officeart/2005/8/layout/list1"/>
    <dgm:cxn modelId="{72F9768E-913F-40E5-A37F-49B4EA949417}" type="presParOf" srcId="{EA606513-63C2-4251-A3B4-48EE6CA7B52D}" destId="{199ACBE1-E4E5-4499-AE76-6E7092E5B345}" srcOrd="2" destOrd="0" presId="urn:microsoft.com/office/officeart/2005/8/layout/list1"/>
    <dgm:cxn modelId="{D7AE4010-443F-41DD-9E04-9321604A8E5D}" type="presParOf" srcId="{EA606513-63C2-4251-A3B4-48EE6CA7B52D}" destId="{DF8EC9BD-F7AB-4932-8D62-8D4CD8601476}" srcOrd="3" destOrd="0" presId="urn:microsoft.com/office/officeart/2005/8/layout/list1"/>
    <dgm:cxn modelId="{DAF85B62-7609-4B04-BA3C-C8A83A7E7AFF}" type="presParOf" srcId="{EA606513-63C2-4251-A3B4-48EE6CA7B52D}" destId="{7270CAB7-9C85-4C54-B435-6F8FB25E4631}" srcOrd="4" destOrd="0" presId="urn:microsoft.com/office/officeart/2005/8/layout/list1"/>
    <dgm:cxn modelId="{1916B35E-D435-41A5-96F8-DAC66E7BE8B9}" type="presParOf" srcId="{7270CAB7-9C85-4C54-B435-6F8FB25E4631}" destId="{3A2A8307-25E9-44E8-985D-EC765F8BF6A2}" srcOrd="0" destOrd="0" presId="urn:microsoft.com/office/officeart/2005/8/layout/list1"/>
    <dgm:cxn modelId="{633A4D11-FE0A-404D-A98F-870989E5D860}" type="presParOf" srcId="{7270CAB7-9C85-4C54-B435-6F8FB25E4631}" destId="{07722397-A34B-432B-A57B-EC7A026D9E16}" srcOrd="1" destOrd="0" presId="urn:microsoft.com/office/officeart/2005/8/layout/list1"/>
    <dgm:cxn modelId="{2674A6FA-DC39-4B64-9812-E8C3C38667B5}" type="presParOf" srcId="{EA606513-63C2-4251-A3B4-48EE6CA7B52D}" destId="{802FF08F-4978-4DEA-8F59-6CC8AB08D3C0}" srcOrd="5" destOrd="0" presId="urn:microsoft.com/office/officeart/2005/8/layout/list1"/>
    <dgm:cxn modelId="{C087D9E3-7B03-4577-BCE1-89A6EF544D9B}" type="presParOf" srcId="{EA606513-63C2-4251-A3B4-48EE6CA7B52D}" destId="{961FA8EC-D389-48E3-BCE6-84D8A1443FF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D3FAB-956B-4B65-B234-EFDC3A88FE50}">
      <dsp:nvSpPr>
        <dsp:cNvPr id="0" name=""/>
        <dsp:cNvSpPr/>
      </dsp:nvSpPr>
      <dsp:spPr>
        <a:xfrm>
          <a:off x="0" y="0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30ACB-A88C-41DF-9109-CFD52E1EA8E6}">
      <dsp:nvSpPr>
        <dsp:cNvPr id="0" name=""/>
        <dsp:cNvSpPr/>
      </dsp:nvSpPr>
      <dsp:spPr>
        <a:xfrm>
          <a:off x="0" y="0"/>
          <a:ext cx="6651253" cy="2669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ury Gothic"/>
              <a:ea typeface="+mn-ea"/>
              <a:cs typeface="+mn-cs"/>
            </a:rPr>
            <a:t>Objective</a:t>
          </a:r>
          <a:r>
            <a:rPr lang="en-US" sz="2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ury Gothic"/>
              <a:ea typeface="+mn-ea"/>
              <a:cs typeface="+mn-cs"/>
            </a:rPr>
            <a:t>: To evaluate the order execution quality of four major market centers using SEC Rule 605 filings.</a:t>
          </a:r>
        </a:p>
      </dsp:txBody>
      <dsp:txXfrm>
        <a:off x="0" y="0"/>
        <a:ext cx="6651253" cy="2669382"/>
      </dsp:txXfrm>
    </dsp:sp>
    <dsp:sp modelId="{E7EDED9B-38FA-4252-8701-1E84321127D9}">
      <dsp:nvSpPr>
        <dsp:cNvPr id="0" name=""/>
        <dsp:cNvSpPr/>
      </dsp:nvSpPr>
      <dsp:spPr>
        <a:xfrm>
          <a:off x="0" y="2669382"/>
          <a:ext cx="6651253" cy="0"/>
        </a:xfrm>
        <a:prstGeom prst="line">
          <a:avLst/>
        </a:prstGeom>
        <a:solidFill>
          <a:schemeClr val="accent2">
            <a:hueOff val="1560521"/>
            <a:satOff val="-11258"/>
            <a:lumOff val="-3333"/>
            <a:alphaOff val="0"/>
          </a:schemeClr>
        </a:solidFill>
        <a:ln w="12700" cap="flat" cmpd="sng" algn="ctr">
          <a:solidFill>
            <a:schemeClr val="accent2">
              <a:hueOff val="1560521"/>
              <a:satOff val="-11258"/>
              <a:lumOff val="-33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DC847-18BC-495D-9610-98E11FAF591C}">
      <dsp:nvSpPr>
        <dsp:cNvPr id="0" name=""/>
        <dsp:cNvSpPr/>
      </dsp:nvSpPr>
      <dsp:spPr>
        <a:xfrm>
          <a:off x="0" y="2669382"/>
          <a:ext cx="6651253" cy="2669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ury Gothic"/>
              <a:ea typeface="+mn-ea"/>
              <a:cs typeface="+mn-cs"/>
            </a:rPr>
            <a:t>Significance</a:t>
          </a:r>
          <a:r>
            <a:rPr lang="en-US" sz="2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ury Gothic"/>
              <a:ea typeface="+mn-ea"/>
              <a:cs typeface="+mn-cs"/>
            </a:rPr>
            <a:t>: Understanding how these centers perform in terms of net price improvement helps improve trading outcomes.</a:t>
          </a:r>
        </a:p>
      </dsp:txBody>
      <dsp:txXfrm>
        <a:off x="0" y="2669382"/>
        <a:ext cx="6651253" cy="2669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80B71-DA5B-4FFF-9BF3-25F282FE4E62}">
      <dsp:nvSpPr>
        <dsp:cNvPr id="0" name=""/>
        <dsp:cNvSpPr/>
      </dsp:nvSpPr>
      <dsp:spPr>
        <a:xfrm>
          <a:off x="0" y="2606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1F6CD-4D2D-457C-90B2-8A9202B85C40}">
      <dsp:nvSpPr>
        <dsp:cNvPr id="0" name=""/>
        <dsp:cNvSpPr/>
      </dsp:nvSpPr>
      <dsp:spPr>
        <a:xfrm>
          <a:off x="0" y="2606"/>
          <a:ext cx="6651253" cy="1777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SEC Rule 606</a:t>
          </a:r>
          <a:r>
            <a:rPr lang="en-US" sz="2800" kern="1200"/>
            <a:t>: Discusses the transparency of order routing and execution practices.</a:t>
          </a:r>
        </a:p>
      </dsp:txBody>
      <dsp:txXfrm>
        <a:off x="0" y="2606"/>
        <a:ext cx="6651253" cy="1777850"/>
      </dsp:txXfrm>
    </dsp:sp>
    <dsp:sp modelId="{9680E1A2-66B5-4874-B30F-9C95F212C750}">
      <dsp:nvSpPr>
        <dsp:cNvPr id="0" name=""/>
        <dsp:cNvSpPr/>
      </dsp:nvSpPr>
      <dsp:spPr>
        <a:xfrm>
          <a:off x="0" y="1780456"/>
          <a:ext cx="6651253" cy="0"/>
        </a:xfrm>
        <a:prstGeom prst="line">
          <a:avLst/>
        </a:prstGeom>
        <a:solidFill>
          <a:schemeClr val="accent2">
            <a:hueOff val="780260"/>
            <a:satOff val="-5629"/>
            <a:lumOff val="-1667"/>
            <a:alphaOff val="0"/>
          </a:schemeClr>
        </a:solidFill>
        <a:ln w="12700" cap="flat" cmpd="sng" algn="ctr">
          <a:solidFill>
            <a:schemeClr val="accent2">
              <a:hueOff val="780260"/>
              <a:satOff val="-5629"/>
              <a:lumOff val="-16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DEEC5-8D53-4378-BD34-BD7FDD91F8D4}">
      <dsp:nvSpPr>
        <dsp:cNvPr id="0" name=""/>
        <dsp:cNvSpPr/>
      </dsp:nvSpPr>
      <dsp:spPr>
        <a:xfrm>
          <a:off x="0" y="1780456"/>
          <a:ext cx="6651253" cy="1777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SEC Rule 605</a:t>
          </a:r>
          <a:r>
            <a:rPr lang="en-US" sz="2800" kern="1200"/>
            <a:t>: Focuses on public disclosure of execution quality by market centers.</a:t>
          </a:r>
        </a:p>
      </dsp:txBody>
      <dsp:txXfrm>
        <a:off x="0" y="1780456"/>
        <a:ext cx="6651253" cy="1777850"/>
      </dsp:txXfrm>
    </dsp:sp>
    <dsp:sp modelId="{1F003811-1D8F-4A01-A82D-DA4DE874DA7B}">
      <dsp:nvSpPr>
        <dsp:cNvPr id="0" name=""/>
        <dsp:cNvSpPr/>
      </dsp:nvSpPr>
      <dsp:spPr>
        <a:xfrm>
          <a:off x="0" y="3558307"/>
          <a:ext cx="6651253" cy="0"/>
        </a:xfrm>
        <a:prstGeom prst="line">
          <a:avLst/>
        </a:prstGeom>
        <a:solidFill>
          <a:schemeClr val="accent2">
            <a:hueOff val="1560521"/>
            <a:satOff val="-11258"/>
            <a:lumOff val="-3333"/>
            <a:alphaOff val="0"/>
          </a:schemeClr>
        </a:solidFill>
        <a:ln w="12700" cap="flat" cmpd="sng" algn="ctr">
          <a:solidFill>
            <a:schemeClr val="accent2">
              <a:hueOff val="1560521"/>
              <a:satOff val="-11258"/>
              <a:lumOff val="-33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7E097-3C3E-42FE-B129-D0D6C6B377C3}">
      <dsp:nvSpPr>
        <dsp:cNvPr id="0" name=""/>
        <dsp:cNvSpPr/>
      </dsp:nvSpPr>
      <dsp:spPr>
        <a:xfrm>
          <a:off x="0" y="3558307"/>
          <a:ext cx="6651253" cy="1777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Key Terms Defined</a:t>
          </a:r>
          <a:r>
            <a:rPr lang="en-US" sz="2800" kern="1200"/>
            <a:t>: Net Price Improvement (NPI), Weighted-Mean and Weighted-Median of NPI.</a:t>
          </a:r>
        </a:p>
      </dsp:txBody>
      <dsp:txXfrm>
        <a:off x="0" y="3558307"/>
        <a:ext cx="6651253" cy="1777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E5F1C-5EDE-4495-B04A-0D7AEB2F5B89}">
      <dsp:nvSpPr>
        <dsp:cNvPr id="0" name=""/>
        <dsp:cNvSpPr/>
      </dsp:nvSpPr>
      <dsp:spPr>
        <a:xfrm>
          <a:off x="0" y="0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83B40-2D14-4C4A-A049-38E1C1CA8B6F}">
      <dsp:nvSpPr>
        <dsp:cNvPr id="0" name=""/>
        <dsp:cNvSpPr/>
      </dsp:nvSpPr>
      <dsp:spPr>
        <a:xfrm>
          <a:off x="0" y="0"/>
          <a:ext cx="6651253" cy="2669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SEC Rule 605 filings for the market centers have been acquired by web scraping.</a:t>
          </a:r>
        </a:p>
      </dsp:txBody>
      <dsp:txXfrm>
        <a:off x="0" y="0"/>
        <a:ext cx="6651253" cy="2669382"/>
      </dsp:txXfrm>
    </dsp:sp>
    <dsp:sp modelId="{C202116B-0F41-465D-AEA9-FB4C8EAC3423}">
      <dsp:nvSpPr>
        <dsp:cNvPr id="0" name=""/>
        <dsp:cNvSpPr/>
      </dsp:nvSpPr>
      <dsp:spPr>
        <a:xfrm>
          <a:off x="0" y="2669382"/>
          <a:ext cx="6651253" cy="0"/>
        </a:xfrm>
        <a:prstGeom prst="line">
          <a:avLst/>
        </a:prstGeom>
        <a:solidFill>
          <a:schemeClr val="accent2">
            <a:hueOff val="1560521"/>
            <a:satOff val="-11258"/>
            <a:lumOff val="-3333"/>
            <a:alphaOff val="0"/>
          </a:schemeClr>
        </a:solidFill>
        <a:ln w="12700" cap="flat" cmpd="sng" algn="ctr">
          <a:solidFill>
            <a:schemeClr val="accent2">
              <a:hueOff val="1560521"/>
              <a:satOff val="-11258"/>
              <a:lumOff val="-33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FB3D7-3CE8-4091-A7A9-E40079499174}">
      <dsp:nvSpPr>
        <dsp:cNvPr id="0" name=""/>
        <dsp:cNvSpPr/>
      </dsp:nvSpPr>
      <dsp:spPr>
        <a:xfrm>
          <a:off x="0" y="2669382"/>
          <a:ext cx="6651253" cy="2669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To obtain the requisite SEC Rule 605 filings for the designated market centers, the R code downloads the required files from the internet by scraping the market center websites.</a:t>
          </a:r>
        </a:p>
      </dsp:txBody>
      <dsp:txXfrm>
        <a:off x="0" y="2669382"/>
        <a:ext cx="6651253" cy="26693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6E390-1F42-4586-96FB-6B025328D751}">
      <dsp:nvSpPr>
        <dsp:cNvPr id="0" name=""/>
        <dsp:cNvSpPr/>
      </dsp:nvSpPr>
      <dsp:spPr>
        <a:xfrm>
          <a:off x="0" y="0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C1693-DC5D-41F8-976A-77225A02C198}">
      <dsp:nvSpPr>
        <dsp:cNvPr id="0" name=""/>
        <dsp:cNvSpPr/>
      </dsp:nvSpPr>
      <dsp:spPr>
        <a:xfrm>
          <a:off x="0" y="0"/>
          <a:ext cx="6651253" cy="2669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ury Gothic"/>
              <a:ea typeface="+mn-ea"/>
              <a:cs typeface="+mn-cs"/>
            </a:rPr>
            <a:t>The market centers considered for this project are - Citadel Securities LLC (TCDRG), Virtu Americas LLC(NITE, TVIRT, VIRT), Jane Street Capital (TJNST), and G1 Execution Services LLC (TETMM).</a:t>
          </a:r>
        </a:p>
      </dsp:txBody>
      <dsp:txXfrm>
        <a:off x="0" y="0"/>
        <a:ext cx="6651253" cy="2669382"/>
      </dsp:txXfrm>
    </dsp:sp>
    <dsp:sp modelId="{3F0ACD16-3BE0-48BD-8CFF-7F97A86C019B}">
      <dsp:nvSpPr>
        <dsp:cNvPr id="0" name=""/>
        <dsp:cNvSpPr/>
      </dsp:nvSpPr>
      <dsp:spPr>
        <a:xfrm>
          <a:off x="0" y="2669382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F8251-F71C-46B3-BD7F-9D3AA7D0CDDA}">
      <dsp:nvSpPr>
        <dsp:cNvPr id="0" name=""/>
        <dsp:cNvSpPr/>
      </dsp:nvSpPr>
      <dsp:spPr>
        <a:xfrm>
          <a:off x="0" y="2669382"/>
          <a:ext cx="6651253" cy="2669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ury Gothic"/>
              <a:ea typeface="+mn-ea"/>
              <a:cs typeface="+mn-cs"/>
            </a:rPr>
            <a:t>50 files (~4 years) for each market center is considered for this analysis.</a:t>
          </a:r>
        </a:p>
      </dsp:txBody>
      <dsp:txXfrm>
        <a:off x="0" y="2669382"/>
        <a:ext cx="6651253" cy="26693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07FED-9872-4332-A086-367DABD67DC2}">
      <dsp:nvSpPr>
        <dsp:cNvPr id="0" name=""/>
        <dsp:cNvSpPr/>
      </dsp:nvSpPr>
      <dsp:spPr>
        <a:xfrm>
          <a:off x="3052304" y="663978"/>
          <a:ext cx="5124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5978" y="45719"/>
              </a:lnTo>
            </a:path>
            <a:path>
              <a:moveTo>
                <a:pt x="316466" y="45719"/>
              </a:moveTo>
              <a:lnTo>
                <a:pt x="51244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</a:t>
          </a:r>
        </a:p>
      </dsp:txBody>
      <dsp:txXfrm>
        <a:off x="3248282" y="616871"/>
        <a:ext cx="120488" cy="185653"/>
      </dsp:txXfrm>
    </dsp:sp>
    <dsp:sp modelId="{93591AE0-9CA4-41B9-AC21-38C72966CD47}">
      <dsp:nvSpPr>
        <dsp:cNvPr id="0" name=""/>
        <dsp:cNvSpPr/>
      </dsp:nvSpPr>
      <dsp:spPr>
        <a:xfrm>
          <a:off x="693039" y="1378"/>
          <a:ext cx="2361064" cy="14166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94" tIns="121441" rIns="115694" bIns="12144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Combine 200 individual SEC 605 files into a single data frame.</a:t>
          </a:r>
        </a:p>
      </dsp:txBody>
      <dsp:txXfrm>
        <a:off x="693039" y="1378"/>
        <a:ext cx="2361064" cy="1416638"/>
      </dsp:txXfrm>
    </dsp:sp>
    <dsp:sp modelId="{B796B4F9-C372-4AA4-B0C7-DD71F959EFF4}">
      <dsp:nvSpPr>
        <dsp:cNvPr id="0" name=""/>
        <dsp:cNvSpPr/>
      </dsp:nvSpPr>
      <dsp:spPr>
        <a:xfrm>
          <a:off x="1873571" y="1416217"/>
          <a:ext cx="2904109" cy="512444"/>
        </a:xfrm>
        <a:custGeom>
          <a:avLst/>
          <a:gdLst/>
          <a:ahLst/>
          <a:cxnLst/>
          <a:rect l="0" t="0" r="0" b="0"/>
          <a:pathLst>
            <a:path>
              <a:moveTo>
                <a:pt x="2904109" y="0"/>
              </a:moveTo>
              <a:lnTo>
                <a:pt x="2904109" y="273322"/>
              </a:lnTo>
              <a:lnTo>
                <a:pt x="0" y="273322"/>
              </a:lnTo>
              <a:lnTo>
                <a:pt x="0" y="512444"/>
              </a:lnTo>
            </a:path>
          </a:pathLst>
        </a:custGeom>
        <a:noFill/>
        <a:ln w="6350" cap="flat" cmpd="sng" algn="ctr">
          <a:solidFill>
            <a:schemeClr val="accent2">
              <a:hueOff val="520174"/>
              <a:satOff val="-3753"/>
              <a:lumOff val="-111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</a:t>
          </a:r>
        </a:p>
      </dsp:txBody>
      <dsp:txXfrm>
        <a:off x="3251765" y="1579613"/>
        <a:ext cx="147722" cy="185653"/>
      </dsp:txXfrm>
    </dsp:sp>
    <dsp:sp modelId="{CACC1535-4B7D-4D84-969B-C69069B6189D}">
      <dsp:nvSpPr>
        <dsp:cNvPr id="0" name=""/>
        <dsp:cNvSpPr/>
      </dsp:nvSpPr>
      <dsp:spPr>
        <a:xfrm>
          <a:off x="3597148" y="1378"/>
          <a:ext cx="2361064" cy="1416638"/>
        </a:xfrm>
        <a:prstGeom prst="rect">
          <a:avLst/>
        </a:prstGeom>
        <a:solidFill>
          <a:schemeClr val="accent2">
            <a:hueOff val="390130"/>
            <a:satOff val="-2815"/>
            <a:lumOff val="-8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94" tIns="121441" rIns="115694" bIns="12144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 ticker listing information.</a:t>
          </a:r>
        </a:p>
      </dsp:txBody>
      <dsp:txXfrm>
        <a:off x="3597148" y="1378"/>
        <a:ext cx="2361064" cy="1416638"/>
      </dsp:txXfrm>
    </dsp:sp>
    <dsp:sp modelId="{5CAD6BB3-2F9F-4792-8B44-4E2FCB3FE169}">
      <dsp:nvSpPr>
        <dsp:cNvPr id="0" name=""/>
        <dsp:cNvSpPr/>
      </dsp:nvSpPr>
      <dsp:spPr>
        <a:xfrm>
          <a:off x="3052304" y="2623662"/>
          <a:ext cx="5124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5978" y="45719"/>
              </a:lnTo>
            </a:path>
            <a:path>
              <a:moveTo>
                <a:pt x="316466" y="45719"/>
              </a:moveTo>
              <a:lnTo>
                <a:pt x="512444" y="45720"/>
              </a:lnTo>
            </a:path>
          </a:pathLst>
        </a:custGeom>
        <a:noFill/>
        <a:ln w="6350" cap="flat" cmpd="sng" algn="ctr">
          <a:solidFill>
            <a:schemeClr val="accent2">
              <a:hueOff val="1040347"/>
              <a:satOff val="-7505"/>
              <a:lumOff val="-22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</a:t>
          </a:r>
        </a:p>
      </dsp:txBody>
      <dsp:txXfrm>
        <a:off x="3248282" y="2576555"/>
        <a:ext cx="120488" cy="185653"/>
      </dsp:txXfrm>
    </dsp:sp>
    <dsp:sp modelId="{248FA716-E8FE-4062-96CF-AA60B3BD8436}">
      <dsp:nvSpPr>
        <dsp:cNvPr id="0" name=""/>
        <dsp:cNvSpPr/>
      </dsp:nvSpPr>
      <dsp:spPr>
        <a:xfrm>
          <a:off x="693039" y="1961062"/>
          <a:ext cx="2361064" cy="1416638"/>
        </a:xfrm>
        <a:prstGeom prst="rect">
          <a:avLst/>
        </a:prstGeom>
        <a:solidFill>
          <a:schemeClr val="accent2">
            <a:hueOff val="780260"/>
            <a:satOff val="-5629"/>
            <a:lumOff val="-1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94" tIns="121441" rIns="115694" bIns="12144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Filter the data frame based on user input.</a:t>
          </a:r>
        </a:p>
      </dsp:txBody>
      <dsp:txXfrm>
        <a:off x="693039" y="1961062"/>
        <a:ext cx="2361064" cy="1416638"/>
      </dsp:txXfrm>
    </dsp:sp>
    <dsp:sp modelId="{7021FD8D-B431-47F8-87FD-2491FD19C62C}">
      <dsp:nvSpPr>
        <dsp:cNvPr id="0" name=""/>
        <dsp:cNvSpPr/>
      </dsp:nvSpPr>
      <dsp:spPr>
        <a:xfrm>
          <a:off x="1873571" y="3375901"/>
          <a:ext cx="2904109" cy="512444"/>
        </a:xfrm>
        <a:custGeom>
          <a:avLst/>
          <a:gdLst/>
          <a:ahLst/>
          <a:cxnLst/>
          <a:rect l="0" t="0" r="0" b="0"/>
          <a:pathLst>
            <a:path>
              <a:moveTo>
                <a:pt x="2904109" y="0"/>
              </a:moveTo>
              <a:lnTo>
                <a:pt x="2904109" y="273322"/>
              </a:lnTo>
              <a:lnTo>
                <a:pt x="0" y="273322"/>
              </a:lnTo>
              <a:lnTo>
                <a:pt x="0" y="512444"/>
              </a:lnTo>
            </a:path>
          </a:pathLst>
        </a:custGeom>
        <a:noFill/>
        <a:ln w="6350" cap="flat" cmpd="sng" algn="ctr">
          <a:solidFill>
            <a:schemeClr val="accent2">
              <a:hueOff val="1560521"/>
              <a:satOff val="-11258"/>
              <a:lumOff val="-333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4</a:t>
          </a:r>
        </a:p>
      </dsp:txBody>
      <dsp:txXfrm>
        <a:off x="3251765" y="3539297"/>
        <a:ext cx="147722" cy="185653"/>
      </dsp:txXfrm>
    </dsp:sp>
    <dsp:sp modelId="{D4C500B4-CEB7-413E-AFCA-288F87A46FCB}">
      <dsp:nvSpPr>
        <dsp:cNvPr id="0" name=""/>
        <dsp:cNvSpPr/>
      </dsp:nvSpPr>
      <dsp:spPr>
        <a:xfrm>
          <a:off x="3597148" y="1961062"/>
          <a:ext cx="2361064" cy="1416638"/>
        </a:xfrm>
        <a:prstGeom prst="rect">
          <a:avLst/>
        </a:prstGeom>
        <a:solidFill>
          <a:schemeClr val="accent2">
            <a:hueOff val="1170391"/>
            <a:satOff val="-8444"/>
            <a:lumOff val="-25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94" tIns="121441" rIns="115694" bIns="12144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Convert order size and order type codes to understandable descriptions.</a:t>
          </a:r>
        </a:p>
      </dsp:txBody>
      <dsp:txXfrm>
        <a:off x="3597148" y="1961062"/>
        <a:ext cx="2361064" cy="1416638"/>
      </dsp:txXfrm>
    </dsp:sp>
    <dsp:sp modelId="{14966E8C-EDFF-4078-8A7A-1408DEF80BA4}">
      <dsp:nvSpPr>
        <dsp:cNvPr id="0" name=""/>
        <dsp:cNvSpPr/>
      </dsp:nvSpPr>
      <dsp:spPr>
        <a:xfrm>
          <a:off x="693039" y="3920746"/>
          <a:ext cx="2361064" cy="1416638"/>
        </a:xfrm>
        <a:prstGeom prst="rect">
          <a:avLst/>
        </a:prstGeom>
        <a:solidFill>
          <a:schemeClr val="accent2">
            <a:hueOff val="1560521"/>
            <a:satOff val="-11258"/>
            <a:lumOff val="-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94" tIns="121441" rIns="115694" bIns="12144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 a calculated column for total executed shares.</a:t>
          </a:r>
        </a:p>
      </dsp:txBody>
      <dsp:txXfrm>
        <a:off x="693039" y="3920746"/>
        <a:ext cx="2361064" cy="14166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3E6BB-C8EA-4D25-AD61-50152DED2515}">
      <dsp:nvSpPr>
        <dsp:cNvPr id="0" name=""/>
        <dsp:cNvSpPr/>
      </dsp:nvSpPr>
      <dsp:spPr>
        <a:xfrm>
          <a:off x="0" y="651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341FC-19F9-4548-BE87-866CC2F5CDD6}">
      <dsp:nvSpPr>
        <dsp:cNvPr id="0" name=""/>
        <dsp:cNvSpPr/>
      </dsp:nvSpPr>
      <dsp:spPr>
        <a:xfrm>
          <a:off x="0" y="651"/>
          <a:ext cx="1330250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Calculate</a:t>
          </a:r>
        </a:p>
      </dsp:txBody>
      <dsp:txXfrm>
        <a:off x="0" y="651"/>
        <a:ext cx="1330250" cy="1067492"/>
      </dsp:txXfrm>
    </dsp:sp>
    <dsp:sp modelId="{1ADEB8C4-FC2B-4E60-B967-2C12FF99256B}">
      <dsp:nvSpPr>
        <dsp:cNvPr id="0" name=""/>
        <dsp:cNvSpPr/>
      </dsp:nvSpPr>
      <dsp:spPr>
        <a:xfrm>
          <a:off x="1430019" y="49126"/>
          <a:ext cx="5221233" cy="969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Calculate Price Improvement and Deviation</a:t>
          </a:r>
        </a:p>
      </dsp:txBody>
      <dsp:txXfrm>
        <a:off x="1430019" y="49126"/>
        <a:ext cx="5221233" cy="969499"/>
      </dsp:txXfrm>
    </dsp:sp>
    <dsp:sp modelId="{602A1E67-E561-4F80-97CB-8439046ACA3A}">
      <dsp:nvSpPr>
        <dsp:cNvPr id="0" name=""/>
        <dsp:cNvSpPr/>
      </dsp:nvSpPr>
      <dsp:spPr>
        <a:xfrm>
          <a:off x="1330250" y="1018626"/>
          <a:ext cx="532100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A7E63-4749-4638-A0B2-88023A50D10C}">
      <dsp:nvSpPr>
        <dsp:cNvPr id="0" name=""/>
        <dsp:cNvSpPr/>
      </dsp:nvSpPr>
      <dsp:spPr>
        <a:xfrm>
          <a:off x="0" y="1068143"/>
          <a:ext cx="665125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C9980-82FB-404A-9295-14E8F7BBB3D2}">
      <dsp:nvSpPr>
        <dsp:cNvPr id="0" name=""/>
        <dsp:cNvSpPr/>
      </dsp:nvSpPr>
      <dsp:spPr>
        <a:xfrm>
          <a:off x="0" y="1068143"/>
          <a:ext cx="1330250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Calculate</a:t>
          </a:r>
        </a:p>
      </dsp:txBody>
      <dsp:txXfrm>
        <a:off x="0" y="1068143"/>
        <a:ext cx="1330250" cy="1067492"/>
      </dsp:txXfrm>
    </dsp:sp>
    <dsp:sp modelId="{90F4759C-9257-47A6-9C3E-E10C2F8EEDA5}">
      <dsp:nvSpPr>
        <dsp:cNvPr id="0" name=""/>
        <dsp:cNvSpPr/>
      </dsp:nvSpPr>
      <dsp:spPr>
        <a:xfrm>
          <a:off x="1430019" y="1116618"/>
          <a:ext cx="5221233" cy="969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Calculate Net Value Improvement</a:t>
          </a:r>
        </a:p>
      </dsp:txBody>
      <dsp:txXfrm>
        <a:off x="1430019" y="1116618"/>
        <a:ext cx="5221233" cy="969499"/>
      </dsp:txXfrm>
    </dsp:sp>
    <dsp:sp modelId="{04A4DE3B-7F9B-419A-8EB4-AB9409C86698}">
      <dsp:nvSpPr>
        <dsp:cNvPr id="0" name=""/>
        <dsp:cNvSpPr/>
      </dsp:nvSpPr>
      <dsp:spPr>
        <a:xfrm>
          <a:off x="1330250" y="2086118"/>
          <a:ext cx="532100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C523A-47CA-455E-9185-3B9D7B1F7255}">
      <dsp:nvSpPr>
        <dsp:cNvPr id="0" name=""/>
        <dsp:cNvSpPr/>
      </dsp:nvSpPr>
      <dsp:spPr>
        <a:xfrm>
          <a:off x="0" y="2135635"/>
          <a:ext cx="665125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91578-2C80-453C-BC83-B1536CB2CC7E}">
      <dsp:nvSpPr>
        <dsp:cNvPr id="0" name=""/>
        <dsp:cNvSpPr/>
      </dsp:nvSpPr>
      <dsp:spPr>
        <a:xfrm>
          <a:off x="0" y="2135635"/>
          <a:ext cx="1330250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Convert</a:t>
          </a:r>
        </a:p>
      </dsp:txBody>
      <dsp:txXfrm>
        <a:off x="0" y="2135635"/>
        <a:ext cx="1330250" cy="1067492"/>
      </dsp:txXfrm>
    </dsp:sp>
    <dsp:sp modelId="{4CA864FF-F29D-4B9A-8ECB-373B84807E56}">
      <dsp:nvSpPr>
        <dsp:cNvPr id="0" name=""/>
        <dsp:cNvSpPr/>
      </dsp:nvSpPr>
      <dsp:spPr>
        <a:xfrm>
          <a:off x="1430019" y="2184110"/>
          <a:ext cx="5221233" cy="969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Convert Net Value Improvement to cents</a:t>
          </a:r>
        </a:p>
      </dsp:txBody>
      <dsp:txXfrm>
        <a:off x="1430019" y="2184110"/>
        <a:ext cx="5221233" cy="969499"/>
      </dsp:txXfrm>
    </dsp:sp>
    <dsp:sp modelId="{1FA695A5-6911-4B6E-89B6-DF5FA08084BA}">
      <dsp:nvSpPr>
        <dsp:cNvPr id="0" name=""/>
        <dsp:cNvSpPr/>
      </dsp:nvSpPr>
      <dsp:spPr>
        <a:xfrm>
          <a:off x="1330250" y="3153610"/>
          <a:ext cx="532100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2BBCB-8141-488C-A06C-943D1A5DAD79}">
      <dsp:nvSpPr>
        <dsp:cNvPr id="0" name=""/>
        <dsp:cNvSpPr/>
      </dsp:nvSpPr>
      <dsp:spPr>
        <a:xfrm>
          <a:off x="0" y="3203128"/>
          <a:ext cx="665125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E1C9C-D67E-4DF7-983B-15D47F5390B1}">
      <dsp:nvSpPr>
        <dsp:cNvPr id="0" name=""/>
        <dsp:cNvSpPr/>
      </dsp:nvSpPr>
      <dsp:spPr>
        <a:xfrm>
          <a:off x="0" y="3203128"/>
          <a:ext cx="1330250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Calculate</a:t>
          </a:r>
        </a:p>
      </dsp:txBody>
      <dsp:txXfrm>
        <a:off x="0" y="3203128"/>
        <a:ext cx="1330250" cy="1067492"/>
      </dsp:txXfrm>
    </dsp:sp>
    <dsp:sp modelId="{56A8B917-B15D-40D9-BFFE-6E5B1948AB16}">
      <dsp:nvSpPr>
        <dsp:cNvPr id="0" name=""/>
        <dsp:cNvSpPr/>
      </dsp:nvSpPr>
      <dsp:spPr>
        <a:xfrm>
          <a:off x="1430019" y="3251603"/>
          <a:ext cx="5221233" cy="969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Calculate Net Price Improvement by ticker</a:t>
          </a:r>
        </a:p>
      </dsp:txBody>
      <dsp:txXfrm>
        <a:off x="1430019" y="3251603"/>
        <a:ext cx="5221233" cy="969499"/>
      </dsp:txXfrm>
    </dsp:sp>
    <dsp:sp modelId="{2081B197-938F-4F88-B378-224DE6477D1D}">
      <dsp:nvSpPr>
        <dsp:cNvPr id="0" name=""/>
        <dsp:cNvSpPr/>
      </dsp:nvSpPr>
      <dsp:spPr>
        <a:xfrm>
          <a:off x="1330250" y="4221102"/>
          <a:ext cx="532100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2D8C9-E1F1-4DF4-8622-26250B326050}">
      <dsp:nvSpPr>
        <dsp:cNvPr id="0" name=""/>
        <dsp:cNvSpPr/>
      </dsp:nvSpPr>
      <dsp:spPr>
        <a:xfrm>
          <a:off x="0" y="4270620"/>
          <a:ext cx="665125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47765-6CD6-43A4-86A6-0AE6CCC67494}">
      <dsp:nvSpPr>
        <dsp:cNvPr id="0" name=""/>
        <dsp:cNvSpPr/>
      </dsp:nvSpPr>
      <dsp:spPr>
        <a:xfrm>
          <a:off x="0" y="4270620"/>
          <a:ext cx="1330250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Calculate</a:t>
          </a:r>
        </a:p>
      </dsp:txBody>
      <dsp:txXfrm>
        <a:off x="0" y="4270620"/>
        <a:ext cx="1330250" cy="1067492"/>
      </dsp:txXfrm>
    </dsp:sp>
    <dsp:sp modelId="{6D916B6D-755D-4EB2-8CE4-ADF157E19658}">
      <dsp:nvSpPr>
        <dsp:cNvPr id="0" name=""/>
        <dsp:cNvSpPr/>
      </dsp:nvSpPr>
      <dsp:spPr>
        <a:xfrm>
          <a:off x="1430019" y="4319095"/>
          <a:ext cx="5221233" cy="969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Calculate Weighted Mean and Weighted Median of NPI</a:t>
          </a:r>
        </a:p>
      </dsp:txBody>
      <dsp:txXfrm>
        <a:off x="1430019" y="4319095"/>
        <a:ext cx="5221233" cy="969499"/>
      </dsp:txXfrm>
    </dsp:sp>
    <dsp:sp modelId="{10EDB396-420F-45D3-9291-2836944D2CCF}">
      <dsp:nvSpPr>
        <dsp:cNvPr id="0" name=""/>
        <dsp:cNvSpPr/>
      </dsp:nvSpPr>
      <dsp:spPr>
        <a:xfrm>
          <a:off x="1330250" y="5288594"/>
          <a:ext cx="532100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5DE92-CB36-4E98-8930-17F95CE1DD4F}">
      <dsp:nvSpPr>
        <dsp:cNvPr id="0" name=""/>
        <dsp:cNvSpPr/>
      </dsp:nvSpPr>
      <dsp:spPr>
        <a:xfrm>
          <a:off x="0" y="1230732"/>
          <a:ext cx="6651253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6211" tIns="479044" rIns="516211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Highest W-Mean NPI: TCDRG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Highest W-Median NPI: TETMM</a:t>
          </a:r>
        </a:p>
      </dsp:txBody>
      <dsp:txXfrm>
        <a:off x="0" y="1230732"/>
        <a:ext cx="6651253" cy="1376550"/>
      </dsp:txXfrm>
    </dsp:sp>
    <dsp:sp modelId="{8DB2D710-4EFF-42FB-93EB-1AD4710E9FD4}">
      <dsp:nvSpPr>
        <dsp:cNvPr id="0" name=""/>
        <dsp:cNvSpPr/>
      </dsp:nvSpPr>
      <dsp:spPr>
        <a:xfrm>
          <a:off x="332562" y="891252"/>
          <a:ext cx="4655877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81" tIns="0" rIns="17598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By Ticker</a:t>
          </a:r>
        </a:p>
      </dsp:txBody>
      <dsp:txXfrm>
        <a:off x="365706" y="924396"/>
        <a:ext cx="4589589" cy="612672"/>
      </dsp:txXfrm>
    </dsp:sp>
    <dsp:sp modelId="{44A63F9C-50F3-4B1D-AC7E-145681A160BE}">
      <dsp:nvSpPr>
        <dsp:cNvPr id="0" name=""/>
        <dsp:cNvSpPr/>
      </dsp:nvSpPr>
      <dsp:spPr>
        <a:xfrm>
          <a:off x="0" y="3070962"/>
          <a:ext cx="6651253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466566"/>
              <a:satOff val="5389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6211" tIns="479044" rIns="516211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Highest W-Mean NPI: TETMM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Highest W-Median NPI: TETMM</a:t>
          </a:r>
        </a:p>
      </dsp:txBody>
      <dsp:txXfrm>
        <a:off x="0" y="3070962"/>
        <a:ext cx="6651253" cy="1376550"/>
      </dsp:txXfrm>
    </dsp:sp>
    <dsp:sp modelId="{48A55756-696B-47C7-BAC2-31E28D990E07}">
      <dsp:nvSpPr>
        <dsp:cNvPr id="0" name=""/>
        <dsp:cNvSpPr/>
      </dsp:nvSpPr>
      <dsp:spPr>
        <a:xfrm>
          <a:off x="332562" y="2731482"/>
          <a:ext cx="4655877" cy="678960"/>
        </a:xfrm>
        <a:prstGeom prst="roundRect">
          <a:avLst/>
        </a:prstGeom>
        <a:solidFill>
          <a:schemeClr val="accent5">
            <a:hueOff val="1466566"/>
            <a:satOff val="5389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81" tIns="0" rIns="17598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By Order Type and Order Size</a:t>
          </a:r>
        </a:p>
      </dsp:txBody>
      <dsp:txXfrm>
        <a:off x="365706" y="2764626"/>
        <a:ext cx="4589589" cy="6126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ACBE1-E4E5-4499-AE76-6E7092E5B345}">
      <dsp:nvSpPr>
        <dsp:cNvPr id="0" name=""/>
        <dsp:cNvSpPr/>
      </dsp:nvSpPr>
      <dsp:spPr>
        <a:xfrm>
          <a:off x="0" y="792881"/>
          <a:ext cx="6651253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6211" tIns="624840" rIns="516211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Highest W-Mean NPI: TETMM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Highest W-Mean NPI: TETMM</a:t>
          </a:r>
        </a:p>
      </dsp:txBody>
      <dsp:txXfrm>
        <a:off x="0" y="792881"/>
        <a:ext cx="6651253" cy="1795500"/>
      </dsp:txXfrm>
    </dsp:sp>
    <dsp:sp modelId="{F40ED61D-286C-48C0-B59B-B444FF1F7080}">
      <dsp:nvSpPr>
        <dsp:cNvPr id="0" name=""/>
        <dsp:cNvSpPr/>
      </dsp:nvSpPr>
      <dsp:spPr>
        <a:xfrm>
          <a:off x="332562" y="350081"/>
          <a:ext cx="4655877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81" tIns="0" rIns="175981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By S&amp;P 500 Listing</a:t>
          </a:r>
        </a:p>
      </dsp:txBody>
      <dsp:txXfrm>
        <a:off x="375793" y="393312"/>
        <a:ext cx="4569415" cy="799138"/>
      </dsp:txXfrm>
    </dsp:sp>
    <dsp:sp modelId="{961FA8EC-D389-48E3-BCE6-84D8A1443FFD}">
      <dsp:nvSpPr>
        <dsp:cNvPr id="0" name=""/>
        <dsp:cNvSpPr/>
      </dsp:nvSpPr>
      <dsp:spPr>
        <a:xfrm>
          <a:off x="0" y="3193182"/>
          <a:ext cx="6651253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6211" tIns="624840" rIns="516211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Highest W-Mean NPI: TETMM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Highest W-Mean NPI: TETMM</a:t>
          </a:r>
        </a:p>
      </dsp:txBody>
      <dsp:txXfrm>
        <a:off x="0" y="3193182"/>
        <a:ext cx="6651253" cy="1795500"/>
      </dsp:txXfrm>
    </dsp:sp>
    <dsp:sp modelId="{07722397-A34B-432B-A57B-EC7A026D9E16}">
      <dsp:nvSpPr>
        <dsp:cNvPr id="0" name=""/>
        <dsp:cNvSpPr/>
      </dsp:nvSpPr>
      <dsp:spPr>
        <a:xfrm>
          <a:off x="332562" y="2750382"/>
          <a:ext cx="4655877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81" tIns="0" rIns="175981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By NYSE Listing</a:t>
          </a:r>
        </a:p>
      </dsp:txBody>
      <dsp:txXfrm>
        <a:off x="375793" y="2793613"/>
        <a:ext cx="4569415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9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5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3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0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8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2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3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ollection of geometric shapes&#10;&#10;Description automatically generated">
            <a:extLst>
              <a:ext uri="{FF2B5EF4-FFF2-40B4-BE49-F238E27FC236}">
                <a16:creationId xmlns:a16="http://schemas.microsoft.com/office/drawing/2014/main" id="{9457E19A-7C90-CEA0-BBFE-36EC4A3E4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67" b="127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D42A0-A1E2-3253-AC76-18EB24549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en-US" sz="3700"/>
              <a:t>Dynamics of Order Execution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70282-6BF7-B18F-1436-16CCC774E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 Analysis on net price improvement across market centers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918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D517D21-289D-4850-929A-9D0A854EA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mask">
            <a:extLst>
              <a:ext uri="{FF2B5EF4-FFF2-40B4-BE49-F238E27FC236}">
                <a16:creationId xmlns:a16="http://schemas.microsoft.com/office/drawing/2014/main" id="{69F2D923-FC6D-402C-AF7F-48E07A89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" y="-1"/>
            <a:ext cx="12188952" cy="6858000"/>
          </a:xfrm>
          <a:custGeom>
            <a:avLst/>
            <a:gdLst>
              <a:gd name="connsiteX0" fmla="*/ 10360682 w 12188952"/>
              <a:gd name="connsiteY0" fmla="*/ 1582951 h 6858000"/>
              <a:gd name="connsiteX1" fmla="*/ 9965970 w 12188952"/>
              <a:gd name="connsiteY1" fmla="*/ 1755290 h 6858000"/>
              <a:gd name="connsiteX2" fmla="*/ 9601833 w 12188952"/>
              <a:gd name="connsiteY2" fmla="*/ 1855358 h 6858000"/>
              <a:gd name="connsiteX3" fmla="*/ 9032001 w 12188952"/>
              <a:gd name="connsiteY3" fmla="*/ 1899833 h 6858000"/>
              <a:gd name="connsiteX4" fmla="*/ 8453831 w 12188952"/>
              <a:gd name="connsiteY4" fmla="*/ 1933189 h 6858000"/>
              <a:gd name="connsiteX5" fmla="*/ 7883999 w 12188952"/>
              <a:gd name="connsiteY5" fmla="*/ 1944308 h 6858000"/>
              <a:gd name="connsiteX6" fmla="*/ 7311387 w 12188952"/>
              <a:gd name="connsiteY6" fmla="*/ 1941528 h 6858000"/>
              <a:gd name="connsiteX7" fmla="*/ 7047319 w 12188952"/>
              <a:gd name="connsiteY7" fmla="*/ 1938749 h 6858000"/>
              <a:gd name="connsiteX8" fmla="*/ 6335724 w 12188952"/>
              <a:gd name="connsiteY8" fmla="*/ 1913732 h 6858000"/>
              <a:gd name="connsiteX9" fmla="*/ 6332945 w 12188952"/>
              <a:gd name="connsiteY9" fmla="*/ 1913732 h 6858000"/>
              <a:gd name="connsiteX10" fmla="*/ 6168943 w 12188952"/>
              <a:gd name="connsiteY10" fmla="*/ 1908172 h 6858000"/>
              <a:gd name="connsiteX11" fmla="*/ 5596332 w 12188952"/>
              <a:gd name="connsiteY11" fmla="*/ 1908172 h 6858000"/>
              <a:gd name="connsiteX12" fmla="*/ 5023720 w 12188952"/>
              <a:gd name="connsiteY12" fmla="*/ 1977664 h 6858000"/>
              <a:gd name="connsiteX13" fmla="*/ 4453890 w 12188952"/>
              <a:gd name="connsiteY13" fmla="*/ 2058275 h 6858000"/>
              <a:gd name="connsiteX14" fmla="*/ 4028600 w 12188952"/>
              <a:gd name="connsiteY14" fmla="*/ 2113868 h 6858000"/>
              <a:gd name="connsiteX15" fmla="*/ 3956328 w 12188952"/>
              <a:gd name="connsiteY15" fmla="*/ 2347360 h 6858000"/>
              <a:gd name="connsiteX16" fmla="*/ 4209278 w 12188952"/>
              <a:gd name="connsiteY16" fmla="*/ 2525259 h 6858000"/>
              <a:gd name="connsiteX17" fmla="*/ 4053617 w 12188952"/>
              <a:gd name="connsiteY17" fmla="*/ 2644784 h 6858000"/>
              <a:gd name="connsiteX18" fmla="*/ 4278770 w 12188952"/>
              <a:gd name="connsiteY18" fmla="*/ 2789327 h 6858000"/>
              <a:gd name="connsiteX19" fmla="*/ 4412194 w 12188952"/>
              <a:gd name="connsiteY19" fmla="*/ 2914412 h 6858000"/>
              <a:gd name="connsiteX20" fmla="*/ 4920873 w 12188952"/>
              <a:gd name="connsiteY20" fmla="*/ 2970006 h 6858000"/>
              <a:gd name="connsiteX21" fmla="*/ 5051518 w 12188952"/>
              <a:gd name="connsiteY21" fmla="*/ 3045057 h 6858000"/>
              <a:gd name="connsiteX22" fmla="*/ 4920873 w 12188952"/>
              <a:gd name="connsiteY22" fmla="*/ 3092311 h 6858000"/>
              <a:gd name="connsiteX23" fmla="*/ 4137007 w 12188952"/>
              <a:gd name="connsiteY23" fmla="*/ 3075633 h 6858000"/>
              <a:gd name="connsiteX24" fmla="*/ 4034159 w 12188952"/>
              <a:gd name="connsiteY24" fmla="*/ 3136786 h 6858000"/>
              <a:gd name="connsiteX25" fmla="*/ 5296129 w 12188952"/>
              <a:gd name="connsiteY25" fmla="*/ 3286888 h 6858000"/>
              <a:gd name="connsiteX26" fmla="*/ 4517821 w 12188952"/>
              <a:gd name="connsiteY26" fmla="*/ 3589872 h 6858000"/>
              <a:gd name="connsiteX27" fmla="*/ 4754094 w 12188952"/>
              <a:gd name="connsiteY27" fmla="*/ 3648245 h 6858000"/>
              <a:gd name="connsiteX28" fmla="*/ 5218298 w 12188952"/>
              <a:gd name="connsiteY28" fmla="*/ 3890077 h 6858000"/>
              <a:gd name="connsiteX29" fmla="*/ 4806907 w 12188952"/>
              <a:gd name="connsiteY29" fmla="*/ 4067975 h 6858000"/>
              <a:gd name="connsiteX30" fmla="*/ 5137687 w 12188952"/>
              <a:gd name="connsiteY30" fmla="*/ 4173602 h 6858000"/>
              <a:gd name="connsiteX31" fmla="*/ 5218298 w 12188952"/>
              <a:gd name="connsiteY31" fmla="*/ 4240314 h 6858000"/>
              <a:gd name="connsiteX32" fmla="*/ 5176602 w 12188952"/>
              <a:gd name="connsiteY32" fmla="*/ 4256992 h 6858000"/>
              <a:gd name="connsiteX33" fmla="*/ 5913214 w 12188952"/>
              <a:gd name="connsiteY33" fmla="*/ 4384858 h 6858000"/>
              <a:gd name="connsiteX34" fmla="*/ 5607451 w 12188952"/>
              <a:gd name="connsiteY34" fmla="*/ 4443230 h 6858000"/>
              <a:gd name="connsiteX35" fmla="*/ 7586575 w 12188952"/>
              <a:gd name="connsiteY35" fmla="*/ 4924113 h 6858000"/>
              <a:gd name="connsiteX36" fmla="*/ 10471869 w 12188952"/>
              <a:gd name="connsiteY36" fmla="*/ 4985265 h 6858000"/>
              <a:gd name="connsiteX37" fmla="*/ 10916616 w 12188952"/>
              <a:gd name="connsiteY37" fmla="*/ 4687841 h 6858000"/>
              <a:gd name="connsiteX38" fmla="*/ 11333566 w 12188952"/>
              <a:gd name="connsiteY38" fmla="*/ 3392515 h 6858000"/>
              <a:gd name="connsiteX39" fmla="*/ 11289091 w 12188952"/>
              <a:gd name="connsiteY39" fmla="*/ 2300106 h 6858000"/>
              <a:gd name="connsiteX40" fmla="*/ 10747056 w 12188952"/>
              <a:gd name="connsiteY40" fmla="*/ 1816443 h 6858000"/>
              <a:gd name="connsiteX41" fmla="*/ 10360682 w 12188952"/>
              <a:gd name="connsiteY41" fmla="*/ 1582951 h 6858000"/>
              <a:gd name="connsiteX42" fmla="*/ 0 w 12188952"/>
              <a:gd name="connsiteY42" fmla="*/ 0 h 6858000"/>
              <a:gd name="connsiteX43" fmla="*/ 12188952 w 12188952"/>
              <a:gd name="connsiteY43" fmla="*/ 0 h 6858000"/>
              <a:gd name="connsiteX44" fmla="*/ 12188952 w 12188952"/>
              <a:gd name="connsiteY44" fmla="*/ 6858000 h 6858000"/>
              <a:gd name="connsiteX45" fmla="*/ 0 w 12188952"/>
              <a:gd name="connsiteY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88952" h="6858000">
                <a:moveTo>
                  <a:pt x="10360682" y="1582951"/>
                </a:moveTo>
                <a:cubicBezTo>
                  <a:pt x="10227259" y="1638544"/>
                  <a:pt x="10118852" y="1796986"/>
                  <a:pt x="9965970" y="1755290"/>
                </a:cubicBezTo>
                <a:cubicBezTo>
                  <a:pt x="9813089" y="1716375"/>
                  <a:pt x="9743597" y="1916511"/>
                  <a:pt x="9601833" y="1855358"/>
                </a:cubicBezTo>
                <a:cubicBezTo>
                  <a:pt x="9415596" y="1910952"/>
                  <a:pt x="9223799" y="1910952"/>
                  <a:pt x="9032001" y="1899833"/>
                </a:cubicBezTo>
                <a:cubicBezTo>
                  <a:pt x="8840205" y="1924850"/>
                  <a:pt x="8648407" y="1952647"/>
                  <a:pt x="8453831" y="1933189"/>
                </a:cubicBezTo>
                <a:cubicBezTo>
                  <a:pt x="8262034" y="1949868"/>
                  <a:pt x="8075796" y="1960986"/>
                  <a:pt x="7883999" y="1944308"/>
                </a:cubicBezTo>
                <a:cubicBezTo>
                  <a:pt x="7692202" y="1963765"/>
                  <a:pt x="7500405" y="1955426"/>
                  <a:pt x="7311387" y="1941528"/>
                </a:cubicBezTo>
                <a:cubicBezTo>
                  <a:pt x="7222438" y="1941528"/>
                  <a:pt x="7136268" y="1938749"/>
                  <a:pt x="7047319" y="1938749"/>
                </a:cubicBezTo>
                <a:cubicBezTo>
                  <a:pt x="6811047" y="1927630"/>
                  <a:pt x="6574776" y="1922071"/>
                  <a:pt x="6335724" y="1913732"/>
                </a:cubicBezTo>
                <a:cubicBezTo>
                  <a:pt x="6335724" y="1913732"/>
                  <a:pt x="6332945" y="1913732"/>
                  <a:pt x="6332945" y="1913732"/>
                </a:cubicBezTo>
                <a:cubicBezTo>
                  <a:pt x="6277350" y="1910952"/>
                  <a:pt x="6224538" y="1910952"/>
                  <a:pt x="6168943" y="1908172"/>
                </a:cubicBezTo>
                <a:cubicBezTo>
                  <a:pt x="5977147" y="1908172"/>
                  <a:pt x="5785350" y="1908172"/>
                  <a:pt x="5596332" y="1908172"/>
                </a:cubicBezTo>
                <a:cubicBezTo>
                  <a:pt x="5410094" y="1983223"/>
                  <a:pt x="5207180" y="1919291"/>
                  <a:pt x="5023720" y="1977664"/>
                </a:cubicBezTo>
                <a:cubicBezTo>
                  <a:pt x="4829144" y="1974885"/>
                  <a:pt x="4645687" y="2033257"/>
                  <a:pt x="4453890" y="2058275"/>
                </a:cubicBezTo>
                <a:cubicBezTo>
                  <a:pt x="4309346" y="2069393"/>
                  <a:pt x="4162024" y="2055495"/>
                  <a:pt x="4028600" y="2113868"/>
                </a:cubicBezTo>
                <a:cubicBezTo>
                  <a:pt x="3925752" y="2161122"/>
                  <a:pt x="3845142" y="2222275"/>
                  <a:pt x="3956328" y="2347360"/>
                </a:cubicBezTo>
                <a:cubicBezTo>
                  <a:pt x="4089753" y="2344581"/>
                  <a:pt x="4075854" y="2555835"/>
                  <a:pt x="4209278" y="2525259"/>
                </a:cubicBezTo>
                <a:cubicBezTo>
                  <a:pt x="4181482" y="2622548"/>
                  <a:pt x="4086973" y="2572513"/>
                  <a:pt x="4053617" y="2644784"/>
                </a:cubicBezTo>
                <a:cubicBezTo>
                  <a:pt x="4123109" y="2705937"/>
                  <a:pt x="4256532" y="2661463"/>
                  <a:pt x="4278770" y="2789327"/>
                </a:cubicBezTo>
                <a:cubicBezTo>
                  <a:pt x="4250974" y="2922751"/>
                  <a:pt x="4339924" y="2906073"/>
                  <a:pt x="4412194" y="2914412"/>
                </a:cubicBezTo>
                <a:cubicBezTo>
                  <a:pt x="4584534" y="2931091"/>
                  <a:pt x="4751314" y="2942209"/>
                  <a:pt x="4920873" y="2970006"/>
                </a:cubicBezTo>
                <a:cubicBezTo>
                  <a:pt x="4962568" y="2978345"/>
                  <a:pt x="5059857" y="2958887"/>
                  <a:pt x="5051518" y="3045057"/>
                </a:cubicBezTo>
                <a:cubicBezTo>
                  <a:pt x="5043179" y="3114548"/>
                  <a:pt x="4968127" y="3089532"/>
                  <a:pt x="4920873" y="3092311"/>
                </a:cubicBezTo>
                <a:cubicBezTo>
                  <a:pt x="4659584" y="3125668"/>
                  <a:pt x="4395517" y="3072854"/>
                  <a:pt x="4137007" y="3075633"/>
                </a:cubicBezTo>
                <a:cubicBezTo>
                  <a:pt x="4106431" y="3075633"/>
                  <a:pt x="4100871" y="3167362"/>
                  <a:pt x="4034159" y="3136786"/>
                </a:cubicBezTo>
                <a:cubicBezTo>
                  <a:pt x="4209278" y="3220176"/>
                  <a:pt x="5023720" y="3242414"/>
                  <a:pt x="5296129" y="3286888"/>
                </a:cubicBezTo>
                <a:cubicBezTo>
                  <a:pt x="5012602" y="3603771"/>
                  <a:pt x="4742974" y="3411974"/>
                  <a:pt x="4517821" y="3589872"/>
                </a:cubicBezTo>
                <a:cubicBezTo>
                  <a:pt x="4517821" y="3589872"/>
                  <a:pt x="4562296" y="3589872"/>
                  <a:pt x="4754094" y="3648245"/>
                </a:cubicBezTo>
                <a:cubicBezTo>
                  <a:pt x="4906975" y="3695499"/>
                  <a:pt x="4831925" y="3762211"/>
                  <a:pt x="5218298" y="3890077"/>
                </a:cubicBezTo>
                <a:cubicBezTo>
                  <a:pt x="5070976" y="3931771"/>
                  <a:pt x="4879178" y="3851161"/>
                  <a:pt x="4806907" y="4067975"/>
                </a:cubicBezTo>
                <a:cubicBezTo>
                  <a:pt x="4920873" y="4106891"/>
                  <a:pt x="5057077" y="4070755"/>
                  <a:pt x="5137687" y="4173602"/>
                </a:cubicBezTo>
                <a:cubicBezTo>
                  <a:pt x="5162704" y="4204179"/>
                  <a:pt x="5187722" y="4223637"/>
                  <a:pt x="5218298" y="4240314"/>
                </a:cubicBezTo>
                <a:cubicBezTo>
                  <a:pt x="5204400" y="4245874"/>
                  <a:pt x="5187722" y="4251433"/>
                  <a:pt x="5176602" y="4256992"/>
                </a:cubicBezTo>
                <a:cubicBezTo>
                  <a:pt x="5198840" y="4276451"/>
                  <a:pt x="5768673" y="4382077"/>
                  <a:pt x="5913214" y="4384858"/>
                </a:cubicBezTo>
                <a:cubicBezTo>
                  <a:pt x="5813146" y="4418213"/>
                  <a:pt x="5607451" y="4443230"/>
                  <a:pt x="5607451" y="4443230"/>
                </a:cubicBezTo>
                <a:cubicBezTo>
                  <a:pt x="5607451" y="4443230"/>
                  <a:pt x="5651926" y="4571095"/>
                  <a:pt x="7586575" y="4924113"/>
                </a:cubicBezTo>
                <a:cubicBezTo>
                  <a:pt x="7942372" y="4988046"/>
                  <a:pt x="10310649" y="4996385"/>
                  <a:pt x="10471869" y="4985265"/>
                </a:cubicBezTo>
                <a:cubicBezTo>
                  <a:pt x="10624751" y="4974147"/>
                  <a:pt x="10827667" y="4668383"/>
                  <a:pt x="10916616" y="4687841"/>
                </a:cubicBezTo>
                <a:cubicBezTo>
                  <a:pt x="10944413" y="4660044"/>
                  <a:pt x="11250176" y="3981806"/>
                  <a:pt x="11333566" y="3392515"/>
                </a:cubicBezTo>
                <a:cubicBezTo>
                  <a:pt x="11355803" y="3156244"/>
                  <a:pt x="11378041" y="2483564"/>
                  <a:pt x="11289091" y="2300106"/>
                </a:cubicBezTo>
                <a:cubicBezTo>
                  <a:pt x="11239057" y="2194478"/>
                  <a:pt x="10874921" y="1872037"/>
                  <a:pt x="10747056" y="1816443"/>
                </a:cubicBezTo>
                <a:cubicBezTo>
                  <a:pt x="10616412" y="1744172"/>
                  <a:pt x="10463531" y="1708036"/>
                  <a:pt x="10360682" y="1582951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F17B8-7CD2-B298-9497-981D7E9C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158"/>
            <a:ext cx="4614334" cy="28067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By Ticker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C781A3-D34A-6D72-C8A3-0C64E1C1D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955314"/>
              </p:ext>
            </p:extLst>
          </p:nvPr>
        </p:nvGraphicFramePr>
        <p:xfrm>
          <a:off x="6094470" y="961163"/>
          <a:ext cx="5482168" cy="491624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85608">
                  <a:extLst>
                    <a:ext uri="{9D8B030D-6E8A-4147-A177-3AD203B41FA5}">
                      <a16:colId xmlns:a16="http://schemas.microsoft.com/office/drawing/2014/main" val="82247714"/>
                    </a:ext>
                  </a:extLst>
                </a:gridCol>
                <a:gridCol w="1847575">
                  <a:extLst>
                    <a:ext uri="{9D8B030D-6E8A-4147-A177-3AD203B41FA5}">
                      <a16:colId xmlns:a16="http://schemas.microsoft.com/office/drawing/2014/main" val="2471432883"/>
                    </a:ext>
                  </a:extLst>
                </a:gridCol>
                <a:gridCol w="2248985">
                  <a:extLst>
                    <a:ext uri="{9D8B030D-6E8A-4147-A177-3AD203B41FA5}">
                      <a16:colId xmlns:a16="http://schemas.microsoft.com/office/drawing/2014/main" val="4292792351"/>
                    </a:ext>
                  </a:extLst>
                </a:gridCol>
              </a:tblGrid>
              <a:tr h="882531">
                <a:tc>
                  <a:txBody>
                    <a:bodyPr/>
                    <a:lstStyle/>
                    <a:p>
                      <a:r>
                        <a:rPr lang="en-US" sz="1900" b="1" cap="all" spc="60">
                          <a:solidFill>
                            <a:schemeClr val="tx1"/>
                          </a:solidFill>
                        </a:rPr>
                        <a:t>Ticker</a:t>
                      </a:r>
                    </a:p>
                  </a:txBody>
                  <a:tcPr marL="138962" marR="138962" marT="138962" marB="13896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all" spc="60">
                          <a:solidFill>
                            <a:schemeClr val="tx1"/>
                          </a:solidFill>
                        </a:rPr>
                        <a:t>Highest W-Mean NPI</a:t>
                      </a:r>
                    </a:p>
                  </a:txBody>
                  <a:tcPr marL="138962" marR="138962" marT="138962" marB="13896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all" spc="60">
                          <a:solidFill>
                            <a:schemeClr val="tx1"/>
                          </a:solidFill>
                        </a:rPr>
                        <a:t>Highest W-Median NPI</a:t>
                      </a:r>
                    </a:p>
                  </a:txBody>
                  <a:tcPr marL="138962" marR="138962" marT="138962" marB="13896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579586"/>
                  </a:ext>
                </a:extLst>
              </a:tr>
              <a:tr h="1344572"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AAPL</a:t>
                      </a:r>
                    </a:p>
                  </a:txBody>
                  <a:tcPr marL="138962" marR="138962" marT="69481" marB="138962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Citadel Securities LLC</a:t>
                      </a:r>
                    </a:p>
                  </a:txBody>
                  <a:tcPr marL="138962" marR="138962" marT="69481" marB="138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G1 Execution Services LLC</a:t>
                      </a:r>
                    </a:p>
                  </a:txBody>
                  <a:tcPr marL="138962" marR="138962" marT="69481" marB="138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964306"/>
                  </a:ext>
                </a:extLst>
              </a:tr>
              <a:tr h="1344572"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AMZN</a:t>
                      </a:r>
                    </a:p>
                  </a:txBody>
                  <a:tcPr marL="138962" marR="138962" marT="69481" marB="138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Citadel Securities LLC</a:t>
                      </a:r>
                    </a:p>
                  </a:txBody>
                  <a:tcPr marL="138962" marR="138962" marT="69481" marB="138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G1 Execution Services LLC</a:t>
                      </a:r>
                    </a:p>
                  </a:txBody>
                  <a:tcPr marL="138962" marR="138962" marT="69481" marB="138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14806"/>
                  </a:ext>
                </a:extLst>
              </a:tr>
              <a:tr h="1344572"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GOOG</a:t>
                      </a:r>
                    </a:p>
                  </a:txBody>
                  <a:tcPr marL="138962" marR="138962" marT="69481" marB="138962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Citadel Securities LLC</a:t>
                      </a:r>
                    </a:p>
                  </a:txBody>
                  <a:tcPr marL="138962" marR="138962" marT="69481" marB="138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Citadel Securities LLC</a:t>
                      </a:r>
                    </a:p>
                  </a:txBody>
                  <a:tcPr marL="138962" marR="138962" marT="69481" marB="138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965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91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D517D21-289D-4850-929A-9D0A854EA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mask">
            <a:extLst>
              <a:ext uri="{FF2B5EF4-FFF2-40B4-BE49-F238E27FC236}">
                <a16:creationId xmlns:a16="http://schemas.microsoft.com/office/drawing/2014/main" id="{69F2D923-FC6D-402C-AF7F-48E07A89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" y="-1"/>
            <a:ext cx="12188952" cy="6858000"/>
          </a:xfrm>
          <a:custGeom>
            <a:avLst/>
            <a:gdLst>
              <a:gd name="connsiteX0" fmla="*/ 10360682 w 12188952"/>
              <a:gd name="connsiteY0" fmla="*/ 1582951 h 6858000"/>
              <a:gd name="connsiteX1" fmla="*/ 9965970 w 12188952"/>
              <a:gd name="connsiteY1" fmla="*/ 1755290 h 6858000"/>
              <a:gd name="connsiteX2" fmla="*/ 9601833 w 12188952"/>
              <a:gd name="connsiteY2" fmla="*/ 1855358 h 6858000"/>
              <a:gd name="connsiteX3" fmla="*/ 9032001 w 12188952"/>
              <a:gd name="connsiteY3" fmla="*/ 1899833 h 6858000"/>
              <a:gd name="connsiteX4" fmla="*/ 8453831 w 12188952"/>
              <a:gd name="connsiteY4" fmla="*/ 1933189 h 6858000"/>
              <a:gd name="connsiteX5" fmla="*/ 7883999 w 12188952"/>
              <a:gd name="connsiteY5" fmla="*/ 1944308 h 6858000"/>
              <a:gd name="connsiteX6" fmla="*/ 7311387 w 12188952"/>
              <a:gd name="connsiteY6" fmla="*/ 1941528 h 6858000"/>
              <a:gd name="connsiteX7" fmla="*/ 7047319 w 12188952"/>
              <a:gd name="connsiteY7" fmla="*/ 1938749 h 6858000"/>
              <a:gd name="connsiteX8" fmla="*/ 6335724 w 12188952"/>
              <a:gd name="connsiteY8" fmla="*/ 1913732 h 6858000"/>
              <a:gd name="connsiteX9" fmla="*/ 6332945 w 12188952"/>
              <a:gd name="connsiteY9" fmla="*/ 1913732 h 6858000"/>
              <a:gd name="connsiteX10" fmla="*/ 6168943 w 12188952"/>
              <a:gd name="connsiteY10" fmla="*/ 1908172 h 6858000"/>
              <a:gd name="connsiteX11" fmla="*/ 5596332 w 12188952"/>
              <a:gd name="connsiteY11" fmla="*/ 1908172 h 6858000"/>
              <a:gd name="connsiteX12" fmla="*/ 5023720 w 12188952"/>
              <a:gd name="connsiteY12" fmla="*/ 1977664 h 6858000"/>
              <a:gd name="connsiteX13" fmla="*/ 4453890 w 12188952"/>
              <a:gd name="connsiteY13" fmla="*/ 2058275 h 6858000"/>
              <a:gd name="connsiteX14" fmla="*/ 4028600 w 12188952"/>
              <a:gd name="connsiteY14" fmla="*/ 2113868 h 6858000"/>
              <a:gd name="connsiteX15" fmla="*/ 3956328 w 12188952"/>
              <a:gd name="connsiteY15" fmla="*/ 2347360 h 6858000"/>
              <a:gd name="connsiteX16" fmla="*/ 4209278 w 12188952"/>
              <a:gd name="connsiteY16" fmla="*/ 2525259 h 6858000"/>
              <a:gd name="connsiteX17" fmla="*/ 4053617 w 12188952"/>
              <a:gd name="connsiteY17" fmla="*/ 2644784 h 6858000"/>
              <a:gd name="connsiteX18" fmla="*/ 4278770 w 12188952"/>
              <a:gd name="connsiteY18" fmla="*/ 2789327 h 6858000"/>
              <a:gd name="connsiteX19" fmla="*/ 4412194 w 12188952"/>
              <a:gd name="connsiteY19" fmla="*/ 2914412 h 6858000"/>
              <a:gd name="connsiteX20" fmla="*/ 4920873 w 12188952"/>
              <a:gd name="connsiteY20" fmla="*/ 2970006 h 6858000"/>
              <a:gd name="connsiteX21" fmla="*/ 5051518 w 12188952"/>
              <a:gd name="connsiteY21" fmla="*/ 3045057 h 6858000"/>
              <a:gd name="connsiteX22" fmla="*/ 4920873 w 12188952"/>
              <a:gd name="connsiteY22" fmla="*/ 3092311 h 6858000"/>
              <a:gd name="connsiteX23" fmla="*/ 4137007 w 12188952"/>
              <a:gd name="connsiteY23" fmla="*/ 3075633 h 6858000"/>
              <a:gd name="connsiteX24" fmla="*/ 4034159 w 12188952"/>
              <a:gd name="connsiteY24" fmla="*/ 3136786 h 6858000"/>
              <a:gd name="connsiteX25" fmla="*/ 5296129 w 12188952"/>
              <a:gd name="connsiteY25" fmla="*/ 3286888 h 6858000"/>
              <a:gd name="connsiteX26" fmla="*/ 4517821 w 12188952"/>
              <a:gd name="connsiteY26" fmla="*/ 3589872 h 6858000"/>
              <a:gd name="connsiteX27" fmla="*/ 4754094 w 12188952"/>
              <a:gd name="connsiteY27" fmla="*/ 3648245 h 6858000"/>
              <a:gd name="connsiteX28" fmla="*/ 5218298 w 12188952"/>
              <a:gd name="connsiteY28" fmla="*/ 3890077 h 6858000"/>
              <a:gd name="connsiteX29" fmla="*/ 4806907 w 12188952"/>
              <a:gd name="connsiteY29" fmla="*/ 4067975 h 6858000"/>
              <a:gd name="connsiteX30" fmla="*/ 5137687 w 12188952"/>
              <a:gd name="connsiteY30" fmla="*/ 4173602 h 6858000"/>
              <a:gd name="connsiteX31" fmla="*/ 5218298 w 12188952"/>
              <a:gd name="connsiteY31" fmla="*/ 4240314 h 6858000"/>
              <a:gd name="connsiteX32" fmla="*/ 5176602 w 12188952"/>
              <a:gd name="connsiteY32" fmla="*/ 4256992 h 6858000"/>
              <a:gd name="connsiteX33" fmla="*/ 5913214 w 12188952"/>
              <a:gd name="connsiteY33" fmla="*/ 4384858 h 6858000"/>
              <a:gd name="connsiteX34" fmla="*/ 5607451 w 12188952"/>
              <a:gd name="connsiteY34" fmla="*/ 4443230 h 6858000"/>
              <a:gd name="connsiteX35" fmla="*/ 7586575 w 12188952"/>
              <a:gd name="connsiteY35" fmla="*/ 4924113 h 6858000"/>
              <a:gd name="connsiteX36" fmla="*/ 10471869 w 12188952"/>
              <a:gd name="connsiteY36" fmla="*/ 4985265 h 6858000"/>
              <a:gd name="connsiteX37" fmla="*/ 10916616 w 12188952"/>
              <a:gd name="connsiteY37" fmla="*/ 4687841 h 6858000"/>
              <a:gd name="connsiteX38" fmla="*/ 11333566 w 12188952"/>
              <a:gd name="connsiteY38" fmla="*/ 3392515 h 6858000"/>
              <a:gd name="connsiteX39" fmla="*/ 11289091 w 12188952"/>
              <a:gd name="connsiteY39" fmla="*/ 2300106 h 6858000"/>
              <a:gd name="connsiteX40" fmla="*/ 10747056 w 12188952"/>
              <a:gd name="connsiteY40" fmla="*/ 1816443 h 6858000"/>
              <a:gd name="connsiteX41" fmla="*/ 10360682 w 12188952"/>
              <a:gd name="connsiteY41" fmla="*/ 1582951 h 6858000"/>
              <a:gd name="connsiteX42" fmla="*/ 0 w 12188952"/>
              <a:gd name="connsiteY42" fmla="*/ 0 h 6858000"/>
              <a:gd name="connsiteX43" fmla="*/ 12188952 w 12188952"/>
              <a:gd name="connsiteY43" fmla="*/ 0 h 6858000"/>
              <a:gd name="connsiteX44" fmla="*/ 12188952 w 12188952"/>
              <a:gd name="connsiteY44" fmla="*/ 6858000 h 6858000"/>
              <a:gd name="connsiteX45" fmla="*/ 0 w 12188952"/>
              <a:gd name="connsiteY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88952" h="6858000">
                <a:moveTo>
                  <a:pt x="10360682" y="1582951"/>
                </a:moveTo>
                <a:cubicBezTo>
                  <a:pt x="10227259" y="1638544"/>
                  <a:pt x="10118852" y="1796986"/>
                  <a:pt x="9965970" y="1755290"/>
                </a:cubicBezTo>
                <a:cubicBezTo>
                  <a:pt x="9813089" y="1716375"/>
                  <a:pt x="9743597" y="1916511"/>
                  <a:pt x="9601833" y="1855358"/>
                </a:cubicBezTo>
                <a:cubicBezTo>
                  <a:pt x="9415596" y="1910952"/>
                  <a:pt x="9223799" y="1910952"/>
                  <a:pt x="9032001" y="1899833"/>
                </a:cubicBezTo>
                <a:cubicBezTo>
                  <a:pt x="8840205" y="1924850"/>
                  <a:pt x="8648407" y="1952647"/>
                  <a:pt x="8453831" y="1933189"/>
                </a:cubicBezTo>
                <a:cubicBezTo>
                  <a:pt x="8262034" y="1949868"/>
                  <a:pt x="8075796" y="1960986"/>
                  <a:pt x="7883999" y="1944308"/>
                </a:cubicBezTo>
                <a:cubicBezTo>
                  <a:pt x="7692202" y="1963765"/>
                  <a:pt x="7500405" y="1955426"/>
                  <a:pt x="7311387" y="1941528"/>
                </a:cubicBezTo>
                <a:cubicBezTo>
                  <a:pt x="7222438" y="1941528"/>
                  <a:pt x="7136268" y="1938749"/>
                  <a:pt x="7047319" y="1938749"/>
                </a:cubicBezTo>
                <a:cubicBezTo>
                  <a:pt x="6811047" y="1927630"/>
                  <a:pt x="6574776" y="1922071"/>
                  <a:pt x="6335724" y="1913732"/>
                </a:cubicBezTo>
                <a:cubicBezTo>
                  <a:pt x="6335724" y="1913732"/>
                  <a:pt x="6332945" y="1913732"/>
                  <a:pt x="6332945" y="1913732"/>
                </a:cubicBezTo>
                <a:cubicBezTo>
                  <a:pt x="6277350" y="1910952"/>
                  <a:pt x="6224538" y="1910952"/>
                  <a:pt x="6168943" y="1908172"/>
                </a:cubicBezTo>
                <a:cubicBezTo>
                  <a:pt x="5977147" y="1908172"/>
                  <a:pt x="5785350" y="1908172"/>
                  <a:pt x="5596332" y="1908172"/>
                </a:cubicBezTo>
                <a:cubicBezTo>
                  <a:pt x="5410094" y="1983223"/>
                  <a:pt x="5207180" y="1919291"/>
                  <a:pt x="5023720" y="1977664"/>
                </a:cubicBezTo>
                <a:cubicBezTo>
                  <a:pt x="4829144" y="1974885"/>
                  <a:pt x="4645687" y="2033257"/>
                  <a:pt x="4453890" y="2058275"/>
                </a:cubicBezTo>
                <a:cubicBezTo>
                  <a:pt x="4309346" y="2069393"/>
                  <a:pt x="4162024" y="2055495"/>
                  <a:pt x="4028600" y="2113868"/>
                </a:cubicBezTo>
                <a:cubicBezTo>
                  <a:pt x="3925752" y="2161122"/>
                  <a:pt x="3845142" y="2222275"/>
                  <a:pt x="3956328" y="2347360"/>
                </a:cubicBezTo>
                <a:cubicBezTo>
                  <a:pt x="4089753" y="2344581"/>
                  <a:pt x="4075854" y="2555835"/>
                  <a:pt x="4209278" y="2525259"/>
                </a:cubicBezTo>
                <a:cubicBezTo>
                  <a:pt x="4181482" y="2622548"/>
                  <a:pt x="4086973" y="2572513"/>
                  <a:pt x="4053617" y="2644784"/>
                </a:cubicBezTo>
                <a:cubicBezTo>
                  <a:pt x="4123109" y="2705937"/>
                  <a:pt x="4256532" y="2661463"/>
                  <a:pt x="4278770" y="2789327"/>
                </a:cubicBezTo>
                <a:cubicBezTo>
                  <a:pt x="4250974" y="2922751"/>
                  <a:pt x="4339924" y="2906073"/>
                  <a:pt x="4412194" y="2914412"/>
                </a:cubicBezTo>
                <a:cubicBezTo>
                  <a:pt x="4584534" y="2931091"/>
                  <a:pt x="4751314" y="2942209"/>
                  <a:pt x="4920873" y="2970006"/>
                </a:cubicBezTo>
                <a:cubicBezTo>
                  <a:pt x="4962568" y="2978345"/>
                  <a:pt x="5059857" y="2958887"/>
                  <a:pt x="5051518" y="3045057"/>
                </a:cubicBezTo>
                <a:cubicBezTo>
                  <a:pt x="5043179" y="3114548"/>
                  <a:pt x="4968127" y="3089532"/>
                  <a:pt x="4920873" y="3092311"/>
                </a:cubicBezTo>
                <a:cubicBezTo>
                  <a:pt x="4659584" y="3125668"/>
                  <a:pt x="4395517" y="3072854"/>
                  <a:pt x="4137007" y="3075633"/>
                </a:cubicBezTo>
                <a:cubicBezTo>
                  <a:pt x="4106431" y="3075633"/>
                  <a:pt x="4100871" y="3167362"/>
                  <a:pt x="4034159" y="3136786"/>
                </a:cubicBezTo>
                <a:cubicBezTo>
                  <a:pt x="4209278" y="3220176"/>
                  <a:pt x="5023720" y="3242414"/>
                  <a:pt x="5296129" y="3286888"/>
                </a:cubicBezTo>
                <a:cubicBezTo>
                  <a:pt x="5012602" y="3603771"/>
                  <a:pt x="4742974" y="3411974"/>
                  <a:pt x="4517821" y="3589872"/>
                </a:cubicBezTo>
                <a:cubicBezTo>
                  <a:pt x="4517821" y="3589872"/>
                  <a:pt x="4562296" y="3589872"/>
                  <a:pt x="4754094" y="3648245"/>
                </a:cubicBezTo>
                <a:cubicBezTo>
                  <a:pt x="4906975" y="3695499"/>
                  <a:pt x="4831925" y="3762211"/>
                  <a:pt x="5218298" y="3890077"/>
                </a:cubicBezTo>
                <a:cubicBezTo>
                  <a:pt x="5070976" y="3931771"/>
                  <a:pt x="4879178" y="3851161"/>
                  <a:pt x="4806907" y="4067975"/>
                </a:cubicBezTo>
                <a:cubicBezTo>
                  <a:pt x="4920873" y="4106891"/>
                  <a:pt x="5057077" y="4070755"/>
                  <a:pt x="5137687" y="4173602"/>
                </a:cubicBezTo>
                <a:cubicBezTo>
                  <a:pt x="5162704" y="4204179"/>
                  <a:pt x="5187722" y="4223637"/>
                  <a:pt x="5218298" y="4240314"/>
                </a:cubicBezTo>
                <a:cubicBezTo>
                  <a:pt x="5204400" y="4245874"/>
                  <a:pt x="5187722" y="4251433"/>
                  <a:pt x="5176602" y="4256992"/>
                </a:cubicBezTo>
                <a:cubicBezTo>
                  <a:pt x="5198840" y="4276451"/>
                  <a:pt x="5768673" y="4382077"/>
                  <a:pt x="5913214" y="4384858"/>
                </a:cubicBezTo>
                <a:cubicBezTo>
                  <a:pt x="5813146" y="4418213"/>
                  <a:pt x="5607451" y="4443230"/>
                  <a:pt x="5607451" y="4443230"/>
                </a:cubicBezTo>
                <a:cubicBezTo>
                  <a:pt x="5607451" y="4443230"/>
                  <a:pt x="5651926" y="4571095"/>
                  <a:pt x="7586575" y="4924113"/>
                </a:cubicBezTo>
                <a:cubicBezTo>
                  <a:pt x="7942372" y="4988046"/>
                  <a:pt x="10310649" y="4996385"/>
                  <a:pt x="10471869" y="4985265"/>
                </a:cubicBezTo>
                <a:cubicBezTo>
                  <a:pt x="10624751" y="4974147"/>
                  <a:pt x="10827667" y="4668383"/>
                  <a:pt x="10916616" y="4687841"/>
                </a:cubicBezTo>
                <a:cubicBezTo>
                  <a:pt x="10944413" y="4660044"/>
                  <a:pt x="11250176" y="3981806"/>
                  <a:pt x="11333566" y="3392515"/>
                </a:cubicBezTo>
                <a:cubicBezTo>
                  <a:pt x="11355803" y="3156244"/>
                  <a:pt x="11378041" y="2483564"/>
                  <a:pt x="11289091" y="2300106"/>
                </a:cubicBezTo>
                <a:cubicBezTo>
                  <a:pt x="11239057" y="2194478"/>
                  <a:pt x="10874921" y="1872037"/>
                  <a:pt x="10747056" y="1816443"/>
                </a:cubicBezTo>
                <a:cubicBezTo>
                  <a:pt x="10616412" y="1744172"/>
                  <a:pt x="10463531" y="1708036"/>
                  <a:pt x="10360682" y="1582951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F22B2-4536-74FF-C0B1-C7C4B46E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158"/>
            <a:ext cx="4614334" cy="28067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/>
              <a:t>By Order Type and Order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3634C-B9EF-2741-E943-FD2E0C9A6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70" y="2288588"/>
            <a:ext cx="5482167" cy="226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6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D517D21-289D-4850-929A-9D0A854EA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mask">
            <a:extLst>
              <a:ext uri="{FF2B5EF4-FFF2-40B4-BE49-F238E27FC236}">
                <a16:creationId xmlns:a16="http://schemas.microsoft.com/office/drawing/2014/main" id="{69F2D923-FC6D-402C-AF7F-48E07A89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" y="-1"/>
            <a:ext cx="12188952" cy="6858000"/>
          </a:xfrm>
          <a:custGeom>
            <a:avLst/>
            <a:gdLst>
              <a:gd name="connsiteX0" fmla="*/ 10360682 w 12188952"/>
              <a:gd name="connsiteY0" fmla="*/ 1582951 h 6858000"/>
              <a:gd name="connsiteX1" fmla="*/ 9965970 w 12188952"/>
              <a:gd name="connsiteY1" fmla="*/ 1755290 h 6858000"/>
              <a:gd name="connsiteX2" fmla="*/ 9601833 w 12188952"/>
              <a:gd name="connsiteY2" fmla="*/ 1855358 h 6858000"/>
              <a:gd name="connsiteX3" fmla="*/ 9032001 w 12188952"/>
              <a:gd name="connsiteY3" fmla="*/ 1899833 h 6858000"/>
              <a:gd name="connsiteX4" fmla="*/ 8453831 w 12188952"/>
              <a:gd name="connsiteY4" fmla="*/ 1933189 h 6858000"/>
              <a:gd name="connsiteX5" fmla="*/ 7883999 w 12188952"/>
              <a:gd name="connsiteY5" fmla="*/ 1944308 h 6858000"/>
              <a:gd name="connsiteX6" fmla="*/ 7311387 w 12188952"/>
              <a:gd name="connsiteY6" fmla="*/ 1941528 h 6858000"/>
              <a:gd name="connsiteX7" fmla="*/ 7047319 w 12188952"/>
              <a:gd name="connsiteY7" fmla="*/ 1938749 h 6858000"/>
              <a:gd name="connsiteX8" fmla="*/ 6335724 w 12188952"/>
              <a:gd name="connsiteY8" fmla="*/ 1913732 h 6858000"/>
              <a:gd name="connsiteX9" fmla="*/ 6332945 w 12188952"/>
              <a:gd name="connsiteY9" fmla="*/ 1913732 h 6858000"/>
              <a:gd name="connsiteX10" fmla="*/ 6168943 w 12188952"/>
              <a:gd name="connsiteY10" fmla="*/ 1908172 h 6858000"/>
              <a:gd name="connsiteX11" fmla="*/ 5596332 w 12188952"/>
              <a:gd name="connsiteY11" fmla="*/ 1908172 h 6858000"/>
              <a:gd name="connsiteX12" fmla="*/ 5023720 w 12188952"/>
              <a:gd name="connsiteY12" fmla="*/ 1977664 h 6858000"/>
              <a:gd name="connsiteX13" fmla="*/ 4453890 w 12188952"/>
              <a:gd name="connsiteY13" fmla="*/ 2058275 h 6858000"/>
              <a:gd name="connsiteX14" fmla="*/ 4028600 w 12188952"/>
              <a:gd name="connsiteY14" fmla="*/ 2113868 h 6858000"/>
              <a:gd name="connsiteX15" fmla="*/ 3956328 w 12188952"/>
              <a:gd name="connsiteY15" fmla="*/ 2347360 h 6858000"/>
              <a:gd name="connsiteX16" fmla="*/ 4209278 w 12188952"/>
              <a:gd name="connsiteY16" fmla="*/ 2525259 h 6858000"/>
              <a:gd name="connsiteX17" fmla="*/ 4053617 w 12188952"/>
              <a:gd name="connsiteY17" fmla="*/ 2644784 h 6858000"/>
              <a:gd name="connsiteX18" fmla="*/ 4278770 w 12188952"/>
              <a:gd name="connsiteY18" fmla="*/ 2789327 h 6858000"/>
              <a:gd name="connsiteX19" fmla="*/ 4412194 w 12188952"/>
              <a:gd name="connsiteY19" fmla="*/ 2914412 h 6858000"/>
              <a:gd name="connsiteX20" fmla="*/ 4920873 w 12188952"/>
              <a:gd name="connsiteY20" fmla="*/ 2970006 h 6858000"/>
              <a:gd name="connsiteX21" fmla="*/ 5051518 w 12188952"/>
              <a:gd name="connsiteY21" fmla="*/ 3045057 h 6858000"/>
              <a:gd name="connsiteX22" fmla="*/ 4920873 w 12188952"/>
              <a:gd name="connsiteY22" fmla="*/ 3092311 h 6858000"/>
              <a:gd name="connsiteX23" fmla="*/ 4137007 w 12188952"/>
              <a:gd name="connsiteY23" fmla="*/ 3075633 h 6858000"/>
              <a:gd name="connsiteX24" fmla="*/ 4034159 w 12188952"/>
              <a:gd name="connsiteY24" fmla="*/ 3136786 h 6858000"/>
              <a:gd name="connsiteX25" fmla="*/ 5296129 w 12188952"/>
              <a:gd name="connsiteY25" fmla="*/ 3286888 h 6858000"/>
              <a:gd name="connsiteX26" fmla="*/ 4517821 w 12188952"/>
              <a:gd name="connsiteY26" fmla="*/ 3589872 h 6858000"/>
              <a:gd name="connsiteX27" fmla="*/ 4754094 w 12188952"/>
              <a:gd name="connsiteY27" fmla="*/ 3648245 h 6858000"/>
              <a:gd name="connsiteX28" fmla="*/ 5218298 w 12188952"/>
              <a:gd name="connsiteY28" fmla="*/ 3890077 h 6858000"/>
              <a:gd name="connsiteX29" fmla="*/ 4806907 w 12188952"/>
              <a:gd name="connsiteY29" fmla="*/ 4067975 h 6858000"/>
              <a:gd name="connsiteX30" fmla="*/ 5137687 w 12188952"/>
              <a:gd name="connsiteY30" fmla="*/ 4173602 h 6858000"/>
              <a:gd name="connsiteX31" fmla="*/ 5218298 w 12188952"/>
              <a:gd name="connsiteY31" fmla="*/ 4240314 h 6858000"/>
              <a:gd name="connsiteX32" fmla="*/ 5176602 w 12188952"/>
              <a:gd name="connsiteY32" fmla="*/ 4256992 h 6858000"/>
              <a:gd name="connsiteX33" fmla="*/ 5913214 w 12188952"/>
              <a:gd name="connsiteY33" fmla="*/ 4384858 h 6858000"/>
              <a:gd name="connsiteX34" fmla="*/ 5607451 w 12188952"/>
              <a:gd name="connsiteY34" fmla="*/ 4443230 h 6858000"/>
              <a:gd name="connsiteX35" fmla="*/ 7586575 w 12188952"/>
              <a:gd name="connsiteY35" fmla="*/ 4924113 h 6858000"/>
              <a:gd name="connsiteX36" fmla="*/ 10471869 w 12188952"/>
              <a:gd name="connsiteY36" fmla="*/ 4985265 h 6858000"/>
              <a:gd name="connsiteX37" fmla="*/ 10916616 w 12188952"/>
              <a:gd name="connsiteY37" fmla="*/ 4687841 h 6858000"/>
              <a:gd name="connsiteX38" fmla="*/ 11333566 w 12188952"/>
              <a:gd name="connsiteY38" fmla="*/ 3392515 h 6858000"/>
              <a:gd name="connsiteX39" fmla="*/ 11289091 w 12188952"/>
              <a:gd name="connsiteY39" fmla="*/ 2300106 h 6858000"/>
              <a:gd name="connsiteX40" fmla="*/ 10747056 w 12188952"/>
              <a:gd name="connsiteY40" fmla="*/ 1816443 h 6858000"/>
              <a:gd name="connsiteX41" fmla="*/ 10360682 w 12188952"/>
              <a:gd name="connsiteY41" fmla="*/ 1582951 h 6858000"/>
              <a:gd name="connsiteX42" fmla="*/ 0 w 12188952"/>
              <a:gd name="connsiteY42" fmla="*/ 0 h 6858000"/>
              <a:gd name="connsiteX43" fmla="*/ 12188952 w 12188952"/>
              <a:gd name="connsiteY43" fmla="*/ 0 h 6858000"/>
              <a:gd name="connsiteX44" fmla="*/ 12188952 w 12188952"/>
              <a:gd name="connsiteY44" fmla="*/ 6858000 h 6858000"/>
              <a:gd name="connsiteX45" fmla="*/ 0 w 12188952"/>
              <a:gd name="connsiteY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88952" h="6858000">
                <a:moveTo>
                  <a:pt x="10360682" y="1582951"/>
                </a:moveTo>
                <a:cubicBezTo>
                  <a:pt x="10227259" y="1638544"/>
                  <a:pt x="10118852" y="1796986"/>
                  <a:pt x="9965970" y="1755290"/>
                </a:cubicBezTo>
                <a:cubicBezTo>
                  <a:pt x="9813089" y="1716375"/>
                  <a:pt x="9743597" y="1916511"/>
                  <a:pt x="9601833" y="1855358"/>
                </a:cubicBezTo>
                <a:cubicBezTo>
                  <a:pt x="9415596" y="1910952"/>
                  <a:pt x="9223799" y="1910952"/>
                  <a:pt x="9032001" y="1899833"/>
                </a:cubicBezTo>
                <a:cubicBezTo>
                  <a:pt x="8840205" y="1924850"/>
                  <a:pt x="8648407" y="1952647"/>
                  <a:pt x="8453831" y="1933189"/>
                </a:cubicBezTo>
                <a:cubicBezTo>
                  <a:pt x="8262034" y="1949868"/>
                  <a:pt x="8075796" y="1960986"/>
                  <a:pt x="7883999" y="1944308"/>
                </a:cubicBezTo>
                <a:cubicBezTo>
                  <a:pt x="7692202" y="1963765"/>
                  <a:pt x="7500405" y="1955426"/>
                  <a:pt x="7311387" y="1941528"/>
                </a:cubicBezTo>
                <a:cubicBezTo>
                  <a:pt x="7222438" y="1941528"/>
                  <a:pt x="7136268" y="1938749"/>
                  <a:pt x="7047319" y="1938749"/>
                </a:cubicBezTo>
                <a:cubicBezTo>
                  <a:pt x="6811047" y="1927630"/>
                  <a:pt x="6574776" y="1922071"/>
                  <a:pt x="6335724" y="1913732"/>
                </a:cubicBezTo>
                <a:cubicBezTo>
                  <a:pt x="6335724" y="1913732"/>
                  <a:pt x="6332945" y="1913732"/>
                  <a:pt x="6332945" y="1913732"/>
                </a:cubicBezTo>
                <a:cubicBezTo>
                  <a:pt x="6277350" y="1910952"/>
                  <a:pt x="6224538" y="1910952"/>
                  <a:pt x="6168943" y="1908172"/>
                </a:cubicBezTo>
                <a:cubicBezTo>
                  <a:pt x="5977147" y="1908172"/>
                  <a:pt x="5785350" y="1908172"/>
                  <a:pt x="5596332" y="1908172"/>
                </a:cubicBezTo>
                <a:cubicBezTo>
                  <a:pt x="5410094" y="1983223"/>
                  <a:pt x="5207180" y="1919291"/>
                  <a:pt x="5023720" y="1977664"/>
                </a:cubicBezTo>
                <a:cubicBezTo>
                  <a:pt x="4829144" y="1974885"/>
                  <a:pt x="4645687" y="2033257"/>
                  <a:pt x="4453890" y="2058275"/>
                </a:cubicBezTo>
                <a:cubicBezTo>
                  <a:pt x="4309346" y="2069393"/>
                  <a:pt x="4162024" y="2055495"/>
                  <a:pt x="4028600" y="2113868"/>
                </a:cubicBezTo>
                <a:cubicBezTo>
                  <a:pt x="3925752" y="2161122"/>
                  <a:pt x="3845142" y="2222275"/>
                  <a:pt x="3956328" y="2347360"/>
                </a:cubicBezTo>
                <a:cubicBezTo>
                  <a:pt x="4089753" y="2344581"/>
                  <a:pt x="4075854" y="2555835"/>
                  <a:pt x="4209278" y="2525259"/>
                </a:cubicBezTo>
                <a:cubicBezTo>
                  <a:pt x="4181482" y="2622548"/>
                  <a:pt x="4086973" y="2572513"/>
                  <a:pt x="4053617" y="2644784"/>
                </a:cubicBezTo>
                <a:cubicBezTo>
                  <a:pt x="4123109" y="2705937"/>
                  <a:pt x="4256532" y="2661463"/>
                  <a:pt x="4278770" y="2789327"/>
                </a:cubicBezTo>
                <a:cubicBezTo>
                  <a:pt x="4250974" y="2922751"/>
                  <a:pt x="4339924" y="2906073"/>
                  <a:pt x="4412194" y="2914412"/>
                </a:cubicBezTo>
                <a:cubicBezTo>
                  <a:pt x="4584534" y="2931091"/>
                  <a:pt x="4751314" y="2942209"/>
                  <a:pt x="4920873" y="2970006"/>
                </a:cubicBezTo>
                <a:cubicBezTo>
                  <a:pt x="4962568" y="2978345"/>
                  <a:pt x="5059857" y="2958887"/>
                  <a:pt x="5051518" y="3045057"/>
                </a:cubicBezTo>
                <a:cubicBezTo>
                  <a:pt x="5043179" y="3114548"/>
                  <a:pt x="4968127" y="3089532"/>
                  <a:pt x="4920873" y="3092311"/>
                </a:cubicBezTo>
                <a:cubicBezTo>
                  <a:pt x="4659584" y="3125668"/>
                  <a:pt x="4395517" y="3072854"/>
                  <a:pt x="4137007" y="3075633"/>
                </a:cubicBezTo>
                <a:cubicBezTo>
                  <a:pt x="4106431" y="3075633"/>
                  <a:pt x="4100871" y="3167362"/>
                  <a:pt x="4034159" y="3136786"/>
                </a:cubicBezTo>
                <a:cubicBezTo>
                  <a:pt x="4209278" y="3220176"/>
                  <a:pt x="5023720" y="3242414"/>
                  <a:pt x="5296129" y="3286888"/>
                </a:cubicBezTo>
                <a:cubicBezTo>
                  <a:pt x="5012602" y="3603771"/>
                  <a:pt x="4742974" y="3411974"/>
                  <a:pt x="4517821" y="3589872"/>
                </a:cubicBezTo>
                <a:cubicBezTo>
                  <a:pt x="4517821" y="3589872"/>
                  <a:pt x="4562296" y="3589872"/>
                  <a:pt x="4754094" y="3648245"/>
                </a:cubicBezTo>
                <a:cubicBezTo>
                  <a:pt x="4906975" y="3695499"/>
                  <a:pt x="4831925" y="3762211"/>
                  <a:pt x="5218298" y="3890077"/>
                </a:cubicBezTo>
                <a:cubicBezTo>
                  <a:pt x="5070976" y="3931771"/>
                  <a:pt x="4879178" y="3851161"/>
                  <a:pt x="4806907" y="4067975"/>
                </a:cubicBezTo>
                <a:cubicBezTo>
                  <a:pt x="4920873" y="4106891"/>
                  <a:pt x="5057077" y="4070755"/>
                  <a:pt x="5137687" y="4173602"/>
                </a:cubicBezTo>
                <a:cubicBezTo>
                  <a:pt x="5162704" y="4204179"/>
                  <a:pt x="5187722" y="4223637"/>
                  <a:pt x="5218298" y="4240314"/>
                </a:cubicBezTo>
                <a:cubicBezTo>
                  <a:pt x="5204400" y="4245874"/>
                  <a:pt x="5187722" y="4251433"/>
                  <a:pt x="5176602" y="4256992"/>
                </a:cubicBezTo>
                <a:cubicBezTo>
                  <a:pt x="5198840" y="4276451"/>
                  <a:pt x="5768673" y="4382077"/>
                  <a:pt x="5913214" y="4384858"/>
                </a:cubicBezTo>
                <a:cubicBezTo>
                  <a:pt x="5813146" y="4418213"/>
                  <a:pt x="5607451" y="4443230"/>
                  <a:pt x="5607451" y="4443230"/>
                </a:cubicBezTo>
                <a:cubicBezTo>
                  <a:pt x="5607451" y="4443230"/>
                  <a:pt x="5651926" y="4571095"/>
                  <a:pt x="7586575" y="4924113"/>
                </a:cubicBezTo>
                <a:cubicBezTo>
                  <a:pt x="7942372" y="4988046"/>
                  <a:pt x="10310649" y="4996385"/>
                  <a:pt x="10471869" y="4985265"/>
                </a:cubicBezTo>
                <a:cubicBezTo>
                  <a:pt x="10624751" y="4974147"/>
                  <a:pt x="10827667" y="4668383"/>
                  <a:pt x="10916616" y="4687841"/>
                </a:cubicBezTo>
                <a:cubicBezTo>
                  <a:pt x="10944413" y="4660044"/>
                  <a:pt x="11250176" y="3981806"/>
                  <a:pt x="11333566" y="3392515"/>
                </a:cubicBezTo>
                <a:cubicBezTo>
                  <a:pt x="11355803" y="3156244"/>
                  <a:pt x="11378041" y="2483564"/>
                  <a:pt x="11289091" y="2300106"/>
                </a:cubicBezTo>
                <a:cubicBezTo>
                  <a:pt x="11239057" y="2194478"/>
                  <a:pt x="10874921" y="1872037"/>
                  <a:pt x="10747056" y="1816443"/>
                </a:cubicBezTo>
                <a:cubicBezTo>
                  <a:pt x="10616412" y="1744172"/>
                  <a:pt x="10463531" y="1708036"/>
                  <a:pt x="10360682" y="1582951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6AAF3-6518-91D8-2661-83DA46A7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158"/>
            <a:ext cx="4614334" cy="28067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By S&amp;P 500 Listing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DEBE81-68EE-B72B-0555-60CB49A54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70" y="948288"/>
            <a:ext cx="5482167" cy="494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4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D517D21-289D-4850-929A-9D0A854EA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mask">
            <a:extLst>
              <a:ext uri="{FF2B5EF4-FFF2-40B4-BE49-F238E27FC236}">
                <a16:creationId xmlns:a16="http://schemas.microsoft.com/office/drawing/2014/main" id="{69F2D923-FC6D-402C-AF7F-48E07A89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" y="-1"/>
            <a:ext cx="12188952" cy="6858000"/>
          </a:xfrm>
          <a:custGeom>
            <a:avLst/>
            <a:gdLst>
              <a:gd name="connsiteX0" fmla="*/ 10360682 w 12188952"/>
              <a:gd name="connsiteY0" fmla="*/ 1582951 h 6858000"/>
              <a:gd name="connsiteX1" fmla="*/ 9965970 w 12188952"/>
              <a:gd name="connsiteY1" fmla="*/ 1755290 h 6858000"/>
              <a:gd name="connsiteX2" fmla="*/ 9601833 w 12188952"/>
              <a:gd name="connsiteY2" fmla="*/ 1855358 h 6858000"/>
              <a:gd name="connsiteX3" fmla="*/ 9032001 w 12188952"/>
              <a:gd name="connsiteY3" fmla="*/ 1899833 h 6858000"/>
              <a:gd name="connsiteX4" fmla="*/ 8453831 w 12188952"/>
              <a:gd name="connsiteY4" fmla="*/ 1933189 h 6858000"/>
              <a:gd name="connsiteX5" fmla="*/ 7883999 w 12188952"/>
              <a:gd name="connsiteY5" fmla="*/ 1944308 h 6858000"/>
              <a:gd name="connsiteX6" fmla="*/ 7311387 w 12188952"/>
              <a:gd name="connsiteY6" fmla="*/ 1941528 h 6858000"/>
              <a:gd name="connsiteX7" fmla="*/ 7047319 w 12188952"/>
              <a:gd name="connsiteY7" fmla="*/ 1938749 h 6858000"/>
              <a:gd name="connsiteX8" fmla="*/ 6335724 w 12188952"/>
              <a:gd name="connsiteY8" fmla="*/ 1913732 h 6858000"/>
              <a:gd name="connsiteX9" fmla="*/ 6332945 w 12188952"/>
              <a:gd name="connsiteY9" fmla="*/ 1913732 h 6858000"/>
              <a:gd name="connsiteX10" fmla="*/ 6168943 w 12188952"/>
              <a:gd name="connsiteY10" fmla="*/ 1908172 h 6858000"/>
              <a:gd name="connsiteX11" fmla="*/ 5596332 w 12188952"/>
              <a:gd name="connsiteY11" fmla="*/ 1908172 h 6858000"/>
              <a:gd name="connsiteX12" fmla="*/ 5023720 w 12188952"/>
              <a:gd name="connsiteY12" fmla="*/ 1977664 h 6858000"/>
              <a:gd name="connsiteX13" fmla="*/ 4453890 w 12188952"/>
              <a:gd name="connsiteY13" fmla="*/ 2058275 h 6858000"/>
              <a:gd name="connsiteX14" fmla="*/ 4028600 w 12188952"/>
              <a:gd name="connsiteY14" fmla="*/ 2113868 h 6858000"/>
              <a:gd name="connsiteX15" fmla="*/ 3956328 w 12188952"/>
              <a:gd name="connsiteY15" fmla="*/ 2347360 h 6858000"/>
              <a:gd name="connsiteX16" fmla="*/ 4209278 w 12188952"/>
              <a:gd name="connsiteY16" fmla="*/ 2525259 h 6858000"/>
              <a:gd name="connsiteX17" fmla="*/ 4053617 w 12188952"/>
              <a:gd name="connsiteY17" fmla="*/ 2644784 h 6858000"/>
              <a:gd name="connsiteX18" fmla="*/ 4278770 w 12188952"/>
              <a:gd name="connsiteY18" fmla="*/ 2789327 h 6858000"/>
              <a:gd name="connsiteX19" fmla="*/ 4412194 w 12188952"/>
              <a:gd name="connsiteY19" fmla="*/ 2914412 h 6858000"/>
              <a:gd name="connsiteX20" fmla="*/ 4920873 w 12188952"/>
              <a:gd name="connsiteY20" fmla="*/ 2970006 h 6858000"/>
              <a:gd name="connsiteX21" fmla="*/ 5051518 w 12188952"/>
              <a:gd name="connsiteY21" fmla="*/ 3045057 h 6858000"/>
              <a:gd name="connsiteX22" fmla="*/ 4920873 w 12188952"/>
              <a:gd name="connsiteY22" fmla="*/ 3092311 h 6858000"/>
              <a:gd name="connsiteX23" fmla="*/ 4137007 w 12188952"/>
              <a:gd name="connsiteY23" fmla="*/ 3075633 h 6858000"/>
              <a:gd name="connsiteX24" fmla="*/ 4034159 w 12188952"/>
              <a:gd name="connsiteY24" fmla="*/ 3136786 h 6858000"/>
              <a:gd name="connsiteX25" fmla="*/ 5296129 w 12188952"/>
              <a:gd name="connsiteY25" fmla="*/ 3286888 h 6858000"/>
              <a:gd name="connsiteX26" fmla="*/ 4517821 w 12188952"/>
              <a:gd name="connsiteY26" fmla="*/ 3589872 h 6858000"/>
              <a:gd name="connsiteX27" fmla="*/ 4754094 w 12188952"/>
              <a:gd name="connsiteY27" fmla="*/ 3648245 h 6858000"/>
              <a:gd name="connsiteX28" fmla="*/ 5218298 w 12188952"/>
              <a:gd name="connsiteY28" fmla="*/ 3890077 h 6858000"/>
              <a:gd name="connsiteX29" fmla="*/ 4806907 w 12188952"/>
              <a:gd name="connsiteY29" fmla="*/ 4067975 h 6858000"/>
              <a:gd name="connsiteX30" fmla="*/ 5137687 w 12188952"/>
              <a:gd name="connsiteY30" fmla="*/ 4173602 h 6858000"/>
              <a:gd name="connsiteX31" fmla="*/ 5218298 w 12188952"/>
              <a:gd name="connsiteY31" fmla="*/ 4240314 h 6858000"/>
              <a:gd name="connsiteX32" fmla="*/ 5176602 w 12188952"/>
              <a:gd name="connsiteY32" fmla="*/ 4256992 h 6858000"/>
              <a:gd name="connsiteX33" fmla="*/ 5913214 w 12188952"/>
              <a:gd name="connsiteY33" fmla="*/ 4384858 h 6858000"/>
              <a:gd name="connsiteX34" fmla="*/ 5607451 w 12188952"/>
              <a:gd name="connsiteY34" fmla="*/ 4443230 h 6858000"/>
              <a:gd name="connsiteX35" fmla="*/ 7586575 w 12188952"/>
              <a:gd name="connsiteY35" fmla="*/ 4924113 h 6858000"/>
              <a:gd name="connsiteX36" fmla="*/ 10471869 w 12188952"/>
              <a:gd name="connsiteY36" fmla="*/ 4985265 h 6858000"/>
              <a:gd name="connsiteX37" fmla="*/ 10916616 w 12188952"/>
              <a:gd name="connsiteY37" fmla="*/ 4687841 h 6858000"/>
              <a:gd name="connsiteX38" fmla="*/ 11333566 w 12188952"/>
              <a:gd name="connsiteY38" fmla="*/ 3392515 h 6858000"/>
              <a:gd name="connsiteX39" fmla="*/ 11289091 w 12188952"/>
              <a:gd name="connsiteY39" fmla="*/ 2300106 h 6858000"/>
              <a:gd name="connsiteX40" fmla="*/ 10747056 w 12188952"/>
              <a:gd name="connsiteY40" fmla="*/ 1816443 h 6858000"/>
              <a:gd name="connsiteX41" fmla="*/ 10360682 w 12188952"/>
              <a:gd name="connsiteY41" fmla="*/ 1582951 h 6858000"/>
              <a:gd name="connsiteX42" fmla="*/ 0 w 12188952"/>
              <a:gd name="connsiteY42" fmla="*/ 0 h 6858000"/>
              <a:gd name="connsiteX43" fmla="*/ 12188952 w 12188952"/>
              <a:gd name="connsiteY43" fmla="*/ 0 h 6858000"/>
              <a:gd name="connsiteX44" fmla="*/ 12188952 w 12188952"/>
              <a:gd name="connsiteY44" fmla="*/ 6858000 h 6858000"/>
              <a:gd name="connsiteX45" fmla="*/ 0 w 12188952"/>
              <a:gd name="connsiteY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88952" h="6858000">
                <a:moveTo>
                  <a:pt x="10360682" y="1582951"/>
                </a:moveTo>
                <a:cubicBezTo>
                  <a:pt x="10227259" y="1638544"/>
                  <a:pt x="10118852" y="1796986"/>
                  <a:pt x="9965970" y="1755290"/>
                </a:cubicBezTo>
                <a:cubicBezTo>
                  <a:pt x="9813089" y="1716375"/>
                  <a:pt x="9743597" y="1916511"/>
                  <a:pt x="9601833" y="1855358"/>
                </a:cubicBezTo>
                <a:cubicBezTo>
                  <a:pt x="9415596" y="1910952"/>
                  <a:pt x="9223799" y="1910952"/>
                  <a:pt x="9032001" y="1899833"/>
                </a:cubicBezTo>
                <a:cubicBezTo>
                  <a:pt x="8840205" y="1924850"/>
                  <a:pt x="8648407" y="1952647"/>
                  <a:pt x="8453831" y="1933189"/>
                </a:cubicBezTo>
                <a:cubicBezTo>
                  <a:pt x="8262034" y="1949868"/>
                  <a:pt x="8075796" y="1960986"/>
                  <a:pt x="7883999" y="1944308"/>
                </a:cubicBezTo>
                <a:cubicBezTo>
                  <a:pt x="7692202" y="1963765"/>
                  <a:pt x="7500405" y="1955426"/>
                  <a:pt x="7311387" y="1941528"/>
                </a:cubicBezTo>
                <a:cubicBezTo>
                  <a:pt x="7222438" y="1941528"/>
                  <a:pt x="7136268" y="1938749"/>
                  <a:pt x="7047319" y="1938749"/>
                </a:cubicBezTo>
                <a:cubicBezTo>
                  <a:pt x="6811047" y="1927630"/>
                  <a:pt x="6574776" y="1922071"/>
                  <a:pt x="6335724" y="1913732"/>
                </a:cubicBezTo>
                <a:cubicBezTo>
                  <a:pt x="6335724" y="1913732"/>
                  <a:pt x="6332945" y="1913732"/>
                  <a:pt x="6332945" y="1913732"/>
                </a:cubicBezTo>
                <a:cubicBezTo>
                  <a:pt x="6277350" y="1910952"/>
                  <a:pt x="6224538" y="1910952"/>
                  <a:pt x="6168943" y="1908172"/>
                </a:cubicBezTo>
                <a:cubicBezTo>
                  <a:pt x="5977147" y="1908172"/>
                  <a:pt x="5785350" y="1908172"/>
                  <a:pt x="5596332" y="1908172"/>
                </a:cubicBezTo>
                <a:cubicBezTo>
                  <a:pt x="5410094" y="1983223"/>
                  <a:pt x="5207180" y="1919291"/>
                  <a:pt x="5023720" y="1977664"/>
                </a:cubicBezTo>
                <a:cubicBezTo>
                  <a:pt x="4829144" y="1974885"/>
                  <a:pt x="4645687" y="2033257"/>
                  <a:pt x="4453890" y="2058275"/>
                </a:cubicBezTo>
                <a:cubicBezTo>
                  <a:pt x="4309346" y="2069393"/>
                  <a:pt x="4162024" y="2055495"/>
                  <a:pt x="4028600" y="2113868"/>
                </a:cubicBezTo>
                <a:cubicBezTo>
                  <a:pt x="3925752" y="2161122"/>
                  <a:pt x="3845142" y="2222275"/>
                  <a:pt x="3956328" y="2347360"/>
                </a:cubicBezTo>
                <a:cubicBezTo>
                  <a:pt x="4089753" y="2344581"/>
                  <a:pt x="4075854" y="2555835"/>
                  <a:pt x="4209278" y="2525259"/>
                </a:cubicBezTo>
                <a:cubicBezTo>
                  <a:pt x="4181482" y="2622548"/>
                  <a:pt x="4086973" y="2572513"/>
                  <a:pt x="4053617" y="2644784"/>
                </a:cubicBezTo>
                <a:cubicBezTo>
                  <a:pt x="4123109" y="2705937"/>
                  <a:pt x="4256532" y="2661463"/>
                  <a:pt x="4278770" y="2789327"/>
                </a:cubicBezTo>
                <a:cubicBezTo>
                  <a:pt x="4250974" y="2922751"/>
                  <a:pt x="4339924" y="2906073"/>
                  <a:pt x="4412194" y="2914412"/>
                </a:cubicBezTo>
                <a:cubicBezTo>
                  <a:pt x="4584534" y="2931091"/>
                  <a:pt x="4751314" y="2942209"/>
                  <a:pt x="4920873" y="2970006"/>
                </a:cubicBezTo>
                <a:cubicBezTo>
                  <a:pt x="4962568" y="2978345"/>
                  <a:pt x="5059857" y="2958887"/>
                  <a:pt x="5051518" y="3045057"/>
                </a:cubicBezTo>
                <a:cubicBezTo>
                  <a:pt x="5043179" y="3114548"/>
                  <a:pt x="4968127" y="3089532"/>
                  <a:pt x="4920873" y="3092311"/>
                </a:cubicBezTo>
                <a:cubicBezTo>
                  <a:pt x="4659584" y="3125668"/>
                  <a:pt x="4395517" y="3072854"/>
                  <a:pt x="4137007" y="3075633"/>
                </a:cubicBezTo>
                <a:cubicBezTo>
                  <a:pt x="4106431" y="3075633"/>
                  <a:pt x="4100871" y="3167362"/>
                  <a:pt x="4034159" y="3136786"/>
                </a:cubicBezTo>
                <a:cubicBezTo>
                  <a:pt x="4209278" y="3220176"/>
                  <a:pt x="5023720" y="3242414"/>
                  <a:pt x="5296129" y="3286888"/>
                </a:cubicBezTo>
                <a:cubicBezTo>
                  <a:pt x="5012602" y="3603771"/>
                  <a:pt x="4742974" y="3411974"/>
                  <a:pt x="4517821" y="3589872"/>
                </a:cubicBezTo>
                <a:cubicBezTo>
                  <a:pt x="4517821" y="3589872"/>
                  <a:pt x="4562296" y="3589872"/>
                  <a:pt x="4754094" y="3648245"/>
                </a:cubicBezTo>
                <a:cubicBezTo>
                  <a:pt x="4906975" y="3695499"/>
                  <a:pt x="4831925" y="3762211"/>
                  <a:pt x="5218298" y="3890077"/>
                </a:cubicBezTo>
                <a:cubicBezTo>
                  <a:pt x="5070976" y="3931771"/>
                  <a:pt x="4879178" y="3851161"/>
                  <a:pt x="4806907" y="4067975"/>
                </a:cubicBezTo>
                <a:cubicBezTo>
                  <a:pt x="4920873" y="4106891"/>
                  <a:pt x="5057077" y="4070755"/>
                  <a:pt x="5137687" y="4173602"/>
                </a:cubicBezTo>
                <a:cubicBezTo>
                  <a:pt x="5162704" y="4204179"/>
                  <a:pt x="5187722" y="4223637"/>
                  <a:pt x="5218298" y="4240314"/>
                </a:cubicBezTo>
                <a:cubicBezTo>
                  <a:pt x="5204400" y="4245874"/>
                  <a:pt x="5187722" y="4251433"/>
                  <a:pt x="5176602" y="4256992"/>
                </a:cubicBezTo>
                <a:cubicBezTo>
                  <a:pt x="5198840" y="4276451"/>
                  <a:pt x="5768673" y="4382077"/>
                  <a:pt x="5913214" y="4384858"/>
                </a:cubicBezTo>
                <a:cubicBezTo>
                  <a:pt x="5813146" y="4418213"/>
                  <a:pt x="5607451" y="4443230"/>
                  <a:pt x="5607451" y="4443230"/>
                </a:cubicBezTo>
                <a:cubicBezTo>
                  <a:pt x="5607451" y="4443230"/>
                  <a:pt x="5651926" y="4571095"/>
                  <a:pt x="7586575" y="4924113"/>
                </a:cubicBezTo>
                <a:cubicBezTo>
                  <a:pt x="7942372" y="4988046"/>
                  <a:pt x="10310649" y="4996385"/>
                  <a:pt x="10471869" y="4985265"/>
                </a:cubicBezTo>
                <a:cubicBezTo>
                  <a:pt x="10624751" y="4974147"/>
                  <a:pt x="10827667" y="4668383"/>
                  <a:pt x="10916616" y="4687841"/>
                </a:cubicBezTo>
                <a:cubicBezTo>
                  <a:pt x="10944413" y="4660044"/>
                  <a:pt x="11250176" y="3981806"/>
                  <a:pt x="11333566" y="3392515"/>
                </a:cubicBezTo>
                <a:cubicBezTo>
                  <a:pt x="11355803" y="3156244"/>
                  <a:pt x="11378041" y="2483564"/>
                  <a:pt x="11289091" y="2300106"/>
                </a:cubicBezTo>
                <a:cubicBezTo>
                  <a:pt x="11239057" y="2194478"/>
                  <a:pt x="10874921" y="1872037"/>
                  <a:pt x="10747056" y="1816443"/>
                </a:cubicBezTo>
                <a:cubicBezTo>
                  <a:pt x="10616412" y="1744172"/>
                  <a:pt x="10463531" y="1708036"/>
                  <a:pt x="10360682" y="1582951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FC92B-C327-6A0F-F3B2-6B13ADB9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158"/>
            <a:ext cx="4614334" cy="28067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By NYSE Listing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7B3653-4F86-61CA-BC6E-4E31E9924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70" y="987864"/>
            <a:ext cx="5482167" cy="486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45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D517D21-289D-4850-929A-9D0A854EA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mask">
            <a:extLst>
              <a:ext uri="{FF2B5EF4-FFF2-40B4-BE49-F238E27FC236}">
                <a16:creationId xmlns:a16="http://schemas.microsoft.com/office/drawing/2014/main" id="{69F2D923-FC6D-402C-AF7F-48E07A89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" y="-1"/>
            <a:ext cx="12188952" cy="6858000"/>
          </a:xfrm>
          <a:custGeom>
            <a:avLst/>
            <a:gdLst>
              <a:gd name="connsiteX0" fmla="*/ 10360682 w 12188952"/>
              <a:gd name="connsiteY0" fmla="*/ 1582951 h 6858000"/>
              <a:gd name="connsiteX1" fmla="*/ 9965970 w 12188952"/>
              <a:gd name="connsiteY1" fmla="*/ 1755290 h 6858000"/>
              <a:gd name="connsiteX2" fmla="*/ 9601833 w 12188952"/>
              <a:gd name="connsiteY2" fmla="*/ 1855358 h 6858000"/>
              <a:gd name="connsiteX3" fmla="*/ 9032001 w 12188952"/>
              <a:gd name="connsiteY3" fmla="*/ 1899833 h 6858000"/>
              <a:gd name="connsiteX4" fmla="*/ 8453831 w 12188952"/>
              <a:gd name="connsiteY4" fmla="*/ 1933189 h 6858000"/>
              <a:gd name="connsiteX5" fmla="*/ 7883999 w 12188952"/>
              <a:gd name="connsiteY5" fmla="*/ 1944308 h 6858000"/>
              <a:gd name="connsiteX6" fmla="*/ 7311387 w 12188952"/>
              <a:gd name="connsiteY6" fmla="*/ 1941528 h 6858000"/>
              <a:gd name="connsiteX7" fmla="*/ 7047319 w 12188952"/>
              <a:gd name="connsiteY7" fmla="*/ 1938749 h 6858000"/>
              <a:gd name="connsiteX8" fmla="*/ 6335724 w 12188952"/>
              <a:gd name="connsiteY8" fmla="*/ 1913732 h 6858000"/>
              <a:gd name="connsiteX9" fmla="*/ 6332945 w 12188952"/>
              <a:gd name="connsiteY9" fmla="*/ 1913732 h 6858000"/>
              <a:gd name="connsiteX10" fmla="*/ 6168943 w 12188952"/>
              <a:gd name="connsiteY10" fmla="*/ 1908172 h 6858000"/>
              <a:gd name="connsiteX11" fmla="*/ 5596332 w 12188952"/>
              <a:gd name="connsiteY11" fmla="*/ 1908172 h 6858000"/>
              <a:gd name="connsiteX12" fmla="*/ 5023720 w 12188952"/>
              <a:gd name="connsiteY12" fmla="*/ 1977664 h 6858000"/>
              <a:gd name="connsiteX13" fmla="*/ 4453890 w 12188952"/>
              <a:gd name="connsiteY13" fmla="*/ 2058275 h 6858000"/>
              <a:gd name="connsiteX14" fmla="*/ 4028600 w 12188952"/>
              <a:gd name="connsiteY14" fmla="*/ 2113868 h 6858000"/>
              <a:gd name="connsiteX15" fmla="*/ 3956328 w 12188952"/>
              <a:gd name="connsiteY15" fmla="*/ 2347360 h 6858000"/>
              <a:gd name="connsiteX16" fmla="*/ 4209278 w 12188952"/>
              <a:gd name="connsiteY16" fmla="*/ 2525259 h 6858000"/>
              <a:gd name="connsiteX17" fmla="*/ 4053617 w 12188952"/>
              <a:gd name="connsiteY17" fmla="*/ 2644784 h 6858000"/>
              <a:gd name="connsiteX18" fmla="*/ 4278770 w 12188952"/>
              <a:gd name="connsiteY18" fmla="*/ 2789327 h 6858000"/>
              <a:gd name="connsiteX19" fmla="*/ 4412194 w 12188952"/>
              <a:gd name="connsiteY19" fmla="*/ 2914412 h 6858000"/>
              <a:gd name="connsiteX20" fmla="*/ 4920873 w 12188952"/>
              <a:gd name="connsiteY20" fmla="*/ 2970006 h 6858000"/>
              <a:gd name="connsiteX21" fmla="*/ 5051518 w 12188952"/>
              <a:gd name="connsiteY21" fmla="*/ 3045057 h 6858000"/>
              <a:gd name="connsiteX22" fmla="*/ 4920873 w 12188952"/>
              <a:gd name="connsiteY22" fmla="*/ 3092311 h 6858000"/>
              <a:gd name="connsiteX23" fmla="*/ 4137007 w 12188952"/>
              <a:gd name="connsiteY23" fmla="*/ 3075633 h 6858000"/>
              <a:gd name="connsiteX24" fmla="*/ 4034159 w 12188952"/>
              <a:gd name="connsiteY24" fmla="*/ 3136786 h 6858000"/>
              <a:gd name="connsiteX25" fmla="*/ 5296129 w 12188952"/>
              <a:gd name="connsiteY25" fmla="*/ 3286888 h 6858000"/>
              <a:gd name="connsiteX26" fmla="*/ 4517821 w 12188952"/>
              <a:gd name="connsiteY26" fmla="*/ 3589872 h 6858000"/>
              <a:gd name="connsiteX27" fmla="*/ 4754094 w 12188952"/>
              <a:gd name="connsiteY27" fmla="*/ 3648245 h 6858000"/>
              <a:gd name="connsiteX28" fmla="*/ 5218298 w 12188952"/>
              <a:gd name="connsiteY28" fmla="*/ 3890077 h 6858000"/>
              <a:gd name="connsiteX29" fmla="*/ 4806907 w 12188952"/>
              <a:gd name="connsiteY29" fmla="*/ 4067975 h 6858000"/>
              <a:gd name="connsiteX30" fmla="*/ 5137687 w 12188952"/>
              <a:gd name="connsiteY30" fmla="*/ 4173602 h 6858000"/>
              <a:gd name="connsiteX31" fmla="*/ 5218298 w 12188952"/>
              <a:gd name="connsiteY31" fmla="*/ 4240314 h 6858000"/>
              <a:gd name="connsiteX32" fmla="*/ 5176602 w 12188952"/>
              <a:gd name="connsiteY32" fmla="*/ 4256992 h 6858000"/>
              <a:gd name="connsiteX33" fmla="*/ 5913214 w 12188952"/>
              <a:gd name="connsiteY33" fmla="*/ 4384858 h 6858000"/>
              <a:gd name="connsiteX34" fmla="*/ 5607451 w 12188952"/>
              <a:gd name="connsiteY34" fmla="*/ 4443230 h 6858000"/>
              <a:gd name="connsiteX35" fmla="*/ 7586575 w 12188952"/>
              <a:gd name="connsiteY35" fmla="*/ 4924113 h 6858000"/>
              <a:gd name="connsiteX36" fmla="*/ 10471869 w 12188952"/>
              <a:gd name="connsiteY36" fmla="*/ 4985265 h 6858000"/>
              <a:gd name="connsiteX37" fmla="*/ 10916616 w 12188952"/>
              <a:gd name="connsiteY37" fmla="*/ 4687841 h 6858000"/>
              <a:gd name="connsiteX38" fmla="*/ 11333566 w 12188952"/>
              <a:gd name="connsiteY38" fmla="*/ 3392515 h 6858000"/>
              <a:gd name="connsiteX39" fmla="*/ 11289091 w 12188952"/>
              <a:gd name="connsiteY39" fmla="*/ 2300106 h 6858000"/>
              <a:gd name="connsiteX40" fmla="*/ 10747056 w 12188952"/>
              <a:gd name="connsiteY40" fmla="*/ 1816443 h 6858000"/>
              <a:gd name="connsiteX41" fmla="*/ 10360682 w 12188952"/>
              <a:gd name="connsiteY41" fmla="*/ 1582951 h 6858000"/>
              <a:gd name="connsiteX42" fmla="*/ 0 w 12188952"/>
              <a:gd name="connsiteY42" fmla="*/ 0 h 6858000"/>
              <a:gd name="connsiteX43" fmla="*/ 12188952 w 12188952"/>
              <a:gd name="connsiteY43" fmla="*/ 0 h 6858000"/>
              <a:gd name="connsiteX44" fmla="*/ 12188952 w 12188952"/>
              <a:gd name="connsiteY44" fmla="*/ 6858000 h 6858000"/>
              <a:gd name="connsiteX45" fmla="*/ 0 w 12188952"/>
              <a:gd name="connsiteY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88952" h="6858000">
                <a:moveTo>
                  <a:pt x="10360682" y="1582951"/>
                </a:moveTo>
                <a:cubicBezTo>
                  <a:pt x="10227259" y="1638544"/>
                  <a:pt x="10118852" y="1796986"/>
                  <a:pt x="9965970" y="1755290"/>
                </a:cubicBezTo>
                <a:cubicBezTo>
                  <a:pt x="9813089" y="1716375"/>
                  <a:pt x="9743597" y="1916511"/>
                  <a:pt x="9601833" y="1855358"/>
                </a:cubicBezTo>
                <a:cubicBezTo>
                  <a:pt x="9415596" y="1910952"/>
                  <a:pt x="9223799" y="1910952"/>
                  <a:pt x="9032001" y="1899833"/>
                </a:cubicBezTo>
                <a:cubicBezTo>
                  <a:pt x="8840205" y="1924850"/>
                  <a:pt x="8648407" y="1952647"/>
                  <a:pt x="8453831" y="1933189"/>
                </a:cubicBezTo>
                <a:cubicBezTo>
                  <a:pt x="8262034" y="1949868"/>
                  <a:pt x="8075796" y="1960986"/>
                  <a:pt x="7883999" y="1944308"/>
                </a:cubicBezTo>
                <a:cubicBezTo>
                  <a:pt x="7692202" y="1963765"/>
                  <a:pt x="7500405" y="1955426"/>
                  <a:pt x="7311387" y="1941528"/>
                </a:cubicBezTo>
                <a:cubicBezTo>
                  <a:pt x="7222438" y="1941528"/>
                  <a:pt x="7136268" y="1938749"/>
                  <a:pt x="7047319" y="1938749"/>
                </a:cubicBezTo>
                <a:cubicBezTo>
                  <a:pt x="6811047" y="1927630"/>
                  <a:pt x="6574776" y="1922071"/>
                  <a:pt x="6335724" y="1913732"/>
                </a:cubicBezTo>
                <a:cubicBezTo>
                  <a:pt x="6335724" y="1913732"/>
                  <a:pt x="6332945" y="1913732"/>
                  <a:pt x="6332945" y="1913732"/>
                </a:cubicBezTo>
                <a:cubicBezTo>
                  <a:pt x="6277350" y="1910952"/>
                  <a:pt x="6224538" y="1910952"/>
                  <a:pt x="6168943" y="1908172"/>
                </a:cubicBezTo>
                <a:cubicBezTo>
                  <a:pt x="5977147" y="1908172"/>
                  <a:pt x="5785350" y="1908172"/>
                  <a:pt x="5596332" y="1908172"/>
                </a:cubicBezTo>
                <a:cubicBezTo>
                  <a:pt x="5410094" y="1983223"/>
                  <a:pt x="5207180" y="1919291"/>
                  <a:pt x="5023720" y="1977664"/>
                </a:cubicBezTo>
                <a:cubicBezTo>
                  <a:pt x="4829144" y="1974885"/>
                  <a:pt x="4645687" y="2033257"/>
                  <a:pt x="4453890" y="2058275"/>
                </a:cubicBezTo>
                <a:cubicBezTo>
                  <a:pt x="4309346" y="2069393"/>
                  <a:pt x="4162024" y="2055495"/>
                  <a:pt x="4028600" y="2113868"/>
                </a:cubicBezTo>
                <a:cubicBezTo>
                  <a:pt x="3925752" y="2161122"/>
                  <a:pt x="3845142" y="2222275"/>
                  <a:pt x="3956328" y="2347360"/>
                </a:cubicBezTo>
                <a:cubicBezTo>
                  <a:pt x="4089753" y="2344581"/>
                  <a:pt x="4075854" y="2555835"/>
                  <a:pt x="4209278" y="2525259"/>
                </a:cubicBezTo>
                <a:cubicBezTo>
                  <a:pt x="4181482" y="2622548"/>
                  <a:pt x="4086973" y="2572513"/>
                  <a:pt x="4053617" y="2644784"/>
                </a:cubicBezTo>
                <a:cubicBezTo>
                  <a:pt x="4123109" y="2705937"/>
                  <a:pt x="4256532" y="2661463"/>
                  <a:pt x="4278770" y="2789327"/>
                </a:cubicBezTo>
                <a:cubicBezTo>
                  <a:pt x="4250974" y="2922751"/>
                  <a:pt x="4339924" y="2906073"/>
                  <a:pt x="4412194" y="2914412"/>
                </a:cubicBezTo>
                <a:cubicBezTo>
                  <a:pt x="4584534" y="2931091"/>
                  <a:pt x="4751314" y="2942209"/>
                  <a:pt x="4920873" y="2970006"/>
                </a:cubicBezTo>
                <a:cubicBezTo>
                  <a:pt x="4962568" y="2978345"/>
                  <a:pt x="5059857" y="2958887"/>
                  <a:pt x="5051518" y="3045057"/>
                </a:cubicBezTo>
                <a:cubicBezTo>
                  <a:pt x="5043179" y="3114548"/>
                  <a:pt x="4968127" y="3089532"/>
                  <a:pt x="4920873" y="3092311"/>
                </a:cubicBezTo>
                <a:cubicBezTo>
                  <a:pt x="4659584" y="3125668"/>
                  <a:pt x="4395517" y="3072854"/>
                  <a:pt x="4137007" y="3075633"/>
                </a:cubicBezTo>
                <a:cubicBezTo>
                  <a:pt x="4106431" y="3075633"/>
                  <a:pt x="4100871" y="3167362"/>
                  <a:pt x="4034159" y="3136786"/>
                </a:cubicBezTo>
                <a:cubicBezTo>
                  <a:pt x="4209278" y="3220176"/>
                  <a:pt x="5023720" y="3242414"/>
                  <a:pt x="5296129" y="3286888"/>
                </a:cubicBezTo>
                <a:cubicBezTo>
                  <a:pt x="5012602" y="3603771"/>
                  <a:pt x="4742974" y="3411974"/>
                  <a:pt x="4517821" y="3589872"/>
                </a:cubicBezTo>
                <a:cubicBezTo>
                  <a:pt x="4517821" y="3589872"/>
                  <a:pt x="4562296" y="3589872"/>
                  <a:pt x="4754094" y="3648245"/>
                </a:cubicBezTo>
                <a:cubicBezTo>
                  <a:pt x="4906975" y="3695499"/>
                  <a:pt x="4831925" y="3762211"/>
                  <a:pt x="5218298" y="3890077"/>
                </a:cubicBezTo>
                <a:cubicBezTo>
                  <a:pt x="5070976" y="3931771"/>
                  <a:pt x="4879178" y="3851161"/>
                  <a:pt x="4806907" y="4067975"/>
                </a:cubicBezTo>
                <a:cubicBezTo>
                  <a:pt x="4920873" y="4106891"/>
                  <a:pt x="5057077" y="4070755"/>
                  <a:pt x="5137687" y="4173602"/>
                </a:cubicBezTo>
                <a:cubicBezTo>
                  <a:pt x="5162704" y="4204179"/>
                  <a:pt x="5187722" y="4223637"/>
                  <a:pt x="5218298" y="4240314"/>
                </a:cubicBezTo>
                <a:cubicBezTo>
                  <a:pt x="5204400" y="4245874"/>
                  <a:pt x="5187722" y="4251433"/>
                  <a:pt x="5176602" y="4256992"/>
                </a:cubicBezTo>
                <a:cubicBezTo>
                  <a:pt x="5198840" y="4276451"/>
                  <a:pt x="5768673" y="4382077"/>
                  <a:pt x="5913214" y="4384858"/>
                </a:cubicBezTo>
                <a:cubicBezTo>
                  <a:pt x="5813146" y="4418213"/>
                  <a:pt x="5607451" y="4443230"/>
                  <a:pt x="5607451" y="4443230"/>
                </a:cubicBezTo>
                <a:cubicBezTo>
                  <a:pt x="5607451" y="4443230"/>
                  <a:pt x="5651926" y="4571095"/>
                  <a:pt x="7586575" y="4924113"/>
                </a:cubicBezTo>
                <a:cubicBezTo>
                  <a:pt x="7942372" y="4988046"/>
                  <a:pt x="10310649" y="4996385"/>
                  <a:pt x="10471869" y="4985265"/>
                </a:cubicBezTo>
                <a:cubicBezTo>
                  <a:pt x="10624751" y="4974147"/>
                  <a:pt x="10827667" y="4668383"/>
                  <a:pt x="10916616" y="4687841"/>
                </a:cubicBezTo>
                <a:cubicBezTo>
                  <a:pt x="10944413" y="4660044"/>
                  <a:pt x="11250176" y="3981806"/>
                  <a:pt x="11333566" y="3392515"/>
                </a:cubicBezTo>
                <a:cubicBezTo>
                  <a:pt x="11355803" y="3156244"/>
                  <a:pt x="11378041" y="2483564"/>
                  <a:pt x="11289091" y="2300106"/>
                </a:cubicBezTo>
                <a:cubicBezTo>
                  <a:pt x="11239057" y="2194478"/>
                  <a:pt x="10874921" y="1872037"/>
                  <a:pt x="10747056" y="1816443"/>
                </a:cubicBezTo>
                <a:cubicBezTo>
                  <a:pt x="10616412" y="1744172"/>
                  <a:pt x="10463531" y="1708036"/>
                  <a:pt x="10360682" y="1582951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9BE10-5160-0F37-CF5B-AAEB12CF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158"/>
            <a:ext cx="4614334" cy="28067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Time Series of W-Mean NPI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B70CAC-8969-D08A-B097-5FDC44227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70" y="1507380"/>
            <a:ext cx="5482167" cy="38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9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C6999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FA817-5D3B-9B7F-63E6-0CA13E7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800"/>
              <a:t>Results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0889D9C-DC6F-BD81-76F2-6A11222010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5715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907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C6999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49D33-1399-F9C5-F2A4-7A9524F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800"/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D309A4-5320-8742-125B-8F3D183B5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390410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63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AD591-29A5-B323-8319-089185B3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91A9-B76B-43ED-BAA3-949D3F081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Background</a:t>
            </a:r>
          </a:p>
          <a:p>
            <a:r>
              <a:rPr lang="en-US" sz="2000" dirty="0"/>
              <a:t>Data Collection</a:t>
            </a:r>
          </a:p>
          <a:p>
            <a:r>
              <a:rPr lang="en-US" sz="2000" dirty="0"/>
              <a:t>Data Preprocessing</a:t>
            </a:r>
          </a:p>
          <a:p>
            <a:r>
              <a:rPr lang="en-US" sz="2000" dirty="0"/>
              <a:t>Research Design</a:t>
            </a:r>
          </a:p>
          <a:p>
            <a:r>
              <a:rPr lang="en-US" sz="2000" dirty="0"/>
              <a:t>Data Analysis</a:t>
            </a:r>
          </a:p>
          <a:p>
            <a:r>
              <a:rPr lang="en-US" sz="2000" dirty="0"/>
              <a:t>Results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7093E4BC-DC47-84BC-D84D-CC8BB8154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25" r="25734"/>
          <a:stretch/>
        </p:blipFill>
        <p:spPr>
          <a:xfrm>
            <a:off x="6800986" y="712989"/>
            <a:ext cx="4747547" cy="546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3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C6999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129F2-1749-37C2-58A0-9B212240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80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2B92F2-B188-0CD1-87C2-E5E1BD542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394918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059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C6999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97FB3-47AB-0774-CB5B-ABCD647E2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800"/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CE741E-26CE-A493-A699-F33721B28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154122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568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C6999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C6031-0454-50F2-00E9-7AB44F23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800"/>
              <a:t>Data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1F6AD8-C216-5097-5194-055AB92B0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962512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34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C6999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60F1A-9D3F-16A1-7843-74FE9E19B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800"/>
              <a:t>Data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1A3E93-40AE-3925-6996-3B203919E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729926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70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C6999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734D5-0979-18A9-BD41-212D38EA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800"/>
              <a:t>Data Preprocessing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20D7C34-476A-BA74-32F4-90D00AC19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722568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82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C6999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74AFE-69AB-F2FF-8D86-8EBC4955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800"/>
              <a:t>Research Design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0A99290-BA83-0994-E138-35158421F4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543654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86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rgbClr val="C69996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29E29-39B9-5120-6C75-1B714584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38199"/>
            <a:ext cx="3816095" cy="5338763"/>
          </a:xfrm>
        </p:spPr>
        <p:txBody>
          <a:bodyPr>
            <a:normAutofit/>
          </a:bodyPr>
          <a:lstStyle/>
          <a:p>
            <a:r>
              <a:rPr lang="en-US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7E07-C3E7-0D1B-BD90-757DBD1A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Weighted Mean and Weighted Median of NPI have been calculated for all the market centers</a:t>
            </a:r>
          </a:p>
          <a:p>
            <a:pPr lvl="1"/>
            <a:r>
              <a:rPr lang="en-US" sz="2000" dirty="0"/>
              <a:t>By Ticker</a:t>
            </a:r>
          </a:p>
          <a:p>
            <a:pPr lvl="1"/>
            <a:r>
              <a:rPr lang="en-US" sz="2000" dirty="0"/>
              <a:t>By Order Type and Order Size</a:t>
            </a:r>
          </a:p>
          <a:p>
            <a:pPr lvl="1"/>
            <a:r>
              <a:rPr lang="en-US" sz="2000" dirty="0"/>
              <a:t>By S&amp;P 500 Listing</a:t>
            </a:r>
          </a:p>
          <a:p>
            <a:pPr lvl="1"/>
            <a:r>
              <a:rPr lang="en-US" sz="2000" dirty="0"/>
              <a:t>By NYSE Listing</a:t>
            </a:r>
          </a:p>
          <a:p>
            <a:pPr lvl="1"/>
            <a:r>
              <a:rPr lang="en-US" sz="2000" dirty="0"/>
              <a:t>Time Series of W-Mean of NPI</a:t>
            </a:r>
          </a:p>
        </p:txBody>
      </p:sp>
    </p:spTree>
    <p:extLst>
      <p:ext uri="{BB962C8B-B14F-4D97-AF65-F5344CB8AC3E}">
        <p14:creationId xmlns:p14="http://schemas.microsoft.com/office/powerpoint/2010/main" val="225838396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C7F"/>
      </a:accent2>
      <a:accent3>
        <a:srgbClr val="A8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1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455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Söhne</vt:lpstr>
      <vt:lpstr>BrushVTI</vt:lpstr>
      <vt:lpstr>Dynamics of Order Execution Quality</vt:lpstr>
      <vt:lpstr>Contents</vt:lpstr>
      <vt:lpstr>Introduction</vt:lpstr>
      <vt:lpstr>Background</vt:lpstr>
      <vt:lpstr>Data Collection</vt:lpstr>
      <vt:lpstr>Data Collection</vt:lpstr>
      <vt:lpstr>Data Preprocessing</vt:lpstr>
      <vt:lpstr>Research Design</vt:lpstr>
      <vt:lpstr>Data Analysis</vt:lpstr>
      <vt:lpstr>By Ticker</vt:lpstr>
      <vt:lpstr>By Order Type and Order Size</vt:lpstr>
      <vt:lpstr>By S&amp;P 500 Listing</vt:lpstr>
      <vt:lpstr>By NYSE Listing</vt:lpstr>
      <vt:lpstr>Time Series of W-Mean NPI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of Order Execution Quality</dc:title>
  <dc:creator>Sai Kartheek Mahankali</dc:creator>
  <cp:lastModifiedBy>Sai Kartheek Mahankali</cp:lastModifiedBy>
  <cp:revision>2</cp:revision>
  <dcterms:created xsi:type="dcterms:W3CDTF">2024-05-02T21:44:47Z</dcterms:created>
  <dcterms:modified xsi:type="dcterms:W3CDTF">2024-05-02T22:47:59Z</dcterms:modified>
</cp:coreProperties>
</file>