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70" r:id="rId12"/>
    <p:sldId id="271" r:id="rId13"/>
    <p:sldId id="265" r:id="rId14"/>
    <p:sldId id="266"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snapToObjects="1">
      <p:cViewPr>
        <p:scale>
          <a:sx n="109" d="100"/>
          <a:sy n="109" d="100"/>
        </p:scale>
        <p:origin x="68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0E687-01C4-C44D-8859-9EF9630EB479}" type="datetimeFigureOut">
              <a:rPr lang="en-US" smtClean="0"/>
              <a:t>12/18/15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02ECD-14E2-F441-818B-D8AE1F32CCAB}" type="slidenum">
              <a:rPr lang="en-US" smtClean="0"/>
              <a:t>‹#›</a:t>
            </a:fld>
            <a:endParaRPr lang="en-US"/>
          </a:p>
        </p:txBody>
      </p:sp>
    </p:spTree>
    <p:extLst>
      <p:ext uri="{BB962C8B-B14F-4D97-AF65-F5344CB8AC3E}">
        <p14:creationId xmlns:p14="http://schemas.microsoft.com/office/powerpoint/2010/main" val="103640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302ECD-14E2-F441-818B-D8AE1F32CCAB}" type="slidenum">
              <a:rPr lang="en-US" smtClean="0"/>
              <a:t>1</a:t>
            </a:fld>
            <a:endParaRPr lang="en-US"/>
          </a:p>
        </p:txBody>
      </p:sp>
    </p:spTree>
    <p:extLst>
      <p:ext uri="{BB962C8B-B14F-4D97-AF65-F5344CB8AC3E}">
        <p14:creationId xmlns:p14="http://schemas.microsoft.com/office/powerpoint/2010/main" val="63119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C393D14D-B84D-1445-9817-73BDA0CF4805}" type="datetime1">
              <a:rPr lang="en-IN" smtClean="0"/>
              <a:t>18/12/15</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86481919"/>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F441F-3394-9648-8EEE-C300C95166C8}" type="datetime1">
              <a:rPr lang="en-IN" smtClean="0"/>
              <a:t>18/12/15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7098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52351B4-0057-A244-ACBE-F28EA33930CC}" type="datetime1">
              <a:rPr lang="en-IN" smtClean="0"/>
              <a:t>18/12/15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5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B86A0-826F-274F-9649-69E2C48746C1}" type="datetime1">
              <a:rPr lang="en-IN" smtClean="0"/>
              <a:t>18/12/15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62434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204037A-D476-3E4F-9D58-71D22D4E7914}" type="datetime1">
              <a:rPr lang="en-IN" smtClean="0"/>
              <a:t>18/12/15</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8928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32D26-D9E3-894C-8517-562783BD6655}" type="datetime1">
              <a:rPr lang="en-IN" smtClean="0"/>
              <a:t>18/12/15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3677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93FD92-2E35-6F4F-93BB-5D8B353D115C}" type="datetime1">
              <a:rPr lang="en-IN" smtClean="0"/>
              <a:t>18/12/15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53938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2AC342-30B2-2F4A-9556-0603512AC08C}" type="datetime1">
              <a:rPr lang="en-IN" smtClean="0"/>
              <a:t>18/12/15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96372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68400E8-C4BE-674C-9C21-C9585A09BED7}" type="datetime1">
              <a:rPr lang="en-IN" smtClean="0"/>
              <a:t>18/12/15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02146843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819455A-1C1C-C844-8821-06FD42E98DD7}" type="datetime1">
              <a:rPr lang="en-IN" smtClean="0"/>
              <a:t>18/12/15</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3564569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E369554-5CC8-6B43-9C8A-54E65D93C6C3}" type="datetime1">
              <a:rPr lang="en-IN" smtClean="0"/>
              <a:t>18/12/15</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42117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F8A542A-0B08-E04A-B8B0-2C2E245F7778}" type="datetime1">
              <a:rPr lang="en-IN" smtClean="0"/>
              <a:t>18/12/15</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9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Evaluation.</a:t>
            </a:r>
            <a:endParaRPr lang="en-US" dirty="0"/>
          </a:p>
        </p:txBody>
      </p:sp>
      <p:sp>
        <p:nvSpPr>
          <p:cNvPr id="3" name="Subtitle 2"/>
          <p:cNvSpPr>
            <a:spLocks noGrp="1"/>
          </p:cNvSpPr>
          <p:nvPr>
            <p:ph type="subTitle" idx="1"/>
          </p:nvPr>
        </p:nvSpPr>
        <p:spPr/>
        <p:txBody>
          <a:bodyPr>
            <a:normAutofit fontScale="92500" lnSpcReduction="10000"/>
          </a:bodyPr>
          <a:lstStyle/>
          <a:p>
            <a:r>
              <a:rPr lang="en-US" sz="1400" dirty="0" smtClean="0"/>
              <a:t>By.</a:t>
            </a:r>
          </a:p>
          <a:p>
            <a:r>
              <a:rPr lang="en-US" sz="1400" dirty="0" err="1" smtClean="0"/>
              <a:t>Kartheek</a:t>
            </a:r>
            <a:r>
              <a:rPr lang="en-US" sz="1400" dirty="0" smtClean="0"/>
              <a:t> </a:t>
            </a:r>
            <a:r>
              <a:rPr lang="en-US" sz="1400" dirty="0" err="1" smtClean="0"/>
              <a:t>arun</a:t>
            </a:r>
            <a:r>
              <a:rPr lang="en-US" sz="1400" dirty="0" smtClean="0"/>
              <a:t> </a:t>
            </a:r>
            <a:r>
              <a:rPr lang="en-US" sz="1400" dirty="0" err="1" smtClean="0"/>
              <a:t>sai</a:t>
            </a:r>
            <a:r>
              <a:rPr lang="en-US" sz="1400" dirty="0" smtClean="0"/>
              <a:t> ram.</a:t>
            </a:r>
          </a:p>
          <a:p>
            <a:r>
              <a:rPr lang="en-US" sz="1400" dirty="0" smtClean="0"/>
              <a:t>kach15@student.bth.se</a:t>
            </a:r>
          </a:p>
          <a:p>
            <a:endParaRPr lang="en-US" dirty="0"/>
          </a:p>
        </p:txBody>
      </p:sp>
      <p:sp>
        <p:nvSpPr>
          <p:cNvPr id="5" name="Date Placeholder 4"/>
          <p:cNvSpPr>
            <a:spLocks noGrp="1"/>
          </p:cNvSpPr>
          <p:nvPr>
            <p:ph type="dt" sz="half" idx="10"/>
          </p:nvPr>
        </p:nvSpPr>
        <p:spPr/>
        <p:txBody>
          <a:bodyPr/>
          <a:lstStyle/>
          <a:p>
            <a:fld id="{24F04440-0CA2-6847-9C89-AF9CB5DAC8FA}" type="datetime1">
              <a:rPr lang="en-IN" smtClean="0"/>
              <a:t>18/12/15</a:t>
            </a:fld>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1</a:t>
            </a:fld>
            <a:endParaRPr lang="en-US" dirty="0"/>
          </a:p>
        </p:txBody>
      </p:sp>
    </p:spTree>
    <p:extLst>
      <p:ext uri="{BB962C8B-B14F-4D97-AF65-F5344CB8AC3E}">
        <p14:creationId xmlns:p14="http://schemas.microsoft.com/office/powerpoint/2010/main" val="183424321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Compare with the Methods from literature</a:t>
            </a:r>
            <a:endParaRPr lang="en-US" sz="3200" dirty="0"/>
          </a:p>
        </p:txBody>
      </p:sp>
      <p:sp>
        <p:nvSpPr>
          <p:cNvPr id="3" name="Content Placeholder 2"/>
          <p:cNvSpPr>
            <a:spLocks noGrp="1"/>
          </p:cNvSpPr>
          <p:nvPr>
            <p:ph idx="1"/>
          </p:nvPr>
        </p:nvSpPr>
        <p:spPr>
          <a:xfrm>
            <a:off x="140678" y="2321169"/>
            <a:ext cx="11563594" cy="4360985"/>
          </a:xfrm>
        </p:spPr>
        <p:txBody>
          <a:bodyPr/>
          <a:lstStyle/>
          <a:p>
            <a:r>
              <a:rPr lang="en-US" dirty="0"/>
              <a:t>Differences: </a:t>
            </a:r>
            <a:endParaRPr lang="en-US" dirty="0"/>
          </a:p>
          <a:p>
            <a:r>
              <a:rPr lang="en-US" dirty="0"/>
              <a:t>Article 1 spoke about both relative defect density and comment ration which are under defects in code. The article 2 only show results about the defect density. Article 1 conflicts article 2 in improved quality due to use of pair programming. Article 1 is conducted in university level and article 2 is conducted in industrial context this impact on complexity. </a:t>
            </a:r>
            <a:endParaRPr lang="en-US" dirty="0"/>
          </a:p>
        </p:txBody>
      </p:sp>
      <p:sp>
        <p:nvSpPr>
          <p:cNvPr id="4" name="Date Placeholder 3"/>
          <p:cNvSpPr>
            <a:spLocks noGrp="1"/>
          </p:cNvSpPr>
          <p:nvPr>
            <p:ph type="dt" sz="half" idx="10"/>
          </p:nvPr>
        </p:nvSpPr>
        <p:spPr/>
        <p:txBody>
          <a:bodyPr/>
          <a:lstStyle/>
          <a:p>
            <a:fld id="{D94379F7-416C-BE43-8BF7-A37061E80236}"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10</a:t>
            </a:fld>
            <a:endParaRPr lang="en-US" dirty="0"/>
          </a:p>
        </p:txBody>
      </p:sp>
    </p:spTree>
    <p:extLst>
      <p:ext uri="{BB962C8B-B14F-4D97-AF65-F5344CB8AC3E}">
        <p14:creationId xmlns:p14="http://schemas.microsoft.com/office/powerpoint/2010/main" val="565239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article 2</a:t>
            </a:r>
            <a:endParaRPr lang="en-US" dirty="0"/>
          </a:p>
        </p:txBody>
      </p:sp>
      <p:sp>
        <p:nvSpPr>
          <p:cNvPr id="3" name="Content Placeholder 2"/>
          <p:cNvSpPr>
            <a:spLocks noGrp="1"/>
          </p:cNvSpPr>
          <p:nvPr>
            <p:ph idx="1"/>
          </p:nvPr>
        </p:nvSpPr>
        <p:spPr/>
        <p:txBody>
          <a:bodyPr>
            <a:normAutofit fontScale="92500" lnSpcReduction="10000"/>
          </a:bodyPr>
          <a:lstStyle/>
          <a:p>
            <a:pPr marL="285750" indent="-285750">
              <a:buFont typeface="Arial" charset="0"/>
              <a:buChar char="•"/>
            </a:pPr>
            <a:r>
              <a:rPr lang="en-US" sz="1600" b="1" dirty="0"/>
              <a:t>“</a:t>
            </a:r>
            <a:r>
              <a:rPr lang="en-US" sz="1600" dirty="0"/>
              <a:t>Working in pairs helps to find errors earlier.’’</a:t>
            </a:r>
          </a:p>
          <a:p>
            <a:pPr marL="285750" indent="-285750">
              <a:buFont typeface="Arial" charset="0"/>
              <a:buChar char="•"/>
            </a:pPr>
            <a:r>
              <a:rPr lang="en-US" sz="1600" dirty="0"/>
              <a:t> ‘‘I feel uncomfortable while programming because my partner is observing me’’</a:t>
            </a:r>
          </a:p>
          <a:p>
            <a:pPr marL="285750" indent="-285750">
              <a:buFont typeface="Arial" charset="0"/>
              <a:buChar char="•"/>
            </a:pPr>
            <a:r>
              <a:rPr lang="en-US" sz="1600" dirty="0"/>
              <a:t> 90% regarded his or her partner as very helpful, 50% felt motivated by their partner, 38% felt hurried by their partner. To feel in a hurry can positively influence performance if it leads to a higher concentration on the task. </a:t>
            </a:r>
            <a:endParaRPr lang="en-US" sz="1600" dirty="0" smtClean="0"/>
          </a:p>
          <a:p>
            <a:pPr marL="285750" indent="-285750">
              <a:buFont typeface="Arial" charset="0"/>
              <a:buChar char="•"/>
            </a:pPr>
            <a:r>
              <a:rPr lang="en-US" sz="1600" dirty="0"/>
              <a:t>5% of the </a:t>
            </a:r>
            <a:r>
              <a:rPr lang="en-US" sz="1600" dirty="0" smtClean="0"/>
              <a:t>pair-programmers </a:t>
            </a:r>
            <a:r>
              <a:rPr lang="en-US" sz="1600" dirty="0"/>
              <a:t>felt hindered or unsettled by the partner. </a:t>
            </a:r>
            <a:endParaRPr lang="en-US" sz="1600" dirty="0"/>
          </a:p>
          <a:p>
            <a:pPr marL="285750" indent="-285750">
              <a:buFont typeface="Arial" charset="0"/>
              <a:buChar char="•"/>
            </a:pPr>
            <a:r>
              <a:rPr lang="en-US" sz="1600" dirty="0"/>
              <a:t>83% suggested working with a partner when looking for errors, 79% for program design, 73% for GUI design and two-third for the development of UML </a:t>
            </a:r>
            <a:r>
              <a:rPr lang="en-US" sz="1600" dirty="0" smtClean="0"/>
              <a:t>diagrams </a:t>
            </a:r>
            <a:r>
              <a:rPr lang="en-US" sz="1600" dirty="0"/>
              <a:t>and for complex programming </a:t>
            </a:r>
            <a:r>
              <a:rPr lang="en-US" sz="1600" dirty="0" smtClean="0"/>
              <a:t>tasks.</a:t>
            </a:r>
          </a:p>
          <a:p>
            <a:pPr marL="285750" indent="-285750">
              <a:buFont typeface="Arial" charset="0"/>
              <a:buChar char="•"/>
            </a:pPr>
            <a:r>
              <a:rPr lang="en-US" sz="1700" dirty="0" smtClean="0"/>
              <a:t>loss </a:t>
            </a:r>
            <a:r>
              <a:rPr lang="en-US" sz="1700" dirty="0"/>
              <a:t>of efficiency resulting from pair programming is very small and this is the only disadvantage we have seen. </a:t>
            </a:r>
          </a:p>
          <a:p>
            <a:pPr marL="285750" indent="-285750">
              <a:buFont typeface="Arial" charset="0"/>
              <a:buChar char="•"/>
            </a:pPr>
            <a:r>
              <a:rPr lang="en-US" sz="1700" dirty="0"/>
              <a:t>The code of the paired teams was rated a little bit better. Its readability and understandability were somewhat higher. </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dirty="0"/>
          </a:p>
          <a:p>
            <a:endParaRPr lang="en-US" dirty="0"/>
          </a:p>
        </p:txBody>
      </p:sp>
      <p:sp>
        <p:nvSpPr>
          <p:cNvPr id="4" name="Date Placeholder 3"/>
          <p:cNvSpPr>
            <a:spLocks noGrp="1"/>
          </p:cNvSpPr>
          <p:nvPr>
            <p:ph type="dt" sz="half" idx="10"/>
          </p:nvPr>
        </p:nvSpPr>
        <p:spPr/>
        <p:txBody>
          <a:bodyPr/>
          <a:lstStyle/>
          <a:p>
            <a:fld id="{AB8B86A0-826F-274F-9649-69E2C48746C1}"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11</a:t>
            </a:fld>
            <a:endParaRPr lang="en-US" dirty="0"/>
          </a:p>
        </p:txBody>
      </p:sp>
    </p:spTree>
    <p:extLst>
      <p:ext uri="{BB962C8B-B14F-4D97-AF65-F5344CB8AC3E}">
        <p14:creationId xmlns:p14="http://schemas.microsoft.com/office/powerpoint/2010/main" val="169297700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from article 1</a:t>
            </a:r>
            <a:endParaRPr lang="en-US" dirty="0"/>
          </a:p>
        </p:txBody>
      </p:sp>
      <p:sp>
        <p:nvSpPr>
          <p:cNvPr id="3" name="Content Placeholder 2"/>
          <p:cNvSpPr>
            <a:spLocks noGrp="1"/>
          </p:cNvSpPr>
          <p:nvPr>
            <p:ph idx="1"/>
          </p:nvPr>
        </p:nvSpPr>
        <p:spPr/>
        <p:txBody>
          <a:bodyPr/>
          <a:lstStyle/>
          <a:p>
            <a:r>
              <a:rPr lang="en-US" dirty="0"/>
              <a:t>It’s difficult for two people to think together, so thinking about a logical task should be done alone.” [Case four] </a:t>
            </a:r>
            <a:endParaRPr lang="en-US" dirty="0"/>
          </a:p>
          <a:p>
            <a:r>
              <a:rPr lang="en-US" dirty="0"/>
              <a:t>If no one knows how a task should be done, it’s useful to do it in pairs to think of different ideas.” [Case three] </a:t>
            </a:r>
            <a:endParaRPr lang="en-US" dirty="0"/>
          </a:p>
          <a:p>
            <a:r>
              <a:rPr lang="en-US" dirty="0"/>
              <a:t>accordance to agile philosophy, the project team was responsible for defining the coding standards in the beginning of each project, and the code has been </a:t>
            </a:r>
            <a:r>
              <a:rPr lang="en-US" dirty="0" smtClean="0"/>
              <a:t>compared </a:t>
            </a:r>
            <a:r>
              <a:rPr lang="en-US" dirty="0"/>
              <a:t>against these same standards when deriving this metric. </a:t>
            </a:r>
            <a:endParaRPr lang="en-US" dirty="0" smtClean="0"/>
          </a:p>
          <a:p>
            <a:r>
              <a:rPr lang="de-DE" dirty="0" smtClean="0"/>
              <a:t>Comment Ratio </a:t>
            </a:r>
            <a:r>
              <a:rPr lang="de-DE" dirty="0" err="1" smtClean="0"/>
              <a:t>and</a:t>
            </a:r>
            <a:r>
              <a:rPr lang="de-DE" dirty="0" smtClean="0"/>
              <a:t> Quality.</a:t>
            </a:r>
            <a:endParaRPr lang="en-US" dirty="0"/>
          </a:p>
        </p:txBody>
      </p:sp>
      <p:sp>
        <p:nvSpPr>
          <p:cNvPr id="4" name="Date Placeholder 3"/>
          <p:cNvSpPr>
            <a:spLocks noGrp="1"/>
          </p:cNvSpPr>
          <p:nvPr>
            <p:ph type="dt" sz="half" idx="10"/>
          </p:nvPr>
        </p:nvSpPr>
        <p:spPr/>
        <p:txBody>
          <a:bodyPr/>
          <a:lstStyle/>
          <a:p>
            <a:fld id="{AB8B86A0-826F-274F-9649-69E2C48746C1}"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12</a:t>
            </a:fld>
            <a:endParaRPr lang="en-US" dirty="0"/>
          </a:p>
        </p:txBody>
      </p:sp>
    </p:spTree>
    <p:extLst>
      <p:ext uri="{BB962C8B-B14F-4D97-AF65-F5344CB8AC3E}">
        <p14:creationId xmlns:p14="http://schemas.microsoft.com/office/powerpoint/2010/main" val="1814783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r>
              <a:rPr lang="en-US" dirty="0"/>
              <a:t/>
            </a:r>
            <a:br>
              <a:rPr lang="en-US" dirty="0"/>
            </a:br>
            <a:r>
              <a:rPr lang="en-US" dirty="0" smtClean="0"/>
              <a:t>of Article 1</a:t>
            </a:r>
            <a:endParaRPr lang="en-US" dirty="0"/>
          </a:p>
        </p:txBody>
      </p:sp>
      <p:sp>
        <p:nvSpPr>
          <p:cNvPr id="3" name="Content Placeholder 2"/>
          <p:cNvSpPr>
            <a:spLocks noGrp="1"/>
          </p:cNvSpPr>
          <p:nvPr>
            <p:ph idx="1"/>
          </p:nvPr>
        </p:nvSpPr>
        <p:spPr/>
        <p:txBody>
          <a:bodyPr/>
          <a:lstStyle/>
          <a:p>
            <a:r>
              <a:rPr lang="en-US" dirty="0" smtClean="0"/>
              <a:t>The solution indicate </a:t>
            </a:r>
            <a:r>
              <a:rPr lang="en-US" dirty="0"/>
              <a:t>that pair programming may not necessarily provide as extensive quality benefits as suggested in literature, and on the other hand, does not result in consistently superior </a:t>
            </a:r>
            <a:r>
              <a:rPr lang="en-US" dirty="0" smtClean="0"/>
              <a:t>productivity  </a:t>
            </a:r>
            <a:r>
              <a:rPr lang="en-US" dirty="0"/>
              <a:t>when compared to solo programming. </a:t>
            </a:r>
            <a:endParaRPr lang="en-US" dirty="0"/>
          </a:p>
          <a:p>
            <a:endParaRPr lang="en-US" dirty="0" smtClean="0"/>
          </a:p>
        </p:txBody>
      </p:sp>
      <p:sp>
        <p:nvSpPr>
          <p:cNvPr id="5" name="Date Placeholder 4"/>
          <p:cNvSpPr>
            <a:spLocks noGrp="1"/>
          </p:cNvSpPr>
          <p:nvPr>
            <p:ph type="dt" sz="half" idx="10"/>
          </p:nvPr>
        </p:nvSpPr>
        <p:spPr/>
        <p:txBody>
          <a:bodyPr/>
          <a:lstStyle/>
          <a:p>
            <a:fld id="{80DFD784-8DF8-B743-AECB-493D837E3A32}" type="datetime1">
              <a:rPr lang="en-IN" smtClean="0"/>
              <a:t>18/12/15</a:t>
            </a:fld>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13</a:t>
            </a:fld>
            <a:endParaRPr lang="en-US" dirty="0"/>
          </a:p>
        </p:txBody>
      </p:sp>
    </p:spTree>
    <p:extLst>
      <p:ext uri="{BB962C8B-B14F-4D97-AF65-F5344CB8AC3E}">
        <p14:creationId xmlns:p14="http://schemas.microsoft.com/office/powerpoint/2010/main" val="72572110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Article 2</a:t>
            </a:r>
            <a:endParaRPr lang="en-US" dirty="0"/>
          </a:p>
        </p:txBody>
      </p:sp>
      <p:sp>
        <p:nvSpPr>
          <p:cNvPr id="3" name="Content Placeholder 2"/>
          <p:cNvSpPr>
            <a:spLocks noGrp="1"/>
          </p:cNvSpPr>
          <p:nvPr>
            <p:ph idx="1"/>
          </p:nvPr>
        </p:nvSpPr>
        <p:spPr/>
        <p:txBody>
          <a:bodyPr/>
          <a:lstStyle/>
          <a:p>
            <a:r>
              <a:rPr lang="en-US" dirty="0"/>
              <a:t>Pair programmers take advantage of the higher quality of their code which is less complex, better to read, and easier to understand. This supports finding errors faster. </a:t>
            </a:r>
          </a:p>
          <a:p>
            <a:endParaRPr lang="en-US" dirty="0"/>
          </a:p>
        </p:txBody>
      </p:sp>
      <p:sp>
        <p:nvSpPr>
          <p:cNvPr id="4" name="Date Placeholder 3"/>
          <p:cNvSpPr>
            <a:spLocks noGrp="1"/>
          </p:cNvSpPr>
          <p:nvPr>
            <p:ph type="dt" sz="half" idx="10"/>
          </p:nvPr>
        </p:nvSpPr>
        <p:spPr/>
        <p:txBody>
          <a:bodyPr/>
          <a:lstStyle/>
          <a:p>
            <a:fld id="{4F81248A-E408-0742-8361-98428476CB29}"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14</a:t>
            </a:fld>
            <a:endParaRPr lang="en-US" dirty="0"/>
          </a:p>
        </p:txBody>
      </p:sp>
    </p:spTree>
    <p:extLst>
      <p:ext uri="{BB962C8B-B14F-4D97-AF65-F5344CB8AC3E}">
        <p14:creationId xmlns:p14="http://schemas.microsoft.com/office/powerpoint/2010/main" val="116070062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5694" r="5694"/>
          <a:stretch>
            <a:fillRect/>
          </a:stretch>
        </p:blipFill>
        <p:spPr/>
      </p:pic>
      <p:sp>
        <p:nvSpPr>
          <p:cNvPr id="4" name="Text Placeholder 3"/>
          <p:cNvSpPr>
            <a:spLocks noGrp="1"/>
          </p:cNvSpPr>
          <p:nvPr>
            <p:ph type="body" sz="half" idx="2"/>
          </p:nvPr>
        </p:nvSpPr>
        <p:spPr/>
        <p:txBody>
          <a:bodyPr/>
          <a:lstStyle/>
          <a:p>
            <a:r>
              <a:rPr lang="en-US" b="1" dirty="0" smtClean="0">
                <a:solidFill>
                  <a:srgbClr val="C00000"/>
                </a:solidFill>
              </a:rPr>
              <a:t>Thank you for giving me the opportunity to Present. Wish you all happy Christmas. </a:t>
            </a:r>
            <a:endParaRPr lang="en-US" b="1" dirty="0">
              <a:solidFill>
                <a:srgbClr val="C00000"/>
              </a:solidFill>
            </a:endParaRPr>
          </a:p>
        </p:txBody>
      </p:sp>
      <p:sp>
        <p:nvSpPr>
          <p:cNvPr id="5" name="Date Placeholder 4"/>
          <p:cNvSpPr>
            <a:spLocks noGrp="1"/>
          </p:cNvSpPr>
          <p:nvPr>
            <p:ph type="dt" sz="half" idx="10"/>
          </p:nvPr>
        </p:nvSpPr>
        <p:spPr/>
        <p:txBody>
          <a:bodyPr/>
          <a:lstStyle/>
          <a:p>
            <a:fld id="{6E369554-5CC8-6B43-9C8A-54E65D93C6C3}" type="datetime1">
              <a:rPr lang="en-IN" smtClean="0"/>
              <a:t>18/12/15</a:t>
            </a:fld>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231422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Pair Programming and its impact over quality.</a:t>
            </a:r>
            <a:endParaRPr lang="en-US" sz="2800" dirty="0"/>
          </a:p>
        </p:txBody>
      </p:sp>
      <p:sp>
        <p:nvSpPr>
          <p:cNvPr id="3" name="Content Placeholder 2"/>
          <p:cNvSpPr>
            <a:spLocks noGrp="1"/>
          </p:cNvSpPr>
          <p:nvPr>
            <p:ph idx="1"/>
          </p:nvPr>
        </p:nvSpPr>
        <p:spPr/>
        <p:txBody>
          <a:bodyPr/>
          <a:lstStyle/>
          <a:p>
            <a:r>
              <a:rPr lang="en-US" dirty="0" smtClean="0"/>
              <a:t>Articles selected are:</a:t>
            </a:r>
          </a:p>
          <a:p>
            <a:pPr marL="457200" indent="-457200">
              <a:buFont typeface="+mj-lt"/>
              <a:buAutoNum type="arabicPeriod"/>
            </a:pPr>
            <a:r>
              <a:rPr lang="en-US" dirty="0"/>
              <a:t>A Multiple Case Study on the Impact of Pair Programming on Product Quality </a:t>
            </a:r>
            <a:endParaRPr lang="en-US" dirty="0"/>
          </a:p>
          <a:p>
            <a:pPr marL="457200" indent="-457200">
              <a:buFont typeface="+mj-lt"/>
              <a:buAutoNum type="arabicPeriod"/>
            </a:pPr>
            <a:r>
              <a:rPr lang="en-US" dirty="0"/>
              <a:t>Pair programming in software development teams – An empirical study of its </a:t>
            </a:r>
            <a:r>
              <a:rPr lang="en-US" dirty="0" smtClean="0"/>
              <a:t>benefits.</a:t>
            </a:r>
            <a:endParaRPr lang="en-US" dirty="0"/>
          </a:p>
        </p:txBody>
      </p:sp>
      <p:sp>
        <p:nvSpPr>
          <p:cNvPr id="4" name="Date Placeholder 3"/>
          <p:cNvSpPr>
            <a:spLocks noGrp="1"/>
          </p:cNvSpPr>
          <p:nvPr>
            <p:ph type="dt" sz="half" idx="10"/>
          </p:nvPr>
        </p:nvSpPr>
        <p:spPr/>
        <p:txBody>
          <a:bodyPr/>
          <a:lstStyle/>
          <a:p>
            <a:fld id="{AB8B86A0-826F-274F-9649-69E2C48746C1}"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2</a:t>
            </a:fld>
            <a:endParaRPr lang="en-US" dirty="0"/>
          </a:p>
        </p:txBody>
      </p:sp>
    </p:spTree>
    <p:extLst>
      <p:ext uri="{BB962C8B-B14F-4D97-AF65-F5344CB8AC3E}">
        <p14:creationId xmlns:p14="http://schemas.microsoft.com/office/powerpoint/2010/main" val="1499578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954" y="568345"/>
            <a:ext cx="8527317" cy="803255"/>
          </a:xfrm>
        </p:spPr>
        <p:txBody>
          <a:bodyPr/>
          <a:lstStyle/>
          <a:p>
            <a:r>
              <a:rPr lang="en-US" dirty="0" smtClean="0"/>
              <a:t>Problem Domain and Scope</a:t>
            </a:r>
            <a:endParaRPr lang="en-US" dirty="0"/>
          </a:p>
        </p:txBody>
      </p:sp>
      <p:sp>
        <p:nvSpPr>
          <p:cNvPr id="3" name="Content Placeholder 2"/>
          <p:cNvSpPr>
            <a:spLocks noGrp="1"/>
          </p:cNvSpPr>
          <p:nvPr>
            <p:ph idx="1"/>
          </p:nvPr>
        </p:nvSpPr>
        <p:spPr>
          <a:xfrm>
            <a:off x="1" y="2192215"/>
            <a:ext cx="11927010" cy="4343166"/>
          </a:xfrm>
        </p:spPr>
        <p:txBody>
          <a:bodyPr>
            <a:normAutofit lnSpcReduction="10000"/>
          </a:bodyPr>
          <a:lstStyle/>
          <a:p>
            <a:r>
              <a:rPr lang="en-US" dirty="0">
                <a:solidFill>
                  <a:srgbClr val="C00000"/>
                </a:solidFill>
              </a:rPr>
              <a:t>Problem domain </a:t>
            </a:r>
            <a:r>
              <a:rPr lang="en-US" dirty="0"/>
              <a:t>in both the articles are discussing about the impact of pair programming on quality of the software product. pair programming has become one of the most researched topics in the realm of agile software development </a:t>
            </a:r>
            <a:r>
              <a:rPr lang="en-US" dirty="0" smtClean="0"/>
              <a:t>techniques. </a:t>
            </a:r>
            <a:endParaRPr lang="en-US" dirty="0"/>
          </a:p>
          <a:p>
            <a:r>
              <a:rPr lang="en-US" sz="2800" dirty="0" smtClean="0"/>
              <a:t>Scope:</a:t>
            </a:r>
          </a:p>
          <a:p>
            <a:r>
              <a:rPr lang="en-US" sz="2400" dirty="0" smtClean="0"/>
              <a:t>Article 1:</a:t>
            </a:r>
          </a:p>
          <a:p>
            <a:r>
              <a:rPr lang="en-US" dirty="0"/>
              <a:t>Author main focus on how pair programming adopted </a:t>
            </a:r>
            <a:r>
              <a:rPr lang="en-US" dirty="0" smtClean="0"/>
              <a:t>and </a:t>
            </a:r>
            <a:r>
              <a:rPr lang="en-US" dirty="0"/>
              <a:t>influenced within industrial settings, and to find if it shows impact on product quality. </a:t>
            </a:r>
            <a:endParaRPr lang="en-US" dirty="0"/>
          </a:p>
          <a:p>
            <a:r>
              <a:rPr lang="en-US" sz="2800" dirty="0" smtClean="0"/>
              <a:t>Article 2:</a:t>
            </a:r>
          </a:p>
          <a:p>
            <a:r>
              <a:rPr lang="en-US" dirty="0" smtClean="0"/>
              <a:t>Author main focus on how pair programming adopted and influenced within University settings, and to find how it shows impact on quality.</a:t>
            </a:r>
            <a:endParaRPr lang="en-US" dirty="0"/>
          </a:p>
        </p:txBody>
      </p:sp>
      <p:sp>
        <p:nvSpPr>
          <p:cNvPr id="4" name="Date Placeholder 3"/>
          <p:cNvSpPr>
            <a:spLocks noGrp="1"/>
          </p:cNvSpPr>
          <p:nvPr>
            <p:ph type="dt" sz="half" idx="10"/>
          </p:nvPr>
        </p:nvSpPr>
        <p:spPr/>
        <p:txBody>
          <a:bodyPr/>
          <a:lstStyle/>
          <a:p>
            <a:fld id="{072B2775-AE21-F24C-8962-C0CAE2945F8A}"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3</a:t>
            </a:fld>
            <a:endParaRPr lang="en-US" dirty="0"/>
          </a:p>
        </p:txBody>
      </p:sp>
    </p:spTree>
    <p:extLst>
      <p:ext uri="{BB962C8B-B14F-4D97-AF65-F5344CB8AC3E}">
        <p14:creationId xmlns:p14="http://schemas.microsoft.com/office/powerpoint/2010/main" val="897025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251822"/>
            <a:ext cx="8770571" cy="1560716"/>
          </a:xfrm>
        </p:spPr>
        <p:txBody>
          <a:bodyPr/>
          <a:lstStyle/>
          <a:p>
            <a:r>
              <a:rPr lang="en-US" dirty="0" smtClean="0"/>
              <a:t>Methods and Analysis </a:t>
            </a:r>
            <a:endParaRPr lang="en-US" dirty="0"/>
          </a:p>
        </p:txBody>
      </p:sp>
      <p:sp>
        <p:nvSpPr>
          <p:cNvPr id="3" name="Content Placeholder 2"/>
          <p:cNvSpPr>
            <a:spLocks noGrp="1"/>
          </p:cNvSpPr>
          <p:nvPr>
            <p:ph idx="1"/>
          </p:nvPr>
        </p:nvSpPr>
        <p:spPr>
          <a:xfrm>
            <a:off x="0" y="2239108"/>
            <a:ext cx="11704271" cy="3850795"/>
          </a:xfrm>
        </p:spPr>
        <p:txBody>
          <a:bodyPr>
            <a:normAutofit/>
          </a:bodyPr>
          <a:lstStyle/>
          <a:p>
            <a:r>
              <a:rPr lang="en-US" sz="2400" dirty="0" smtClean="0"/>
              <a:t>Methods: Both the article 1 and 2 involve using the empirical method case study to conduct the research. The </a:t>
            </a:r>
            <a:r>
              <a:rPr lang="en-US" sz="2400" dirty="0"/>
              <a:t>case study is preferred by the author to validate the existing results</a:t>
            </a:r>
            <a:r>
              <a:rPr lang="en-US" sz="2400" dirty="0" smtClean="0"/>
              <a:t>.</a:t>
            </a:r>
          </a:p>
          <a:p>
            <a:r>
              <a:rPr lang="en-US" sz="2400" dirty="0" smtClean="0"/>
              <a:t>Further on They used case study to examine certain hypothesis from participants in article2. In article 1 survey (questionnaire) is used to verify and validate the results obtained from research. </a:t>
            </a:r>
          </a:p>
          <a:p>
            <a:r>
              <a:rPr lang="en-US" sz="2400" dirty="0" smtClean="0"/>
              <a:t>Analysis: Both the article involve team to assign task and to evaluate the performance productivity and quality and reverse validate them by surveying the work done.</a:t>
            </a:r>
            <a:endParaRPr lang="en-US" sz="2400" dirty="0"/>
          </a:p>
        </p:txBody>
      </p:sp>
      <p:sp>
        <p:nvSpPr>
          <p:cNvPr id="8" name="Date Placeholder 7"/>
          <p:cNvSpPr>
            <a:spLocks noGrp="1"/>
          </p:cNvSpPr>
          <p:nvPr>
            <p:ph type="dt" sz="half" idx="10"/>
          </p:nvPr>
        </p:nvSpPr>
        <p:spPr/>
        <p:txBody>
          <a:bodyPr/>
          <a:lstStyle/>
          <a:p>
            <a:fld id="{2E8219B7-2704-3E49-8399-77D78D131E80}" type="datetime1">
              <a:rPr lang="en-IN" smtClean="0"/>
              <a:t>18/12/15</a:t>
            </a:fld>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4</a:t>
            </a:fld>
            <a:endParaRPr lang="en-US" dirty="0"/>
          </a:p>
        </p:txBody>
      </p:sp>
    </p:spTree>
    <p:extLst>
      <p:ext uri="{BB962C8B-B14F-4D97-AF65-F5344CB8AC3E}">
        <p14:creationId xmlns:p14="http://schemas.microsoft.com/office/powerpoint/2010/main" val="200477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Article 1</a:t>
            </a:r>
            <a:endParaRPr lang="en-US" dirty="0"/>
          </a:p>
        </p:txBody>
      </p:sp>
      <p:sp>
        <p:nvSpPr>
          <p:cNvPr id="3" name="Content Placeholder 2"/>
          <p:cNvSpPr>
            <a:spLocks noGrp="1"/>
          </p:cNvSpPr>
          <p:nvPr>
            <p:ph idx="1"/>
          </p:nvPr>
        </p:nvSpPr>
        <p:spPr/>
        <p:txBody>
          <a:bodyPr/>
          <a:lstStyle/>
          <a:p>
            <a:r>
              <a:rPr lang="en-US" dirty="0"/>
              <a:t>It is a case study more case studies are formed which add strength to the research area. Case study are performed in different scenario and are in detail and the result for individual scenario are also explained. The research questions are strong. They show significant impact in the results section by giving direct answer to the question posed. Varying context for the project is well described. Various other standards are described like not only quality but also the quality comment ratio. </a:t>
            </a:r>
            <a:endParaRPr lang="en-US" dirty="0"/>
          </a:p>
          <a:p>
            <a:endParaRPr lang="en-US" dirty="0"/>
          </a:p>
        </p:txBody>
      </p:sp>
      <p:sp>
        <p:nvSpPr>
          <p:cNvPr id="4" name="Date Placeholder 3"/>
          <p:cNvSpPr>
            <a:spLocks noGrp="1"/>
          </p:cNvSpPr>
          <p:nvPr>
            <p:ph type="dt" sz="half" idx="10"/>
          </p:nvPr>
        </p:nvSpPr>
        <p:spPr/>
        <p:txBody>
          <a:bodyPr/>
          <a:lstStyle/>
          <a:p>
            <a:fld id="{7F2E9D5F-9C73-4D4F-97D0-62346F3C312C}"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5</a:t>
            </a:fld>
            <a:endParaRPr lang="en-US" dirty="0"/>
          </a:p>
        </p:txBody>
      </p:sp>
    </p:spTree>
    <p:extLst>
      <p:ext uri="{BB962C8B-B14F-4D97-AF65-F5344CB8AC3E}">
        <p14:creationId xmlns:p14="http://schemas.microsoft.com/office/powerpoint/2010/main" val="167344305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Article 2</a:t>
            </a:r>
            <a:endParaRPr lang="en-US" dirty="0"/>
          </a:p>
        </p:txBody>
      </p:sp>
      <p:sp>
        <p:nvSpPr>
          <p:cNvPr id="3" name="Content Placeholder 2"/>
          <p:cNvSpPr>
            <a:spLocks noGrp="1"/>
          </p:cNvSpPr>
          <p:nvPr>
            <p:ph idx="1"/>
          </p:nvPr>
        </p:nvSpPr>
        <p:spPr/>
        <p:txBody>
          <a:bodyPr/>
          <a:lstStyle/>
          <a:p>
            <a:r>
              <a:rPr lang="en-US" dirty="0"/>
              <a:t>All the measures are taken to ensure only compared projects are taken into account. Very well detailed description on how the result and the case study is carried out. There is also survey which support </a:t>
            </a:r>
            <a:r>
              <a:rPr lang="en-US" dirty="0" smtClean="0"/>
              <a:t>the research</a:t>
            </a:r>
            <a:r>
              <a:rPr lang="en-US" dirty="0"/>
              <a:t>. Very well described the scope of the research. The results for all the outcomes are well stated with complete numerical statistics on the variation between the pair programming and solo programming. pair jelling </a:t>
            </a:r>
            <a:r>
              <a:rPr lang="en-US" dirty="0" smtClean="0"/>
              <a:t>concept is introduced.</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B960B584-681A-274A-91C1-7AFBB8CBBC95}"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6</a:t>
            </a:fld>
            <a:endParaRPr lang="en-US" dirty="0"/>
          </a:p>
        </p:txBody>
      </p:sp>
    </p:spTree>
    <p:extLst>
      <p:ext uri="{BB962C8B-B14F-4D97-AF65-F5344CB8AC3E}">
        <p14:creationId xmlns:p14="http://schemas.microsoft.com/office/powerpoint/2010/main" val="195035309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 of Article 1</a:t>
            </a:r>
            <a:endParaRPr lang="en-US" dirty="0"/>
          </a:p>
        </p:txBody>
      </p:sp>
      <p:sp>
        <p:nvSpPr>
          <p:cNvPr id="3" name="Content Placeholder 2"/>
          <p:cNvSpPr>
            <a:spLocks noGrp="1"/>
          </p:cNvSpPr>
          <p:nvPr>
            <p:ph idx="1"/>
          </p:nvPr>
        </p:nvSpPr>
        <p:spPr/>
        <p:txBody>
          <a:bodyPr/>
          <a:lstStyle/>
          <a:p>
            <a:r>
              <a:rPr lang="en-US" dirty="0"/>
              <a:t>Not clearly mentioned the development process followed in the process. Numerical values are not stated about how much percent the impact of pair programming over solo </a:t>
            </a:r>
            <a:endParaRPr lang="en-US" dirty="0"/>
          </a:p>
          <a:p>
            <a:r>
              <a:rPr lang="en-US" dirty="0"/>
              <a:t>programming. All the metrics are not considered in the four case studies that are made. Limitations are not well described. The author done an extensive previous article research. But the author did not well describe the result section. The compared projects are of different type and different effort estimations are made and no requirement change influence is not mentioned. This other facto influences the results. </a:t>
            </a:r>
            <a:endParaRPr lang="en-US" dirty="0"/>
          </a:p>
          <a:p>
            <a:endParaRPr lang="en-US" dirty="0"/>
          </a:p>
        </p:txBody>
      </p:sp>
      <p:sp>
        <p:nvSpPr>
          <p:cNvPr id="4" name="Date Placeholder 3"/>
          <p:cNvSpPr>
            <a:spLocks noGrp="1"/>
          </p:cNvSpPr>
          <p:nvPr>
            <p:ph type="dt" sz="half" idx="10"/>
          </p:nvPr>
        </p:nvSpPr>
        <p:spPr/>
        <p:txBody>
          <a:bodyPr/>
          <a:lstStyle/>
          <a:p>
            <a:fld id="{00C8C5E0-9786-364A-99BF-1F9E0EF242DE}"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7</a:t>
            </a:fld>
            <a:endParaRPr lang="en-US" dirty="0"/>
          </a:p>
        </p:txBody>
      </p:sp>
    </p:spTree>
    <p:extLst>
      <p:ext uri="{BB962C8B-B14F-4D97-AF65-F5344CB8AC3E}">
        <p14:creationId xmlns:p14="http://schemas.microsoft.com/office/powerpoint/2010/main" val="163448699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 of Article 2</a:t>
            </a:r>
            <a:endParaRPr lang="en-US" dirty="0"/>
          </a:p>
        </p:txBody>
      </p:sp>
      <p:sp>
        <p:nvSpPr>
          <p:cNvPr id="3" name="Content Placeholder 2"/>
          <p:cNvSpPr>
            <a:spLocks noGrp="1"/>
          </p:cNvSpPr>
          <p:nvPr>
            <p:ph idx="1"/>
          </p:nvPr>
        </p:nvSpPr>
        <p:spPr/>
        <p:txBody>
          <a:bodyPr/>
          <a:lstStyle/>
          <a:p>
            <a:r>
              <a:rPr lang="en-US" dirty="0"/>
              <a:t>imitations and threats to validity are not well described. The Text is complex to understand sing diagrams to explain the results would have been nice. Scope of the project is narrow it is only applicable to university level task. Industry level complex task might have a varied result. No good justification is done for choosing the metric for quality measurement. </a:t>
            </a:r>
            <a:endParaRPr lang="en-US" dirty="0"/>
          </a:p>
          <a:p>
            <a:endParaRPr lang="en-US" dirty="0"/>
          </a:p>
        </p:txBody>
      </p:sp>
      <p:sp>
        <p:nvSpPr>
          <p:cNvPr id="4" name="Date Placeholder 3"/>
          <p:cNvSpPr>
            <a:spLocks noGrp="1"/>
          </p:cNvSpPr>
          <p:nvPr>
            <p:ph type="dt" sz="half" idx="10"/>
          </p:nvPr>
        </p:nvSpPr>
        <p:spPr/>
        <p:txBody>
          <a:bodyPr/>
          <a:lstStyle/>
          <a:p>
            <a:fld id="{F0790800-A5D1-7347-95F1-CA0EBD25EDA1}"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8</a:t>
            </a:fld>
            <a:endParaRPr lang="en-US" dirty="0"/>
          </a:p>
        </p:txBody>
      </p:sp>
    </p:spTree>
    <p:extLst>
      <p:ext uri="{BB962C8B-B14F-4D97-AF65-F5344CB8AC3E}">
        <p14:creationId xmlns:p14="http://schemas.microsoft.com/office/powerpoint/2010/main" val="4632573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119778"/>
          </a:xfrm>
        </p:spPr>
        <p:txBody>
          <a:bodyPr>
            <a:normAutofit fontScale="90000"/>
          </a:bodyPr>
          <a:lstStyle/>
          <a:p>
            <a:r>
              <a:rPr lang="en-US" sz="3600" b="1" dirty="0"/>
              <a:t>Compare with the Methods from literature</a:t>
            </a:r>
            <a:r>
              <a:rPr lang="en-US" b="1" dirty="0"/>
              <a:t>. </a:t>
            </a:r>
            <a:r>
              <a:rPr lang="en-US" dirty="0"/>
              <a:t/>
            </a:r>
            <a:br>
              <a:rPr lang="en-US" dirty="0"/>
            </a:br>
            <a:endParaRPr lang="en-US" dirty="0"/>
          </a:p>
        </p:txBody>
      </p:sp>
      <p:sp>
        <p:nvSpPr>
          <p:cNvPr id="3" name="Content Placeholder 2"/>
          <p:cNvSpPr>
            <a:spLocks noGrp="1"/>
          </p:cNvSpPr>
          <p:nvPr>
            <p:ph idx="1"/>
          </p:nvPr>
        </p:nvSpPr>
        <p:spPr>
          <a:xfrm>
            <a:off x="164123" y="2168769"/>
            <a:ext cx="11540149" cy="4536831"/>
          </a:xfrm>
        </p:spPr>
        <p:txBody>
          <a:bodyPr/>
          <a:lstStyle/>
          <a:p>
            <a:r>
              <a:rPr lang="en-US" dirty="0"/>
              <a:t>Similarities: </a:t>
            </a:r>
            <a:endParaRPr lang="en-US" dirty="0"/>
          </a:p>
          <a:p>
            <a:r>
              <a:rPr lang="en-US" dirty="0"/>
              <a:t>The defect density is important in both the case. In the CMMI level the both article belong to process model where the extreme programming is used is applicable in both the cases. Similarities include support for low level of defects. The important common difference within the article is that they both are supporting the defect as a metric for quality improvement which can help to support the articles contribution as their empirical results show that either improved or same no change in quality when pair programming is used. They use ISO standards to justify the metrics selected. Both follow ISO 9001:2008 standard (general assumption) from pattern followed. </a:t>
            </a:r>
            <a:endParaRPr lang="en-US" dirty="0"/>
          </a:p>
          <a:p>
            <a:endParaRPr lang="en-US" dirty="0"/>
          </a:p>
        </p:txBody>
      </p:sp>
      <p:sp>
        <p:nvSpPr>
          <p:cNvPr id="4" name="Date Placeholder 3"/>
          <p:cNvSpPr>
            <a:spLocks noGrp="1"/>
          </p:cNvSpPr>
          <p:nvPr>
            <p:ph type="dt" sz="half" idx="10"/>
          </p:nvPr>
        </p:nvSpPr>
        <p:spPr/>
        <p:txBody>
          <a:bodyPr/>
          <a:lstStyle/>
          <a:p>
            <a:fld id="{0BC08BC3-FF97-8747-9F9D-75C4FEA9CA3B}" type="datetime1">
              <a:rPr lang="en-IN" smtClean="0"/>
              <a:t>18/12/15</a:t>
            </a:fld>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9</a:t>
            </a:fld>
            <a:endParaRPr lang="en-US" dirty="0"/>
          </a:p>
        </p:txBody>
      </p:sp>
    </p:spTree>
    <p:extLst>
      <p:ext uri="{BB962C8B-B14F-4D97-AF65-F5344CB8AC3E}">
        <p14:creationId xmlns:p14="http://schemas.microsoft.com/office/powerpoint/2010/main" val="1016874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majorFont>
      <a:minorFont>
        <a:latin typeface="Calibri" panose="020F0502020204030204"/>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325</TotalTime>
  <Words>1178</Words>
  <Application>Microsoft Macintosh PowerPoint</Application>
  <PresentationFormat>Widescreen</PresentationFormat>
  <Paragraphs>85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Schoolbook</vt:lpstr>
      <vt:lpstr>Corbel</vt:lpstr>
      <vt:lpstr>Arial</vt:lpstr>
      <vt:lpstr>Feathered</vt:lpstr>
      <vt:lpstr>Software Evaluation.</vt:lpstr>
      <vt:lpstr>Pair Programming and its impact over quality.</vt:lpstr>
      <vt:lpstr>Problem Domain and Scope</vt:lpstr>
      <vt:lpstr>Methods and Analysis </vt:lpstr>
      <vt:lpstr>Strength of Article 1</vt:lpstr>
      <vt:lpstr>Strength of Article 2</vt:lpstr>
      <vt:lpstr>Weakness of Article 1</vt:lpstr>
      <vt:lpstr>Weakness of Article 2</vt:lpstr>
      <vt:lpstr>Compare with the Methods from literature.  </vt:lpstr>
      <vt:lpstr>Compare with the Methods from literature</vt:lpstr>
      <vt:lpstr>Information From article 2</vt:lpstr>
      <vt:lpstr>Information from article 1</vt:lpstr>
      <vt:lpstr>Solution  of Article 1</vt:lpstr>
      <vt:lpstr>Solution of Article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KARTHEEK ARUN SAI RAM CHILLA</dc:creator>
  <cp:lastModifiedBy>KARTHEEK ARUN SAI RAM CHILLA</cp:lastModifiedBy>
  <cp:revision>19</cp:revision>
  <dcterms:created xsi:type="dcterms:W3CDTF">2015-12-17T20:54:33Z</dcterms:created>
  <dcterms:modified xsi:type="dcterms:W3CDTF">2015-12-18T02:20:20Z</dcterms:modified>
</cp:coreProperties>
</file>