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7" r:id="rId3"/>
    <p:sldId id="258" r:id="rId4"/>
    <p:sldId id="285" r:id="rId5"/>
    <p:sldId id="286" r:id="rId6"/>
    <p:sldId id="287" r:id="rId7"/>
    <p:sldId id="269"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61" d="100"/>
          <a:sy n="61" d="100"/>
        </p:scale>
        <p:origin x="6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C16A1-9676-4E71-9912-30D1D5AE7C3D}" type="datetimeFigureOut">
              <a:rPr lang="sv-SE" smtClean="0"/>
              <a:t>2015-03-30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2DB05-F670-4A7F-A83D-22A015F17DAF}" type="slidenum">
              <a:rPr lang="sv-SE" smtClean="0"/>
              <a:t>‹#›</a:t>
            </a:fld>
            <a:endParaRPr lang="sv-SE"/>
          </a:p>
        </p:txBody>
      </p:sp>
    </p:spTree>
    <p:extLst>
      <p:ext uri="{BB962C8B-B14F-4D97-AF65-F5344CB8AC3E}">
        <p14:creationId xmlns:p14="http://schemas.microsoft.com/office/powerpoint/2010/main" val="333488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7</a:t>
            </a:fld>
            <a:endParaRPr lang="sv-SE"/>
          </a:p>
        </p:txBody>
      </p:sp>
    </p:spTree>
    <p:extLst>
      <p:ext uri="{BB962C8B-B14F-4D97-AF65-F5344CB8AC3E}">
        <p14:creationId xmlns:p14="http://schemas.microsoft.com/office/powerpoint/2010/main" val="227723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26</a:t>
            </a:fld>
            <a:endParaRPr lang="sv-SE"/>
          </a:p>
        </p:txBody>
      </p:sp>
    </p:spTree>
    <p:extLst>
      <p:ext uri="{BB962C8B-B14F-4D97-AF65-F5344CB8AC3E}">
        <p14:creationId xmlns:p14="http://schemas.microsoft.com/office/powerpoint/2010/main" val="257562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8</a:t>
            </a:fld>
            <a:endParaRPr lang="sv-SE"/>
          </a:p>
        </p:txBody>
      </p:sp>
    </p:spTree>
    <p:extLst>
      <p:ext uri="{BB962C8B-B14F-4D97-AF65-F5344CB8AC3E}">
        <p14:creationId xmlns:p14="http://schemas.microsoft.com/office/powerpoint/2010/main" val="45785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9</a:t>
            </a:fld>
            <a:endParaRPr lang="sv-SE"/>
          </a:p>
        </p:txBody>
      </p:sp>
    </p:spTree>
    <p:extLst>
      <p:ext uri="{BB962C8B-B14F-4D97-AF65-F5344CB8AC3E}">
        <p14:creationId xmlns:p14="http://schemas.microsoft.com/office/powerpoint/2010/main" val="98962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10</a:t>
            </a:fld>
            <a:endParaRPr lang="sv-SE"/>
          </a:p>
        </p:txBody>
      </p:sp>
    </p:spTree>
    <p:extLst>
      <p:ext uri="{BB962C8B-B14F-4D97-AF65-F5344CB8AC3E}">
        <p14:creationId xmlns:p14="http://schemas.microsoft.com/office/powerpoint/2010/main" val="33608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11</a:t>
            </a:fld>
            <a:endParaRPr lang="sv-SE"/>
          </a:p>
        </p:txBody>
      </p:sp>
    </p:spTree>
    <p:extLst>
      <p:ext uri="{BB962C8B-B14F-4D97-AF65-F5344CB8AC3E}">
        <p14:creationId xmlns:p14="http://schemas.microsoft.com/office/powerpoint/2010/main" val="371258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12</a:t>
            </a:fld>
            <a:endParaRPr lang="sv-SE"/>
          </a:p>
        </p:txBody>
      </p:sp>
    </p:spTree>
    <p:extLst>
      <p:ext uri="{BB962C8B-B14F-4D97-AF65-F5344CB8AC3E}">
        <p14:creationId xmlns:p14="http://schemas.microsoft.com/office/powerpoint/2010/main" val="165092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14</a:t>
            </a:fld>
            <a:endParaRPr lang="sv-SE"/>
          </a:p>
        </p:txBody>
      </p:sp>
    </p:spTree>
    <p:extLst>
      <p:ext uri="{BB962C8B-B14F-4D97-AF65-F5344CB8AC3E}">
        <p14:creationId xmlns:p14="http://schemas.microsoft.com/office/powerpoint/2010/main" val="611388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745A1A88-F3BC-40E3-B4C3-F66B17284D0C}" type="slidenum">
              <a:rPr lang="sv-SE" smtClean="0"/>
              <a:pPr/>
              <a:t>15</a:t>
            </a:fld>
            <a:endParaRPr lang="sv-SE"/>
          </a:p>
        </p:txBody>
      </p:sp>
    </p:spTree>
    <p:extLst>
      <p:ext uri="{BB962C8B-B14F-4D97-AF65-F5344CB8AC3E}">
        <p14:creationId xmlns:p14="http://schemas.microsoft.com/office/powerpoint/2010/main" val="103183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sv-SE" dirty="0" err="1" smtClean="0"/>
              <a:t>Example</a:t>
            </a:r>
            <a:r>
              <a:rPr lang="sv-SE" dirty="0" smtClean="0"/>
              <a:t>: Google </a:t>
            </a:r>
            <a:r>
              <a:rPr lang="sv-SE" dirty="0" err="1" smtClean="0"/>
              <a:t>define</a:t>
            </a:r>
            <a:r>
              <a:rPr lang="sv-SE" dirty="0" smtClean="0"/>
              <a:t> - interaction</a:t>
            </a:r>
          </a:p>
          <a:p>
            <a:pPr lvl="1" eaLnBrk="1" hangingPunct="1"/>
            <a:r>
              <a:rPr lang="sv-SE" dirty="0" err="1" smtClean="0"/>
              <a:t>Example</a:t>
            </a:r>
            <a:r>
              <a:rPr lang="sv-SE" dirty="0" smtClean="0"/>
              <a:t>: </a:t>
            </a:r>
            <a:r>
              <a:rPr lang="sv-SE" dirty="0" err="1" smtClean="0"/>
              <a:t>Inspec</a:t>
            </a:r>
            <a:r>
              <a:rPr lang="sv-SE" dirty="0" smtClean="0"/>
              <a:t> Thesaurus</a:t>
            </a:r>
          </a:p>
          <a:p>
            <a:pPr lvl="1" eaLnBrk="1" hangingPunct="1"/>
            <a:endParaRPr lang="sv-SE" dirty="0" smtClean="0"/>
          </a:p>
          <a:p>
            <a:pPr lvl="1" eaLnBrk="1" hangingPunct="1"/>
            <a:r>
              <a:rPr lang="sv-SE" sz="1200" dirty="0" err="1" smtClean="0">
                <a:latin typeface="Times New Roman" pitchFamily="18" charset="0"/>
              </a:rPr>
              <a:t>Examples</a:t>
            </a:r>
            <a:r>
              <a:rPr lang="sv-SE" sz="1200" dirty="0" smtClean="0">
                <a:latin typeface="Times New Roman" pitchFamily="18" charset="0"/>
              </a:rPr>
              <a:t> of </a:t>
            </a:r>
            <a:r>
              <a:rPr lang="sv-SE" sz="1200" dirty="0" err="1" smtClean="0">
                <a:latin typeface="Times New Roman" pitchFamily="18" charset="0"/>
              </a:rPr>
              <a:t>encyclopedias</a:t>
            </a:r>
            <a:r>
              <a:rPr lang="sv-SE" sz="1200" dirty="0" smtClean="0">
                <a:latin typeface="Times New Roman" pitchFamily="18" charset="0"/>
              </a:rPr>
              <a:t>:</a:t>
            </a:r>
          </a:p>
          <a:p>
            <a:pPr lvl="1" eaLnBrk="1" hangingPunct="1"/>
            <a:r>
              <a:rPr lang="sv-SE" sz="1200" dirty="0" smtClean="0">
                <a:latin typeface="Times New Roman" pitchFamily="18" charset="0"/>
              </a:rPr>
              <a:t>Encyclopedia of Software </a:t>
            </a:r>
            <a:r>
              <a:rPr lang="sv-SE" sz="1200" dirty="0" err="1" smtClean="0">
                <a:latin typeface="Times New Roman" pitchFamily="18" charset="0"/>
              </a:rPr>
              <a:t>Engineering</a:t>
            </a:r>
            <a:endParaRPr lang="sv-SE" sz="1200" dirty="0" smtClean="0">
              <a:latin typeface="Times New Roman" pitchFamily="18" charset="0"/>
            </a:endParaRPr>
          </a:p>
          <a:p>
            <a:pPr lvl="1" eaLnBrk="1" hangingPunct="1"/>
            <a:r>
              <a:rPr lang="sv-SE" sz="1200" dirty="0" err="1" smtClean="0">
                <a:latin typeface="Times New Roman" pitchFamily="18" charset="0"/>
              </a:rPr>
              <a:t>Acronym</a:t>
            </a:r>
            <a:r>
              <a:rPr lang="sv-SE" sz="1200" dirty="0" smtClean="0">
                <a:latin typeface="Times New Roman" pitchFamily="18" charset="0"/>
              </a:rPr>
              <a:t> </a:t>
            </a:r>
            <a:r>
              <a:rPr lang="sv-SE" sz="1200" dirty="0" err="1" smtClean="0">
                <a:latin typeface="Times New Roman" pitchFamily="18" charset="0"/>
              </a:rPr>
              <a:t>Finder</a:t>
            </a:r>
            <a:endParaRPr lang="sv-SE" sz="1200" dirty="0" smtClean="0">
              <a:latin typeface="Times New Roman" pitchFamily="18" charset="0"/>
            </a:endParaRPr>
          </a:p>
          <a:p>
            <a:pPr lvl="1" eaLnBrk="1" hangingPunct="1"/>
            <a:r>
              <a:rPr lang="sv-SE" sz="1200" dirty="0" err="1" smtClean="0">
                <a:latin typeface="Times New Roman" pitchFamily="18" charset="0"/>
              </a:rPr>
              <a:t>McGrawHill</a:t>
            </a:r>
            <a:r>
              <a:rPr lang="sv-SE" sz="1200" dirty="0" smtClean="0">
                <a:latin typeface="Times New Roman" pitchFamily="18" charset="0"/>
              </a:rPr>
              <a:t> Encyclopedia of Science &amp; Technology</a:t>
            </a:r>
            <a:br>
              <a:rPr lang="sv-SE" sz="1200" dirty="0" smtClean="0">
                <a:latin typeface="Times New Roman" pitchFamily="18" charset="0"/>
              </a:rPr>
            </a:br>
            <a:r>
              <a:rPr lang="sv-SE" sz="1200" dirty="0" smtClean="0">
                <a:latin typeface="Times New Roman" pitchFamily="18" charset="0"/>
              </a:rPr>
              <a:t>(all </a:t>
            </a:r>
            <a:r>
              <a:rPr lang="sv-SE" sz="1200" dirty="0" err="1" smtClean="0">
                <a:latin typeface="Times New Roman" pitchFamily="18" charset="0"/>
              </a:rPr>
              <a:t>found</a:t>
            </a:r>
            <a:r>
              <a:rPr lang="sv-SE" sz="1200" dirty="0" smtClean="0">
                <a:latin typeface="Times New Roman" pitchFamily="18" charset="0"/>
              </a:rPr>
              <a:t> by ”</a:t>
            </a:r>
            <a:r>
              <a:rPr lang="sv-SE" sz="1200" dirty="0" err="1" smtClean="0">
                <a:latin typeface="Times New Roman" pitchFamily="18" charset="0"/>
              </a:rPr>
              <a:t>Find</a:t>
            </a:r>
            <a:r>
              <a:rPr lang="sv-SE" sz="1200" dirty="0" smtClean="0">
                <a:latin typeface="Times New Roman" pitchFamily="18" charset="0"/>
              </a:rPr>
              <a:t> </a:t>
            </a:r>
            <a:r>
              <a:rPr lang="sv-SE" sz="1200" dirty="0" err="1" smtClean="0">
                <a:latin typeface="Times New Roman" pitchFamily="18" charset="0"/>
              </a:rPr>
              <a:t>Database</a:t>
            </a:r>
            <a:r>
              <a:rPr lang="sv-SE" sz="1200" dirty="0" smtClean="0">
                <a:latin typeface="Times New Roman" pitchFamily="18" charset="0"/>
              </a:rPr>
              <a:t>” or ”</a:t>
            </a:r>
            <a:r>
              <a:rPr lang="sv-SE" sz="1200" dirty="0" err="1" smtClean="0">
                <a:latin typeface="Times New Roman" pitchFamily="18" charset="0"/>
              </a:rPr>
              <a:t>Database</a:t>
            </a:r>
            <a:r>
              <a:rPr lang="sv-SE" sz="1200" dirty="0" smtClean="0">
                <a:latin typeface="Times New Roman" pitchFamily="18" charset="0"/>
              </a:rPr>
              <a:t> List”)</a:t>
            </a:r>
            <a:endParaRPr lang="sv-SE" dirty="0" smtClean="0"/>
          </a:p>
          <a:p>
            <a:endParaRPr lang="sv-SE" dirty="0"/>
          </a:p>
        </p:txBody>
      </p:sp>
      <p:sp>
        <p:nvSpPr>
          <p:cNvPr id="4" name="Slide Number Placeholder 3"/>
          <p:cNvSpPr>
            <a:spLocks noGrp="1"/>
          </p:cNvSpPr>
          <p:nvPr>
            <p:ph type="sldNum" sz="quarter" idx="10"/>
          </p:nvPr>
        </p:nvSpPr>
        <p:spPr/>
        <p:txBody>
          <a:bodyPr/>
          <a:lstStyle/>
          <a:p>
            <a:fld id="{745A1A88-F3BC-40E3-B4C3-F66B17284D0C}" type="slidenum">
              <a:rPr lang="sv-SE" smtClean="0"/>
              <a:pPr/>
              <a:t>16</a:t>
            </a:fld>
            <a:endParaRPr lang="sv-SE"/>
          </a:p>
        </p:txBody>
      </p:sp>
    </p:spTree>
    <p:extLst>
      <p:ext uri="{BB962C8B-B14F-4D97-AF65-F5344CB8AC3E}">
        <p14:creationId xmlns:p14="http://schemas.microsoft.com/office/powerpoint/2010/main" val="40321624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3/30/2015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3/30/2015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3/30/2015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3/30/2015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th.se/eng/librarybib.nsf/pages/book-a-librari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ub.lu.se/laeranderesurser/vetenskaplighet/vetenskap-populaervetenskap.ht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858" y="1563329"/>
            <a:ext cx="9011265" cy="2904702"/>
          </a:xfrm>
        </p:spPr>
        <p:txBody>
          <a:bodyPr/>
          <a:lstStyle/>
          <a:p>
            <a:r>
              <a:rPr lang="sv-SE" sz="7200" dirty="0" err="1" smtClean="0"/>
              <a:t>Scientific</a:t>
            </a:r>
            <a:r>
              <a:rPr lang="sv-SE" sz="7200" dirty="0" smtClean="0"/>
              <a:t> Information </a:t>
            </a:r>
            <a:r>
              <a:rPr lang="sv-SE" sz="7200" dirty="0" err="1" smtClean="0"/>
              <a:t>retrieval</a:t>
            </a:r>
            <a:endParaRPr lang="sv-SE" sz="7200" dirty="0"/>
          </a:p>
        </p:txBody>
      </p:sp>
      <p:sp>
        <p:nvSpPr>
          <p:cNvPr id="3" name="Subtitle 2"/>
          <p:cNvSpPr>
            <a:spLocks noGrp="1"/>
          </p:cNvSpPr>
          <p:nvPr>
            <p:ph type="subTitle" idx="1"/>
          </p:nvPr>
        </p:nvSpPr>
        <p:spPr/>
        <p:txBody>
          <a:bodyPr/>
          <a:lstStyle/>
          <a:p>
            <a:r>
              <a:rPr lang="sv-SE" dirty="0" smtClean="0"/>
              <a:t>Sofia Swartz, Blekinge Tekniska Högskola</a:t>
            </a:r>
            <a:endParaRPr lang="sv-SE" dirty="0"/>
          </a:p>
        </p:txBody>
      </p:sp>
    </p:spTree>
    <p:extLst>
      <p:ext uri="{BB962C8B-B14F-4D97-AF65-F5344CB8AC3E}">
        <p14:creationId xmlns:p14="http://schemas.microsoft.com/office/powerpoint/2010/main" val="705408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err="1" smtClean="0"/>
              <a:t>Peer-reviewed</a:t>
            </a:r>
            <a:r>
              <a:rPr lang="sv-SE" dirty="0" smtClean="0"/>
              <a:t> </a:t>
            </a:r>
            <a:r>
              <a:rPr lang="sv-SE" dirty="0" err="1" smtClean="0"/>
              <a:t>articles</a:t>
            </a:r>
            <a:r>
              <a:rPr lang="sv-SE" dirty="0" smtClean="0"/>
              <a:t> - elements</a:t>
            </a:r>
            <a:endParaRPr lang="en-US" dirty="0"/>
          </a:p>
        </p:txBody>
      </p:sp>
      <p:sp>
        <p:nvSpPr>
          <p:cNvPr id="3" name="Content Placeholder 2"/>
          <p:cNvSpPr>
            <a:spLocks noGrp="1"/>
          </p:cNvSpPr>
          <p:nvPr>
            <p:ph idx="1"/>
          </p:nvPr>
        </p:nvSpPr>
        <p:spPr/>
        <p:txBody>
          <a:bodyPr>
            <a:normAutofit/>
          </a:bodyPr>
          <a:lstStyle/>
          <a:p>
            <a:r>
              <a:rPr lang="en-US" b="1" dirty="0" smtClean="0"/>
              <a:t>Result</a:t>
            </a:r>
            <a:r>
              <a:rPr lang="en-US" dirty="0" smtClean="0"/>
              <a:t> – where the research result is presented in text and possibly with tables, charts and figures.</a:t>
            </a:r>
          </a:p>
          <a:p>
            <a:r>
              <a:rPr lang="en-US" b="1" dirty="0" smtClean="0"/>
              <a:t>Discussion</a:t>
            </a:r>
            <a:r>
              <a:rPr lang="en-US" dirty="0" smtClean="0"/>
              <a:t> – in this part the research result is discussed as well as those principles, relations or generalizations which are supported by the result of the study. Possible weaknesses in the study are addressed here.</a:t>
            </a:r>
          </a:p>
          <a:p>
            <a:r>
              <a:rPr lang="en-US" b="1" dirty="0" smtClean="0"/>
              <a:t>Bibliography</a:t>
            </a:r>
            <a:r>
              <a:rPr lang="en-US" dirty="0" smtClean="0"/>
              <a:t> – sometimes also called list of references. All documents used by the author should be included in the bibliography.</a:t>
            </a:r>
          </a:p>
        </p:txBody>
      </p:sp>
    </p:spTree>
    <p:extLst>
      <p:ext uri="{BB962C8B-B14F-4D97-AF65-F5344CB8AC3E}">
        <p14:creationId xmlns:p14="http://schemas.microsoft.com/office/powerpoint/2010/main" val="31683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Metadata – </a:t>
            </a:r>
            <a:r>
              <a:rPr lang="sv-SE" dirty="0" err="1" smtClean="0"/>
              <a:t>what</a:t>
            </a:r>
            <a:r>
              <a:rPr lang="sv-SE" dirty="0" smtClean="0"/>
              <a:t> is that?</a:t>
            </a:r>
            <a:endParaRPr lang="en-US" dirty="0"/>
          </a:p>
        </p:txBody>
      </p:sp>
      <p:sp>
        <p:nvSpPr>
          <p:cNvPr id="3" name="Content Placeholder 2"/>
          <p:cNvSpPr>
            <a:spLocks noGrp="1"/>
          </p:cNvSpPr>
          <p:nvPr>
            <p:ph idx="1"/>
          </p:nvPr>
        </p:nvSpPr>
        <p:spPr/>
        <p:txBody>
          <a:bodyPr/>
          <a:lstStyle/>
          <a:p>
            <a:r>
              <a:rPr lang="sv-SE" dirty="0" smtClean="0"/>
              <a:t>Data </a:t>
            </a:r>
            <a:r>
              <a:rPr lang="sv-SE" dirty="0" err="1" smtClean="0"/>
              <a:t>about</a:t>
            </a:r>
            <a:r>
              <a:rPr lang="sv-SE" dirty="0" smtClean="0"/>
              <a:t> data.</a:t>
            </a:r>
          </a:p>
          <a:p>
            <a:r>
              <a:rPr lang="sv-SE" dirty="0" smtClean="0"/>
              <a:t>Metadata </a:t>
            </a:r>
            <a:r>
              <a:rPr lang="sv-SE" dirty="0" err="1" smtClean="0"/>
              <a:t>describes</a:t>
            </a:r>
            <a:r>
              <a:rPr lang="sv-SE" dirty="0" smtClean="0"/>
              <a:t> the </a:t>
            </a:r>
            <a:r>
              <a:rPr lang="sv-SE" dirty="0" err="1" smtClean="0"/>
              <a:t>document</a:t>
            </a:r>
            <a:r>
              <a:rPr lang="sv-SE" dirty="0" smtClean="0"/>
              <a:t> and </a:t>
            </a:r>
            <a:r>
              <a:rPr lang="sv-SE" dirty="0" err="1" smtClean="0"/>
              <a:t>allows</a:t>
            </a:r>
            <a:r>
              <a:rPr lang="sv-SE" dirty="0" smtClean="0"/>
              <a:t> </a:t>
            </a:r>
            <a:r>
              <a:rPr lang="sv-SE" dirty="0" err="1" smtClean="0"/>
              <a:t>us</a:t>
            </a:r>
            <a:r>
              <a:rPr lang="sv-SE" dirty="0" smtClean="0"/>
              <a:t> to </a:t>
            </a:r>
            <a:r>
              <a:rPr lang="sv-SE" dirty="0" err="1" smtClean="0"/>
              <a:t>find</a:t>
            </a:r>
            <a:r>
              <a:rPr lang="sv-SE" dirty="0" smtClean="0"/>
              <a:t>, </a:t>
            </a:r>
            <a:r>
              <a:rPr lang="sv-SE" dirty="0" err="1" smtClean="0"/>
              <a:t>manage</a:t>
            </a:r>
            <a:r>
              <a:rPr lang="sv-SE" dirty="0" smtClean="0"/>
              <a:t>, </a:t>
            </a:r>
            <a:r>
              <a:rPr lang="sv-SE" dirty="0" err="1" smtClean="0"/>
              <a:t>control</a:t>
            </a:r>
            <a:r>
              <a:rPr lang="sv-SE" dirty="0" smtClean="0"/>
              <a:t> and </a:t>
            </a:r>
            <a:r>
              <a:rPr lang="sv-SE" dirty="0" err="1" smtClean="0"/>
              <a:t>understand</a:t>
            </a:r>
            <a:r>
              <a:rPr lang="sv-SE" dirty="0" smtClean="0"/>
              <a:t> the information.</a:t>
            </a:r>
          </a:p>
          <a:p>
            <a:r>
              <a:rPr lang="sv-SE" dirty="0" err="1" smtClean="0"/>
              <a:t>Examples</a:t>
            </a:r>
            <a:r>
              <a:rPr lang="sv-SE" dirty="0" smtClean="0"/>
              <a:t>: Journal </a:t>
            </a:r>
            <a:r>
              <a:rPr lang="sv-SE" dirty="0" err="1" smtClean="0"/>
              <a:t>title</a:t>
            </a:r>
            <a:r>
              <a:rPr lang="sv-SE" dirty="0" smtClean="0"/>
              <a:t>, </a:t>
            </a:r>
            <a:r>
              <a:rPr lang="sv-SE" dirty="0" err="1" smtClean="0"/>
              <a:t>article</a:t>
            </a:r>
            <a:r>
              <a:rPr lang="sv-SE" dirty="0" smtClean="0"/>
              <a:t> </a:t>
            </a:r>
            <a:r>
              <a:rPr lang="sv-SE" dirty="0" err="1" smtClean="0"/>
              <a:t>title</a:t>
            </a:r>
            <a:r>
              <a:rPr lang="sv-SE" dirty="0" smtClean="0"/>
              <a:t>, </a:t>
            </a:r>
            <a:r>
              <a:rPr lang="sv-SE" dirty="0" err="1" smtClean="0"/>
              <a:t>author</a:t>
            </a:r>
            <a:r>
              <a:rPr lang="sv-SE" dirty="0" smtClean="0"/>
              <a:t>, </a:t>
            </a:r>
            <a:r>
              <a:rPr lang="sv-SE" dirty="0" err="1" smtClean="0"/>
              <a:t>year</a:t>
            </a:r>
            <a:r>
              <a:rPr lang="sv-SE" dirty="0" smtClean="0"/>
              <a:t>, </a:t>
            </a:r>
            <a:r>
              <a:rPr lang="sv-SE" dirty="0" err="1" smtClean="0"/>
              <a:t>volume</a:t>
            </a:r>
            <a:r>
              <a:rPr lang="sv-SE" dirty="0" smtClean="0"/>
              <a:t>, </a:t>
            </a:r>
            <a:r>
              <a:rPr lang="sv-SE" dirty="0" err="1" smtClean="0"/>
              <a:t>issue</a:t>
            </a:r>
            <a:r>
              <a:rPr lang="sv-SE" dirty="0" smtClean="0"/>
              <a:t>, pages, </a:t>
            </a:r>
            <a:r>
              <a:rPr lang="sv-SE" dirty="0" err="1" smtClean="0"/>
              <a:t>keywords</a:t>
            </a:r>
            <a:r>
              <a:rPr lang="sv-SE" dirty="0" smtClean="0"/>
              <a:t>, abstract.</a:t>
            </a:r>
            <a:endParaRPr lang="en-US" dirty="0"/>
          </a:p>
        </p:txBody>
      </p:sp>
    </p:spTree>
    <p:extLst>
      <p:ext uri="{BB962C8B-B14F-4D97-AF65-F5344CB8AC3E}">
        <p14:creationId xmlns:p14="http://schemas.microsoft.com/office/powerpoint/2010/main" val="215949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Metadata – </a:t>
            </a:r>
            <a:r>
              <a:rPr lang="sv-SE" dirty="0" err="1" smtClean="0"/>
              <a:t>what</a:t>
            </a:r>
            <a:r>
              <a:rPr lang="sv-SE" dirty="0" smtClean="0"/>
              <a:t> is that?</a:t>
            </a:r>
            <a:endParaRPr lang="en-US" dirty="0"/>
          </a:p>
        </p:txBody>
      </p:sp>
      <p:sp>
        <p:nvSpPr>
          <p:cNvPr id="3" name="Content Placeholder 2"/>
          <p:cNvSpPr>
            <a:spLocks noGrp="1"/>
          </p:cNvSpPr>
          <p:nvPr>
            <p:ph idx="1"/>
          </p:nvPr>
        </p:nvSpPr>
        <p:spPr/>
        <p:txBody>
          <a:bodyPr/>
          <a:lstStyle/>
          <a:p>
            <a:r>
              <a:rPr lang="sv-SE" dirty="0" smtClean="0"/>
              <a:t>Data </a:t>
            </a:r>
            <a:r>
              <a:rPr lang="sv-SE" dirty="0" err="1" smtClean="0"/>
              <a:t>about</a:t>
            </a:r>
            <a:r>
              <a:rPr lang="sv-SE" dirty="0" smtClean="0"/>
              <a:t> data.</a:t>
            </a:r>
          </a:p>
          <a:p>
            <a:r>
              <a:rPr lang="sv-SE" dirty="0" smtClean="0"/>
              <a:t>Metadata </a:t>
            </a:r>
            <a:r>
              <a:rPr lang="sv-SE" dirty="0" err="1" smtClean="0"/>
              <a:t>describes</a:t>
            </a:r>
            <a:r>
              <a:rPr lang="sv-SE" dirty="0" smtClean="0"/>
              <a:t> the </a:t>
            </a:r>
            <a:r>
              <a:rPr lang="sv-SE" dirty="0" err="1" smtClean="0"/>
              <a:t>document</a:t>
            </a:r>
            <a:r>
              <a:rPr lang="sv-SE" dirty="0" smtClean="0"/>
              <a:t> and </a:t>
            </a:r>
            <a:r>
              <a:rPr lang="sv-SE" dirty="0" err="1" smtClean="0"/>
              <a:t>allows</a:t>
            </a:r>
            <a:r>
              <a:rPr lang="sv-SE" dirty="0" smtClean="0"/>
              <a:t> </a:t>
            </a:r>
            <a:r>
              <a:rPr lang="sv-SE" dirty="0" err="1" smtClean="0"/>
              <a:t>us</a:t>
            </a:r>
            <a:r>
              <a:rPr lang="sv-SE" dirty="0" smtClean="0"/>
              <a:t> to </a:t>
            </a:r>
            <a:r>
              <a:rPr lang="sv-SE" dirty="0" err="1" smtClean="0"/>
              <a:t>find</a:t>
            </a:r>
            <a:r>
              <a:rPr lang="sv-SE" dirty="0" smtClean="0"/>
              <a:t>, </a:t>
            </a:r>
            <a:r>
              <a:rPr lang="sv-SE" dirty="0" err="1" smtClean="0"/>
              <a:t>manage</a:t>
            </a:r>
            <a:r>
              <a:rPr lang="sv-SE" dirty="0" smtClean="0"/>
              <a:t>, </a:t>
            </a:r>
            <a:r>
              <a:rPr lang="sv-SE" dirty="0" err="1" smtClean="0"/>
              <a:t>control</a:t>
            </a:r>
            <a:r>
              <a:rPr lang="sv-SE" dirty="0" smtClean="0"/>
              <a:t> and </a:t>
            </a:r>
            <a:r>
              <a:rPr lang="sv-SE" dirty="0" err="1" smtClean="0"/>
              <a:t>understand</a:t>
            </a:r>
            <a:r>
              <a:rPr lang="sv-SE" dirty="0" smtClean="0"/>
              <a:t> the information.</a:t>
            </a:r>
          </a:p>
          <a:p>
            <a:r>
              <a:rPr lang="sv-SE" dirty="0" err="1" smtClean="0"/>
              <a:t>Examples</a:t>
            </a:r>
            <a:r>
              <a:rPr lang="sv-SE" dirty="0" smtClean="0"/>
              <a:t>: Journal </a:t>
            </a:r>
            <a:r>
              <a:rPr lang="sv-SE" dirty="0" err="1" smtClean="0"/>
              <a:t>title</a:t>
            </a:r>
            <a:r>
              <a:rPr lang="sv-SE" dirty="0" smtClean="0"/>
              <a:t>, </a:t>
            </a:r>
            <a:r>
              <a:rPr lang="sv-SE" dirty="0" err="1" smtClean="0"/>
              <a:t>article</a:t>
            </a:r>
            <a:r>
              <a:rPr lang="sv-SE" dirty="0" smtClean="0"/>
              <a:t> </a:t>
            </a:r>
            <a:r>
              <a:rPr lang="sv-SE" dirty="0" err="1" smtClean="0"/>
              <a:t>title</a:t>
            </a:r>
            <a:r>
              <a:rPr lang="sv-SE" dirty="0" smtClean="0"/>
              <a:t>, </a:t>
            </a:r>
            <a:r>
              <a:rPr lang="sv-SE" dirty="0" err="1" smtClean="0"/>
              <a:t>author</a:t>
            </a:r>
            <a:r>
              <a:rPr lang="sv-SE" dirty="0" smtClean="0"/>
              <a:t>, </a:t>
            </a:r>
            <a:r>
              <a:rPr lang="sv-SE" dirty="0" err="1" smtClean="0"/>
              <a:t>year</a:t>
            </a:r>
            <a:r>
              <a:rPr lang="sv-SE" dirty="0" smtClean="0"/>
              <a:t>, </a:t>
            </a:r>
            <a:r>
              <a:rPr lang="sv-SE" dirty="0" err="1" smtClean="0"/>
              <a:t>volume</a:t>
            </a:r>
            <a:r>
              <a:rPr lang="sv-SE" dirty="0" smtClean="0"/>
              <a:t>, </a:t>
            </a:r>
            <a:r>
              <a:rPr lang="sv-SE" dirty="0" err="1" smtClean="0"/>
              <a:t>issue</a:t>
            </a:r>
            <a:r>
              <a:rPr lang="sv-SE" dirty="0" smtClean="0"/>
              <a:t>, pages, </a:t>
            </a:r>
            <a:r>
              <a:rPr lang="sv-SE" dirty="0" err="1" smtClean="0"/>
              <a:t>keywords</a:t>
            </a:r>
            <a:r>
              <a:rPr lang="sv-SE" dirty="0" smtClean="0"/>
              <a:t>, abstract.</a:t>
            </a:r>
            <a:endParaRPr lang="en-US" dirty="0"/>
          </a:p>
        </p:txBody>
      </p:sp>
    </p:spTree>
    <p:extLst>
      <p:ext uri="{BB962C8B-B14F-4D97-AF65-F5344CB8AC3E}">
        <p14:creationId xmlns:p14="http://schemas.microsoft.com/office/powerpoint/2010/main" val="114442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Metadata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90" y="1628800"/>
            <a:ext cx="8869406"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176120" y="2348880"/>
            <a:ext cx="2880320" cy="923330"/>
          </a:xfrm>
          <a:prstGeom prst="rect">
            <a:avLst/>
          </a:prstGeom>
          <a:noFill/>
        </p:spPr>
        <p:txBody>
          <a:bodyPr wrap="square" rtlCol="0">
            <a:spAutoFit/>
          </a:bodyPr>
          <a:lstStyle/>
          <a:p>
            <a:r>
              <a:rPr lang="sv-SE" dirty="0" err="1"/>
              <a:t>Search</a:t>
            </a:r>
            <a:r>
              <a:rPr lang="sv-SE" dirty="0"/>
              <a:t>: </a:t>
            </a:r>
            <a:r>
              <a:rPr lang="sv-SE" dirty="0" err="1"/>
              <a:t>development</a:t>
            </a:r>
            <a:r>
              <a:rPr lang="sv-SE" dirty="0"/>
              <a:t> AND </a:t>
            </a:r>
            <a:r>
              <a:rPr lang="sv-SE" dirty="0" err="1"/>
              <a:t>applications</a:t>
            </a:r>
            <a:r>
              <a:rPr lang="sv-SE" dirty="0"/>
              <a:t> AND mobile </a:t>
            </a:r>
            <a:r>
              <a:rPr lang="sv-SE" dirty="0" err="1"/>
              <a:t>devices</a:t>
            </a:r>
            <a:endParaRPr lang="en-US" dirty="0"/>
          </a:p>
        </p:txBody>
      </p:sp>
    </p:spTree>
    <p:extLst>
      <p:ext uri="{BB962C8B-B14F-4D97-AF65-F5344CB8AC3E}">
        <p14:creationId xmlns:p14="http://schemas.microsoft.com/office/powerpoint/2010/main" val="1866319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sv-SE" dirty="0" err="1" smtClean="0"/>
              <a:t>Search</a:t>
            </a:r>
            <a:r>
              <a:rPr lang="sv-SE" dirty="0" smtClean="0"/>
              <a:t> </a:t>
            </a:r>
            <a:r>
              <a:rPr lang="sv-SE" dirty="0" err="1" smtClean="0"/>
              <a:t>strategy</a:t>
            </a:r>
            <a:r>
              <a:rPr lang="sv-SE" dirty="0" smtClean="0"/>
              <a:t> – mind </a:t>
            </a:r>
            <a:r>
              <a:rPr lang="sv-SE" dirty="0" err="1" smtClean="0"/>
              <a:t>map</a:t>
            </a:r>
            <a:endParaRPr lang="sv-SE" dirty="0" smtClean="0"/>
          </a:p>
        </p:txBody>
      </p:sp>
      <p:sp>
        <p:nvSpPr>
          <p:cNvPr id="5123" name="Text Box 4"/>
          <p:cNvSpPr txBox="1">
            <a:spLocks noChangeArrowheads="1"/>
          </p:cNvSpPr>
          <p:nvPr/>
        </p:nvSpPr>
        <p:spPr bwMode="auto">
          <a:xfrm>
            <a:off x="4440239" y="2133600"/>
            <a:ext cx="2447925" cy="641350"/>
          </a:xfrm>
          <a:prstGeom prst="rect">
            <a:avLst/>
          </a:prstGeom>
          <a:solidFill>
            <a:schemeClr val="accent1"/>
          </a:solidFill>
          <a:ln w="9525">
            <a:noFill/>
            <a:miter lim="800000"/>
            <a:headEnd/>
            <a:tailEnd/>
          </a:ln>
        </p:spPr>
        <p:txBody>
          <a:bodyPr>
            <a:spAutoFit/>
          </a:bodyPr>
          <a:lstStyle/>
          <a:p>
            <a:pPr>
              <a:spcBef>
                <a:spcPct val="50000"/>
              </a:spcBef>
            </a:pPr>
            <a:r>
              <a:rPr lang="sv-SE" dirty="0" err="1"/>
              <a:t>Formulate</a:t>
            </a:r>
            <a:r>
              <a:rPr lang="sv-SE" dirty="0"/>
              <a:t> information problem</a:t>
            </a:r>
          </a:p>
        </p:txBody>
      </p:sp>
      <p:sp>
        <p:nvSpPr>
          <p:cNvPr id="5124" name="Text Box 5"/>
          <p:cNvSpPr txBox="1">
            <a:spLocks noChangeArrowheads="1"/>
          </p:cNvSpPr>
          <p:nvPr/>
        </p:nvSpPr>
        <p:spPr bwMode="auto">
          <a:xfrm>
            <a:off x="8401051" y="3284538"/>
            <a:ext cx="1584325" cy="641350"/>
          </a:xfrm>
          <a:prstGeom prst="rect">
            <a:avLst/>
          </a:prstGeom>
          <a:solidFill>
            <a:schemeClr val="accent1"/>
          </a:solidFill>
          <a:ln w="9525">
            <a:noFill/>
            <a:miter lim="800000"/>
            <a:headEnd/>
            <a:tailEnd/>
          </a:ln>
        </p:spPr>
        <p:txBody>
          <a:bodyPr>
            <a:spAutoFit/>
          </a:bodyPr>
          <a:lstStyle/>
          <a:p>
            <a:pPr>
              <a:spcBef>
                <a:spcPct val="50000"/>
              </a:spcBef>
            </a:pPr>
            <a:r>
              <a:rPr lang="sv-SE"/>
              <a:t>Choose sources</a:t>
            </a:r>
          </a:p>
        </p:txBody>
      </p:sp>
      <p:sp>
        <p:nvSpPr>
          <p:cNvPr id="5125" name="Text Box 6"/>
          <p:cNvSpPr txBox="1">
            <a:spLocks noChangeArrowheads="1"/>
          </p:cNvSpPr>
          <p:nvPr/>
        </p:nvSpPr>
        <p:spPr bwMode="auto">
          <a:xfrm>
            <a:off x="7608889" y="4508500"/>
            <a:ext cx="1584325" cy="641350"/>
          </a:xfrm>
          <a:prstGeom prst="rect">
            <a:avLst/>
          </a:prstGeom>
          <a:solidFill>
            <a:schemeClr val="accent1"/>
          </a:solidFill>
          <a:ln w="9525">
            <a:noFill/>
            <a:miter lim="800000"/>
            <a:headEnd/>
            <a:tailEnd/>
          </a:ln>
        </p:spPr>
        <p:txBody>
          <a:bodyPr>
            <a:spAutoFit/>
          </a:bodyPr>
          <a:lstStyle/>
          <a:p>
            <a:pPr>
              <a:spcBef>
                <a:spcPct val="50000"/>
              </a:spcBef>
            </a:pPr>
            <a:r>
              <a:rPr lang="sv-SE"/>
              <a:t>Search technique</a:t>
            </a:r>
          </a:p>
        </p:txBody>
      </p:sp>
      <p:sp>
        <p:nvSpPr>
          <p:cNvPr id="5126" name="Text Box 7"/>
          <p:cNvSpPr txBox="1">
            <a:spLocks noChangeArrowheads="1"/>
          </p:cNvSpPr>
          <p:nvPr/>
        </p:nvSpPr>
        <p:spPr bwMode="auto">
          <a:xfrm>
            <a:off x="5303839" y="5157788"/>
            <a:ext cx="1584325" cy="646112"/>
          </a:xfrm>
          <a:prstGeom prst="rect">
            <a:avLst/>
          </a:prstGeom>
          <a:solidFill>
            <a:schemeClr val="accent1"/>
          </a:solidFill>
          <a:ln w="9525">
            <a:noFill/>
            <a:miter lim="800000"/>
            <a:headEnd/>
            <a:tailEnd/>
          </a:ln>
        </p:spPr>
        <p:txBody>
          <a:bodyPr>
            <a:spAutoFit/>
          </a:bodyPr>
          <a:lstStyle/>
          <a:p>
            <a:pPr>
              <a:spcBef>
                <a:spcPct val="50000"/>
              </a:spcBef>
            </a:pPr>
            <a:r>
              <a:rPr lang="sv-SE"/>
              <a:t>Evaluate the search result</a:t>
            </a:r>
          </a:p>
        </p:txBody>
      </p:sp>
      <p:sp>
        <p:nvSpPr>
          <p:cNvPr id="5127" name="Text Box 8"/>
          <p:cNvSpPr txBox="1">
            <a:spLocks noChangeArrowheads="1"/>
          </p:cNvSpPr>
          <p:nvPr/>
        </p:nvSpPr>
        <p:spPr bwMode="auto">
          <a:xfrm>
            <a:off x="7535864" y="2205038"/>
            <a:ext cx="1584325" cy="641350"/>
          </a:xfrm>
          <a:prstGeom prst="rect">
            <a:avLst/>
          </a:prstGeom>
          <a:solidFill>
            <a:schemeClr val="accent1"/>
          </a:solidFill>
          <a:ln w="9525">
            <a:noFill/>
            <a:miter lim="800000"/>
            <a:headEnd/>
            <a:tailEnd/>
          </a:ln>
        </p:spPr>
        <p:txBody>
          <a:bodyPr>
            <a:spAutoFit/>
          </a:bodyPr>
          <a:lstStyle/>
          <a:p>
            <a:pPr>
              <a:spcBef>
                <a:spcPct val="50000"/>
              </a:spcBef>
            </a:pPr>
            <a:r>
              <a:rPr lang="sv-SE"/>
              <a:t>Define keywords</a:t>
            </a:r>
          </a:p>
        </p:txBody>
      </p:sp>
      <p:sp>
        <p:nvSpPr>
          <p:cNvPr id="5128" name="Text Box 11"/>
          <p:cNvSpPr txBox="1">
            <a:spLocks noChangeArrowheads="1"/>
          </p:cNvSpPr>
          <p:nvPr/>
        </p:nvSpPr>
        <p:spPr bwMode="auto">
          <a:xfrm>
            <a:off x="3503614" y="4221163"/>
            <a:ext cx="1584325" cy="646112"/>
          </a:xfrm>
          <a:prstGeom prst="rect">
            <a:avLst/>
          </a:prstGeom>
          <a:solidFill>
            <a:schemeClr val="accent1"/>
          </a:solidFill>
          <a:ln w="9525">
            <a:noFill/>
            <a:miter lim="800000"/>
            <a:headEnd/>
            <a:tailEnd/>
          </a:ln>
        </p:spPr>
        <p:txBody>
          <a:bodyPr>
            <a:spAutoFit/>
          </a:bodyPr>
          <a:lstStyle/>
          <a:p>
            <a:pPr>
              <a:spcBef>
                <a:spcPct val="50000"/>
              </a:spcBef>
            </a:pPr>
            <a:r>
              <a:rPr lang="sv-SE"/>
              <a:t>Document selection</a:t>
            </a:r>
          </a:p>
        </p:txBody>
      </p:sp>
      <p:sp>
        <p:nvSpPr>
          <p:cNvPr id="13" name="Circular Arrow 12"/>
          <p:cNvSpPr/>
          <p:nvPr/>
        </p:nvSpPr>
        <p:spPr>
          <a:xfrm>
            <a:off x="6596064" y="1428751"/>
            <a:ext cx="1571625" cy="1071563"/>
          </a:xfrm>
          <a:prstGeom prst="circularArrow">
            <a:avLst>
              <a:gd name="adj1" fmla="val 0"/>
              <a:gd name="adj2" fmla="val 555128"/>
              <a:gd name="adj3" fmla="val 702529"/>
              <a:gd name="adj4" fmla="val 10380738"/>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14" name="Circular Arrow 13"/>
          <p:cNvSpPr/>
          <p:nvPr/>
        </p:nvSpPr>
        <p:spPr>
          <a:xfrm>
            <a:off x="8953500" y="2214563"/>
            <a:ext cx="928688" cy="1643062"/>
          </a:xfrm>
          <a:prstGeom prst="circularArrow">
            <a:avLst>
              <a:gd name="adj1" fmla="val 0"/>
              <a:gd name="adj2" fmla="val 555128"/>
              <a:gd name="adj3" fmla="val 1382577"/>
              <a:gd name="adj4" fmla="val 13912991"/>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16" name="Circular Arrow 15"/>
          <p:cNvSpPr/>
          <p:nvPr/>
        </p:nvSpPr>
        <p:spPr>
          <a:xfrm>
            <a:off x="8810625" y="3857626"/>
            <a:ext cx="1214438" cy="1643063"/>
          </a:xfrm>
          <a:prstGeom prst="circularArrow">
            <a:avLst>
              <a:gd name="adj1" fmla="val 0"/>
              <a:gd name="adj2" fmla="val 555128"/>
              <a:gd name="adj3" fmla="val 6276799"/>
              <a:gd name="adj4" fmla="val 1655391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17" name="Circular Arrow 16"/>
          <p:cNvSpPr/>
          <p:nvPr/>
        </p:nvSpPr>
        <p:spPr>
          <a:xfrm>
            <a:off x="5381625" y="5000626"/>
            <a:ext cx="3143250" cy="1071563"/>
          </a:xfrm>
          <a:prstGeom prst="circularArrow">
            <a:avLst>
              <a:gd name="adj1" fmla="val 0"/>
              <a:gd name="adj2" fmla="val 1710180"/>
              <a:gd name="adj3" fmla="val 6276799"/>
              <a:gd name="adj4" fmla="val 2053532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cxnSp>
        <p:nvCxnSpPr>
          <p:cNvPr id="19" name="Curved Connector 18"/>
          <p:cNvCxnSpPr/>
          <p:nvPr/>
        </p:nvCxnSpPr>
        <p:spPr>
          <a:xfrm rot="10800000">
            <a:off x="5881689" y="2928939"/>
            <a:ext cx="2428875" cy="714375"/>
          </a:xfrm>
          <a:prstGeom prst="curvedConnector3">
            <a:avLst>
              <a:gd name="adj1" fmla="val 114056"/>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rot="5400000" flipH="1" flipV="1">
            <a:off x="5667376" y="3143251"/>
            <a:ext cx="2143125" cy="1714500"/>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16200000" flipV="1">
            <a:off x="4238626" y="3714751"/>
            <a:ext cx="2143125" cy="571500"/>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flipV="1">
            <a:off x="6096001" y="3500439"/>
            <a:ext cx="2214563" cy="1500187"/>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flipV="1">
            <a:off x="6667500" y="4776789"/>
            <a:ext cx="793750" cy="295275"/>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Circular Arrow 43"/>
          <p:cNvSpPr/>
          <p:nvPr/>
        </p:nvSpPr>
        <p:spPr>
          <a:xfrm rot="6967395">
            <a:off x="3911600" y="4586288"/>
            <a:ext cx="1214438" cy="1643062"/>
          </a:xfrm>
          <a:prstGeom prst="circularArrow">
            <a:avLst>
              <a:gd name="adj1" fmla="val 0"/>
              <a:gd name="adj2" fmla="val 555128"/>
              <a:gd name="adj3" fmla="val 6276799"/>
              <a:gd name="adj4" fmla="val 1606678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5139" name="Text Box 11"/>
          <p:cNvSpPr txBox="1">
            <a:spLocks noChangeArrowheads="1"/>
          </p:cNvSpPr>
          <p:nvPr/>
        </p:nvSpPr>
        <p:spPr bwMode="auto">
          <a:xfrm>
            <a:off x="2595564" y="3000375"/>
            <a:ext cx="1584325" cy="641350"/>
          </a:xfrm>
          <a:prstGeom prst="rect">
            <a:avLst/>
          </a:prstGeom>
          <a:solidFill>
            <a:schemeClr val="accent1"/>
          </a:solidFill>
          <a:ln w="9525">
            <a:noFill/>
            <a:miter lim="800000"/>
            <a:headEnd/>
            <a:tailEnd/>
          </a:ln>
        </p:spPr>
        <p:txBody>
          <a:bodyPr>
            <a:spAutoFit/>
          </a:bodyPr>
          <a:lstStyle/>
          <a:p>
            <a:pPr>
              <a:spcBef>
                <a:spcPct val="50000"/>
              </a:spcBef>
            </a:pPr>
            <a:r>
              <a:rPr lang="sv-SE"/>
              <a:t>Reference management</a:t>
            </a:r>
          </a:p>
        </p:txBody>
      </p:sp>
      <p:sp>
        <p:nvSpPr>
          <p:cNvPr id="46" name="Circular Arrow 45"/>
          <p:cNvSpPr/>
          <p:nvPr/>
        </p:nvSpPr>
        <p:spPr>
          <a:xfrm rot="8015724">
            <a:off x="2332039" y="3530601"/>
            <a:ext cx="1214437" cy="1643063"/>
          </a:xfrm>
          <a:prstGeom prst="circularArrow">
            <a:avLst>
              <a:gd name="adj1" fmla="val 0"/>
              <a:gd name="adj2" fmla="val 483414"/>
              <a:gd name="adj3" fmla="val 6276799"/>
              <a:gd name="adj4" fmla="val 160497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47" name="Circular Arrow 46"/>
          <p:cNvSpPr/>
          <p:nvPr/>
        </p:nvSpPr>
        <p:spPr>
          <a:xfrm rot="13155317">
            <a:off x="3100388" y="1666875"/>
            <a:ext cx="1300162" cy="1531938"/>
          </a:xfrm>
          <a:prstGeom prst="circularArrow">
            <a:avLst>
              <a:gd name="adj1" fmla="val 194"/>
              <a:gd name="adj2" fmla="val 240759"/>
              <a:gd name="adj3" fmla="val 6946117"/>
              <a:gd name="adj4" fmla="val 160497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cxnSp>
        <p:nvCxnSpPr>
          <p:cNvPr id="48" name="Curved Connector 47"/>
          <p:cNvCxnSpPr/>
          <p:nvPr/>
        </p:nvCxnSpPr>
        <p:spPr>
          <a:xfrm rot="10800000">
            <a:off x="6881813" y="2571751"/>
            <a:ext cx="571500" cy="142875"/>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p:nvPr/>
        </p:nvCxnSpPr>
        <p:spPr>
          <a:xfrm flipV="1">
            <a:off x="5167313" y="3786189"/>
            <a:ext cx="3071812" cy="714375"/>
          </a:xfrm>
          <a:prstGeom prst="curvedConnector3">
            <a:avLst>
              <a:gd name="adj1" fmla="val 60219"/>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rot="5400000" flipH="1" flipV="1">
            <a:off x="3906838" y="3240088"/>
            <a:ext cx="1292225" cy="514350"/>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dissolve">
                                      <p:cBhvr>
                                        <p:cTn id="17" dur="500"/>
                                        <p:tgtEl>
                                          <p:spTgt spid="51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dissolve">
                                      <p:cBhvr>
                                        <p:cTn id="27" dur="500"/>
                                        <p:tgtEl>
                                          <p:spTgt spid="51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dissolve">
                                      <p:cBhvr>
                                        <p:cTn id="37" dur="500"/>
                                        <p:tgtEl>
                                          <p:spTgt spid="512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26"/>
                                        </p:tgtEl>
                                        <p:attrNameLst>
                                          <p:attrName>style.visibility</p:attrName>
                                        </p:attrNameLst>
                                      </p:cBhvr>
                                      <p:to>
                                        <p:strVal val="visible"/>
                                      </p:to>
                                    </p:set>
                                    <p:animEffect transition="in" filter="dissolve">
                                      <p:cBhvr>
                                        <p:cTn id="47" dur="500"/>
                                        <p:tgtEl>
                                          <p:spTgt spid="512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28"/>
                                        </p:tgtEl>
                                        <p:attrNameLst>
                                          <p:attrName>style.visibility</p:attrName>
                                        </p:attrNameLst>
                                      </p:cBhvr>
                                      <p:to>
                                        <p:strVal val="visible"/>
                                      </p:to>
                                    </p:set>
                                    <p:animEffect transition="in" filter="dissolve">
                                      <p:cBhvr>
                                        <p:cTn id="57" dur="500"/>
                                        <p:tgtEl>
                                          <p:spTgt spid="512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dissolv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39"/>
                                        </p:tgtEl>
                                        <p:attrNameLst>
                                          <p:attrName>style.visibility</p:attrName>
                                        </p:attrNameLst>
                                      </p:cBhvr>
                                      <p:to>
                                        <p:strVal val="visible"/>
                                      </p:to>
                                    </p:set>
                                    <p:animEffect transition="in" filter="dissolve">
                                      <p:cBhvr>
                                        <p:cTn id="67" dur="500"/>
                                        <p:tgtEl>
                                          <p:spTgt spid="513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dissolv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dissolve">
                                      <p:cBhvr>
                                        <p:cTn id="77" dur="500"/>
                                        <p:tgtEl>
                                          <p:spTgt spid="64"/>
                                        </p:tgtEl>
                                      </p:cBhvr>
                                    </p:animEffect>
                                  </p:childTnLst>
                                </p:cTn>
                              </p:par>
                              <p:par>
                                <p:cTn id="78" presetID="9" presetClass="entr" presetSubtype="0" fill="hold"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dissolve">
                                      <p:cBhvr>
                                        <p:cTn id="80" dur="500"/>
                                        <p:tgtEl>
                                          <p:spTgt spid="29"/>
                                        </p:tgtEl>
                                      </p:cBhvr>
                                    </p:animEffect>
                                  </p:childTnLst>
                                </p:cTn>
                              </p:par>
                              <p:par>
                                <p:cTn id="81" presetID="9"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dissolve">
                                      <p:cBhvr>
                                        <p:cTn id="83" dur="500"/>
                                        <p:tgtEl>
                                          <p:spTgt spid="19"/>
                                        </p:tgtEl>
                                      </p:cBhvr>
                                    </p:animEffect>
                                  </p:childTnLst>
                                </p:cTn>
                              </p:par>
                              <p:par>
                                <p:cTn id="84" presetID="9"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dissolve">
                                      <p:cBhvr>
                                        <p:cTn id="86" dur="500"/>
                                        <p:tgtEl>
                                          <p:spTgt spid="57"/>
                                        </p:tgtEl>
                                      </p:cBhvr>
                                    </p:animEffect>
                                  </p:childTnLst>
                                </p:cTn>
                              </p:par>
                              <p:par>
                                <p:cTn id="87" presetID="9"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dissolve">
                                      <p:cBhvr>
                                        <p:cTn id="89" dur="500"/>
                                        <p:tgtEl>
                                          <p:spTgt spid="28"/>
                                        </p:tgtEl>
                                      </p:cBhvr>
                                    </p:animEffect>
                                  </p:childTnLst>
                                </p:cTn>
                              </p:par>
                              <p:par>
                                <p:cTn id="90" presetID="9"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dissolve">
                                      <p:cBhvr>
                                        <p:cTn id="92" dur="500"/>
                                        <p:tgtEl>
                                          <p:spTgt spid="35"/>
                                        </p:tgtEl>
                                      </p:cBhvr>
                                    </p:animEffect>
                                  </p:childTnLst>
                                </p:cTn>
                              </p:par>
                              <p:par>
                                <p:cTn id="93" presetID="9"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dissolve">
                                      <p:cBhvr>
                                        <p:cTn id="95" dur="500"/>
                                        <p:tgtEl>
                                          <p:spTgt spid="38"/>
                                        </p:tgtEl>
                                      </p:cBhvr>
                                    </p:animEffect>
                                  </p:childTnLst>
                                </p:cTn>
                              </p:par>
                              <p:par>
                                <p:cTn id="96" presetID="9" presetClass="entr" presetSubtype="0" fill="hold"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5124" grpId="0" animBg="1"/>
      <p:bldP spid="5125" grpId="0" animBg="1"/>
      <p:bldP spid="5126" grpId="0" animBg="1"/>
      <p:bldP spid="5127" grpId="0" animBg="1"/>
      <p:bldP spid="5128" grpId="0" animBg="1"/>
      <p:bldP spid="13" grpId="0" animBg="1"/>
      <p:bldP spid="14" grpId="0" animBg="1"/>
      <p:bldP spid="16" grpId="0" animBg="1"/>
      <p:bldP spid="17" grpId="0" animBg="1"/>
      <p:bldP spid="44" grpId="0" animBg="1"/>
      <p:bldP spid="5139" grpId="0" animBg="1"/>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sv-SE" dirty="0" err="1" smtClean="0"/>
              <a:t>Formulate</a:t>
            </a:r>
            <a:r>
              <a:rPr lang="sv-SE" dirty="0" smtClean="0"/>
              <a:t> information problem</a:t>
            </a:r>
          </a:p>
        </p:txBody>
      </p:sp>
      <p:sp>
        <p:nvSpPr>
          <p:cNvPr id="6147" name="Rectangle 3"/>
          <p:cNvSpPr>
            <a:spLocks noGrp="1" noChangeArrowheads="1"/>
          </p:cNvSpPr>
          <p:nvPr>
            <p:ph idx="1"/>
          </p:nvPr>
        </p:nvSpPr>
        <p:spPr/>
        <p:txBody>
          <a:bodyPr/>
          <a:lstStyle/>
          <a:p>
            <a:r>
              <a:rPr lang="sv-SE" dirty="0" err="1" smtClean="0"/>
              <a:t>What</a:t>
            </a:r>
            <a:r>
              <a:rPr lang="sv-SE" dirty="0" smtClean="0"/>
              <a:t> are you </a:t>
            </a:r>
            <a:r>
              <a:rPr lang="sv-SE" dirty="0" err="1" smtClean="0"/>
              <a:t>going</a:t>
            </a:r>
            <a:r>
              <a:rPr lang="sv-SE" dirty="0" smtClean="0"/>
              <a:t> to </a:t>
            </a:r>
            <a:r>
              <a:rPr lang="sv-SE" dirty="0" err="1" smtClean="0"/>
              <a:t>write</a:t>
            </a:r>
            <a:r>
              <a:rPr lang="sv-SE" dirty="0" smtClean="0"/>
              <a:t> </a:t>
            </a:r>
            <a:r>
              <a:rPr lang="sv-SE" dirty="0" err="1" smtClean="0"/>
              <a:t>about</a:t>
            </a:r>
            <a:r>
              <a:rPr lang="sv-SE" dirty="0" smtClean="0"/>
              <a:t>?</a:t>
            </a:r>
          </a:p>
          <a:p>
            <a:r>
              <a:rPr lang="sv-SE" dirty="0" err="1" smtClean="0"/>
              <a:t>What</a:t>
            </a:r>
            <a:r>
              <a:rPr lang="sv-SE" dirty="0" smtClean="0"/>
              <a:t> information is </a:t>
            </a:r>
            <a:r>
              <a:rPr lang="sv-SE" dirty="0" err="1" smtClean="0"/>
              <a:t>needed</a:t>
            </a:r>
            <a:r>
              <a:rPr lang="sv-SE" dirty="0" smtClean="0"/>
              <a:t>?</a:t>
            </a:r>
          </a:p>
          <a:p>
            <a:r>
              <a:rPr lang="sv-SE" dirty="0" smtClean="0"/>
              <a:t>Research </a:t>
            </a:r>
            <a:r>
              <a:rPr lang="sv-SE" dirty="0" err="1" smtClean="0"/>
              <a:t>questions</a:t>
            </a:r>
            <a:endParaRPr lang="sv-SE" dirty="0" smtClean="0"/>
          </a:p>
          <a:p>
            <a:pPr eaLnBrk="1" hangingPunct="1">
              <a:buNone/>
            </a:pPr>
            <a:endParaRPr lang="sv-SE" dirty="0" smtClean="0"/>
          </a:p>
          <a:p>
            <a:pPr eaLnBrk="1" hangingPunct="1">
              <a:buFont typeface="Wingdings" pitchFamily="2" charset="2"/>
              <a:buNone/>
            </a:pPr>
            <a:r>
              <a:rPr lang="sv-SE" dirty="0" smtClean="0"/>
              <a:t>           </a:t>
            </a:r>
          </a:p>
        </p:txBody>
      </p:sp>
    </p:spTree>
    <p:extLst>
      <p:ext uri="{BB962C8B-B14F-4D97-AF65-F5344CB8AC3E}">
        <p14:creationId xmlns:p14="http://schemas.microsoft.com/office/powerpoint/2010/main" val="174802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20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20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fade">
                                      <p:cBhvr>
                                        <p:cTn id="22"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sv-SE" dirty="0" err="1" smtClean="0"/>
              <a:t>Define</a:t>
            </a:r>
            <a:r>
              <a:rPr lang="sv-SE" dirty="0" smtClean="0"/>
              <a:t> </a:t>
            </a:r>
            <a:r>
              <a:rPr lang="sv-SE" dirty="0" err="1" smtClean="0"/>
              <a:t>keywords</a:t>
            </a:r>
            <a:endParaRPr lang="sv-SE" dirty="0" smtClean="0"/>
          </a:p>
        </p:txBody>
      </p:sp>
      <p:sp>
        <p:nvSpPr>
          <p:cNvPr id="7171" name="Rectangle 3"/>
          <p:cNvSpPr>
            <a:spLocks noGrp="1" noChangeArrowheads="1"/>
          </p:cNvSpPr>
          <p:nvPr>
            <p:ph idx="1"/>
          </p:nvPr>
        </p:nvSpPr>
        <p:spPr/>
        <p:txBody>
          <a:bodyPr/>
          <a:lstStyle/>
          <a:p>
            <a:pPr eaLnBrk="1" hangingPunct="1"/>
            <a:r>
              <a:rPr lang="sv-SE" dirty="0" err="1" smtClean="0"/>
              <a:t>Based</a:t>
            </a:r>
            <a:r>
              <a:rPr lang="sv-SE" dirty="0" smtClean="0"/>
              <a:t> on your research </a:t>
            </a:r>
            <a:r>
              <a:rPr lang="sv-SE" dirty="0" err="1" smtClean="0"/>
              <a:t>questions</a:t>
            </a:r>
            <a:r>
              <a:rPr lang="sv-SE" dirty="0" smtClean="0"/>
              <a:t> – sort </a:t>
            </a:r>
            <a:r>
              <a:rPr lang="sv-SE" dirty="0" err="1" smtClean="0"/>
              <a:t>out</a:t>
            </a:r>
            <a:r>
              <a:rPr lang="sv-SE" dirty="0" smtClean="0"/>
              <a:t> </a:t>
            </a:r>
            <a:r>
              <a:rPr lang="sv-SE" dirty="0" err="1" smtClean="0"/>
              <a:t>significant</a:t>
            </a:r>
            <a:r>
              <a:rPr lang="sv-SE" dirty="0" smtClean="0"/>
              <a:t> </a:t>
            </a:r>
            <a:r>
              <a:rPr lang="sv-SE" dirty="0" err="1" smtClean="0"/>
              <a:t>words</a:t>
            </a:r>
            <a:endParaRPr lang="sv-SE" dirty="0" smtClean="0"/>
          </a:p>
          <a:p>
            <a:pPr eaLnBrk="1" hangingPunct="1"/>
            <a:r>
              <a:rPr lang="sv-SE" dirty="0" err="1" smtClean="0"/>
              <a:t>Use</a:t>
            </a:r>
            <a:r>
              <a:rPr lang="sv-SE" dirty="0" smtClean="0"/>
              <a:t> </a:t>
            </a:r>
            <a:r>
              <a:rPr lang="sv-SE" dirty="0" err="1" smtClean="0"/>
              <a:t>dictionarys</a:t>
            </a:r>
            <a:r>
              <a:rPr lang="sv-SE" dirty="0" smtClean="0"/>
              <a:t>, </a:t>
            </a:r>
            <a:r>
              <a:rPr lang="sv-SE" dirty="0" err="1" smtClean="0"/>
              <a:t>encyclopedias</a:t>
            </a:r>
            <a:r>
              <a:rPr lang="sv-SE" dirty="0" smtClean="0"/>
              <a:t>, </a:t>
            </a:r>
            <a:r>
              <a:rPr lang="sv-SE" dirty="0" err="1" smtClean="0"/>
              <a:t>thesaurus</a:t>
            </a:r>
            <a:r>
              <a:rPr lang="sv-SE" dirty="0" smtClean="0"/>
              <a:t>, </a:t>
            </a:r>
            <a:r>
              <a:rPr lang="sv-SE" dirty="0" err="1" smtClean="0"/>
              <a:t>indexes</a:t>
            </a:r>
            <a:r>
              <a:rPr lang="sv-SE" dirty="0" smtClean="0"/>
              <a:t>…</a:t>
            </a:r>
          </a:p>
          <a:p>
            <a:pPr eaLnBrk="1" hangingPunct="1"/>
            <a:r>
              <a:rPr lang="sv-SE" dirty="0" err="1" smtClean="0"/>
              <a:t>Use</a:t>
            </a:r>
            <a:r>
              <a:rPr lang="sv-SE" dirty="0" smtClean="0"/>
              <a:t> the ”right” </a:t>
            </a:r>
            <a:r>
              <a:rPr lang="sv-SE" dirty="0" err="1" smtClean="0"/>
              <a:t>words</a:t>
            </a:r>
            <a:r>
              <a:rPr lang="sv-SE" dirty="0" smtClean="0"/>
              <a:t>, </a:t>
            </a:r>
            <a:r>
              <a:rPr lang="sv-SE" dirty="0" err="1" smtClean="0"/>
              <a:t>common</a:t>
            </a:r>
            <a:r>
              <a:rPr lang="sv-SE" dirty="0" smtClean="0"/>
              <a:t> </a:t>
            </a:r>
            <a:r>
              <a:rPr lang="sv-SE" dirty="0" err="1" smtClean="0"/>
              <a:t>ground</a:t>
            </a:r>
            <a:r>
              <a:rPr lang="sv-SE" dirty="0" smtClean="0"/>
              <a:t>, to </a:t>
            </a:r>
            <a:r>
              <a:rPr lang="sv-SE" dirty="0" err="1" smtClean="0"/>
              <a:t>put</a:t>
            </a:r>
            <a:r>
              <a:rPr lang="sv-SE" dirty="0" smtClean="0"/>
              <a:t> your work </a:t>
            </a:r>
            <a:r>
              <a:rPr lang="sv-SE" dirty="0" err="1" smtClean="0"/>
              <a:t>into</a:t>
            </a:r>
            <a:r>
              <a:rPr lang="sv-SE" dirty="0" smtClean="0"/>
              <a:t> a </a:t>
            </a:r>
            <a:r>
              <a:rPr lang="sv-SE" dirty="0" err="1" smtClean="0"/>
              <a:t>context</a:t>
            </a:r>
            <a:endParaRPr lang="sv-SE" dirty="0" smtClean="0"/>
          </a:p>
          <a:p>
            <a:pPr eaLnBrk="1" hangingPunct="1"/>
            <a:r>
              <a:rPr lang="sv-SE" dirty="0" err="1" smtClean="0"/>
              <a:t>Use</a:t>
            </a:r>
            <a:r>
              <a:rPr lang="sv-SE" dirty="0" smtClean="0"/>
              <a:t> </a:t>
            </a:r>
            <a:r>
              <a:rPr lang="sv-SE" dirty="0" err="1" smtClean="0"/>
              <a:t>keywords</a:t>
            </a:r>
            <a:r>
              <a:rPr lang="sv-SE" dirty="0" smtClean="0"/>
              <a:t> to </a:t>
            </a:r>
            <a:r>
              <a:rPr lang="sv-SE" dirty="0" err="1" smtClean="0"/>
              <a:t>find</a:t>
            </a:r>
            <a:r>
              <a:rPr lang="sv-SE" dirty="0" smtClean="0"/>
              <a:t> different </a:t>
            </a:r>
            <a:r>
              <a:rPr lang="sv-SE" dirty="0" err="1" smtClean="0"/>
              <a:t>types</a:t>
            </a:r>
            <a:r>
              <a:rPr lang="sv-SE" dirty="0" smtClean="0"/>
              <a:t> of </a:t>
            </a:r>
            <a:r>
              <a:rPr lang="sv-SE" dirty="0" err="1" smtClean="0"/>
              <a:t>documents</a:t>
            </a:r>
            <a:r>
              <a:rPr lang="sv-SE" dirty="0" smtClean="0"/>
              <a:t>, for </a:t>
            </a:r>
            <a:r>
              <a:rPr lang="sv-SE" dirty="0" err="1" smtClean="0"/>
              <a:t>example</a:t>
            </a:r>
            <a:r>
              <a:rPr lang="sv-SE" dirty="0" smtClean="0"/>
              <a:t> </a:t>
            </a:r>
            <a:r>
              <a:rPr lang="sv-SE" dirty="0" err="1" smtClean="0"/>
              <a:t>literature</a:t>
            </a:r>
            <a:r>
              <a:rPr lang="sv-SE" dirty="0" smtClean="0"/>
              <a:t> </a:t>
            </a:r>
            <a:r>
              <a:rPr lang="sv-SE" dirty="0" err="1" smtClean="0"/>
              <a:t>reviews</a:t>
            </a:r>
            <a:r>
              <a:rPr lang="sv-SE" dirty="0" smtClean="0"/>
              <a:t> or </a:t>
            </a:r>
            <a:r>
              <a:rPr lang="sv-SE" dirty="0" err="1" smtClean="0"/>
              <a:t>systematic</a:t>
            </a:r>
            <a:r>
              <a:rPr lang="sv-SE" dirty="0" smtClean="0"/>
              <a:t> </a:t>
            </a:r>
            <a:r>
              <a:rPr lang="sv-SE" dirty="0" err="1" smtClean="0"/>
              <a:t>reviews</a:t>
            </a:r>
            <a:endParaRPr lang="sv-SE" dirty="0" smtClean="0"/>
          </a:p>
          <a:p>
            <a:pPr eaLnBrk="1" hangingPunct="1">
              <a:buFont typeface="Wingdings" pitchFamily="2" charset="2"/>
              <a:buNone/>
            </a:pPr>
            <a:endParaRPr lang="sv-SE" dirty="0" smtClean="0"/>
          </a:p>
        </p:txBody>
      </p:sp>
    </p:spTree>
    <p:extLst>
      <p:ext uri="{BB962C8B-B14F-4D97-AF65-F5344CB8AC3E}">
        <p14:creationId xmlns:p14="http://schemas.microsoft.com/office/powerpoint/2010/main" val="264731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20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20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Key </a:t>
            </a:r>
            <a:r>
              <a:rPr lang="sv-SE" dirty="0" err="1" smtClean="0"/>
              <a:t>word</a:t>
            </a:r>
            <a:r>
              <a:rPr lang="sv-SE" dirty="0" smtClean="0"/>
              <a:t> </a:t>
            </a:r>
            <a:r>
              <a:rPr lang="sv-SE" dirty="0" err="1" smtClean="0"/>
              <a:t>collection</a:t>
            </a:r>
            <a:r>
              <a:rPr lang="sv-SE" dirty="0" smtClean="0"/>
              <a:t> - </a:t>
            </a:r>
            <a:r>
              <a:rPr lang="sv-SE" dirty="0" err="1" smtClean="0"/>
              <a:t>example</a:t>
            </a:r>
            <a:endParaRPr lang="sv-SE" dirty="0"/>
          </a:p>
        </p:txBody>
      </p:sp>
      <p:pic>
        <p:nvPicPr>
          <p:cNvPr id="1027" name="Picture 3"/>
          <p:cNvPicPr>
            <a:picLocks noGrp="1" noChangeAspect="1" noChangeArrowheads="1"/>
          </p:cNvPicPr>
          <p:nvPr>
            <p:ph idx="1"/>
          </p:nvPr>
        </p:nvPicPr>
        <p:blipFill rotWithShape="1">
          <a:blip r:embed="rId2" cstate="print"/>
          <a:srcRect t="2" b="21034"/>
          <a:stretch/>
        </p:blipFill>
        <p:spPr bwMode="auto">
          <a:xfrm>
            <a:off x="4295800" y="1953256"/>
            <a:ext cx="3414262" cy="3780000"/>
          </a:xfrm>
          <a:prstGeom prst="rect">
            <a:avLst/>
          </a:prstGeom>
          <a:noFill/>
          <a:ln w="9525">
            <a:noFill/>
            <a:miter lim="800000"/>
            <a:headEnd/>
            <a:tailEnd/>
          </a:ln>
        </p:spPr>
      </p:pic>
      <p:sp>
        <p:nvSpPr>
          <p:cNvPr id="7" name="textruta 6"/>
          <p:cNvSpPr txBox="1"/>
          <p:nvPr/>
        </p:nvSpPr>
        <p:spPr>
          <a:xfrm>
            <a:off x="7968208" y="5085184"/>
            <a:ext cx="2232248" cy="1292662"/>
          </a:xfrm>
          <a:prstGeom prst="rect">
            <a:avLst/>
          </a:prstGeom>
          <a:noFill/>
        </p:spPr>
        <p:txBody>
          <a:bodyPr wrap="square" rtlCol="0">
            <a:spAutoFit/>
          </a:bodyPr>
          <a:lstStyle/>
          <a:p>
            <a:r>
              <a:rPr lang="sv-SE" sz="1200" dirty="0" err="1"/>
              <a:t>Example</a:t>
            </a:r>
            <a:r>
              <a:rPr lang="sv-SE" sz="1200" dirty="0"/>
              <a:t> from</a:t>
            </a:r>
          </a:p>
          <a:p>
            <a:r>
              <a:rPr lang="en-US" sz="1200" dirty="0"/>
              <a:t>S. Rumsey, </a:t>
            </a:r>
            <a:r>
              <a:rPr lang="en-US" sz="1200" i="1" dirty="0"/>
              <a:t>How to find information : a guide for researchers</a:t>
            </a:r>
            <a:r>
              <a:rPr lang="en-US" sz="1200" dirty="0"/>
              <a:t>. Maidenhead: Open University Press, 2008.</a:t>
            </a:r>
          </a:p>
          <a:p>
            <a:endParaRPr lang="sv-SE" dirty="0"/>
          </a:p>
        </p:txBody>
      </p:sp>
    </p:spTree>
    <p:extLst>
      <p:ext uri="{BB962C8B-B14F-4D97-AF65-F5344CB8AC3E}">
        <p14:creationId xmlns:p14="http://schemas.microsoft.com/office/powerpoint/2010/main" val="1164619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Boolean</a:t>
            </a:r>
            <a:r>
              <a:rPr lang="sv-SE" dirty="0" smtClean="0"/>
              <a:t> </a:t>
            </a:r>
            <a:r>
              <a:rPr lang="sv-SE" dirty="0" err="1" smtClean="0"/>
              <a:t>logic</a:t>
            </a:r>
            <a:endParaRPr lang="sv-SE" dirty="0"/>
          </a:p>
        </p:txBody>
      </p:sp>
      <p:sp>
        <p:nvSpPr>
          <p:cNvPr id="3" name="Platshållare för innehåll 2"/>
          <p:cNvSpPr>
            <a:spLocks noGrp="1"/>
          </p:cNvSpPr>
          <p:nvPr>
            <p:ph idx="1"/>
          </p:nvPr>
        </p:nvSpPr>
        <p:spPr/>
        <p:txBody>
          <a:bodyPr>
            <a:normAutofit/>
          </a:bodyPr>
          <a:lstStyle/>
          <a:p>
            <a:r>
              <a:rPr lang="sv-SE" dirty="0" smtClean="0"/>
              <a:t>Combination of </a:t>
            </a:r>
            <a:r>
              <a:rPr lang="sv-SE" dirty="0" err="1" smtClean="0"/>
              <a:t>search</a:t>
            </a:r>
            <a:r>
              <a:rPr lang="sv-SE" dirty="0" smtClean="0"/>
              <a:t> terms, get </a:t>
            </a:r>
            <a:r>
              <a:rPr lang="sv-SE" dirty="0" err="1" smtClean="0"/>
              <a:t>specific</a:t>
            </a:r>
            <a:r>
              <a:rPr lang="sv-SE" dirty="0" smtClean="0"/>
              <a:t> </a:t>
            </a:r>
            <a:r>
              <a:rPr lang="sv-SE" dirty="0" err="1" smtClean="0"/>
              <a:t>about</a:t>
            </a:r>
            <a:r>
              <a:rPr lang="sv-SE" dirty="0" smtClean="0"/>
              <a:t> </a:t>
            </a:r>
            <a:r>
              <a:rPr lang="sv-SE" dirty="0" err="1" smtClean="0"/>
              <a:t>what</a:t>
            </a:r>
            <a:r>
              <a:rPr lang="sv-SE" dirty="0" smtClean="0"/>
              <a:t> you </a:t>
            </a:r>
            <a:r>
              <a:rPr lang="sv-SE" dirty="0" err="1" smtClean="0"/>
              <a:t>wish</a:t>
            </a:r>
            <a:r>
              <a:rPr lang="sv-SE" dirty="0" smtClean="0"/>
              <a:t> to </a:t>
            </a:r>
            <a:r>
              <a:rPr lang="sv-SE" dirty="0" err="1" smtClean="0"/>
              <a:t>retrieve</a:t>
            </a:r>
            <a:endParaRPr lang="sv-SE" dirty="0" smtClean="0"/>
          </a:p>
          <a:p>
            <a:pPr lvl="1"/>
            <a:r>
              <a:rPr lang="sv-SE" dirty="0" smtClean="0"/>
              <a:t>The </a:t>
            </a:r>
            <a:r>
              <a:rPr lang="sv-SE" dirty="0" err="1" smtClean="0"/>
              <a:t>results</a:t>
            </a:r>
            <a:r>
              <a:rPr lang="sv-SE" dirty="0" smtClean="0"/>
              <a:t> </a:t>
            </a:r>
            <a:r>
              <a:rPr lang="sv-SE" dirty="0" err="1" smtClean="0"/>
              <a:t>should</a:t>
            </a:r>
            <a:r>
              <a:rPr lang="sv-SE" dirty="0" smtClean="0"/>
              <a:t> </a:t>
            </a:r>
            <a:r>
              <a:rPr lang="sv-SE" dirty="0" err="1" smtClean="0"/>
              <a:t>contain</a:t>
            </a:r>
            <a:r>
              <a:rPr lang="sv-SE" dirty="0" smtClean="0"/>
              <a:t> </a:t>
            </a:r>
            <a:r>
              <a:rPr lang="sv-SE" dirty="0" err="1" smtClean="0"/>
              <a:t>certain</a:t>
            </a:r>
            <a:r>
              <a:rPr lang="sv-SE" dirty="0" smtClean="0"/>
              <a:t> </a:t>
            </a:r>
            <a:r>
              <a:rPr lang="sv-SE" dirty="0" err="1" smtClean="0"/>
              <a:t>results</a:t>
            </a:r>
            <a:r>
              <a:rPr lang="sv-SE" dirty="0" smtClean="0"/>
              <a:t> and </a:t>
            </a:r>
            <a:r>
              <a:rPr lang="sv-SE" dirty="0" err="1" smtClean="0"/>
              <a:t>ignore</a:t>
            </a:r>
            <a:r>
              <a:rPr lang="sv-SE" dirty="0" smtClean="0"/>
              <a:t> </a:t>
            </a:r>
            <a:r>
              <a:rPr lang="sv-SE" dirty="0" err="1" smtClean="0"/>
              <a:t>others</a:t>
            </a:r>
            <a:endParaRPr lang="sv-SE" dirty="0" smtClean="0"/>
          </a:p>
          <a:p>
            <a:r>
              <a:rPr lang="sv-SE" dirty="0" err="1" smtClean="0"/>
              <a:t>There</a:t>
            </a:r>
            <a:r>
              <a:rPr lang="sv-SE" dirty="0" smtClean="0"/>
              <a:t> are </a:t>
            </a:r>
            <a:r>
              <a:rPr lang="sv-SE" dirty="0" err="1" smtClean="0"/>
              <a:t>three</a:t>
            </a:r>
            <a:r>
              <a:rPr lang="sv-SE" dirty="0" smtClean="0"/>
              <a:t> </a:t>
            </a:r>
            <a:r>
              <a:rPr lang="sv-SE" dirty="0" err="1" smtClean="0"/>
              <a:t>Boolean</a:t>
            </a:r>
            <a:r>
              <a:rPr lang="sv-SE" dirty="0" smtClean="0"/>
              <a:t> </a:t>
            </a:r>
            <a:r>
              <a:rPr lang="sv-SE" dirty="0" err="1" smtClean="0"/>
              <a:t>connectors</a:t>
            </a:r>
            <a:r>
              <a:rPr lang="sv-SE" dirty="0" smtClean="0"/>
              <a:t> (operators)</a:t>
            </a:r>
          </a:p>
          <a:p>
            <a:pPr lvl="1"/>
            <a:r>
              <a:rPr lang="sv-SE" dirty="0" smtClean="0"/>
              <a:t>AND</a:t>
            </a:r>
          </a:p>
          <a:p>
            <a:pPr lvl="1"/>
            <a:r>
              <a:rPr lang="sv-SE" dirty="0" smtClean="0"/>
              <a:t>OR </a:t>
            </a:r>
          </a:p>
          <a:p>
            <a:pPr lvl="1"/>
            <a:r>
              <a:rPr lang="sv-SE" dirty="0" smtClean="0"/>
              <a:t>NOT</a:t>
            </a:r>
          </a:p>
          <a:p>
            <a:r>
              <a:rPr lang="sv-SE" dirty="0" err="1" smtClean="0"/>
              <a:t>Many</a:t>
            </a:r>
            <a:r>
              <a:rPr lang="sv-SE" dirty="0" smtClean="0"/>
              <a:t> </a:t>
            </a:r>
            <a:r>
              <a:rPr lang="sv-SE" dirty="0" err="1" smtClean="0"/>
              <a:t>databases</a:t>
            </a:r>
            <a:r>
              <a:rPr lang="sv-SE" dirty="0" smtClean="0"/>
              <a:t> </a:t>
            </a:r>
            <a:r>
              <a:rPr lang="sv-SE" dirty="0" err="1" smtClean="0"/>
              <a:t>can</a:t>
            </a:r>
            <a:r>
              <a:rPr lang="sv-SE" dirty="0" smtClean="0"/>
              <a:t> be </a:t>
            </a:r>
            <a:r>
              <a:rPr lang="sv-SE" dirty="0" err="1" smtClean="0"/>
              <a:t>used</a:t>
            </a:r>
            <a:r>
              <a:rPr lang="sv-SE" dirty="0" smtClean="0"/>
              <a:t> with or </a:t>
            </a:r>
            <a:r>
              <a:rPr lang="sv-SE" dirty="0" err="1" smtClean="0"/>
              <a:t>without</a:t>
            </a:r>
            <a:r>
              <a:rPr lang="sv-SE" dirty="0" smtClean="0"/>
              <a:t> </a:t>
            </a:r>
            <a:r>
              <a:rPr lang="sv-SE" dirty="0" err="1" smtClean="0"/>
              <a:t>relying</a:t>
            </a:r>
            <a:r>
              <a:rPr lang="sv-SE" dirty="0" smtClean="0"/>
              <a:t> </a:t>
            </a:r>
            <a:r>
              <a:rPr lang="sv-SE" dirty="0" err="1" smtClean="0"/>
              <a:t>upon</a:t>
            </a:r>
            <a:r>
              <a:rPr lang="sv-SE" dirty="0" smtClean="0"/>
              <a:t> </a:t>
            </a:r>
            <a:r>
              <a:rPr lang="sv-SE" dirty="0" err="1" smtClean="0"/>
              <a:t>Boolean</a:t>
            </a:r>
            <a:r>
              <a:rPr lang="sv-SE" dirty="0" smtClean="0"/>
              <a:t> operators</a:t>
            </a:r>
          </a:p>
        </p:txBody>
      </p:sp>
    </p:spTree>
    <p:extLst>
      <p:ext uri="{BB962C8B-B14F-4D97-AF65-F5344CB8AC3E}">
        <p14:creationId xmlns:p14="http://schemas.microsoft.com/office/powerpoint/2010/main" val="336552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Truncation</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err="1" smtClean="0"/>
              <a:t>Also</a:t>
            </a:r>
            <a:r>
              <a:rPr lang="sv-SE" dirty="0" smtClean="0"/>
              <a:t> </a:t>
            </a:r>
            <a:r>
              <a:rPr lang="sv-SE" dirty="0" err="1" smtClean="0"/>
              <a:t>stemming</a:t>
            </a:r>
            <a:r>
              <a:rPr lang="sv-SE" dirty="0" smtClean="0"/>
              <a:t>, </a:t>
            </a:r>
            <a:r>
              <a:rPr lang="sv-SE" dirty="0" err="1" smtClean="0"/>
              <a:t>root</a:t>
            </a:r>
            <a:r>
              <a:rPr lang="sv-SE" dirty="0" smtClean="0"/>
              <a:t> expansion</a:t>
            </a:r>
          </a:p>
          <a:p>
            <a:endParaRPr lang="sv-SE" dirty="0" smtClean="0"/>
          </a:p>
          <a:p>
            <a:r>
              <a:rPr lang="sv-SE" dirty="0" smtClean="0"/>
              <a:t>The </a:t>
            </a:r>
            <a:r>
              <a:rPr lang="sv-SE" dirty="0" err="1" smtClean="0"/>
              <a:t>words</a:t>
            </a:r>
            <a:r>
              <a:rPr lang="sv-SE" dirty="0" smtClean="0"/>
              <a:t> </a:t>
            </a:r>
            <a:r>
              <a:rPr lang="sv-SE" dirty="0" err="1" smtClean="0"/>
              <a:t>often</a:t>
            </a:r>
            <a:r>
              <a:rPr lang="sv-SE" dirty="0" smtClean="0"/>
              <a:t> </a:t>
            </a:r>
            <a:r>
              <a:rPr lang="sv-SE" dirty="0" err="1" smtClean="0"/>
              <a:t>have</a:t>
            </a:r>
            <a:r>
              <a:rPr lang="sv-SE" dirty="0" smtClean="0"/>
              <a:t> the </a:t>
            </a:r>
            <a:r>
              <a:rPr lang="sv-SE" dirty="0" err="1" smtClean="0"/>
              <a:t>beginning</a:t>
            </a:r>
            <a:r>
              <a:rPr lang="sv-SE" dirty="0" smtClean="0"/>
              <a:t> of the </a:t>
            </a:r>
            <a:r>
              <a:rPr lang="sv-SE" dirty="0" err="1" smtClean="0"/>
              <a:t>word</a:t>
            </a:r>
            <a:r>
              <a:rPr lang="sv-SE" dirty="0" smtClean="0"/>
              <a:t> (or </a:t>
            </a:r>
            <a:r>
              <a:rPr lang="sv-SE" dirty="0" err="1" smtClean="0"/>
              <a:t>stem</a:t>
            </a:r>
            <a:r>
              <a:rPr lang="sv-SE" dirty="0" smtClean="0"/>
              <a:t>) in </a:t>
            </a:r>
            <a:r>
              <a:rPr lang="sv-SE" dirty="0" err="1" smtClean="0"/>
              <a:t>common</a:t>
            </a:r>
            <a:endParaRPr lang="sv-SE" dirty="0" smtClean="0"/>
          </a:p>
          <a:p>
            <a:pPr lvl="1"/>
            <a:r>
              <a:rPr lang="sv-SE" b="1" dirty="0" err="1" smtClean="0"/>
              <a:t>Organizatio</a:t>
            </a:r>
            <a:r>
              <a:rPr lang="sv-SE" dirty="0" err="1" smtClean="0"/>
              <a:t>n</a:t>
            </a:r>
            <a:endParaRPr lang="sv-SE" dirty="0" smtClean="0"/>
          </a:p>
          <a:p>
            <a:pPr lvl="1"/>
            <a:r>
              <a:rPr lang="sv-SE" b="1" dirty="0" err="1" smtClean="0"/>
              <a:t>Organizatio</a:t>
            </a:r>
            <a:r>
              <a:rPr lang="sv-SE" dirty="0" err="1" smtClean="0"/>
              <a:t>ns</a:t>
            </a:r>
            <a:endParaRPr lang="sv-SE" dirty="0" smtClean="0"/>
          </a:p>
          <a:p>
            <a:pPr lvl="1"/>
            <a:r>
              <a:rPr lang="sv-SE" b="1" dirty="0" err="1" smtClean="0"/>
              <a:t>Organization</a:t>
            </a:r>
            <a:r>
              <a:rPr lang="sv-SE" dirty="0" err="1" smtClean="0"/>
              <a:t>al</a:t>
            </a:r>
            <a:endParaRPr lang="sv-SE" dirty="0" smtClean="0"/>
          </a:p>
          <a:p>
            <a:pPr lvl="1"/>
            <a:endParaRPr lang="sv-SE" dirty="0" smtClean="0"/>
          </a:p>
          <a:p>
            <a:r>
              <a:rPr lang="sv-SE" dirty="0" err="1" smtClean="0"/>
              <a:t>Replace</a:t>
            </a:r>
            <a:r>
              <a:rPr lang="sv-SE" dirty="0" smtClean="0"/>
              <a:t> the </a:t>
            </a:r>
            <a:r>
              <a:rPr lang="sv-SE" dirty="0" err="1" smtClean="0"/>
              <a:t>remainder</a:t>
            </a:r>
            <a:r>
              <a:rPr lang="sv-SE" dirty="0" smtClean="0"/>
              <a:t> of the </a:t>
            </a:r>
            <a:r>
              <a:rPr lang="sv-SE" dirty="0" err="1" smtClean="0"/>
              <a:t>word</a:t>
            </a:r>
            <a:r>
              <a:rPr lang="sv-SE" dirty="0" smtClean="0"/>
              <a:t> with a </a:t>
            </a:r>
            <a:r>
              <a:rPr lang="sv-SE" dirty="0" err="1" smtClean="0"/>
              <a:t>specified</a:t>
            </a:r>
            <a:r>
              <a:rPr lang="sv-SE" dirty="0" smtClean="0"/>
              <a:t> symbol (</a:t>
            </a:r>
            <a:r>
              <a:rPr lang="sv-SE" dirty="0" err="1" smtClean="0"/>
              <a:t>varies</a:t>
            </a:r>
            <a:r>
              <a:rPr lang="sv-SE" dirty="0" smtClean="0"/>
              <a:t> </a:t>
            </a:r>
            <a:r>
              <a:rPr lang="sv-SE" dirty="0" err="1" smtClean="0"/>
              <a:t>between</a:t>
            </a:r>
            <a:r>
              <a:rPr lang="sv-SE" dirty="0" smtClean="0"/>
              <a:t> </a:t>
            </a:r>
            <a:r>
              <a:rPr lang="sv-SE" dirty="0" err="1" smtClean="0"/>
              <a:t>databases</a:t>
            </a:r>
            <a:r>
              <a:rPr lang="sv-SE" dirty="0" smtClean="0"/>
              <a:t>): </a:t>
            </a:r>
          </a:p>
          <a:p>
            <a:pPr lvl="1"/>
            <a:r>
              <a:rPr lang="sv-SE" dirty="0" err="1" smtClean="0"/>
              <a:t>Organizatio</a:t>
            </a:r>
            <a:r>
              <a:rPr lang="sv-SE" dirty="0" smtClean="0"/>
              <a:t>*</a:t>
            </a:r>
          </a:p>
          <a:p>
            <a:pPr lvl="1"/>
            <a:r>
              <a:rPr lang="sv-SE" dirty="0" err="1" smtClean="0"/>
              <a:t>Organizatio</a:t>
            </a:r>
            <a:r>
              <a:rPr lang="sv-SE" dirty="0" smtClean="0"/>
              <a:t>?</a:t>
            </a:r>
          </a:p>
          <a:p>
            <a:pPr lvl="1"/>
            <a:r>
              <a:rPr lang="sv-SE" dirty="0" err="1" smtClean="0"/>
              <a:t>Organizatio</a:t>
            </a:r>
            <a:r>
              <a:rPr lang="sv-SE" dirty="0" smtClean="0"/>
              <a:t>$</a:t>
            </a:r>
          </a:p>
          <a:p>
            <a:pPr lvl="1"/>
            <a:endParaRPr lang="sv-SE" dirty="0" smtClean="0"/>
          </a:p>
          <a:p>
            <a:r>
              <a:rPr lang="sv-SE" dirty="0" err="1" smtClean="0"/>
              <a:t>Use</a:t>
            </a:r>
            <a:r>
              <a:rPr lang="sv-SE" dirty="0" smtClean="0"/>
              <a:t> of the </a:t>
            </a:r>
            <a:r>
              <a:rPr lang="sv-SE" dirty="0" err="1" smtClean="0"/>
              <a:t>incorrect</a:t>
            </a:r>
            <a:r>
              <a:rPr lang="sv-SE" dirty="0" smtClean="0"/>
              <a:t> symbol </a:t>
            </a:r>
            <a:r>
              <a:rPr lang="sv-SE" dirty="0" err="1" smtClean="0"/>
              <a:t>will</a:t>
            </a:r>
            <a:r>
              <a:rPr lang="sv-SE" dirty="0" smtClean="0"/>
              <a:t> </a:t>
            </a:r>
            <a:r>
              <a:rPr lang="sv-SE" dirty="0" err="1" smtClean="0"/>
              <a:t>result</a:t>
            </a:r>
            <a:r>
              <a:rPr lang="sv-SE" dirty="0" smtClean="0"/>
              <a:t> in </a:t>
            </a:r>
            <a:r>
              <a:rPr lang="sv-SE" dirty="0" err="1" smtClean="0"/>
              <a:t>unreliable</a:t>
            </a:r>
            <a:r>
              <a:rPr lang="sv-SE" dirty="0" smtClean="0"/>
              <a:t> </a:t>
            </a:r>
            <a:r>
              <a:rPr lang="sv-SE" dirty="0" err="1" smtClean="0"/>
              <a:t>results</a:t>
            </a:r>
            <a:r>
              <a:rPr lang="sv-SE" dirty="0" smtClean="0"/>
              <a:t> or no </a:t>
            </a:r>
            <a:r>
              <a:rPr lang="sv-SE" dirty="0" err="1" smtClean="0"/>
              <a:t>results</a:t>
            </a:r>
            <a:r>
              <a:rPr lang="sv-SE" dirty="0" smtClean="0"/>
              <a:t>!</a:t>
            </a:r>
          </a:p>
          <a:p>
            <a:r>
              <a:rPr lang="sv-SE" dirty="0" err="1" smtClean="0"/>
              <a:t>Use</a:t>
            </a:r>
            <a:r>
              <a:rPr lang="sv-SE" dirty="0" smtClean="0"/>
              <a:t> a </a:t>
            </a:r>
            <a:r>
              <a:rPr lang="sv-SE" dirty="0" err="1" smtClean="0"/>
              <a:t>dictionary</a:t>
            </a:r>
            <a:r>
              <a:rPr lang="sv-SE" dirty="0" smtClean="0"/>
              <a:t> to </a:t>
            </a:r>
            <a:r>
              <a:rPr lang="sv-SE" dirty="0" err="1" smtClean="0"/>
              <a:t>help</a:t>
            </a:r>
            <a:r>
              <a:rPr lang="sv-SE" dirty="0" smtClean="0"/>
              <a:t> </a:t>
            </a:r>
            <a:r>
              <a:rPr lang="sv-SE" dirty="0" err="1" smtClean="0"/>
              <a:t>select</a:t>
            </a:r>
            <a:r>
              <a:rPr lang="sv-SE" dirty="0" smtClean="0"/>
              <a:t> and check </a:t>
            </a:r>
            <a:r>
              <a:rPr lang="sv-SE" dirty="0" err="1" smtClean="0"/>
              <a:t>truncation</a:t>
            </a:r>
            <a:r>
              <a:rPr lang="sv-SE" dirty="0" smtClean="0"/>
              <a:t> </a:t>
            </a:r>
            <a:r>
              <a:rPr lang="sv-SE" dirty="0" err="1" smtClean="0"/>
              <a:t>possibilities</a:t>
            </a:r>
            <a:endParaRPr lang="sv-SE" dirty="0" smtClean="0"/>
          </a:p>
          <a:p>
            <a:r>
              <a:rPr lang="sv-SE" dirty="0" smtClean="0"/>
              <a:t>Problems </a:t>
            </a:r>
            <a:r>
              <a:rPr lang="sv-SE" dirty="0" err="1" smtClean="0"/>
              <a:t>may</a:t>
            </a:r>
            <a:r>
              <a:rPr lang="sv-SE" dirty="0" smtClean="0"/>
              <a:t> </a:t>
            </a:r>
            <a:r>
              <a:rPr lang="sv-SE" dirty="0" err="1" smtClean="0"/>
              <a:t>arise</a:t>
            </a:r>
            <a:r>
              <a:rPr lang="sv-SE" dirty="0" smtClean="0"/>
              <a:t> </a:t>
            </a:r>
            <a:r>
              <a:rPr lang="sv-SE" dirty="0" err="1" smtClean="0"/>
              <a:t>when</a:t>
            </a:r>
            <a:r>
              <a:rPr lang="sv-SE" dirty="0" smtClean="0"/>
              <a:t> </a:t>
            </a:r>
            <a:r>
              <a:rPr lang="sv-SE" dirty="0" err="1" smtClean="0"/>
              <a:t>searching</a:t>
            </a:r>
            <a:r>
              <a:rPr lang="sv-SE" dirty="0" smtClean="0"/>
              <a:t> </a:t>
            </a:r>
            <a:r>
              <a:rPr lang="sv-SE" dirty="0" err="1" smtClean="0"/>
              <a:t>using</a:t>
            </a:r>
            <a:r>
              <a:rPr lang="sv-SE" dirty="0" smtClean="0"/>
              <a:t> </a:t>
            </a:r>
            <a:r>
              <a:rPr lang="sv-SE" dirty="0" err="1" smtClean="0"/>
              <a:t>truncation</a:t>
            </a:r>
            <a:r>
              <a:rPr lang="sv-SE" dirty="0" smtClean="0"/>
              <a:t> on </a:t>
            </a:r>
            <a:r>
              <a:rPr lang="sv-SE" dirty="0" err="1" smtClean="0"/>
              <a:t>short</a:t>
            </a:r>
            <a:r>
              <a:rPr lang="sv-SE" dirty="0" smtClean="0"/>
              <a:t> </a:t>
            </a:r>
            <a:r>
              <a:rPr lang="sv-SE" dirty="0" err="1" smtClean="0"/>
              <a:t>words</a:t>
            </a:r>
            <a:endParaRPr lang="sv-SE" dirty="0" smtClean="0"/>
          </a:p>
          <a:p>
            <a:r>
              <a:rPr lang="sv-SE" dirty="0" err="1" smtClean="0"/>
              <a:t>If</a:t>
            </a:r>
            <a:r>
              <a:rPr lang="sv-SE" dirty="0" smtClean="0"/>
              <a:t> you </a:t>
            </a:r>
            <a:r>
              <a:rPr lang="sv-SE" dirty="0" err="1" smtClean="0"/>
              <a:t>only</a:t>
            </a:r>
            <a:r>
              <a:rPr lang="sv-SE" dirty="0" smtClean="0"/>
              <a:t> </a:t>
            </a:r>
            <a:r>
              <a:rPr lang="sv-SE" dirty="0" err="1" smtClean="0"/>
              <a:t>require</a:t>
            </a:r>
            <a:r>
              <a:rPr lang="sv-SE" dirty="0" smtClean="0"/>
              <a:t> the plural form of a </a:t>
            </a:r>
            <a:r>
              <a:rPr lang="sv-SE" dirty="0" err="1" smtClean="0"/>
              <a:t>word</a:t>
            </a:r>
            <a:r>
              <a:rPr lang="sv-SE" dirty="0" smtClean="0"/>
              <a:t>, it </a:t>
            </a:r>
            <a:r>
              <a:rPr lang="sv-SE" dirty="0" err="1" smtClean="0"/>
              <a:t>could</a:t>
            </a:r>
            <a:r>
              <a:rPr lang="sv-SE" dirty="0" smtClean="0"/>
              <a:t> be </a:t>
            </a:r>
            <a:r>
              <a:rPr lang="sv-SE" dirty="0" err="1" smtClean="0"/>
              <a:t>better</a:t>
            </a:r>
            <a:r>
              <a:rPr lang="sv-SE" dirty="0" smtClean="0"/>
              <a:t> to </a:t>
            </a:r>
            <a:r>
              <a:rPr lang="sv-SE" dirty="0" err="1" smtClean="0"/>
              <a:t>use</a:t>
            </a:r>
            <a:r>
              <a:rPr lang="sv-SE" dirty="0" smtClean="0"/>
              <a:t> an OR </a:t>
            </a:r>
            <a:r>
              <a:rPr lang="sv-SE" dirty="0" err="1" smtClean="0"/>
              <a:t>search</a:t>
            </a:r>
            <a:endParaRPr lang="sv-SE" dirty="0" smtClean="0"/>
          </a:p>
          <a:p>
            <a:endParaRPr lang="sv-SE" dirty="0" smtClean="0"/>
          </a:p>
          <a:p>
            <a:pPr lvl="1"/>
            <a:endParaRPr lang="sv-SE" dirty="0" smtClean="0"/>
          </a:p>
        </p:txBody>
      </p:sp>
    </p:spTree>
    <p:extLst>
      <p:ext uri="{BB962C8B-B14F-4D97-AF65-F5344CB8AC3E}">
        <p14:creationId xmlns:p14="http://schemas.microsoft.com/office/powerpoint/2010/main" val="57669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Content</a:t>
            </a:r>
            <a:endParaRPr lang="sv-SE" dirty="0"/>
          </a:p>
        </p:txBody>
      </p:sp>
      <p:sp>
        <p:nvSpPr>
          <p:cNvPr id="3" name="Content Placeholder 2"/>
          <p:cNvSpPr>
            <a:spLocks noGrp="1"/>
          </p:cNvSpPr>
          <p:nvPr>
            <p:ph idx="1"/>
          </p:nvPr>
        </p:nvSpPr>
        <p:spPr/>
        <p:txBody>
          <a:bodyPr>
            <a:normAutofit/>
          </a:bodyPr>
          <a:lstStyle/>
          <a:p>
            <a:pPr marL="0" indent="0">
              <a:buNone/>
            </a:pPr>
            <a:r>
              <a:rPr lang="sv-SE" b="1" dirty="0" err="1" smtClean="0"/>
              <a:t>Seminar</a:t>
            </a:r>
            <a:r>
              <a:rPr lang="sv-SE" b="1" dirty="0" smtClean="0"/>
              <a:t>: </a:t>
            </a:r>
          </a:p>
          <a:p>
            <a:r>
              <a:rPr lang="sv-SE" dirty="0" smtClean="0"/>
              <a:t>Basic </a:t>
            </a:r>
            <a:r>
              <a:rPr lang="sv-SE" dirty="0" err="1" smtClean="0"/>
              <a:t>Library</a:t>
            </a:r>
            <a:r>
              <a:rPr lang="sv-SE" dirty="0" smtClean="0"/>
              <a:t> </a:t>
            </a:r>
            <a:r>
              <a:rPr lang="sv-SE" dirty="0" err="1" smtClean="0"/>
              <a:t>Skills</a:t>
            </a:r>
            <a:endParaRPr lang="sv-SE" dirty="0" smtClean="0"/>
          </a:p>
          <a:p>
            <a:r>
              <a:rPr lang="sv-SE" dirty="0" err="1" smtClean="0"/>
              <a:t>Systematic</a:t>
            </a:r>
            <a:r>
              <a:rPr lang="sv-SE" dirty="0" smtClean="0"/>
              <a:t> </a:t>
            </a:r>
            <a:r>
              <a:rPr lang="sv-SE" dirty="0" smtClean="0"/>
              <a:t>Information </a:t>
            </a:r>
            <a:r>
              <a:rPr lang="sv-SE" dirty="0" err="1" smtClean="0"/>
              <a:t>Search</a:t>
            </a:r>
            <a:endParaRPr lang="sv-SE" dirty="0" smtClean="0"/>
          </a:p>
          <a:p>
            <a:pPr marL="0" indent="0">
              <a:buNone/>
            </a:pPr>
            <a:r>
              <a:rPr lang="sv-SE" b="1" dirty="0" smtClean="0"/>
              <a:t>Workshop 1:</a:t>
            </a:r>
          </a:p>
          <a:p>
            <a:r>
              <a:rPr lang="sv-SE" dirty="0" err="1" smtClean="0"/>
              <a:t>Selecting</a:t>
            </a:r>
            <a:r>
              <a:rPr lang="sv-SE" dirty="0" smtClean="0"/>
              <a:t> </a:t>
            </a:r>
            <a:r>
              <a:rPr lang="sv-SE" dirty="0" err="1" smtClean="0"/>
              <a:t>Databases</a:t>
            </a:r>
            <a:endParaRPr lang="sv-SE" dirty="0" smtClean="0"/>
          </a:p>
          <a:p>
            <a:r>
              <a:rPr lang="sv-SE" dirty="0" err="1" smtClean="0"/>
              <a:t>Evaluation</a:t>
            </a:r>
            <a:r>
              <a:rPr lang="sv-SE" dirty="0" smtClean="0"/>
              <a:t> </a:t>
            </a:r>
            <a:r>
              <a:rPr lang="sv-SE" dirty="0" err="1" smtClean="0"/>
              <a:t>Results</a:t>
            </a:r>
            <a:endParaRPr lang="sv-SE" dirty="0" smtClean="0"/>
          </a:p>
          <a:p>
            <a:pPr marL="0" indent="0">
              <a:buNone/>
            </a:pPr>
            <a:r>
              <a:rPr lang="sv-SE" b="1" dirty="0" smtClean="0"/>
              <a:t>Workshop 2:</a:t>
            </a:r>
          </a:p>
          <a:p>
            <a:r>
              <a:rPr lang="sv-SE" dirty="0" err="1" smtClean="0"/>
              <a:t>Citing</a:t>
            </a:r>
            <a:r>
              <a:rPr lang="sv-SE" dirty="0" smtClean="0"/>
              <a:t> </a:t>
            </a:r>
            <a:r>
              <a:rPr lang="sv-SE" dirty="0" err="1" smtClean="0"/>
              <a:t>Sources</a:t>
            </a:r>
            <a:r>
              <a:rPr lang="sv-SE" dirty="0" smtClean="0"/>
              <a:t> – </a:t>
            </a:r>
            <a:r>
              <a:rPr lang="sv-SE" dirty="0" err="1" smtClean="0"/>
              <a:t>Reference</a:t>
            </a:r>
            <a:r>
              <a:rPr lang="sv-SE" dirty="0" smtClean="0"/>
              <a:t> Management</a:t>
            </a:r>
          </a:p>
          <a:p>
            <a:r>
              <a:rPr lang="sv-SE" dirty="0" err="1" smtClean="0"/>
              <a:t>Avoiding</a:t>
            </a:r>
            <a:r>
              <a:rPr lang="sv-SE" dirty="0" smtClean="0"/>
              <a:t> </a:t>
            </a:r>
            <a:r>
              <a:rPr lang="sv-SE" dirty="0" err="1" smtClean="0"/>
              <a:t>Plagiarism</a:t>
            </a:r>
            <a:endParaRPr lang="sv-SE" dirty="0"/>
          </a:p>
        </p:txBody>
      </p:sp>
    </p:spTree>
    <p:extLst>
      <p:ext uri="{BB962C8B-B14F-4D97-AF65-F5344CB8AC3E}">
        <p14:creationId xmlns:p14="http://schemas.microsoft.com/office/powerpoint/2010/main" val="1133168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Wildcards</a:t>
            </a:r>
            <a:endParaRPr lang="sv-SE" dirty="0"/>
          </a:p>
        </p:txBody>
      </p:sp>
      <p:sp>
        <p:nvSpPr>
          <p:cNvPr id="3" name="Platshållare för innehåll 2"/>
          <p:cNvSpPr>
            <a:spLocks noGrp="1"/>
          </p:cNvSpPr>
          <p:nvPr>
            <p:ph idx="1"/>
          </p:nvPr>
        </p:nvSpPr>
        <p:spPr/>
        <p:txBody>
          <a:bodyPr>
            <a:normAutofit/>
          </a:bodyPr>
          <a:lstStyle/>
          <a:p>
            <a:r>
              <a:rPr lang="sv-SE" dirty="0" smtClean="0"/>
              <a:t>A symbol that </a:t>
            </a:r>
            <a:r>
              <a:rPr lang="sv-SE" dirty="0" err="1" smtClean="0"/>
              <a:t>can</a:t>
            </a:r>
            <a:r>
              <a:rPr lang="sv-SE" dirty="0" smtClean="0"/>
              <a:t> be </a:t>
            </a:r>
            <a:r>
              <a:rPr lang="sv-SE" dirty="0" err="1" smtClean="0"/>
              <a:t>used</a:t>
            </a:r>
            <a:r>
              <a:rPr lang="sv-SE" dirty="0" smtClean="0"/>
              <a:t> in </a:t>
            </a:r>
            <a:r>
              <a:rPr lang="sv-SE" dirty="0" err="1" smtClean="0"/>
              <a:t>place</a:t>
            </a:r>
            <a:r>
              <a:rPr lang="sv-SE" dirty="0" smtClean="0"/>
              <a:t> of </a:t>
            </a:r>
            <a:r>
              <a:rPr lang="sv-SE" dirty="0" err="1" smtClean="0"/>
              <a:t>one</a:t>
            </a:r>
            <a:r>
              <a:rPr lang="sv-SE" dirty="0" smtClean="0"/>
              <a:t> </a:t>
            </a:r>
            <a:r>
              <a:rPr lang="sv-SE" dirty="0" err="1" smtClean="0"/>
              <a:t>character</a:t>
            </a:r>
            <a:r>
              <a:rPr lang="sv-SE" dirty="0" smtClean="0"/>
              <a:t>, no </a:t>
            </a:r>
            <a:r>
              <a:rPr lang="sv-SE" dirty="0" err="1" smtClean="0"/>
              <a:t>character</a:t>
            </a:r>
            <a:r>
              <a:rPr lang="sv-SE" dirty="0" smtClean="0"/>
              <a:t> or </a:t>
            </a:r>
            <a:r>
              <a:rPr lang="sv-SE" dirty="0" err="1" smtClean="0"/>
              <a:t>sometimes</a:t>
            </a:r>
            <a:r>
              <a:rPr lang="sv-SE" dirty="0" smtClean="0"/>
              <a:t> a group of </a:t>
            </a:r>
            <a:r>
              <a:rPr lang="sv-SE" dirty="0" err="1" smtClean="0"/>
              <a:t>characters</a:t>
            </a:r>
            <a:r>
              <a:rPr lang="sv-SE" dirty="0" smtClean="0"/>
              <a:t>. </a:t>
            </a:r>
            <a:r>
              <a:rPr lang="sv-SE" dirty="0" err="1" smtClean="0"/>
              <a:t>They</a:t>
            </a:r>
            <a:r>
              <a:rPr lang="sv-SE" dirty="0" smtClean="0"/>
              <a:t> </a:t>
            </a:r>
            <a:r>
              <a:rPr lang="sv-SE" dirty="0" err="1" smtClean="0"/>
              <a:t>may</a:t>
            </a:r>
            <a:r>
              <a:rPr lang="sv-SE" dirty="0" smtClean="0"/>
              <a:t> be </a:t>
            </a:r>
            <a:r>
              <a:rPr lang="sv-SE" dirty="0" err="1" smtClean="0"/>
              <a:t>incorporated</a:t>
            </a:r>
            <a:r>
              <a:rPr lang="sv-SE" dirty="0" smtClean="0"/>
              <a:t> </a:t>
            </a:r>
            <a:r>
              <a:rPr lang="sv-SE" dirty="0" err="1" smtClean="0"/>
              <a:t>within</a:t>
            </a:r>
            <a:r>
              <a:rPr lang="sv-SE" dirty="0" smtClean="0"/>
              <a:t> or at the </a:t>
            </a:r>
            <a:r>
              <a:rPr lang="sv-SE" dirty="0" err="1" smtClean="0"/>
              <a:t>end</a:t>
            </a:r>
            <a:r>
              <a:rPr lang="sv-SE" dirty="0" smtClean="0"/>
              <a:t> of a </a:t>
            </a:r>
            <a:r>
              <a:rPr lang="sv-SE" dirty="0" err="1" smtClean="0"/>
              <a:t>word</a:t>
            </a:r>
            <a:r>
              <a:rPr lang="sv-SE" dirty="0" smtClean="0"/>
              <a:t>. </a:t>
            </a:r>
          </a:p>
          <a:p>
            <a:r>
              <a:rPr lang="sv-SE" dirty="0" smtClean="0"/>
              <a:t>Wildcards are not </a:t>
            </a:r>
            <a:r>
              <a:rPr lang="sv-SE" dirty="0" err="1" smtClean="0"/>
              <a:t>usually</a:t>
            </a:r>
            <a:r>
              <a:rPr lang="sv-SE" dirty="0" smtClean="0"/>
              <a:t> </a:t>
            </a:r>
            <a:r>
              <a:rPr lang="sv-SE" dirty="0" err="1" smtClean="0"/>
              <a:t>permitted</a:t>
            </a:r>
            <a:r>
              <a:rPr lang="sv-SE" dirty="0" smtClean="0"/>
              <a:t> at the start of </a:t>
            </a:r>
            <a:r>
              <a:rPr lang="sv-SE" dirty="0" err="1" smtClean="0"/>
              <a:t>words</a:t>
            </a:r>
            <a:endParaRPr lang="sv-SE" dirty="0" smtClean="0"/>
          </a:p>
          <a:p>
            <a:r>
              <a:rPr lang="sv-SE" dirty="0" smtClean="0"/>
              <a:t>Wildcard symbols </a:t>
            </a:r>
            <a:r>
              <a:rPr lang="sv-SE" dirty="0" err="1" smtClean="0"/>
              <a:t>vary</a:t>
            </a:r>
            <a:r>
              <a:rPr lang="sv-SE" dirty="0" smtClean="0"/>
              <a:t> </a:t>
            </a:r>
            <a:r>
              <a:rPr lang="sv-SE" dirty="0" err="1" smtClean="0"/>
              <a:t>between</a:t>
            </a:r>
            <a:r>
              <a:rPr lang="sv-SE" dirty="0" smtClean="0"/>
              <a:t> </a:t>
            </a:r>
            <a:r>
              <a:rPr lang="sv-SE" dirty="0" err="1" smtClean="0"/>
              <a:t>databases</a:t>
            </a:r>
            <a:r>
              <a:rPr lang="sv-SE" dirty="0" smtClean="0"/>
              <a:t>…</a:t>
            </a:r>
          </a:p>
          <a:p>
            <a:pPr lvl="1"/>
            <a:r>
              <a:rPr lang="sv-SE" dirty="0" err="1" smtClean="0"/>
              <a:t>wom?n</a:t>
            </a:r>
            <a:r>
              <a:rPr lang="sv-SE" dirty="0" smtClean="0"/>
              <a:t> </a:t>
            </a:r>
            <a:r>
              <a:rPr lang="sv-SE" dirty="0" err="1" smtClean="0"/>
              <a:t>retrieves</a:t>
            </a:r>
            <a:r>
              <a:rPr lang="sv-SE" dirty="0" smtClean="0"/>
              <a:t> </a:t>
            </a:r>
            <a:r>
              <a:rPr lang="sv-SE" dirty="0" err="1" smtClean="0"/>
              <a:t>both</a:t>
            </a:r>
            <a:r>
              <a:rPr lang="sv-SE" dirty="0" smtClean="0"/>
              <a:t> </a:t>
            </a:r>
            <a:r>
              <a:rPr lang="sv-SE" dirty="0" err="1" smtClean="0"/>
              <a:t>woman</a:t>
            </a:r>
            <a:r>
              <a:rPr lang="sv-SE" dirty="0" smtClean="0"/>
              <a:t> and </a:t>
            </a:r>
            <a:r>
              <a:rPr lang="sv-SE" dirty="0" err="1" smtClean="0"/>
              <a:t>women</a:t>
            </a:r>
            <a:endParaRPr lang="sv-SE" dirty="0" smtClean="0"/>
          </a:p>
          <a:p>
            <a:r>
              <a:rPr lang="sv-SE" dirty="0" err="1" smtClean="0"/>
              <a:t>Depending</a:t>
            </a:r>
            <a:r>
              <a:rPr lang="sv-SE" dirty="0" smtClean="0"/>
              <a:t> on the </a:t>
            </a:r>
            <a:r>
              <a:rPr lang="sv-SE" dirty="0" err="1" smtClean="0"/>
              <a:t>database</a:t>
            </a:r>
            <a:r>
              <a:rPr lang="sv-SE" dirty="0" smtClean="0"/>
              <a:t>, the wildcard </a:t>
            </a:r>
            <a:r>
              <a:rPr lang="sv-SE" dirty="0" err="1" smtClean="0"/>
              <a:t>may</a:t>
            </a:r>
            <a:r>
              <a:rPr lang="sv-SE" dirty="0" smtClean="0"/>
              <a:t> </a:t>
            </a:r>
            <a:r>
              <a:rPr lang="sv-SE" dirty="0" err="1" smtClean="0"/>
              <a:t>also</a:t>
            </a:r>
            <a:r>
              <a:rPr lang="sv-SE" dirty="0" smtClean="0"/>
              <a:t> </a:t>
            </a:r>
            <a:r>
              <a:rPr lang="sv-SE" dirty="0" err="1" smtClean="0"/>
              <a:t>represent</a:t>
            </a:r>
            <a:r>
              <a:rPr lang="sv-SE" dirty="0" smtClean="0"/>
              <a:t> no </a:t>
            </a:r>
            <a:r>
              <a:rPr lang="sv-SE" dirty="0" err="1" smtClean="0"/>
              <a:t>character</a:t>
            </a:r>
            <a:r>
              <a:rPr lang="sv-SE" dirty="0" smtClean="0"/>
              <a:t> </a:t>
            </a:r>
          </a:p>
          <a:p>
            <a:pPr lvl="1"/>
            <a:r>
              <a:rPr lang="sv-SE" dirty="0" err="1" smtClean="0"/>
              <a:t>behavio?r</a:t>
            </a:r>
            <a:r>
              <a:rPr lang="sv-SE" dirty="0" smtClean="0"/>
              <a:t> </a:t>
            </a:r>
            <a:r>
              <a:rPr lang="sv-SE" dirty="0" err="1" smtClean="0"/>
              <a:t>retrieves</a:t>
            </a:r>
            <a:r>
              <a:rPr lang="sv-SE" dirty="0" smtClean="0"/>
              <a:t> </a:t>
            </a:r>
            <a:r>
              <a:rPr lang="sv-SE" dirty="0" err="1" smtClean="0"/>
              <a:t>both</a:t>
            </a:r>
            <a:r>
              <a:rPr lang="sv-SE" dirty="0" smtClean="0"/>
              <a:t> </a:t>
            </a:r>
            <a:r>
              <a:rPr lang="sv-SE" dirty="0" err="1" smtClean="0"/>
              <a:t>behavior</a:t>
            </a:r>
            <a:r>
              <a:rPr lang="sv-SE" dirty="0" smtClean="0"/>
              <a:t> and </a:t>
            </a:r>
            <a:r>
              <a:rPr lang="sv-SE" dirty="0" err="1" smtClean="0"/>
              <a:t>behaviour</a:t>
            </a:r>
            <a:endParaRPr lang="sv-SE" dirty="0" smtClean="0"/>
          </a:p>
          <a:p>
            <a:pPr lvl="1"/>
            <a:endParaRPr lang="sv-SE" dirty="0" smtClean="0"/>
          </a:p>
        </p:txBody>
      </p:sp>
    </p:spTree>
    <p:extLst>
      <p:ext uri="{BB962C8B-B14F-4D97-AF65-F5344CB8AC3E}">
        <p14:creationId xmlns:p14="http://schemas.microsoft.com/office/powerpoint/2010/main" val="75254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Phrases</a:t>
            </a:r>
            <a:endParaRPr lang="sv-SE" dirty="0"/>
          </a:p>
        </p:txBody>
      </p:sp>
      <p:sp>
        <p:nvSpPr>
          <p:cNvPr id="3" name="Platshållare för innehåll 2"/>
          <p:cNvSpPr>
            <a:spLocks noGrp="1"/>
          </p:cNvSpPr>
          <p:nvPr>
            <p:ph idx="1"/>
          </p:nvPr>
        </p:nvSpPr>
        <p:spPr/>
        <p:txBody>
          <a:bodyPr>
            <a:normAutofit/>
          </a:bodyPr>
          <a:lstStyle/>
          <a:p>
            <a:r>
              <a:rPr lang="sv-SE" dirty="0" err="1" smtClean="0"/>
              <a:t>Phrases</a:t>
            </a:r>
            <a:r>
              <a:rPr lang="sv-SE" dirty="0" smtClean="0"/>
              <a:t> </a:t>
            </a:r>
            <a:r>
              <a:rPr lang="sv-SE" dirty="0" err="1" smtClean="0"/>
              <a:t>can</a:t>
            </a:r>
            <a:r>
              <a:rPr lang="sv-SE" dirty="0" smtClean="0"/>
              <a:t> make the </a:t>
            </a:r>
            <a:r>
              <a:rPr lang="sv-SE" dirty="0" err="1" smtClean="0"/>
              <a:t>retrieved</a:t>
            </a:r>
            <a:r>
              <a:rPr lang="sv-SE" dirty="0" smtClean="0"/>
              <a:t> </a:t>
            </a:r>
            <a:r>
              <a:rPr lang="sv-SE" dirty="0" err="1" smtClean="0"/>
              <a:t>results</a:t>
            </a:r>
            <a:r>
              <a:rPr lang="sv-SE" dirty="0" smtClean="0"/>
              <a:t> </a:t>
            </a:r>
            <a:r>
              <a:rPr lang="sv-SE" dirty="0" err="1" smtClean="0"/>
              <a:t>more</a:t>
            </a:r>
            <a:r>
              <a:rPr lang="sv-SE" dirty="0" smtClean="0"/>
              <a:t> relevant as </a:t>
            </a:r>
            <a:r>
              <a:rPr lang="sv-SE" dirty="0" err="1" smtClean="0"/>
              <a:t>there</a:t>
            </a:r>
            <a:r>
              <a:rPr lang="sv-SE" dirty="0" smtClean="0"/>
              <a:t> are </a:t>
            </a:r>
            <a:r>
              <a:rPr lang="sv-SE" dirty="0" err="1" smtClean="0"/>
              <a:t>more</a:t>
            </a:r>
            <a:r>
              <a:rPr lang="sv-SE" dirty="0" smtClean="0"/>
              <a:t> </a:t>
            </a:r>
            <a:r>
              <a:rPr lang="sv-SE" dirty="0" err="1" smtClean="0"/>
              <a:t>criteria</a:t>
            </a:r>
            <a:r>
              <a:rPr lang="sv-SE" dirty="0" smtClean="0"/>
              <a:t> for the </a:t>
            </a:r>
            <a:r>
              <a:rPr lang="sv-SE" dirty="0" err="1" smtClean="0"/>
              <a:t>search</a:t>
            </a:r>
            <a:endParaRPr lang="sv-SE" dirty="0" smtClean="0"/>
          </a:p>
          <a:p>
            <a:r>
              <a:rPr lang="sv-SE" dirty="0" smtClean="0"/>
              <a:t>Be </a:t>
            </a:r>
            <a:r>
              <a:rPr lang="sv-SE" dirty="0" err="1" smtClean="0"/>
              <a:t>aware</a:t>
            </a:r>
            <a:r>
              <a:rPr lang="sv-SE" dirty="0" smtClean="0"/>
              <a:t> of the default of the </a:t>
            </a:r>
            <a:r>
              <a:rPr lang="sv-SE" dirty="0" err="1" smtClean="0"/>
              <a:t>database</a:t>
            </a:r>
            <a:r>
              <a:rPr lang="sv-SE" dirty="0" smtClean="0"/>
              <a:t> you are </a:t>
            </a:r>
            <a:r>
              <a:rPr lang="sv-SE" dirty="0" err="1" smtClean="0"/>
              <a:t>using</a:t>
            </a:r>
            <a:r>
              <a:rPr lang="sv-SE" dirty="0" smtClean="0"/>
              <a:t>. </a:t>
            </a:r>
          </a:p>
          <a:p>
            <a:pPr lvl="1"/>
            <a:r>
              <a:rPr lang="sv-SE" dirty="0" smtClean="0"/>
              <a:t>For </a:t>
            </a:r>
            <a:r>
              <a:rPr lang="sv-SE" dirty="0" err="1" smtClean="0"/>
              <a:t>some</a:t>
            </a:r>
            <a:r>
              <a:rPr lang="sv-SE" dirty="0" smtClean="0"/>
              <a:t> – </a:t>
            </a:r>
            <a:r>
              <a:rPr lang="sv-SE" dirty="0" err="1" smtClean="0"/>
              <a:t>two</a:t>
            </a:r>
            <a:r>
              <a:rPr lang="sv-SE" dirty="0" smtClean="0"/>
              <a:t> or </a:t>
            </a:r>
            <a:r>
              <a:rPr lang="sv-SE" dirty="0" err="1" smtClean="0"/>
              <a:t>more</a:t>
            </a:r>
            <a:r>
              <a:rPr lang="sv-SE" dirty="0" smtClean="0"/>
              <a:t> </a:t>
            </a:r>
            <a:r>
              <a:rPr lang="sv-SE" dirty="0" err="1" smtClean="0"/>
              <a:t>words</a:t>
            </a:r>
            <a:r>
              <a:rPr lang="sv-SE" dirty="0" smtClean="0"/>
              <a:t> in a </a:t>
            </a:r>
            <a:r>
              <a:rPr lang="sv-SE" dirty="0" err="1" smtClean="0"/>
              <a:t>search</a:t>
            </a:r>
            <a:r>
              <a:rPr lang="sv-SE" dirty="0" smtClean="0"/>
              <a:t> </a:t>
            </a:r>
            <a:r>
              <a:rPr lang="sv-SE" dirty="0" err="1" smtClean="0"/>
              <a:t>query</a:t>
            </a:r>
            <a:r>
              <a:rPr lang="sv-SE" dirty="0" smtClean="0"/>
              <a:t> </a:t>
            </a:r>
            <a:r>
              <a:rPr lang="sv-SE" dirty="0" err="1" smtClean="0"/>
              <a:t>will</a:t>
            </a:r>
            <a:r>
              <a:rPr lang="sv-SE" dirty="0" smtClean="0"/>
              <a:t> be </a:t>
            </a:r>
            <a:r>
              <a:rPr lang="sv-SE" dirty="0" err="1" smtClean="0"/>
              <a:t>treated</a:t>
            </a:r>
            <a:r>
              <a:rPr lang="sv-SE" dirty="0" smtClean="0"/>
              <a:t> as a </a:t>
            </a:r>
            <a:r>
              <a:rPr lang="sv-SE" dirty="0" err="1" smtClean="0"/>
              <a:t>phrase</a:t>
            </a:r>
            <a:endParaRPr lang="sv-SE" dirty="0" smtClean="0"/>
          </a:p>
          <a:p>
            <a:pPr lvl="1"/>
            <a:r>
              <a:rPr lang="sv-SE" dirty="0" smtClean="0"/>
              <a:t>For </a:t>
            </a:r>
            <a:r>
              <a:rPr lang="sv-SE" dirty="0" err="1" smtClean="0"/>
              <a:t>some</a:t>
            </a:r>
            <a:r>
              <a:rPr lang="sv-SE" dirty="0" smtClean="0"/>
              <a:t> – </a:t>
            </a:r>
            <a:r>
              <a:rPr lang="sv-SE" dirty="0" err="1" smtClean="0"/>
              <a:t>two</a:t>
            </a:r>
            <a:r>
              <a:rPr lang="sv-SE" dirty="0" smtClean="0"/>
              <a:t> or </a:t>
            </a:r>
            <a:r>
              <a:rPr lang="sv-SE" dirty="0" err="1" smtClean="0"/>
              <a:t>more</a:t>
            </a:r>
            <a:r>
              <a:rPr lang="sv-SE" dirty="0" smtClean="0"/>
              <a:t> </a:t>
            </a:r>
            <a:r>
              <a:rPr lang="sv-SE" dirty="0" err="1" smtClean="0"/>
              <a:t>words</a:t>
            </a:r>
            <a:r>
              <a:rPr lang="sv-SE" dirty="0" smtClean="0"/>
              <a:t> after </a:t>
            </a:r>
            <a:r>
              <a:rPr lang="sv-SE" dirty="0" err="1" smtClean="0"/>
              <a:t>each</a:t>
            </a:r>
            <a:r>
              <a:rPr lang="sv-SE" dirty="0" smtClean="0"/>
              <a:t> </a:t>
            </a:r>
            <a:r>
              <a:rPr lang="sv-SE" dirty="0" err="1" smtClean="0"/>
              <a:t>other</a:t>
            </a:r>
            <a:r>
              <a:rPr lang="sv-SE" dirty="0" smtClean="0"/>
              <a:t> </a:t>
            </a:r>
            <a:r>
              <a:rPr lang="sv-SE" dirty="0" err="1" smtClean="0"/>
              <a:t>will</a:t>
            </a:r>
            <a:r>
              <a:rPr lang="sv-SE" dirty="0" smtClean="0"/>
              <a:t> be </a:t>
            </a:r>
            <a:r>
              <a:rPr lang="sv-SE" dirty="0" err="1" smtClean="0"/>
              <a:t>automatically</a:t>
            </a:r>
            <a:r>
              <a:rPr lang="sv-SE" dirty="0" smtClean="0"/>
              <a:t> </a:t>
            </a:r>
            <a:r>
              <a:rPr lang="sv-SE" dirty="0" err="1" smtClean="0"/>
              <a:t>combined</a:t>
            </a:r>
            <a:r>
              <a:rPr lang="sv-SE" dirty="0" smtClean="0"/>
              <a:t> with </a:t>
            </a:r>
            <a:r>
              <a:rPr lang="sv-SE" dirty="0" err="1" smtClean="0"/>
              <a:t>AND´s</a:t>
            </a:r>
            <a:r>
              <a:rPr lang="sv-SE" dirty="0" smtClean="0"/>
              <a:t> </a:t>
            </a:r>
            <a:r>
              <a:rPr lang="sv-SE" dirty="0" err="1" smtClean="0"/>
              <a:t>between</a:t>
            </a:r>
            <a:endParaRPr lang="sv-SE" dirty="0" smtClean="0"/>
          </a:p>
          <a:p>
            <a:pPr lvl="1"/>
            <a:r>
              <a:rPr lang="sv-SE" dirty="0" smtClean="0"/>
              <a:t>The </a:t>
            </a:r>
            <a:r>
              <a:rPr lang="sv-SE" dirty="0" err="1" smtClean="0"/>
              <a:t>effect</a:t>
            </a:r>
            <a:r>
              <a:rPr lang="sv-SE" dirty="0" smtClean="0"/>
              <a:t> </a:t>
            </a:r>
            <a:r>
              <a:rPr lang="sv-SE" dirty="0" err="1" smtClean="0"/>
              <a:t>will</a:t>
            </a:r>
            <a:r>
              <a:rPr lang="sv-SE" dirty="0" smtClean="0"/>
              <a:t> be </a:t>
            </a:r>
            <a:r>
              <a:rPr lang="sv-SE" dirty="0" err="1" smtClean="0"/>
              <a:t>quite</a:t>
            </a:r>
            <a:r>
              <a:rPr lang="sv-SE" dirty="0" smtClean="0"/>
              <a:t> different!</a:t>
            </a:r>
            <a:endParaRPr lang="sv-SE" dirty="0"/>
          </a:p>
        </p:txBody>
      </p:sp>
    </p:spTree>
    <p:extLst>
      <p:ext uri="{BB962C8B-B14F-4D97-AF65-F5344CB8AC3E}">
        <p14:creationId xmlns:p14="http://schemas.microsoft.com/office/powerpoint/2010/main" val="25443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Parantheses</a:t>
            </a:r>
            <a:endParaRPr lang="sv-SE" dirty="0"/>
          </a:p>
        </p:txBody>
      </p:sp>
      <p:sp>
        <p:nvSpPr>
          <p:cNvPr id="3" name="Platshållare för innehåll 2"/>
          <p:cNvSpPr>
            <a:spLocks noGrp="1"/>
          </p:cNvSpPr>
          <p:nvPr>
            <p:ph idx="1"/>
          </p:nvPr>
        </p:nvSpPr>
        <p:spPr/>
        <p:txBody>
          <a:bodyPr>
            <a:normAutofit/>
          </a:bodyPr>
          <a:lstStyle/>
          <a:p>
            <a:r>
              <a:rPr lang="sv-SE" dirty="0" smtClean="0"/>
              <a:t>In order to </a:t>
            </a:r>
            <a:r>
              <a:rPr lang="sv-SE" dirty="0" err="1" smtClean="0"/>
              <a:t>structure</a:t>
            </a:r>
            <a:r>
              <a:rPr lang="sv-SE" dirty="0" smtClean="0"/>
              <a:t> your </a:t>
            </a:r>
            <a:r>
              <a:rPr lang="sv-SE" dirty="0" err="1" smtClean="0"/>
              <a:t>search</a:t>
            </a:r>
            <a:r>
              <a:rPr lang="sv-SE" dirty="0" smtClean="0"/>
              <a:t> and </a:t>
            </a:r>
            <a:r>
              <a:rPr lang="sv-SE" dirty="0" err="1" smtClean="0"/>
              <a:t>avoid</a:t>
            </a:r>
            <a:r>
              <a:rPr lang="sv-SE" dirty="0" smtClean="0"/>
              <a:t> </a:t>
            </a:r>
            <a:r>
              <a:rPr lang="sv-SE" dirty="0" err="1" smtClean="0"/>
              <a:t>ambigious</a:t>
            </a:r>
            <a:r>
              <a:rPr lang="sv-SE" dirty="0" smtClean="0"/>
              <a:t> </a:t>
            </a:r>
            <a:r>
              <a:rPr lang="sv-SE" dirty="0" err="1" smtClean="0"/>
              <a:t>search</a:t>
            </a:r>
            <a:r>
              <a:rPr lang="sv-SE" dirty="0" smtClean="0"/>
              <a:t> strings </a:t>
            </a:r>
            <a:r>
              <a:rPr lang="sv-SE" dirty="0" err="1" smtClean="0"/>
              <a:t>many</a:t>
            </a:r>
            <a:r>
              <a:rPr lang="sv-SE" dirty="0" smtClean="0"/>
              <a:t> </a:t>
            </a:r>
            <a:r>
              <a:rPr lang="sv-SE" dirty="0" err="1" smtClean="0"/>
              <a:t>databases</a:t>
            </a:r>
            <a:r>
              <a:rPr lang="sv-SE" dirty="0" smtClean="0"/>
              <a:t> </a:t>
            </a:r>
            <a:r>
              <a:rPr lang="sv-SE" dirty="0" err="1" smtClean="0"/>
              <a:t>allow</a:t>
            </a:r>
            <a:r>
              <a:rPr lang="sv-SE" dirty="0" smtClean="0"/>
              <a:t> the </a:t>
            </a:r>
            <a:r>
              <a:rPr lang="sv-SE" dirty="0" err="1" smtClean="0"/>
              <a:t>use</a:t>
            </a:r>
            <a:r>
              <a:rPr lang="sv-SE" dirty="0" smtClean="0"/>
              <a:t> of parantheses. </a:t>
            </a:r>
          </a:p>
          <a:p>
            <a:r>
              <a:rPr lang="sv-SE" dirty="0" smtClean="0"/>
              <a:t>Check </a:t>
            </a:r>
            <a:r>
              <a:rPr lang="sv-SE" dirty="0" err="1" smtClean="0"/>
              <a:t>help</a:t>
            </a:r>
            <a:r>
              <a:rPr lang="sv-SE" dirty="0" smtClean="0"/>
              <a:t> </a:t>
            </a:r>
            <a:r>
              <a:rPr lang="sv-SE" dirty="0" err="1" smtClean="0"/>
              <a:t>function</a:t>
            </a:r>
            <a:r>
              <a:rPr lang="sv-SE" dirty="0" smtClean="0"/>
              <a:t> to </a:t>
            </a:r>
            <a:r>
              <a:rPr lang="sv-SE" dirty="0" err="1" smtClean="0"/>
              <a:t>find</a:t>
            </a:r>
            <a:r>
              <a:rPr lang="sv-SE" dirty="0" smtClean="0"/>
              <a:t> </a:t>
            </a:r>
            <a:r>
              <a:rPr lang="sv-SE" dirty="0" err="1" smtClean="0"/>
              <a:t>out</a:t>
            </a:r>
            <a:r>
              <a:rPr lang="sv-SE" dirty="0" smtClean="0"/>
              <a:t> </a:t>
            </a:r>
            <a:r>
              <a:rPr lang="sv-SE" dirty="0" err="1" smtClean="0"/>
              <a:t>which</a:t>
            </a:r>
            <a:r>
              <a:rPr lang="sv-SE" dirty="0" smtClean="0"/>
              <a:t> order the </a:t>
            </a:r>
            <a:r>
              <a:rPr lang="sv-SE" dirty="0" err="1" smtClean="0"/>
              <a:t>search</a:t>
            </a:r>
            <a:r>
              <a:rPr lang="sv-SE" dirty="0" smtClean="0"/>
              <a:t> </a:t>
            </a:r>
            <a:r>
              <a:rPr lang="sv-SE" dirty="0" err="1" smtClean="0"/>
              <a:t>commands</a:t>
            </a:r>
            <a:r>
              <a:rPr lang="sv-SE" dirty="0" smtClean="0"/>
              <a:t> are </a:t>
            </a:r>
            <a:r>
              <a:rPr lang="sv-SE" dirty="0" err="1" smtClean="0"/>
              <a:t>prioritized</a:t>
            </a:r>
            <a:r>
              <a:rPr lang="sv-SE" dirty="0" smtClean="0"/>
              <a:t>. </a:t>
            </a:r>
          </a:p>
          <a:p>
            <a:pPr lvl="1"/>
            <a:r>
              <a:rPr lang="sv-SE" dirty="0" smtClean="0"/>
              <a:t>Parantheses are </a:t>
            </a:r>
            <a:r>
              <a:rPr lang="sv-SE" dirty="0" err="1" smtClean="0"/>
              <a:t>usually</a:t>
            </a:r>
            <a:r>
              <a:rPr lang="sv-SE" dirty="0" smtClean="0"/>
              <a:t> </a:t>
            </a:r>
            <a:r>
              <a:rPr lang="sv-SE" dirty="0" err="1" smtClean="0"/>
              <a:t>considered</a:t>
            </a:r>
            <a:r>
              <a:rPr lang="sv-SE" dirty="0" smtClean="0"/>
              <a:t> first</a:t>
            </a:r>
          </a:p>
          <a:p>
            <a:r>
              <a:rPr lang="sv-SE" dirty="0" err="1" smtClean="0"/>
              <a:t>Compare</a:t>
            </a:r>
            <a:r>
              <a:rPr lang="sv-SE" dirty="0" smtClean="0"/>
              <a:t>: </a:t>
            </a:r>
          </a:p>
          <a:p>
            <a:pPr lvl="1"/>
            <a:r>
              <a:rPr lang="sv-SE" dirty="0" err="1" smtClean="0"/>
              <a:t>Accessibility</a:t>
            </a:r>
            <a:r>
              <a:rPr lang="sv-SE" dirty="0" smtClean="0"/>
              <a:t> OR </a:t>
            </a:r>
            <a:r>
              <a:rPr lang="sv-SE" dirty="0" err="1" smtClean="0"/>
              <a:t>usability</a:t>
            </a:r>
            <a:r>
              <a:rPr lang="sv-SE" dirty="0" smtClean="0"/>
              <a:t> AND ”</a:t>
            </a:r>
            <a:r>
              <a:rPr lang="sv-SE" dirty="0" err="1" smtClean="0"/>
              <a:t>web</a:t>
            </a:r>
            <a:r>
              <a:rPr lang="sv-SE" dirty="0" smtClean="0"/>
              <a:t> </a:t>
            </a:r>
            <a:r>
              <a:rPr lang="sv-SE" dirty="0" err="1" smtClean="0"/>
              <a:t>development</a:t>
            </a:r>
            <a:r>
              <a:rPr lang="sv-SE" dirty="0" smtClean="0"/>
              <a:t>” OR ”</a:t>
            </a:r>
            <a:r>
              <a:rPr lang="sv-SE" dirty="0" err="1" smtClean="0"/>
              <a:t>web</a:t>
            </a:r>
            <a:r>
              <a:rPr lang="sv-SE" dirty="0" smtClean="0"/>
              <a:t> design” </a:t>
            </a:r>
          </a:p>
          <a:p>
            <a:pPr lvl="2"/>
            <a:r>
              <a:rPr lang="sv-SE" dirty="0" err="1" smtClean="0"/>
              <a:t>If</a:t>
            </a:r>
            <a:r>
              <a:rPr lang="sv-SE" dirty="0" smtClean="0"/>
              <a:t> the </a:t>
            </a:r>
            <a:r>
              <a:rPr lang="sv-SE" dirty="0" err="1" smtClean="0"/>
              <a:t>database</a:t>
            </a:r>
            <a:r>
              <a:rPr lang="sv-SE" dirty="0" smtClean="0"/>
              <a:t> deals with AND </a:t>
            </a:r>
            <a:r>
              <a:rPr lang="sv-SE" dirty="0" err="1" smtClean="0"/>
              <a:t>connectors</a:t>
            </a:r>
            <a:r>
              <a:rPr lang="sv-SE" dirty="0" smtClean="0"/>
              <a:t> </a:t>
            </a:r>
            <a:r>
              <a:rPr lang="sv-SE" dirty="0" err="1" smtClean="0"/>
              <a:t>before</a:t>
            </a:r>
            <a:r>
              <a:rPr lang="sv-SE" dirty="0" smtClean="0"/>
              <a:t> OR </a:t>
            </a:r>
            <a:r>
              <a:rPr lang="sv-SE" dirty="0" err="1" smtClean="0"/>
              <a:t>connectors</a:t>
            </a:r>
            <a:r>
              <a:rPr lang="sv-SE" dirty="0" smtClean="0"/>
              <a:t>, the </a:t>
            </a:r>
            <a:r>
              <a:rPr lang="sv-SE" dirty="0" err="1" smtClean="0"/>
              <a:t>result</a:t>
            </a:r>
            <a:r>
              <a:rPr lang="sv-SE" dirty="0" smtClean="0"/>
              <a:t> of this </a:t>
            </a:r>
            <a:r>
              <a:rPr lang="sv-SE" dirty="0" err="1" smtClean="0"/>
              <a:t>search</a:t>
            </a:r>
            <a:r>
              <a:rPr lang="sv-SE" dirty="0" smtClean="0"/>
              <a:t> </a:t>
            </a:r>
            <a:r>
              <a:rPr lang="sv-SE" dirty="0" err="1" smtClean="0"/>
              <a:t>might</a:t>
            </a:r>
            <a:r>
              <a:rPr lang="sv-SE" dirty="0" smtClean="0"/>
              <a:t> be </a:t>
            </a:r>
            <a:r>
              <a:rPr lang="sv-SE" dirty="0" err="1" smtClean="0"/>
              <a:t>unlike</a:t>
            </a:r>
            <a:r>
              <a:rPr lang="sv-SE" dirty="0" smtClean="0"/>
              <a:t> </a:t>
            </a:r>
            <a:r>
              <a:rPr lang="sv-SE" dirty="0" err="1" smtClean="0"/>
              <a:t>what</a:t>
            </a:r>
            <a:r>
              <a:rPr lang="sv-SE" dirty="0" smtClean="0"/>
              <a:t> you </a:t>
            </a:r>
            <a:r>
              <a:rPr lang="sv-SE" dirty="0" err="1" smtClean="0"/>
              <a:t>wanted</a:t>
            </a:r>
            <a:r>
              <a:rPr lang="sv-SE" dirty="0" smtClean="0"/>
              <a:t>. </a:t>
            </a:r>
            <a:r>
              <a:rPr lang="sv-SE" dirty="0" err="1" smtClean="0"/>
              <a:t>Usability</a:t>
            </a:r>
            <a:r>
              <a:rPr lang="sv-SE" dirty="0" smtClean="0"/>
              <a:t> AND ”</a:t>
            </a:r>
            <a:r>
              <a:rPr lang="sv-SE" dirty="0" err="1" smtClean="0"/>
              <a:t>web</a:t>
            </a:r>
            <a:r>
              <a:rPr lang="sv-SE" dirty="0" smtClean="0"/>
              <a:t> </a:t>
            </a:r>
            <a:r>
              <a:rPr lang="sv-SE" dirty="0" err="1" smtClean="0"/>
              <a:t>development</a:t>
            </a:r>
            <a:r>
              <a:rPr lang="sv-SE" dirty="0" smtClean="0"/>
              <a:t>” </a:t>
            </a:r>
            <a:r>
              <a:rPr lang="sv-SE" dirty="0" err="1" smtClean="0"/>
              <a:t>would</a:t>
            </a:r>
            <a:r>
              <a:rPr lang="sv-SE" dirty="0" smtClean="0"/>
              <a:t> be solved first. </a:t>
            </a:r>
          </a:p>
          <a:p>
            <a:pPr lvl="1"/>
            <a:r>
              <a:rPr lang="sv-SE" dirty="0" smtClean="0"/>
              <a:t>(</a:t>
            </a:r>
            <a:r>
              <a:rPr lang="sv-SE" dirty="0" err="1" smtClean="0"/>
              <a:t>Accessibility</a:t>
            </a:r>
            <a:r>
              <a:rPr lang="sv-SE" dirty="0" smtClean="0"/>
              <a:t> OR </a:t>
            </a:r>
            <a:r>
              <a:rPr lang="sv-SE" dirty="0" err="1" smtClean="0"/>
              <a:t>usability</a:t>
            </a:r>
            <a:r>
              <a:rPr lang="sv-SE" dirty="0" smtClean="0"/>
              <a:t>) AND (”</a:t>
            </a:r>
            <a:r>
              <a:rPr lang="sv-SE" dirty="0" err="1" smtClean="0"/>
              <a:t>web</a:t>
            </a:r>
            <a:r>
              <a:rPr lang="sv-SE" dirty="0" smtClean="0"/>
              <a:t> </a:t>
            </a:r>
            <a:r>
              <a:rPr lang="sv-SE" dirty="0" err="1" smtClean="0"/>
              <a:t>development</a:t>
            </a:r>
            <a:r>
              <a:rPr lang="sv-SE" dirty="0" smtClean="0"/>
              <a:t>” OR ”</a:t>
            </a:r>
            <a:r>
              <a:rPr lang="sv-SE" dirty="0" err="1" smtClean="0"/>
              <a:t>web</a:t>
            </a:r>
            <a:r>
              <a:rPr lang="sv-SE" dirty="0" smtClean="0"/>
              <a:t> design”)</a:t>
            </a:r>
          </a:p>
          <a:p>
            <a:pPr lvl="2"/>
            <a:r>
              <a:rPr lang="sv-SE" dirty="0" err="1" smtClean="0"/>
              <a:t>Those</a:t>
            </a:r>
            <a:r>
              <a:rPr lang="sv-SE" dirty="0" smtClean="0"/>
              <a:t> parts of the </a:t>
            </a:r>
            <a:r>
              <a:rPr lang="sv-SE" dirty="0" err="1" smtClean="0"/>
              <a:t>query</a:t>
            </a:r>
            <a:r>
              <a:rPr lang="sv-SE" dirty="0" smtClean="0"/>
              <a:t> in parantheses </a:t>
            </a:r>
            <a:r>
              <a:rPr lang="sv-SE" dirty="0" err="1" smtClean="0"/>
              <a:t>will</a:t>
            </a:r>
            <a:r>
              <a:rPr lang="sv-SE" dirty="0" smtClean="0"/>
              <a:t> be </a:t>
            </a:r>
            <a:r>
              <a:rPr lang="sv-SE" dirty="0" err="1" smtClean="0"/>
              <a:t>dealt</a:t>
            </a:r>
            <a:r>
              <a:rPr lang="sv-SE" dirty="0" smtClean="0"/>
              <a:t> with first, </a:t>
            </a:r>
            <a:r>
              <a:rPr lang="sv-SE" dirty="0" err="1" smtClean="0"/>
              <a:t>followed</a:t>
            </a:r>
            <a:r>
              <a:rPr lang="sv-SE" dirty="0" smtClean="0"/>
              <a:t> by the </a:t>
            </a:r>
            <a:r>
              <a:rPr lang="sv-SE" dirty="0" err="1" smtClean="0"/>
              <a:t>remaining</a:t>
            </a:r>
            <a:r>
              <a:rPr lang="sv-SE" dirty="0" smtClean="0"/>
              <a:t> AND </a:t>
            </a:r>
            <a:r>
              <a:rPr lang="sv-SE" dirty="0" err="1" smtClean="0"/>
              <a:t>instruction</a:t>
            </a:r>
            <a:r>
              <a:rPr lang="sv-SE" dirty="0" smtClean="0"/>
              <a:t>. </a:t>
            </a:r>
          </a:p>
          <a:p>
            <a:pPr lvl="1">
              <a:buNone/>
            </a:pPr>
            <a:endParaRPr lang="sv-SE" dirty="0" smtClean="0"/>
          </a:p>
          <a:p>
            <a:pPr lvl="1"/>
            <a:endParaRPr lang="sv-SE" dirty="0" smtClean="0"/>
          </a:p>
          <a:p>
            <a:pPr lvl="1"/>
            <a:endParaRPr lang="sv-SE" dirty="0" smtClean="0"/>
          </a:p>
          <a:p>
            <a:endParaRPr lang="sv-SE" dirty="0" smtClean="0"/>
          </a:p>
        </p:txBody>
      </p:sp>
    </p:spTree>
    <p:extLst>
      <p:ext uri="{BB962C8B-B14F-4D97-AF65-F5344CB8AC3E}">
        <p14:creationId xmlns:p14="http://schemas.microsoft.com/office/powerpoint/2010/main" val="84529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err="1" smtClean="0"/>
              <a:t>How</a:t>
            </a:r>
            <a:r>
              <a:rPr lang="sv-SE" dirty="0" smtClean="0"/>
              <a:t> to </a:t>
            </a:r>
            <a:r>
              <a:rPr lang="sv-SE" dirty="0" err="1" smtClean="0"/>
              <a:t>combine</a:t>
            </a:r>
            <a:r>
              <a:rPr lang="sv-SE" dirty="0" smtClean="0"/>
              <a:t> terms in </a:t>
            </a:r>
            <a:r>
              <a:rPr lang="sv-SE" dirty="0" err="1" smtClean="0"/>
              <a:t>practice</a:t>
            </a:r>
            <a:endParaRPr lang="sv-SE" dirty="0"/>
          </a:p>
        </p:txBody>
      </p:sp>
      <p:sp>
        <p:nvSpPr>
          <p:cNvPr id="3" name="Platshållare för innehåll 2"/>
          <p:cNvSpPr>
            <a:spLocks noGrp="1"/>
          </p:cNvSpPr>
          <p:nvPr>
            <p:ph idx="1"/>
          </p:nvPr>
        </p:nvSpPr>
        <p:spPr/>
        <p:txBody>
          <a:bodyPr>
            <a:normAutofit/>
          </a:bodyPr>
          <a:lstStyle/>
          <a:p>
            <a:r>
              <a:rPr lang="sv-SE" dirty="0" err="1" smtClean="0"/>
              <a:t>Use</a:t>
            </a:r>
            <a:r>
              <a:rPr lang="sv-SE" dirty="0" smtClean="0"/>
              <a:t> your </a:t>
            </a:r>
            <a:r>
              <a:rPr lang="sv-SE" dirty="0" err="1" smtClean="0"/>
              <a:t>collection</a:t>
            </a:r>
            <a:r>
              <a:rPr lang="sv-SE" dirty="0" smtClean="0"/>
              <a:t> of relevant terms to go </a:t>
            </a:r>
            <a:r>
              <a:rPr lang="sv-SE" dirty="0" err="1" smtClean="0"/>
              <a:t>through</a:t>
            </a:r>
            <a:r>
              <a:rPr lang="sv-SE" dirty="0" smtClean="0"/>
              <a:t> </a:t>
            </a:r>
            <a:r>
              <a:rPr lang="sv-SE" dirty="0" err="1" smtClean="0"/>
              <a:t>them</a:t>
            </a:r>
            <a:r>
              <a:rPr lang="sv-SE" dirty="0" smtClean="0"/>
              <a:t> and </a:t>
            </a:r>
            <a:r>
              <a:rPr lang="sv-SE" dirty="0" err="1" smtClean="0"/>
              <a:t>decide</a:t>
            </a:r>
            <a:r>
              <a:rPr lang="sv-SE" dirty="0" smtClean="0"/>
              <a:t> </a:t>
            </a:r>
            <a:r>
              <a:rPr lang="sv-SE" dirty="0" err="1" smtClean="0"/>
              <a:t>how</a:t>
            </a:r>
            <a:r>
              <a:rPr lang="sv-SE" dirty="0" smtClean="0"/>
              <a:t> to best </a:t>
            </a:r>
            <a:r>
              <a:rPr lang="sv-SE" dirty="0" err="1" smtClean="0"/>
              <a:t>combine</a:t>
            </a:r>
            <a:r>
              <a:rPr lang="sv-SE" dirty="0" smtClean="0"/>
              <a:t> </a:t>
            </a:r>
            <a:r>
              <a:rPr lang="sv-SE" dirty="0" err="1" smtClean="0"/>
              <a:t>them</a:t>
            </a:r>
            <a:r>
              <a:rPr lang="sv-SE" dirty="0" smtClean="0"/>
              <a:t> so that all </a:t>
            </a:r>
            <a:r>
              <a:rPr lang="sv-SE" dirty="0" err="1" smtClean="0"/>
              <a:t>possibilities</a:t>
            </a:r>
            <a:r>
              <a:rPr lang="sv-SE" dirty="0" smtClean="0"/>
              <a:t> are </a:t>
            </a:r>
            <a:r>
              <a:rPr lang="sv-SE" dirty="0" err="1" smtClean="0"/>
              <a:t>covered</a:t>
            </a:r>
            <a:r>
              <a:rPr lang="sv-SE" dirty="0" smtClean="0"/>
              <a:t>. 	</a:t>
            </a:r>
          </a:p>
          <a:p>
            <a:pPr lvl="1"/>
            <a:r>
              <a:rPr lang="sv-SE" dirty="0" err="1" smtClean="0"/>
              <a:t>Use</a:t>
            </a:r>
            <a:r>
              <a:rPr lang="sv-SE" dirty="0" smtClean="0"/>
              <a:t> wildcards and </a:t>
            </a:r>
            <a:r>
              <a:rPr lang="sv-SE" dirty="0" err="1" smtClean="0"/>
              <a:t>truncation</a:t>
            </a:r>
            <a:r>
              <a:rPr lang="sv-SE" dirty="0" smtClean="0"/>
              <a:t> to </a:t>
            </a:r>
            <a:r>
              <a:rPr lang="sv-SE" dirty="0" err="1" smtClean="0"/>
              <a:t>reduce</a:t>
            </a:r>
            <a:r>
              <a:rPr lang="sv-SE" dirty="0" smtClean="0"/>
              <a:t> the </a:t>
            </a:r>
            <a:r>
              <a:rPr lang="sv-SE" dirty="0" err="1" smtClean="0"/>
              <a:t>number</a:t>
            </a:r>
            <a:r>
              <a:rPr lang="sv-SE" dirty="0" smtClean="0"/>
              <a:t> of </a:t>
            </a:r>
            <a:r>
              <a:rPr lang="sv-SE" dirty="0" err="1" smtClean="0"/>
              <a:t>queries</a:t>
            </a:r>
            <a:endParaRPr lang="sv-SE" dirty="0" smtClean="0"/>
          </a:p>
          <a:p>
            <a:pPr lvl="1"/>
            <a:r>
              <a:rPr lang="sv-SE" dirty="0" err="1" smtClean="0"/>
              <a:t>Keep</a:t>
            </a:r>
            <a:r>
              <a:rPr lang="sv-SE" dirty="0" smtClean="0"/>
              <a:t> </a:t>
            </a:r>
            <a:r>
              <a:rPr lang="sv-SE" dirty="0" err="1" smtClean="0"/>
              <a:t>queries</a:t>
            </a:r>
            <a:r>
              <a:rPr lang="sv-SE" dirty="0" smtClean="0"/>
              <a:t> simple</a:t>
            </a:r>
          </a:p>
          <a:p>
            <a:pPr lvl="2"/>
            <a:r>
              <a:rPr lang="sv-SE" dirty="0" smtClean="0"/>
              <a:t>Long, </a:t>
            </a:r>
            <a:r>
              <a:rPr lang="sv-SE" dirty="0" err="1" smtClean="0"/>
              <a:t>complex</a:t>
            </a:r>
            <a:r>
              <a:rPr lang="sv-SE" dirty="0" smtClean="0"/>
              <a:t> </a:t>
            </a:r>
            <a:r>
              <a:rPr lang="sv-SE" dirty="0" err="1" smtClean="0"/>
              <a:t>search</a:t>
            </a:r>
            <a:r>
              <a:rPr lang="sv-SE" dirty="0" smtClean="0"/>
              <a:t> strings are </a:t>
            </a:r>
            <a:r>
              <a:rPr lang="sv-SE" dirty="0" err="1" smtClean="0"/>
              <a:t>liable</a:t>
            </a:r>
            <a:r>
              <a:rPr lang="sv-SE" dirty="0" smtClean="0"/>
              <a:t> to </a:t>
            </a:r>
            <a:r>
              <a:rPr lang="sv-SE" dirty="0" err="1" smtClean="0"/>
              <a:t>include</a:t>
            </a:r>
            <a:r>
              <a:rPr lang="sv-SE" dirty="0" smtClean="0"/>
              <a:t> </a:t>
            </a:r>
            <a:r>
              <a:rPr lang="sv-SE" dirty="0" err="1" smtClean="0"/>
              <a:t>errors</a:t>
            </a:r>
            <a:endParaRPr lang="sv-SE" dirty="0" smtClean="0"/>
          </a:p>
          <a:p>
            <a:pPr lvl="2"/>
            <a:r>
              <a:rPr lang="sv-SE" dirty="0" err="1" smtClean="0"/>
              <a:t>Short</a:t>
            </a:r>
            <a:r>
              <a:rPr lang="sv-SE" dirty="0" smtClean="0"/>
              <a:t> </a:t>
            </a:r>
            <a:r>
              <a:rPr lang="sv-SE" dirty="0" err="1" smtClean="0"/>
              <a:t>search</a:t>
            </a:r>
            <a:r>
              <a:rPr lang="sv-SE" dirty="0" smtClean="0"/>
              <a:t> </a:t>
            </a:r>
            <a:r>
              <a:rPr lang="sv-SE" dirty="0" err="1" smtClean="0"/>
              <a:t>queries</a:t>
            </a:r>
            <a:r>
              <a:rPr lang="sv-SE" dirty="0" smtClean="0"/>
              <a:t> </a:t>
            </a:r>
            <a:r>
              <a:rPr lang="sv-SE" dirty="0" err="1" smtClean="0"/>
              <a:t>can</a:t>
            </a:r>
            <a:r>
              <a:rPr lang="sv-SE" dirty="0" smtClean="0"/>
              <a:t> be </a:t>
            </a:r>
            <a:r>
              <a:rPr lang="sv-SE" dirty="0" err="1" smtClean="0"/>
              <a:t>combined</a:t>
            </a:r>
            <a:r>
              <a:rPr lang="sv-SE" dirty="0" smtClean="0"/>
              <a:t> in different </a:t>
            </a:r>
            <a:r>
              <a:rPr lang="sv-SE" dirty="0" err="1" smtClean="0"/>
              <a:t>ways</a:t>
            </a:r>
            <a:r>
              <a:rPr lang="sv-SE" dirty="0" smtClean="0"/>
              <a:t>, </a:t>
            </a:r>
            <a:r>
              <a:rPr lang="sv-SE" dirty="0" err="1" smtClean="0"/>
              <a:t>more</a:t>
            </a:r>
            <a:r>
              <a:rPr lang="sv-SE" dirty="0" smtClean="0"/>
              <a:t> </a:t>
            </a:r>
            <a:r>
              <a:rPr lang="sv-SE" dirty="0" err="1" smtClean="0"/>
              <a:t>flexibility</a:t>
            </a:r>
            <a:endParaRPr lang="sv-SE" dirty="0" smtClean="0"/>
          </a:p>
          <a:p>
            <a:pPr lvl="2"/>
            <a:endParaRPr lang="sv-SE" dirty="0" smtClean="0"/>
          </a:p>
        </p:txBody>
      </p:sp>
    </p:spTree>
    <p:extLst>
      <p:ext uri="{BB962C8B-B14F-4D97-AF65-F5344CB8AC3E}">
        <p14:creationId xmlns:p14="http://schemas.microsoft.com/office/powerpoint/2010/main" val="39410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err="1" smtClean="0"/>
              <a:t>How</a:t>
            </a:r>
            <a:r>
              <a:rPr lang="sv-SE" dirty="0" smtClean="0"/>
              <a:t> to </a:t>
            </a:r>
            <a:r>
              <a:rPr lang="sv-SE" dirty="0" err="1" smtClean="0"/>
              <a:t>combine</a:t>
            </a:r>
            <a:r>
              <a:rPr lang="sv-SE" dirty="0" smtClean="0"/>
              <a:t> terms in </a:t>
            </a:r>
            <a:r>
              <a:rPr lang="sv-SE" dirty="0" err="1" smtClean="0"/>
              <a:t>practice</a:t>
            </a:r>
            <a:endParaRPr lang="sv-SE" dirty="0"/>
          </a:p>
        </p:txBody>
      </p:sp>
      <p:sp>
        <p:nvSpPr>
          <p:cNvPr id="3" name="Platshållare för innehåll 2"/>
          <p:cNvSpPr>
            <a:spLocks noGrp="1"/>
          </p:cNvSpPr>
          <p:nvPr>
            <p:ph idx="1"/>
          </p:nvPr>
        </p:nvSpPr>
        <p:spPr/>
        <p:txBody>
          <a:bodyPr>
            <a:normAutofit fontScale="77500" lnSpcReduction="20000"/>
          </a:bodyPr>
          <a:lstStyle/>
          <a:p>
            <a:pPr>
              <a:buNone/>
            </a:pPr>
            <a:r>
              <a:rPr lang="en-US" dirty="0" smtClean="0"/>
              <a:t>	(technique* OR method* OR approach*) AND (“web development” OR "web design" OR </a:t>
            </a:r>
            <a:r>
              <a:rPr lang="en-US" dirty="0" err="1" smtClean="0"/>
              <a:t>webdesign</a:t>
            </a:r>
            <a:r>
              <a:rPr lang="en-US" dirty="0" smtClean="0"/>
              <a:t>) AND (accessibility OR usability) AND (web pages OR webpages OR websites)</a:t>
            </a:r>
          </a:p>
          <a:p>
            <a:pPr>
              <a:buNone/>
            </a:pPr>
            <a:endParaRPr lang="en-US" dirty="0" smtClean="0"/>
          </a:p>
          <a:p>
            <a:pPr marL="514350" indent="-514350">
              <a:buAutoNum type="arabicPeriod"/>
            </a:pPr>
            <a:r>
              <a:rPr lang="en-US" dirty="0" smtClean="0"/>
              <a:t>technique* OR method* OR approach*</a:t>
            </a:r>
          </a:p>
          <a:p>
            <a:pPr marL="514350" indent="-514350">
              <a:buAutoNum type="arabicPeriod"/>
            </a:pPr>
            <a:r>
              <a:rPr lang="en-US" dirty="0" smtClean="0"/>
              <a:t>“web development” OR "web design" OR </a:t>
            </a:r>
            <a:r>
              <a:rPr lang="en-US" dirty="0" err="1" smtClean="0"/>
              <a:t>webdesign</a:t>
            </a:r>
            <a:endParaRPr lang="en-US" dirty="0" smtClean="0"/>
          </a:p>
          <a:p>
            <a:pPr marL="514350" indent="-514350">
              <a:buAutoNum type="arabicPeriod"/>
            </a:pPr>
            <a:r>
              <a:rPr lang="en-US" dirty="0" smtClean="0"/>
              <a:t>accessibility OR usability</a:t>
            </a:r>
          </a:p>
          <a:p>
            <a:pPr marL="514350" indent="-514350">
              <a:buAutoNum type="arabicPeriod"/>
            </a:pPr>
            <a:r>
              <a:rPr lang="en-US" dirty="0" smtClean="0"/>
              <a:t>web pages OR webpages OR websites</a:t>
            </a:r>
          </a:p>
          <a:p>
            <a:pPr marL="514350" indent="-514350">
              <a:buAutoNum type="arabicPeriod"/>
            </a:pPr>
            <a:endParaRPr lang="en-US" dirty="0" smtClean="0"/>
          </a:p>
          <a:p>
            <a:pPr marL="514350" indent="-514350">
              <a:buNone/>
            </a:pPr>
            <a:r>
              <a:rPr lang="en-US" dirty="0" smtClean="0"/>
              <a:t>Combined searches			Set number</a:t>
            </a:r>
          </a:p>
          <a:p>
            <a:pPr marL="514350" indent="-514350">
              <a:buNone/>
            </a:pPr>
            <a:r>
              <a:rPr lang="en-US" dirty="0" smtClean="0"/>
              <a:t>#1 AND #2				#5</a:t>
            </a:r>
          </a:p>
          <a:p>
            <a:pPr marL="514350" indent="-514350">
              <a:buNone/>
            </a:pPr>
            <a:r>
              <a:rPr lang="en-US" dirty="0" smtClean="0"/>
              <a:t>#3 AND #4				#6</a:t>
            </a:r>
          </a:p>
          <a:p>
            <a:pPr marL="514350" indent="-514350">
              <a:buNone/>
            </a:pPr>
            <a:r>
              <a:rPr lang="en-US" dirty="0" smtClean="0"/>
              <a:t>#2 AND #3				#7</a:t>
            </a:r>
          </a:p>
          <a:p>
            <a:pPr marL="514350" indent="-514350">
              <a:buNone/>
            </a:pPr>
            <a:r>
              <a:rPr lang="en-US" dirty="0" smtClean="0"/>
              <a:t>#1 AND #2 AND #3 AND #4		</a:t>
            </a:r>
            <a:r>
              <a:rPr lang="en-US" dirty="0" smtClean="0"/>
              <a:t>	#</a:t>
            </a:r>
            <a:r>
              <a:rPr lang="en-US" dirty="0" smtClean="0"/>
              <a:t>8</a:t>
            </a:r>
          </a:p>
          <a:p>
            <a:pPr marL="514350" indent="-514350">
              <a:buNone/>
            </a:pPr>
            <a:endParaRPr lang="en-US" dirty="0" smtClean="0"/>
          </a:p>
          <a:p>
            <a:pPr marL="514350" indent="-514350">
              <a:buNone/>
            </a:pPr>
            <a:endParaRPr lang="en-US" dirty="0" smtClean="0"/>
          </a:p>
          <a:p>
            <a:pPr marL="514350" indent="-514350">
              <a:buAutoNum type="arabicPeriod"/>
            </a:pPr>
            <a:endParaRPr lang="sv-SE" dirty="0" smtClean="0"/>
          </a:p>
        </p:txBody>
      </p:sp>
    </p:spTree>
    <p:extLst>
      <p:ext uri="{BB962C8B-B14F-4D97-AF65-F5344CB8AC3E}">
        <p14:creationId xmlns:p14="http://schemas.microsoft.com/office/powerpoint/2010/main" val="423140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2. </a:t>
            </a:r>
            <a:r>
              <a:rPr lang="sv-SE" dirty="0" err="1" smtClean="0"/>
              <a:t>Create</a:t>
            </a:r>
            <a:r>
              <a:rPr lang="sv-SE" dirty="0" smtClean="0"/>
              <a:t> </a:t>
            </a:r>
            <a:r>
              <a:rPr lang="sv-SE" dirty="0" err="1" smtClean="0"/>
              <a:t>search</a:t>
            </a:r>
            <a:r>
              <a:rPr lang="sv-SE" dirty="0" smtClean="0"/>
              <a:t> strings</a:t>
            </a:r>
            <a:endParaRPr lang="sv-SE" dirty="0"/>
          </a:p>
        </p:txBody>
      </p:sp>
      <p:sp>
        <p:nvSpPr>
          <p:cNvPr id="3" name="Platshållare för innehåll 2"/>
          <p:cNvSpPr>
            <a:spLocks noGrp="1"/>
          </p:cNvSpPr>
          <p:nvPr>
            <p:ph idx="1"/>
          </p:nvPr>
        </p:nvSpPr>
        <p:spPr/>
        <p:txBody>
          <a:bodyPr/>
          <a:lstStyle/>
          <a:p>
            <a:r>
              <a:rPr lang="sv-SE" dirty="0" err="1" smtClean="0"/>
              <a:t>Combine</a:t>
            </a:r>
            <a:r>
              <a:rPr lang="sv-SE" dirty="0" smtClean="0"/>
              <a:t> your </a:t>
            </a:r>
            <a:r>
              <a:rPr lang="sv-SE" dirty="0" err="1" smtClean="0"/>
              <a:t>collection</a:t>
            </a:r>
            <a:r>
              <a:rPr lang="sv-SE" dirty="0" smtClean="0"/>
              <a:t> of key </a:t>
            </a:r>
            <a:r>
              <a:rPr lang="sv-SE" dirty="0" err="1" smtClean="0"/>
              <a:t>words</a:t>
            </a:r>
            <a:r>
              <a:rPr lang="sv-SE" dirty="0" smtClean="0"/>
              <a:t> in </a:t>
            </a:r>
            <a:r>
              <a:rPr lang="sv-SE" dirty="0" err="1" smtClean="0"/>
              <a:t>one</a:t>
            </a:r>
            <a:r>
              <a:rPr lang="sv-SE" dirty="0" smtClean="0"/>
              <a:t> or </a:t>
            </a:r>
            <a:r>
              <a:rPr lang="sv-SE" dirty="0" err="1" smtClean="0"/>
              <a:t>several</a:t>
            </a:r>
            <a:r>
              <a:rPr lang="sv-SE" dirty="0" smtClean="0"/>
              <a:t> </a:t>
            </a:r>
            <a:r>
              <a:rPr lang="sv-SE" dirty="0" err="1" smtClean="0"/>
              <a:t>search</a:t>
            </a:r>
            <a:r>
              <a:rPr lang="sv-SE" dirty="0" smtClean="0"/>
              <a:t> strings</a:t>
            </a:r>
          </a:p>
          <a:p>
            <a:r>
              <a:rPr lang="sv-SE" dirty="0" err="1" smtClean="0"/>
              <a:t>Consider</a:t>
            </a:r>
            <a:endParaRPr lang="sv-SE" dirty="0" smtClean="0"/>
          </a:p>
          <a:p>
            <a:pPr lvl="1"/>
            <a:r>
              <a:rPr lang="sv-SE" dirty="0" smtClean="0"/>
              <a:t>Wildcards</a:t>
            </a:r>
          </a:p>
          <a:p>
            <a:pPr lvl="1"/>
            <a:r>
              <a:rPr lang="sv-SE" dirty="0" err="1" smtClean="0"/>
              <a:t>Phrases</a:t>
            </a:r>
            <a:endParaRPr lang="sv-SE" dirty="0" smtClean="0"/>
          </a:p>
          <a:p>
            <a:pPr lvl="1"/>
            <a:r>
              <a:rPr lang="sv-SE" dirty="0" err="1" smtClean="0"/>
              <a:t>Truncation</a:t>
            </a:r>
            <a:endParaRPr lang="sv-SE" dirty="0" smtClean="0"/>
          </a:p>
          <a:p>
            <a:pPr lvl="1"/>
            <a:endParaRPr lang="sv-SE" dirty="0"/>
          </a:p>
        </p:txBody>
      </p:sp>
    </p:spTree>
    <p:extLst>
      <p:ext uri="{BB962C8B-B14F-4D97-AF65-F5344CB8AC3E}">
        <p14:creationId xmlns:p14="http://schemas.microsoft.com/office/powerpoint/2010/main" val="3181565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ubrik 1"/>
          <p:cNvSpPr>
            <a:spLocks noGrp="1"/>
          </p:cNvSpPr>
          <p:nvPr>
            <p:ph type="title"/>
          </p:nvPr>
        </p:nvSpPr>
        <p:spPr/>
        <p:txBody>
          <a:bodyPr/>
          <a:lstStyle/>
          <a:p>
            <a:r>
              <a:rPr lang="sv-SE" dirty="0" err="1" smtClean="0"/>
              <a:t>Next</a:t>
            </a:r>
            <a:r>
              <a:rPr lang="sv-SE" dirty="0" smtClean="0"/>
              <a:t> </a:t>
            </a:r>
            <a:r>
              <a:rPr lang="sv-SE" dirty="0" err="1" smtClean="0"/>
              <a:t>lecture</a:t>
            </a:r>
            <a:endParaRPr lang="sv-SE" dirty="0" smtClean="0"/>
          </a:p>
        </p:txBody>
      </p:sp>
      <p:sp>
        <p:nvSpPr>
          <p:cNvPr id="17411" name="Platshållare för innehåll 2"/>
          <p:cNvSpPr>
            <a:spLocks noGrp="1"/>
          </p:cNvSpPr>
          <p:nvPr>
            <p:ph idx="1"/>
          </p:nvPr>
        </p:nvSpPr>
        <p:spPr/>
        <p:txBody>
          <a:bodyPr/>
          <a:lstStyle/>
          <a:p>
            <a:r>
              <a:rPr lang="en-US" dirty="0" smtClean="0"/>
              <a:t>Information retrieval for thesis work. Literature databases: how to search, find, and stay updated. </a:t>
            </a:r>
          </a:p>
          <a:p>
            <a:r>
              <a:rPr lang="sv-SE" dirty="0" smtClean="0"/>
              <a:t>Bring your laptop!</a:t>
            </a:r>
          </a:p>
          <a:p>
            <a:endParaRPr lang="sv-SE" dirty="0" smtClean="0"/>
          </a:p>
          <a:p>
            <a:pPr lvl="1">
              <a:buFont typeface="Wingdings" pitchFamily="2" charset="2"/>
              <a:buNone/>
            </a:pPr>
            <a:endParaRPr lang="sv-SE" dirty="0" smtClean="0"/>
          </a:p>
        </p:txBody>
      </p:sp>
    </p:spTree>
    <p:extLst>
      <p:ext uri="{BB962C8B-B14F-4D97-AF65-F5344CB8AC3E}">
        <p14:creationId xmlns:p14="http://schemas.microsoft.com/office/powerpoint/2010/main" val="1707974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Borrowing</a:t>
            </a:r>
            <a:endParaRPr lang="sv-SE" dirty="0"/>
          </a:p>
        </p:txBody>
      </p:sp>
      <p:sp>
        <p:nvSpPr>
          <p:cNvPr id="3" name="Content Placeholder 2"/>
          <p:cNvSpPr>
            <a:spLocks noGrp="1"/>
          </p:cNvSpPr>
          <p:nvPr>
            <p:ph idx="1"/>
          </p:nvPr>
        </p:nvSpPr>
        <p:spPr/>
        <p:txBody>
          <a:bodyPr/>
          <a:lstStyle/>
          <a:p>
            <a:r>
              <a:rPr lang="sv-SE" dirty="0" smtClean="0"/>
              <a:t>BTH </a:t>
            </a:r>
            <a:r>
              <a:rPr lang="sv-SE" dirty="0" err="1" smtClean="0"/>
              <a:t>card</a:t>
            </a:r>
            <a:endParaRPr lang="sv-SE" dirty="0" smtClean="0"/>
          </a:p>
          <a:p>
            <a:pPr lvl="1"/>
            <a:r>
              <a:rPr lang="sv-SE" dirty="0" smtClean="0"/>
              <a:t>Check </a:t>
            </a:r>
            <a:r>
              <a:rPr lang="sv-SE" dirty="0" err="1" smtClean="0"/>
              <a:t>your</a:t>
            </a:r>
            <a:r>
              <a:rPr lang="sv-SE" dirty="0" smtClean="0"/>
              <a:t> </a:t>
            </a:r>
            <a:r>
              <a:rPr lang="sv-SE" dirty="0" err="1" smtClean="0"/>
              <a:t>address</a:t>
            </a:r>
            <a:r>
              <a:rPr lang="sv-SE" dirty="0" smtClean="0"/>
              <a:t> in Students Portal</a:t>
            </a:r>
          </a:p>
          <a:p>
            <a:r>
              <a:rPr lang="sv-SE" dirty="0" err="1" smtClean="0"/>
              <a:t>Loan</a:t>
            </a:r>
            <a:r>
              <a:rPr lang="sv-SE" dirty="0" smtClean="0"/>
              <a:t> </a:t>
            </a:r>
            <a:r>
              <a:rPr lang="sv-SE" dirty="0" smtClean="0"/>
              <a:t>periods</a:t>
            </a:r>
          </a:p>
          <a:p>
            <a:pPr lvl="1"/>
            <a:r>
              <a:rPr lang="sv-SE" dirty="0" smtClean="0"/>
              <a:t>3 </a:t>
            </a:r>
            <a:r>
              <a:rPr lang="sv-SE" dirty="0" err="1" smtClean="0"/>
              <a:t>weeks</a:t>
            </a:r>
            <a:r>
              <a:rPr lang="sv-SE" dirty="0" smtClean="0"/>
              <a:t> normal </a:t>
            </a:r>
            <a:r>
              <a:rPr lang="sv-SE" dirty="0" err="1" smtClean="0"/>
              <a:t>loan</a:t>
            </a:r>
            <a:endParaRPr lang="sv-SE" dirty="0" smtClean="0"/>
          </a:p>
          <a:p>
            <a:pPr lvl="1"/>
            <a:r>
              <a:rPr lang="sv-SE" dirty="0" smtClean="0"/>
              <a:t>1 </a:t>
            </a:r>
            <a:r>
              <a:rPr lang="sv-SE" dirty="0" err="1" smtClean="0"/>
              <a:t>week</a:t>
            </a:r>
            <a:r>
              <a:rPr lang="sv-SE" dirty="0" smtClean="0"/>
              <a:t> </a:t>
            </a:r>
            <a:r>
              <a:rPr lang="sv-SE" dirty="0" err="1" smtClean="0"/>
              <a:t>if</a:t>
            </a:r>
            <a:r>
              <a:rPr lang="sv-SE" dirty="0" smtClean="0"/>
              <a:t> the </a:t>
            </a:r>
            <a:r>
              <a:rPr lang="sv-SE" dirty="0" err="1" smtClean="0"/>
              <a:t>book</a:t>
            </a:r>
            <a:r>
              <a:rPr lang="sv-SE" dirty="0" smtClean="0"/>
              <a:t> is </a:t>
            </a:r>
            <a:r>
              <a:rPr lang="sv-SE" dirty="0" err="1" smtClean="0"/>
              <a:t>reserved</a:t>
            </a:r>
            <a:endParaRPr lang="sv-SE" dirty="0" smtClean="0"/>
          </a:p>
          <a:p>
            <a:pPr lvl="1"/>
            <a:r>
              <a:rPr lang="sv-SE" dirty="0" smtClean="0"/>
              <a:t>1 </a:t>
            </a:r>
            <a:r>
              <a:rPr lang="sv-SE" dirty="0" err="1" smtClean="0"/>
              <a:t>day</a:t>
            </a:r>
            <a:r>
              <a:rPr lang="sv-SE" dirty="0" smtClean="0"/>
              <a:t> for </a:t>
            </a:r>
            <a:r>
              <a:rPr lang="sv-SE" dirty="0" err="1" smtClean="0"/>
              <a:t>reference</a:t>
            </a:r>
            <a:r>
              <a:rPr lang="sv-SE" dirty="0" smtClean="0"/>
              <a:t> </a:t>
            </a:r>
            <a:r>
              <a:rPr lang="sv-SE" dirty="0" err="1" smtClean="0"/>
              <a:t>literature</a:t>
            </a:r>
            <a:endParaRPr lang="sv-SE" dirty="0" smtClean="0"/>
          </a:p>
          <a:p>
            <a:endParaRPr lang="sv-SE" dirty="0" smtClean="0"/>
          </a:p>
          <a:p>
            <a:endParaRPr lang="sv-SE" dirty="0"/>
          </a:p>
        </p:txBody>
      </p:sp>
    </p:spTree>
    <p:extLst>
      <p:ext uri="{BB962C8B-B14F-4D97-AF65-F5344CB8AC3E}">
        <p14:creationId xmlns:p14="http://schemas.microsoft.com/office/powerpoint/2010/main" val="3367379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Collections</a:t>
            </a:r>
            <a:endParaRPr lang="sv-SE" dirty="0"/>
          </a:p>
        </p:txBody>
      </p:sp>
      <p:sp>
        <p:nvSpPr>
          <p:cNvPr id="3" name="Content Placeholder 2"/>
          <p:cNvSpPr>
            <a:spLocks noGrp="1"/>
          </p:cNvSpPr>
          <p:nvPr>
            <p:ph idx="1"/>
          </p:nvPr>
        </p:nvSpPr>
        <p:spPr/>
        <p:txBody>
          <a:bodyPr/>
          <a:lstStyle/>
          <a:p>
            <a:r>
              <a:rPr lang="sv-SE" dirty="0" err="1" smtClean="0"/>
              <a:t>Printed</a:t>
            </a:r>
            <a:r>
              <a:rPr lang="sv-SE" dirty="0" smtClean="0"/>
              <a:t> </a:t>
            </a:r>
            <a:r>
              <a:rPr lang="sv-SE" dirty="0" err="1" smtClean="0"/>
              <a:t>books</a:t>
            </a:r>
            <a:endParaRPr lang="sv-SE" dirty="0" smtClean="0"/>
          </a:p>
          <a:p>
            <a:r>
              <a:rPr lang="sv-SE" dirty="0" smtClean="0"/>
              <a:t>E-</a:t>
            </a:r>
            <a:r>
              <a:rPr lang="sv-SE" dirty="0" err="1" smtClean="0"/>
              <a:t>books</a:t>
            </a:r>
            <a:endParaRPr lang="sv-SE" dirty="0" smtClean="0"/>
          </a:p>
          <a:p>
            <a:r>
              <a:rPr lang="sv-SE" dirty="0" smtClean="0"/>
              <a:t>Journals</a:t>
            </a:r>
          </a:p>
          <a:p>
            <a:r>
              <a:rPr lang="sv-SE" dirty="0" smtClean="0"/>
              <a:t>Magazines</a:t>
            </a:r>
          </a:p>
          <a:p>
            <a:r>
              <a:rPr lang="sv-SE" dirty="0" smtClean="0"/>
              <a:t>Dissertations</a:t>
            </a:r>
          </a:p>
          <a:p>
            <a:r>
              <a:rPr lang="sv-SE" dirty="0" smtClean="0"/>
              <a:t>Student </a:t>
            </a:r>
            <a:r>
              <a:rPr lang="sv-SE" dirty="0" err="1" smtClean="0"/>
              <a:t>theses</a:t>
            </a:r>
            <a:endParaRPr lang="sv-SE" dirty="0"/>
          </a:p>
        </p:txBody>
      </p:sp>
    </p:spTree>
    <p:extLst>
      <p:ext uri="{BB962C8B-B14F-4D97-AF65-F5344CB8AC3E}">
        <p14:creationId xmlns:p14="http://schemas.microsoft.com/office/powerpoint/2010/main" val="410704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Interlibrary</a:t>
            </a:r>
            <a:r>
              <a:rPr lang="sv-SE" dirty="0" smtClean="0"/>
              <a:t> </a:t>
            </a:r>
            <a:r>
              <a:rPr lang="sv-SE" dirty="0" err="1" smtClean="0"/>
              <a:t>loanservice</a:t>
            </a:r>
            <a:endParaRPr lang="sv-SE" dirty="0"/>
          </a:p>
        </p:txBody>
      </p:sp>
      <p:sp>
        <p:nvSpPr>
          <p:cNvPr id="3" name="Content Placeholder 2"/>
          <p:cNvSpPr>
            <a:spLocks noGrp="1"/>
          </p:cNvSpPr>
          <p:nvPr>
            <p:ph idx="1"/>
          </p:nvPr>
        </p:nvSpPr>
        <p:spPr/>
        <p:txBody>
          <a:bodyPr/>
          <a:lstStyle/>
          <a:p>
            <a:r>
              <a:rPr lang="sv-SE" dirty="0" err="1" smtClean="0"/>
              <a:t>Document</a:t>
            </a:r>
            <a:r>
              <a:rPr lang="sv-SE" dirty="0" smtClean="0"/>
              <a:t> </a:t>
            </a:r>
            <a:r>
              <a:rPr lang="sv-SE" dirty="0" err="1" smtClean="0"/>
              <a:t>requests</a:t>
            </a:r>
            <a:endParaRPr lang="sv-SE" dirty="0" smtClean="0"/>
          </a:p>
          <a:p>
            <a:r>
              <a:rPr lang="sv-SE" dirty="0" smtClean="0"/>
              <a:t>Check metadata, abstract</a:t>
            </a:r>
          </a:p>
          <a:p>
            <a:r>
              <a:rPr lang="sv-SE" dirty="0" smtClean="0"/>
              <a:t>Maximum 10-15 </a:t>
            </a:r>
            <a:r>
              <a:rPr lang="sv-SE" dirty="0" err="1" smtClean="0"/>
              <a:t>articles</a:t>
            </a:r>
            <a:r>
              <a:rPr lang="sv-SE" dirty="0" smtClean="0"/>
              <a:t>/</a:t>
            </a:r>
            <a:r>
              <a:rPr lang="sv-SE" dirty="0" err="1" smtClean="0"/>
              <a:t>thesis</a:t>
            </a:r>
            <a:endParaRPr lang="sv-SE" dirty="0"/>
          </a:p>
        </p:txBody>
      </p:sp>
    </p:spTree>
    <p:extLst>
      <p:ext uri="{BB962C8B-B14F-4D97-AF65-F5344CB8AC3E}">
        <p14:creationId xmlns:p14="http://schemas.microsoft.com/office/powerpoint/2010/main" val="1103260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Information service</a:t>
            </a:r>
            <a:endParaRPr lang="sv-SE" dirty="0"/>
          </a:p>
        </p:txBody>
      </p:sp>
      <p:sp>
        <p:nvSpPr>
          <p:cNvPr id="3" name="Content Placeholder 2"/>
          <p:cNvSpPr>
            <a:spLocks noGrp="1"/>
          </p:cNvSpPr>
          <p:nvPr>
            <p:ph idx="1"/>
          </p:nvPr>
        </p:nvSpPr>
        <p:spPr/>
        <p:txBody>
          <a:bodyPr/>
          <a:lstStyle/>
          <a:p>
            <a:r>
              <a:rPr lang="sv-SE" dirty="0" smtClean="0"/>
              <a:t>Information desk 10-18 </a:t>
            </a:r>
          </a:p>
          <a:p>
            <a:pPr lvl="1"/>
            <a:r>
              <a:rPr lang="sv-SE" dirty="0" smtClean="0"/>
              <a:t>Students 16-18</a:t>
            </a:r>
          </a:p>
          <a:p>
            <a:pPr lvl="1"/>
            <a:endParaRPr lang="sv-SE" dirty="0"/>
          </a:p>
          <a:p>
            <a:pPr lvl="1"/>
            <a:r>
              <a:rPr lang="sv-SE" dirty="0" err="1" smtClean="0"/>
              <a:t>Level</a:t>
            </a:r>
            <a:r>
              <a:rPr lang="sv-SE" dirty="0" smtClean="0"/>
              <a:t> 2 08-22</a:t>
            </a:r>
          </a:p>
          <a:p>
            <a:pPr lvl="1"/>
            <a:endParaRPr lang="sv-SE" dirty="0"/>
          </a:p>
          <a:p>
            <a:pPr lvl="1"/>
            <a:r>
              <a:rPr lang="sv-SE" dirty="0" smtClean="0"/>
              <a:t>Book a </a:t>
            </a:r>
            <a:r>
              <a:rPr lang="sv-SE" dirty="0" err="1" smtClean="0"/>
              <a:t>librarian</a:t>
            </a:r>
            <a:endParaRPr lang="sv-SE" dirty="0" smtClean="0"/>
          </a:p>
          <a:p>
            <a:pPr lvl="2"/>
            <a:r>
              <a:rPr lang="sv-SE" dirty="0">
                <a:hlinkClick r:id="rId2"/>
              </a:rPr>
              <a:t>http://</a:t>
            </a:r>
            <a:r>
              <a:rPr lang="sv-SE" dirty="0" smtClean="0">
                <a:hlinkClick r:id="rId2"/>
              </a:rPr>
              <a:t>www.bth.se/eng/librarybib.nsf/pages/book-a-librarian</a:t>
            </a:r>
            <a:endParaRPr lang="sv-SE" dirty="0" smtClean="0"/>
          </a:p>
          <a:p>
            <a:pPr marL="274320" lvl="1" indent="0">
              <a:buNone/>
            </a:pPr>
            <a:endParaRPr lang="sv-SE" dirty="0"/>
          </a:p>
        </p:txBody>
      </p:sp>
    </p:spTree>
    <p:extLst>
      <p:ext uri="{BB962C8B-B14F-4D97-AF65-F5344CB8AC3E}">
        <p14:creationId xmlns:p14="http://schemas.microsoft.com/office/powerpoint/2010/main" val="1723520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Science and popular science – </a:t>
            </a:r>
            <a:r>
              <a:rPr lang="sv-SE" dirty="0" err="1" smtClean="0"/>
              <a:t>differences</a:t>
            </a:r>
            <a:endParaRPr lang="en-US" dirty="0"/>
          </a:p>
        </p:txBody>
      </p:sp>
      <p:sp>
        <p:nvSpPr>
          <p:cNvPr id="3" name="Text Placeholder 2"/>
          <p:cNvSpPr>
            <a:spLocks noGrp="1"/>
          </p:cNvSpPr>
          <p:nvPr>
            <p:ph type="body" idx="1"/>
          </p:nvPr>
        </p:nvSpPr>
        <p:spPr/>
        <p:txBody>
          <a:bodyPr/>
          <a:lstStyle/>
          <a:p>
            <a:r>
              <a:rPr lang="en-US" dirty="0" smtClean="0"/>
              <a:t>Scientific texts</a:t>
            </a:r>
          </a:p>
          <a:p>
            <a:endParaRPr lang="en-US" dirty="0"/>
          </a:p>
        </p:txBody>
      </p:sp>
      <p:sp>
        <p:nvSpPr>
          <p:cNvPr id="4" name="Content Placeholder 3"/>
          <p:cNvSpPr>
            <a:spLocks noGrp="1"/>
          </p:cNvSpPr>
          <p:nvPr>
            <p:ph sz="half" idx="2"/>
          </p:nvPr>
        </p:nvSpPr>
        <p:spPr>
          <a:xfrm>
            <a:off x="1069848" y="2505205"/>
            <a:ext cx="4754880" cy="3529835"/>
          </a:xfrm>
        </p:spPr>
        <p:txBody>
          <a:bodyPr>
            <a:normAutofit fontScale="85000" lnSpcReduction="20000"/>
          </a:bodyPr>
          <a:lstStyle/>
          <a:p>
            <a:r>
              <a:rPr lang="en-US" sz="1900" dirty="0" smtClean="0"/>
              <a:t>Aimed at professionals </a:t>
            </a:r>
            <a:br>
              <a:rPr lang="en-US" sz="1900" dirty="0" smtClean="0"/>
            </a:br>
            <a:endParaRPr lang="en-US" sz="1900" dirty="0" smtClean="0"/>
          </a:p>
          <a:p>
            <a:r>
              <a:rPr lang="en-US" sz="1900" dirty="0" smtClean="0"/>
              <a:t>Aims to present research findings </a:t>
            </a:r>
            <a:br>
              <a:rPr lang="en-US" sz="1900" dirty="0" smtClean="0"/>
            </a:br>
            <a:endParaRPr lang="en-US" sz="1900" dirty="0" smtClean="0"/>
          </a:p>
          <a:p>
            <a:r>
              <a:rPr lang="en-US" sz="1900" dirty="0" smtClean="0"/>
              <a:t>Have a strict outline </a:t>
            </a:r>
            <a:br>
              <a:rPr lang="en-US" sz="1900" dirty="0" smtClean="0"/>
            </a:br>
            <a:endParaRPr lang="en-US" sz="1900" dirty="0" smtClean="0"/>
          </a:p>
          <a:p>
            <a:r>
              <a:rPr lang="en-US" sz="1900" dirty="0" smtClean="0"/>
              <a:t>Have a specialized language </a:t>
            </a:r>
            <a:br>
              <a:rPr lang="en-US" sz="1900" dirty="0" smtClean="0"/>
            </a:br>
            <a:endParaRPr lang="en-US" sz="1900" dirty="0" smtClean="0"/>
          </a:p>
          <a:p>
            <a:r>
              <a:rPr lang="en-US" sz="1900" dirty="0" smtClean="0"/>
              <a:t>Have technical terms </a:t>
            </a:r>
            <a:br>
              <a:rPr lang="en-US" sz="1900" dirty="0" smtClean="0"/>
            </a:br>
            <a:endParaRPr lang="en-US" sz="1900" dirty="0" smtClean="0"/>
          </a:p>
          <a:p>
            <a:r>
              <a:rPr lang="en-US" sz="1900" dirty="0" smtClean="0"/>
              <a:t>Have notes </a:t>
            </a:r>
            <a:br>
              <a:rPr lang="en-US" sz="1900" dirty="0" smtClean="0"/>
            </a:br>
            <a:endParaRPr lang="en-US" sz="1900" dirty="0" smtClean="0"/>
          </a:p>
          <a:p>
            <a:r>
              <a:rPr lang="en-US" sz="1900" dirty="0" smtClean="0"/>
              <a:t>Have a reference list</a:t>
            </a:r>
          </a:p>
          <a:p>
            <a:pPr>
              <a:buNone/>
            </a:pPr>
            <a:endParaRPr lang="en-US" dirty="0"/>
          </a:p>
        </p:txBody>
      </p:sp>
      <p:sp>
        <p:nvSpPr>
          <p:cNvPr id="5" name="Text Placeholder 4"/>
          <p:cNvSpPr>
            <a:spLocks noGrp="1"/>
          </p:cNvSpPr>
          <p:nvPr>
            <p:ph type="body" sz="quarter" idx="3"/>
          </p:nvPr>
        </p:nvSpPr>
        <p:spPr/>
        <p:txBody>
          <a:bodyPr/>
          <a:lstStyle/>
          <a:p>
            <a:r>
              <a:rPr lang="en-US" dirty="0" smtClean="0"/>
              <a:t>Texts in popular science </a:t>
            </a:r>
          </a:p>
          <a:p>
            <a:endParaRPr lang="en-US" dirty="0"/>
          </a:p>
        </p:txBody>
      </p:sp>
      <p:sp>
        <p:nvSpPr>
          <p:cNvPr id="6" name="Content Placeholder 5"/>
          <p:cNvSpPr>
            <a:spLocks noGrp="1"/>
          </p:cNvSpPr>
          <p:nvPr>
            <p:ph sz="quarter" idx="4"/>
          </p:nvPr>
        </p:nvSpPr>
        <p:spPr>
          <a:xfrm>
            <a:off x="6364224" y="2505205"/>
            <a:ext cx="4754880" cy="3995629"/>
          </a:xfrm>
        </p:spPr>
        <p:txBody>
          <a:bodyPr>
            <a:normAutofit fontScale="55000" lnSpcReduction="20000"/>
          </a:bodyPr>
          <a:lstStyle/>
          <a:p>
            <a:pPr>
              <a:lnSpc>
                <a:spcPct val="90000"/>
              </a:lnSpc>
              <a:defRPr/>
            </a:pPr>
            <a:r>
              <a:rPr lang="en-US" sz="2900" dirty="0" smtClean="0"/>
              <a:t>Aimed at the public </a:t>
            </a:r>
          </a:p>
          <a:p>
            <a:pPr>
              <a:lnSpc>
                <a:spcPct val="90000"/>
              </a:lnSpc>
            </a:pPr>
            <a:endParaRPr lang="en-US" sz="2900" dirty="0" smtClean="0"/>
          </a:p>
          <a:p>
            <a:pPr>
              <a:lnSpc>
                <a:spcPct val="90000"/>
              </a:lnSpc>
            </a:pPr>
            <a:r>
              <a:rPr lang="en-US" sz="2900" dirty="0" smtClean="0"/>
              <a:t>Aims to inform and entertain</a:t>
            </a:r>
          </a:p>
          <a:p>
            <a:pPr>
              <a:lnSpc>
                <a:spcPct val="90000"/>
              </a:lnSpc>
            </a:pPr>
            <a:endParaRPr lang="en-US" sz="2900" dirty="0" smtClean="0"/>
          </a:p>
          <a:p>
            <a:pPr>
              <a:lnSpc>
                <a:spcPct val="90000"/>
              </a:lnSpc>
            </a:pPr>
            <a:r>
              <a:rPr lang="en-US" sz="2900" dirty="0" smtClean="0"/>
              <a:t>Have an understandable language</a:t>
            </a:r>
          </a:p>
          <a:p>
            <a:pPr>
              <a:lnSpc>
                <a:spcPct val="90000"/>
              </a:lnSpc>
            </a:pPr>
            <a:endParaRPr lang="en-US" sz="2900" dirty="0" smtClean="0"/>
          </a:p>
          <a:p>
            <a:pPr>
              <a:lnSpc>
                <a:spcPct val="90000"/>
              </a:lnSpc>
            </a:pPr>
            <a:r>
              <a:rPr lang="en-US" sz="2900" dirty="0" smtClean="0"/>
              <a:t>Have few technical terms, but if they do they are always explained </a:t>
            </a:r>
          </a:p>
          <a:p>
            <a:pPr>
              <a:lnSpc>
                <a:spcPct val="90000"/>
              </a:lnSpc>
            </a:pPr>
            <a:endParaRPr lang="en-US" sz="2900" dirty="0" smtClean="0"/>
          </a:p>
          <a:p>
            <a:pPr>
              <a:lnSpc>
                <a:spcPct val="90000"/>
              </a:lnSpc>
            </a:pPr>
            <a:r>
              <a:rPr lang="en-US" sz="2900" dirty="0" smtClean="0"/>
              <a:t>Does not have any notes </a:t>
            </a:r>
          </a:p>
          <a:p>
            <a:pPr>
              <a:lnSpc>
                <a:spcPct val="90000"/>
              </a:lnSpc>
            </a:pPr>
            <a:endParaRPr lang="en-US" sz="2900" dirty="0" smtClean="0"/>
          </a:p>
          <a:p>
            <a:pPr>
              <a:lnSpc>
                <a:spcPct val="90000"/>
              </a:lnSpc>
            </a:pPr>
            <a:r>
              <a:rPr lang="en-US" sz="2900" dirty="0" smtClean="0"/>
              <a:t>Have no reference list, but may have tips for further reading</a:t>
            </a:r>
          </a:p>
          <a:p>
            <a:pPr>
              <a:buNone/>
            </a:pPr>
            <a:endParaRPr lang="en-US" dirty="0"/>
          </a:p>
        </p:txBody>
      </p:sp>
      <p:sp>
        <p:nvSpPr>
          <p:cNvPr id="7" name="TextBox 6"/>
          <p:cNvSpPr txBox="1"/>
          <p:nvPr/>
        </p:nvSpPr>
        <p:spPr>
          <a:xfrm>
            <a:off x="2024034" y="6500835"/>
            <a:ext cx="3929090" cy="246221"/>
          </a:xfrm>
          <a:prstGeom prst="rect">
            <a:avLst/>
          </a:prstGeom>
          <a:noFill/>
        </p:spPr>
        <p:txBody>
          <a:bodyPr wrap="square" rtlCol="0">
            <a:spAutoFit/>
          </a:bodyPr>
          <a:lstStyle/>
          <a:p>
            <a:r>
              <a:rPr lang="sv-SE" sz="1000" dirty="0" err="1"/>
              <a:t>Source</a:t>
            </a:r>
            <a:r>
              <a:rPr lang="sv-SE" sz="1000" dirty="0"/>
              <a:t>: </a:t>
            </a:r>
            <a:r>
              <a:rPr lang="sv-SE" sz="1000" dirty="0">
                <a:hlinkClick r:id="rId3"/>
              </a:rPr>
              <a:t>Lund University </a:t>
            </a:r>
            <a:r>
              <a:rPr lang="sv-SE" sz="1000" dirty="0" err="1">
                <a:hlinkClick r:id="rId3"/>
              </a:rPr>
              <a:t>Library</a:t>
            </a:r>
            <a:endParaRPr lang="en-US" sz="1000" dirty="0"/>
          </a:p>
        </p:txBody>
      </p:sp>
    </p:spTree>
    <p:extLst>
      <p:ext uri="{BB962C8B-B14F-4D97-AF65-F5344CB8AC3E}">
        <p14:creationId xmlns:p14="http://schemas.microsoft.com/office/powerpoint/2010/main" val="20627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20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2000"/>
                                        <p:tgtEl>
                                          <p:spTgt spid="4">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20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2000"/>
                                        <p:tgtEl>
                                          <p:spTgt spid="6">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20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20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Effect transition="in" filter="fade">
                                      <p:cBhvr>
                                        <p:cTn id="53" dur="2000"/>
                                        <p:tgtEl>
                                          <p:spTgt spid="6">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fade">
                                      <p:cBhvr>
                                        <p:cTn id="58" dur="20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animEffect transition="in" filter="fade">
                                      <p:cBhvr>
                                        <p:cTn id="63"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v-SE" dirty="0" err="1" smtClean="0"/>
              <a:t>Peer-reviewed</a:t>
            </a:r>
            <a:r>
              <a:rPr lang="sv-SE" dirty="0" smtClean="0"/>
              <a:t> </a:t>
            </a:r>
            <a:r>
              <a:rPr lang="sv-SE" dirty="0" err="1" smtClean="0"/>
              <a:t>articles</a:t>
            </a:r>
            <a:endParaRPr lang="en-US" dirty="0"/>
          </a:p>
        </p:txBody>
      </p:sp>
      <p:sp>
        <p:nvSpPr>
          <p:cNvPr id="8" name="Content Placeholder 7"/>
          <p:cNvSpPr>
            <a:spLocks noGrp="1"/>
          </p:cNvSpPr>
          <p:nvPr>
            <p:ph idx="1"/>
          </p:nvPr>
        </p:nvSpPr>
        <p:spPr/>
        <p:txBody>
          <a:bodyPr>
            <a:normAutofit/>
          </a:bodyPr>
          <a:lstStyle/>
          <a:p>
            <a:r>
              <a:rPr lang="en-US" dirty="0" smtClean="0"/>
              <a:t>Articles in scientific journals are often reviewed by other scientists in the same field to ensure the scientific quality.</a:t>
            </a:r>
          </a:p>
          <a:p>
            <a:r>
              <a:rPr lang="en-US" dirty="0" smtClean="0"/>
              <a:t>The term </a:t>
            </a:r>
            <a:r>
              <a:rPr lang="en-US" b="1" dirty="0" smtClean="0"/>
              <a:t>peer-reviewed </a:t>
            </a:r>
            <a:r>
              <a:rPr lang="en-US" dirty="0" smtClean="0"/>
              <a:t>is used to indicate that an article has been checked by other scientists before it was published.</a:t>
            </a:r>
          </a:p>
          <a:p>
            <a:r>
              <a:rPr lang="en-US" dirty="0" smtClean="0"/>
              <a:t>If a scientific journal contains peer-reviewed articles it is often stated on the editorial page.</a:t>
            </a:r>
          </a:p>
          <a:p>
            <a:endParaRPr lang="en-US" dirty="0"/>
          </a:p>
        </p:txBody>
      </p:sp>
    </p:spTree>
    <p:extLst>
      <p:ext uri="{BB962C8B-B14F-4D97-AF65-F5344CB8AC3E}">
        <p14:creationId xmlns:p14="http://schemas.microsoft.com/office/powerpoint/2010/main" val="51376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err="1" smtClean="0"/>
              <a:t>Peer-reviewed</a:t>
            </a:r>
            <a:r>
              <a:rPr lang="sv-SE" dirty="0" smtClean="0"/>
              <a:t> </a:t>
            </a:r>
            <a:r>
              <a:rPr lang="sv-SE" dirty="0" err="1" smtClean="0"/>
              <a:t>articles</a:t>
            </a:r>
            <a:r>
              <a:rPr lang="sv-SE" dirty="0" smtClean="0"/>
              <a:t> - elements</a:t>
            </a:r>
            <a:endParaRPr lang="en-US" dirty="0"/>
          </a:p>
        </p:txBody>
      </p:sp>
      <p:sp>
        <p:nvSpPr>
          <p:cNvPr id="3" name="Content Placeholder 2"/>
          <p:cNvSpPr>
            <a:spLocks noGrp="1"/>
          </p:cNvSpPr>
          <p:nvPr>
            <p:ph idx="1"/>
          </p:nvPr>
        </p:nvSpPr>
        <p:spPr/>
        <p:txBody>
          <a:bodyPr>
            <a:normAutofit/>
          </a:bodyPr>
          <a:lstStyle/>
          <a:p>
            <a:r>
              <a:rPr lang="en-US" b="1" dirty="0" smtClean="0"/>
              <a:t>Abstract</a:t>
            </a:r>
            <a:r>
              <a:rPr lang="en-US" dirty="0" smtClean="0"/>
              <a:t> – a brief summary of the article which includes purpose, method, results and conclusion.</a:t>
            </a:r>
          </a:p>
          <a:p>
            <a:r>
              <a:rPr lang="en-US" b="1" dirty="0" smtClean="0"/>
              <a:t>Introduction</a:t>
            </a:r>
            <a:r>
              <a:rPr lang="en-US" dirty="0" smtClean="0"/>
              <a:t> – where purpose and problem are described, and background information for the problem area is presented.</a:t>
            </a:r>
          </a:p>
          <a:p>
            <a:r>
              <a:rPr lang="en-US" b="1" dirty="0" smtClean="0"/>
              <a:t>Method</a:t>
            </a:r>
            <a:r>
              <a:rPr lang="en-US" dirty="0" smtClean="0"/>
              <a:t> – where the method used is described so thoroughly that it is possible for the reader to follow and repeat the research process.</a:t>
            </a:r>
          </a:p>
          <a:p>
            <a:endParaRPr lang="en-US" dirty="0"/>
          </a:p>
        </p:txBody>
      </p:sp>
    </p:spTree>
    <p:extLst>
      <p:ext uri="{BB962C8B-B14F-4D97-AF65-F5344CB8AC3E}">
        <p14:creationId xmlns:p14="http://schemas.microsoft.com/office/powerpoint/2010/main" val="410774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1034</TotalTime>
  <Words>1120</Words>
  <Application>Microsoft Office PowerPoint</Application>
  <PresentationFormat>Widescreen</PresentationFormat>
  <Paragraphs>199</Paragraphs>
  <Slides>26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Rockwell</vt:lpstr>
      <vt:lpstr>Rockwell Condensed</vt:lpstr>
      <vt:lpstr>Times New Roman</vt:lpstr>
      <vt:lpstr>Wingdings</vt:lpstr>
      <vt:lpstr>Wood Type</vt:lpstr>
      <vt:lpstr>Scientific Information retrieval</vt:lpstr>
      <vt:lpstr>Content</vt:lpstr>
      <vt:lpstr>Borrowing</vt:lpstr>
      <vt:lpstr>Collections</vt:lpstr>
      <vt:lpstr>Interlibrary loanservice</vt:lpstr>
      <vt:lpstr>Information service</vt:lpstr>
      <vt:lpstr>Science and popular science – differences</vt:lpstr>
      <vt:lpstr>Peer-reviewed articles</vt:lpstr>
      <vt:lpstr>Peer-reviewed articles - elements</vt:lpstr>
      <vt:lpstr>Peer-reviewed articles - elements</vt:lpstr>
      <vt:lpstr>Metadata – what is that?</vt:lpstr>
      <vt:lpstr>Metadata – what is that?</vt:lpstr>
      <vt:lpstr>Metadata</vt:lpstr>
      <vt:lpstr>Search strategy – mind map</vt:lpstr>
      <vt:lpstr>Formulate information problem</vt:lpstr>
      <vt:lpstr>Define keywords</vt:lpstr>
      <vt:lpstr>Key word collection - example</vt:lpstr>
      <vt:lpstr>Boolean logic</vt:lpstr>
      <vt:lpstr>Truncation</vt:lpstr>
      <vt:lpstr>Wildcards</vt:lpstr>
      <vt:lpstr>Phrases</vt:lpstr>
      <vt:lpstr>Parantheses</vt:lpstr>
      <vt:lpstr>How to combine terms in practice</vt:lpstr>
      <vt:lpstr>How to combine terms in practice</vt:lpstr>
      <vt:lpstr>2. Create search strings</vt:lpstr>
      <vt:lpstr>Next lecture</vt:lpstr>
    </vt:vector>
  </TitlesOfParts>
  <Company>Blekinge Tekniska Högskola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Information retrieval</dc:title>
  <dc:creator>Sofia Swartz</dc:creator>
  <cp:lastModifiedBy>Sofia Swartz</cp:lastModifiedBy>
  <cp:revision>10</cp:revision>
  <dcterms:created xsi:type="dcterms:W3CDTF">2015-03-24T09:29:56Z</dcterms:created>
  <dcterms:modified xsi:type="dcterms:W3CDTF">2015-03-30T13:02:52Z</dcterms:modified>
</cp:coreProperties>
</file>