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3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5" r:id="rId10"/>
    <p:sldId id="276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1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3663" autoAdjust="0"/>
    <p:restoredTop sz="90031" autoAdjust="0"/>
  </p:normalViewPr>
  <p:slideViewPr>
    <p:cSldViewPr snapToGrid="0" snapToObjects="1">
      <p:cViewPr varScale="1">
        <p:scale>
          <a:sx n="62" d="100"/>
          <a:sy n="62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DC69-797D-A749-A3DD-84CB9B7B91B9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0F939-CA60-AB46-A164-AB00CEE4E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560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always pure action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F939-CA60-AB46-A164-AB00CEE4E8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182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Observe: Multiple cycles and stages</a:t>
            </a:r>
          </a:p>
          <a:p>
            <a:r>
              <a:rPr lang="en-US" dirty="0" smtClean="0"/>
              <a:t>Multiple products</a:t>
            </a:r>
          </a:p>
          <a:p>
            <a:r>
              <a:rPr lang="en-US" dirty="0" smtClean="0"/>
              <a:t>Shifted between products</a:t>
            </a:r>
          </a:p>
          <a:p>
            <a:r>
              <a:rPr lang="en-US" dirty="0" smtClean="0"/>
              <a:t>First step is the diagnoses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F939-CA60-AB46-A164-AB00CEE4E84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640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F939-CA60-AB46-A164-AB00CEE4E8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53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interesting as</a:t>
            </a:r>
            <a:r>
              <a:rPr lang="en-US" baseline="0" dirty="0" smtClean="0"/>
              <a:t> it allows to explain why, if the why explanation has been correctly identified, then we are most likely more successful in the next iteration.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F939-CA60-AB46-A164-AB00CEE4E8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530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70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371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05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34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292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23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68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880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66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15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43B9-E42E-8F4E-8BD8-3A7968D2F73B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8740-4EE1-8F4F-AF95-FCB5F108A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1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67" y="79889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Action research in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7368" y="3002436"/>
            <a:ext cx="3252030" cy="70018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Kai Petersen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kai.petersen@bth.se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93" y="3977059"/>
            <a:ext cx="1869187" cy="18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18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1: </a:t>
            </a:r>
            <a:r>
              <a:rPr lang="en-US" dirty="0" smtClean="0">
                <a:solidFill>
                  <a:srgbClr val="376092"/>
                </a:solidFill>
              </a:rPr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documenting our reflections</a:t>
            </a:r>
          </a:p>
          <a:p>
            <a:r>
              <a:rPr lang="en-US" dirty="0" smtClean="0"/>
              <a:t>Work products (risk analyses) – quantitative and tangible data</a:t>
            </a:r>
          </a:p>
          <a:p>
            <a:r>
              <a:rPr lang="en-US" dirty="0" smtClean="0"/>
              <a:t>Feedback from practitioners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6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6092"/>
                </a:solidFill>
              </a:rPr>
              <a:t>Case 1: The Cycles: </a:t>
            </a:r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3" y="1597633"/>
            <a:ext cx="5315630" cy="3997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Observation: </a:t>
            </a:r>
            <a:r>
              <a:rPr lang="en-US" dirty="0" smtClean="0"/>
              <a:t>In current risk analyses we find security threats, </a:t>
            </a:r>
            <a:r>
              <a:rPr lang="en-US" dirty="0" smtClean="0">
                <a:solidFill>
                  <a:srgbClr val="953735"/>
                </a:solidFill>
              </a:rPr>
              <a:t>but only of low severity </a:t>
            </a:r>
            <a:r>
              <a:rPr lang="en-US" dirty="0" smtClean="0"/>
              <a:t>(in terms of damage and likelihood of occurrence). 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Method: </a:t>
            </a:r>
            <a:r>
              <a:rPr lang="en-US" dirty="0" err="1" smtClean="0"/>
              <a:t>Peltier</a:t>
            </a:r>
            <a:r>
              <a:rPr lang="en-US" dirty="0" smtClean="0"/>
              <a:t> grid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Reason: </a:t>
            </a:r>
            <a:r>
              <a:rPr lang="en-US" dirty="0" smtClean="0"/>
              <a:t>Starts with the threats directly, does not drive non-security experts thinking in the sense of goals of attackers, etc.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8" y="5597361"/>
            <a:ext cx="940195" cy="107898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-1075" b="13712"/>
          <a:stretch/>
        </p:blipFill>
        <p:spPr>
          <a:xfrm>
            <a:off x="5458963" y="2391823"/>
            <a:ext cx="3371169" cy="22317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71117" y="2533295"/>
            <a:ext cx="3772883" cy="4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33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1392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6092"/>
                </a:solidFill>
              </a:rPr>
              <a:t>Case 1: The Cycles: </a:t>
            </a:r>
            <a:r>
              <a:rPr lang="en-US" dirty="0" smtClean="0"/>
              <a:t>Prototype (solution)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61" t="-748" r="1" b="-37"/>
          <a:stretch/>
        </p:blipFill>
        <p:spPr>
          <a:xfrm>
            <a:off x="2474136" y="1726059"/>
            <a:ext cx="1796002" cy="21945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64" y="1417638"/>
            <a:ext cx="2593264" cy="2585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68" y="5157700"/>
            <a:ext cx="4636736" cy="1092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7202" y="1172061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730" y="46026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6054" y="460262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809" y="5033873"/>
            <a:ext cx="2929317" cy="1602223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>
            <a:off x="4623630" y="4138088"/>
            <a:ext cx="641144" cy="472685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63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686801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76092"/>
                </a:solidFill>
              </a:rPr>
              <a:t>Case 1: The Cycles: </a:t>
            </a:r>
            <a:r>
              <a:rPr lang="en-US" sz="3600" dirty="0" smtClean="0"/>
              <a:t>Prototype </a:t>
            </a:r>
            <a:r>
              <a:rPr lang="en-US" sz="3600" dirty="0"/>
              <a:t>(solution</a:t>
            </a:r>
            <a:r>
              <a:rPr lang="en-US" sz="3600" dirty="0" smtClean="0"/>
              <a:t>) 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9" y="1417638"/>
            <a:ext cx="687896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Action planning and taking</a:t>
            </a:r>
          </a:p>
          <a:p>
            <a:pPr lvl="1"/>
            <a:r>
              <a:rPr lang="en-US" dirty="0" smtClean="0"/>
              <a:t>Two pilot risk analyses</a:t>
            </a:r>
          </a:p>
          <a:p>
            <a:pPr lvl="1"/>
            <a:r>
              <a:rPr lang="en-US" dirty="0" smtClean="0"/>
              <a:t>Post-it notes used</a:t>
            </a:r>
          </a:p>
          <a:p>
            <a:pPr lvl="1"/>
            <a:r>
              <a:rPr lang="en-US" dirty="0" smtClean="0"/>
              <a:t>Researchers are moderators and </a:t>
            </a:r>
            <a:br>
              <a:rPr lang="en-US" dirty="0" smtClean="0"/>
            </a:br>
            <a:r>
              <a:rPr lang="en-US" dirty="0" smtClean="0"/>
              <a:t>drive the risk analyses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Evaluation</a:t>
            </a:r>
            <a:endParaRPr lang="en-US" dirty="0">
              <a:solidFill>
                <a:srgbClr val="376092"/>
              </a:solidFill>
            </a:endParaRPr>
          </a:p>
          <a:p>
            <a:pPr lvl="1"/>
            <a:r>
              <a:rPr lang="en-US" dirty="0" smtClean="0"/>
              <a:t>Approach identified high level threats </a:t>
            </a:r>
          </a:p>
          <a:p>
            <a:pPr lvl="1"/>
            <a:r>
              <a:rPr lang="en-US" dirty="0" smtClean="0"/>
              <a:t>A large number of countermeasures were identified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953735"/>
                </a:solidFill>
              </a:rPr>
              <a:t>need for tool support </a:t>
            </a:r>
            <a:r>
              <a:rPr lang="en-US" dirty="0" smtClean="0"/>
              <a:t>was identified, a restructuring in the structure should be done to be more intuitive (connect goals and agents directly to an attack)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-1075" b="13712"/>
          <a:stretch/>
        </p:blipFill>
        <p:spPr>
          <a:xfrm>
            <a:off x="5192334" y="1319005"/>
            <a:ext cx="3371169" cy="2231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4488" y="1898664"/>
            <a:ext cx="3772883" cy="4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61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1: The Cycles: </a:t>
            </a:r>
            <a:r>
              <a:rPr lang="en-US" dirty="0" smtClean="0"/>
              <a:t>Redesign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-1075" b="13712"/>
          <a:stretch/>
        </p:blipFill>
        <p:spPr>
          <a:xfrm>
            <a:off x="5458963" y="1319005"/>
            <a:ext cx="3371169" cy="2231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9395" y="2317850"/>
            <a:ext cx="3772883" cy="4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308" y="1772805"/>
            <a:ext cx="54620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76092"/>
                </a:solidFill>
              </a:rPr>
              <a:t>Action planning and taking</a:t>
            </a:r>
          </a:p>
          <a:p>
            <a:pPr lvl="1"/>
            <a:r>
              <a:rPr lang="en-US" dirty="0" smtClean="0"/>
              <a:t>Apply risk analysis to new features instead of legacy</a:t>
            </a:r>
          </a:p>
          <a:p>
            <a:pPr lvl="1"/>
            <a:r>
              <a:rPr lang="en-US" dirty="0" smtClean="0"/>
              <a:t>Provided the implemented tool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Evaluation</a:t>
            </a:r>
          </a:p>
          <a:p>
            <a:pPr lvl="1"/>
            <a:r>
              <a:rPr lang="en-US" dirty="0" smtClean="0"/>
              <a:t>Practitioners identified additional threats</a:t>
            </a:r>
          </a:p>
          <a:p>
            <a:pPr lvl="1"/>
            <a:r>
              <a:rPr lang="en-US" dirty="0" smtClean="0"/>
              <a:t>Found it easy to integrate them into the existing analysis</a:t>
            </a:r>
          </a:p>
          <a:p>
            <a:pPr lvl="1"/>
            <a:r>
              <a:rPr lang="en-US" dirty="0" smtClean="0"/>
              <a:t>Could evaluate countermeasure scenarios (unforeseen benefit)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86" y="3624722"/>
            <a:ext cx="3225411" cy="31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4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1: The Cycles: </a:t>
            </a:r>
            <a:r>
              <a:rPr lang="en-US" dirty="0" smtClean="0"/>
              <a:t>Expansion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-1075" b="13712"/>
          <a:stretch/>
        </p:blipFill>
        <p:spPr>
          <a:xfrm>
            <a:off x="5458963" y="1319005"/>
            <a:ext cx="3371169" cy="2231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58963" y="2749365"/>
            <a:ext cx="3651665" cy="4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308" y="1612529"/>
            <a:ext cx="54620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76092"/>
                </a:solidFill>
              </a:rPr>
              <a:t>Action planning and taking</a:t>
            </a:r>
          </a:p>
          <a:p>
            <a:pPr lvl="1"/>
            <a:r>
              <a:rPr lang="en-US" dirty="0" smtClean="0"/>
              <a:t>Countermeasure graphs worked as intended</a:t>
            </a:r>
          </a:p>
          <a:p>
            <a:pPr lvl="1"/>
            <a:r>
              <a:rPr lang="en-US" dirty="0" smtClean="0"/>
              <a:t>Minor improvements to the tool (grouping, disable legacy information from the graphs, etc.)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Evaluation</a:t>
            </a:r>
          </a:p>
          <a:p>
            <a:pPr lvl="1"/>
            <a:r>
              <a:rPr lang="en-US" dirty="0" smtClean="0"/>
              <a:t>High reusability of information between products (reuse of risk analyses)</a:t>
            </a:r>
          </a:p>
          <a:p>
            <a:pPr lvl="1"/>
            <a:r>
              <a:rPr lang="en-US" dirty="0" smtClean="0"/>
              <a:t>Startup-time for Product C much lower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6092"/>
                </a:solidFill>
              </a:rPr>
              <a:t>Case 1: The Cycles: </a:t>
            </a:r>
            <a:r>
              <a:rPr lang="en-US" dirty="0" smtClean="0"/>
              <a:t>Ways of working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-1075" b="13712"/>
          <a:stretch/>
        </p:blipFill>
        <p:spPr>
          <a:xfrm>
            <a:off x="5458963" y="1319005"/>
            <a:ext cx="3371169" cy="22317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8963" y="3131563"/>
            <a:ext cx="3651665" cy="4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308" y="1612529"/>
            <a:ext cx="54620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76092"/>
                </a:solidFill>
              </a:rPr>
              <a:t>Action planning and taking</a:t>
            </a:r>
          </a:p>
          <a:p>
            <a:pPr lvl="1"/>
            <a:r>
              <a:rPr lang="en-US" dirty="0" smtClean="0"/>
              <a:t>Add another product not involved with the method + tool yet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Evaluation</a:t>
            </a:r>
          </a:p>
          <a:p>
            <a:pPr lvl="1"/>
            <a:r>
              <a:rPr lang="en-US" dirty="0" smtClean="0"/>
              <a:t>No new or major changes were introduced</a:t>
            </a:r>
          </a:p>
          <a:p>
            <a:pPr lvl="1"/>
            <a:r>
              <a:rPr lang="en-US" dirty="0" smtClean="0"/>
              <a:t>Minor additions in the functionalities (add definitions, show current state of security level based on open/mitigated threats)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57" y="3686369"/>
            <a:ext cx="1424491" cy="1405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768" y="3758497"/>
            <a:ext cx="1282244" cy="1333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345" y="5254987"/>
            <a:ext cx="2075435" cy="488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056" y="5808447"/>
            <a:ext cx="1755458" cy="960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75280" y="4351864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61780" y="3573831"/>
            <a:ext cx="59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03138" y="52549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5899" y="6124818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90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Experiences from action research in two industrial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2848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76092"/>
                </a:solidFill>
              </a:rPr>
              <a:t>Case 1: </a:t>
            </a:r>
            <a:r>
              <a:rPr lang="en-US" dirty="0" smtClean="0"/>
              <a:t>The development of a method for risk analysis (Countermeasure graphs)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76092"/>
                </a:solidFill>
              </a:rPr>
              <a:t>Case 2: </a:t>
            </a:r>
            <a:r>
              <a:rPr lang="en-US" dirty="0" smtClean="0"/>
              <a:t>The development of an elicitation instrument to operationalize </a:t>
            </a:r>
            <a:r>
              <a:rPr lang="en-US" dirty="0" err="1" smtClean="0"/>
              <a:t>GQM+Strategies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54" y="1417638"/>
            <a:ext cx="2019955" cy="1635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2" y="1787703"/>
            <a:ext cx="1748337" cy="168907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01" y="4152900"/>
            <a:ext cx="1603321" cy="210517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4152900"/>
            <a:ext cx="2513280" cy="22352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254000" y="4097338"/>
            <a:ext cx="8801100" cy="22907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0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339"/>
          </a:xfrm>
        </p:spPr>
        <p:txBody>
          <a:bodyPr>
            <a:normAutofit fontScale="90000"/>
          </a:bodyPr>
          <a:lstStyle/>
          <a:p>
            <a:r>
              <a:rPr lang="en-US" dirty="0"/>
              <a:t>Case </a:t>
            </a:r>
            <a:r>
              <a:rPr lang="en-US" dirty="0" smtClean="0"/>
              <a:t>2: </a:t>
            </a:r>
            <a:r>
              <a:rPr lang="en-US" dirty="0"/>
              <a:t>The </a:t>
            </a:r>
            <a:r>
              <a:rPr lang="en-US" dirty="0" smtClean="0"/>
              <a:t>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28" y="1010977"/>
            <a:ext cx="4935270" cy="56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83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</a:t>
            </a:r>
            <a:r>
              <a:rPr lang="en-US" dirty="0" smtClean="0">
                <a:solidFill>
                  <a:srgbClr val="376092"/>
                </a:solidFill>
              </a:rPr>
              <a:t>2: Model of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Researchers (during the action research cycle)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Negin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Asghari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/>
              <a:t>Lead interviewer following the guidelines (100 % at the company during the research project)</a:t>
            </a:r>
          </a:p>
          <a:p>
            <a:pPr lvl="1"/>
            <a:r>
              <a:rPr lang="en-US" dirty="0" err="1" smtClean="0">
                <a:solidFill>
                  <a:srgbClr val="376092"/>
                </a:solidFill>
              </a:rPr>
              <a:t>Cigdem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 err="1" smtClean="0">
                <a:solidFill>
                  <a:srgbClr val="376092"/>
                </a:solidFill>
              </a:rPr>
              <a:t>Gencel</a:t>
            </a:r>
            <a:r>
              <a:rPr lang="en-US" dirty="0" smtClean="0">
                <a:solidFill>
                  <a:srgbClr val="376092"/>
                </a:solidFill>
              </a:rPr>
              <a:t>: </a:t>
            </a:r>
            <a:r>
              <a:rPr lang="en-US" dirty="0" smtClean="0"/>
              <a:t>Support to ask follow-up questions (100 % at the university)</a:t>
            </a:r>
          </a:p>
          <a:p>
            <a:pPr lvl="1"/>
            <a:r>
              <a:rPr lang="en-US" dirty="0" smtClean="0">
                <a:solidFill>
                  <a:srgbClr val="376092"/>
                </a:solidFill>
              </a:rPr>
              <a:t>Kai Petersen: </a:t>
            </a:r>
            <a:r>
              <a:rPr lang="en-US" dirty="0" smtClean="0"/>
              <a:t>Documentation and providing summaries in-between (30 % employment at the company, 70 % at the university)</a:t>
            </a:r>
          </a:p>
          <a:p>
            <a:pPr lvl="1"/>
            <a:r>
              <a:rPr lang="en-US" dirty="0" smtClean="0">
                <a:solidFill>
                  <a:srgbClr val="376092"/>
                </a:solidFill>
              </a:rPr>
              <a:t>Practitioners: </a:t>
            </a:r>
            <a:r>
              <a:rPr lang="en-US" dirty="0" smtClean="0"/>
              <a:t>Two practitioners acted as observers during the activity, and later (primarily during the case study) took the role of facilitators </a:t>
            </a:r>
          </a:p>
          <a:p>
            <a:r>
              <a:rPr lang="en-US" dirty="0" smtClean="0"/>
              <a:t>Set up a steering group from the company </a:t>
            </a:r>
          </a:p>
          <a:p>
            <a:r>
              <a:rPr lang="en-US" dirty="0" smtClean="0"/>
              <a:t>Principle: Knowledge transfer through switching roles</a:t>
            </a:r>
          </a:p>
          <a:p>
            <a:pPr lvl="1"/>
            <a:r>
              <a:rPr lang="en-US" dirty="0" smtClean="0"/>
              <a:t>Early cycles: Practitioners primary observers, researchers active facilitators</a:t>
            </a:r>
          </a:p>
          <a:p>
            <a:pPr lvl="1"/>
            <a:r>
              <a:rPr lang="en-US" dirty="0" smtClean="0"/>
              <a:t>Later cycles: Researchers primary observers, practitioners active facilitators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97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Action Research</a:t>
            </a:r>
          </a:p>
          <a:p>
            <a:r>
              <a:rPr lang="en-US" dirty="0" smtClean="0"/>
              <a:t>Experiences from two cases </a:t>
            </a:r>
          </a:p>
          <a:p>
            <a:r>
              <a:rPr lang="en-US" dirty="0" smtClean="0"/>
              <a:t>Reflections and conclusions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6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</a:t>
            </a:r>
            <a:r>
              <a:rPr lang="en-US" dirty="0" smtClean="0">
                <a:solidFill>
                  <a:srgbClr val="376092"/>
                </a:solidFill>
              </a:rPr>
              <a:t>2: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during the workshop, visible to the practitioners on the screen (i.e. could see how they were understood in “real-time”).</a:t>
            </a:r>
          </a:p>
          <a:p>
            <a:r>
              <a:rPr lang="en-US" dirty="0" smtClean="0"/>
              <a:t>Field-notes and journals</a:t>
            </a:r>
          </a:p>
          <a:p>
            <a:r>
              <a:rPr lang="en-US" dirty="0" smtClean="0"/>
              <a:t>Right after each session using the elicitation instrument, we recorded our discussion/reflections to plan for the next iteration</a:t>
            </a:r>
          </a:p>
          <a:p>
            <a:r>
              <a:rPr lang="en-US" dirty="0" smtClean="0"/>
              <a:t>Reflections were transcribed and systematically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20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339"/>
          </a:xfrm>
        </p:spPr>
        <p:txBody>
          <a:bodyPr>
            <a:normAutofit fontScale="90000"/>
          </a:bodyPr>
          <a:lstStyle/>
          <a:p>
            <a:r>
              <a:rPr lang="en-US" dirty="0"/>
              <a:t>Case </a:t>
            </a:r>
            <a:r>
              <a:rPr lang="en-US" dirty="0" smtClean="0"/>
              <a:t>2: </a:t>
            </a:r>
            <a:r>
              <a:rPr lang="en-US" dirty="0"/>
              <a:t>The </a:t>
            </a:r>
            <a:r>
              <a:rPr lang="en-US" dirty="0" smtClean="0"/>
              <a:t>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28" y="1010977"/>
            <a:ext cx="4935270" cy="5666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3" y="898047"/>
            <a:ext cx="2042328" cy="268159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903" y="493160"/>
            <a:ext cx="1823791" cy="3390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1934" y="493160"/>
            <a:ext cx="2277594" cy="3390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4" y="4152900"/>
            <a:ext cx="2513280" cy="2235200"/>
          </a:xfrm>
          <a:prstGeom prst="rect">
            <a:avLst/>
          </a:prstGeom>
        </p:spPr>
      </p:pic>
      <p:sp>
        <p:nvSpPr>
          <p:cNvPr id="10" name="Plus 9"/>
          <p:cNvSpPr/>
          <p:nvPr/>
        </p:nvSpPr>
        <p:spPr>
          <a:xfrm>
            <a:off x="690462" y="5551127"/>
            <a:ext cx="1467232" cy="1306873"/>
          </a:xfrm>
          <a:prstGeom prst="mathPl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</a:t>
            </a:r>
            <a:r>
              <a:rPr lang="en-US" dirty="0" smtClean="0">
                <a:solidFill>
                  <a:srgbClr val="376092"/>
                </a:solidFill>
              </a:rPr>
              <a:t>2: The cycles: </a:t>
            </a:r>
            <a:r>
              <a:rPr lang="en-US" dirty="0" smtClean="0"/>
              <a:t>Diagnosing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144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Current status: </a:t>
            </a:r>
            <a:r>
              <a:rPr lang="en-US" dirty="0" smtClean="0"/>
              <a:t>Company started use of ISO/IEC 15939 to define measurements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Organizational Goal: </a:t>
            </a:r>
            <a:r>
              <a:rPr lang="en-US" dirty="0" smtClean="0"/>
              <a:t>Define a standard measurement process to be used in the organization</a:t>
            </a:r>
          </a:p>
          <a:p>
            <a:pPr lvl="1"/>
            <a:r>
              <a:rPr lang="en-US" dirty="0" smtClean="0"/>
              <a:t>Need for elicitation was apparent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History </a:t>
            </a:r>
            <a:r>
              <a:rPr lang="en-US" dirty="0" smtClean="0"/>
              <a:t>of working with measurement programs run in different ways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535"/>
          <a:stretch/>
        </p:blipFill>
        <p:spPr>
          <a:xfrm>
            <a:off x="7271620" y="1912578"/>
            <a:ext cx="1872380" cy="3441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5404" y="1913046"/>
            <a:ext cx="1352641" cy="5797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04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49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6092"/>
                </a:solidFill>
              </a:rPr>
              <a:t>Case 2: The cycles: </a:t>
            </a:r>
            <a:r>
              <a:rPr lang="en-US" dirty="0" smtClean="0"/>
              <a:t>GQM+S-EI v 1.0</a:t>
            </a:r>
            <a:endParaRPr lang="en-US" dirty="0"/>
          </a:p>
        </p:txBody>
      </p:sp>
      <p:pic>
        <p:nvPicPr>
          <p:cNvPr id="8" name="Content Placeholder 7" descr="Screenshot 2014-10-01 08.17.4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619" b="-220"/>
          <a:stretch/>
        </p:blipFill>
        <p:spPr>
          <a:xfrm>
            <a:off x="158365" y="1195404"/>
            <a:ext cx="1600043" cy="18553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7535"/>
          <a:stretch/>
        </p:blipFill>
        <p:spPr>
          <a:xfrm>
            <a:off x="7271620" y="1912578"/>
            <a:ext cx="1872380" cy="3441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75792" y="2565134"/>
            <a:ext cx="1668596" cy="14568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7491" y="4059388"/>
            <a:ext cx="1726465" cy="180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shot 2014-10-01 08.17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80015" y="1417639"/>
            <a:ext cx="1429378" cy="1755748"/>
          </a:xfrm>
          <a:prstGeom prst="rect">
            <a:avLst/>
          </a:prstGeom>
        </p:spPr>
      </p:pic>
      <p:pic>
        <p:nvPicPr>
          <p:cNvPr id="10" name="Picture 9" descr="Screenshot 2014-10-01 08.17.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73630" y="1146773"/>
            <a:ext cx="1271525" cy="1531610"/>
          </a:xfrm>
          <a:prstGeom prst="rect">
            <a:avLst/>
          </a:prstGeom>
        </p:spPr>
      </p:pic>
      <p:pic>
        <p:nvPicPr>
          <p:cNvPr id="11" name="Picture 10" descr="Screenshot 2014-10-01 08.17.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089868" y="1417638"/>
            <a:ext cx="1411786" cy="1744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94569" y="1450913"/>
            <a:ext cx="257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Evaluation: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Too much </a:t>
            </a:r>
            <a:r>
              <a:rPr lang="en-US" dirty="0" smtClean="0"/>
              <a:t>information;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No relationships</a:t>
            </a:r>
            <a:r>
              <a:rPr lang="en-US" dirty="0" smtClean="0"/>
              <a:t>; Need to</a:t>
            </a:r>
          </a:p>
          <a:p>
            <a:r>
              <a:rPr lang="en-US" dirty="0" smtClean="0"/>
              <a:t>be </a:t>
            </a:r>
            <a:r>
              <a:rPr lang="en-US" dirty="0" smtClean="0">
                <a:solidFill>
                  <a:srgbClr val="953735"/>
                </a:solidFill>
              </a:rPr>
              <a:t>measurement expert</a:t>
            </a:r>
          </a:p>
          <a:p>
            <a:r>
              <a:rPr lang="en-US" dirty="0" smtClean="0"/>
              <a:t>to answer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1934" y="978793"/>
            <a:ext cx="4167751" cy="20719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8365" y="1417638"/>
            <a:ext cx="4231320" cy="16331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569" y="2914937"/>
            <a:ext cx="3003075" cy="39430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01654" y="4567233"/>
            <a:ext cx="3947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Evaluation: </a:t>
            </a:r>
            <a:endParaRPr lang="en-US" dirty="0">
              <a:solidFill>
                <a:srgbClr val="376092"/>
              </a:solidFill>
            </a:endParaRPr>
          </a:p>
          <a:p>
            <a:r>
              <a:rPr lang="en-US" dirty="0" smtClean="0"/>
              <a:t>Terminology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created confusion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concepts meant different things </a:t>
            </a:r>
            <a:br>
              <a:rPr lang="en-US" dirty="0" smtClean="0"/>
            </a:br>
            <a:r>
              <a:rPr lang="en-US" dirty="0" smtClean="0"/>
              <a:t>to different people;</a:t>
            </a:r>
          </a:p>
          <a:p>
            <a:r>
              <a:rPr lang="en-US" dirty="0" smtClean="0"/>
              <a:t>Notation </a:t>
            </a:r>
            <a:r>
              <a:rPr lang="en-US" dirty="0" smtClean="0">
                <a:solidFill>
                  <a:srgbClr val="953735"/>
                </a:solidFill>
              </a:rPr>
              <a:t>restricted people </a:t>
            </a:r>
            <a:r>
              <a:rPr lang="en-US" dirty="0" smtClean="0"/>
              <a:t>in expressing</a:t>
            </a:r>
            <a:br>
              <a:rPr lang="en-US" dirty="0" smtClean="0"/>
            </a:br>
            <a:r>
              <a:rPr lang="en-US" dirty="0" smtClean="0"/>
              <a:t>themselves freely;</a:t>
            </a:r>
            <a:br>
              <a:rPr lang="en-US" dirty="0" smtClean="0"/>
            </a:br>
            <a:r>
              <a:rPr lang="en-US" dirty="0" smtClean="0"/>
              <a:t>Communication took a </a:t>
            </a:r>
            <a:r>
              <a:rPr lang="en-US" dirty="0" smtClean="0">
                <a:solidFill>
                  <a:srgbClr val="953735"/>
                </a:solidFill>
              </a:rPr>
              <a:t>long time</a:t>
            </a:r>
            <a:r>
              <a:rPr lang="en-US" dirty="0" smtClean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335" y="759579"/>
            <a:ext cx="141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Action taking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87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2: The cycles: </a:t>
            </a:r>
            <a:r>
              <a:rPr lang="en-US" dirty="0"/>
              <a:t>GQM+S-EI v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26" y="1742821"/>
            <a:ext cx="4980561" cy="4588499"/>
          </a:xfrm>
          <a:solidFill>
            <a:schemeClr val="bg1">
              <a:lumMod val="8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Semi-structured questionnaire as a solution </a:t>
            </a:r>
          </a:p>
          <a:p>
            <a:r>
              <a:rPr lang="en-US" dirty="0"/>
              <a:t>Q1: What </a:t>
            </a:r>
            <a:r>
              <a:rPr lang="en-US" dirty="0" smtClean="0"/>
              <a:t>is X about?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(gets the person talking freely, good start to understand)</a:t>
            </a:r>
          </a:p>
          <a:p>
            <a:r>
              <a:rPr lang="en-US" dirty="0"/>
              <a:t>Q2: Why was it initiated? </a:t>
            </a:r>
            <a:r>
              <a:rPr lang="en-US" dirty="0">
                <a:solidFill>
                  <a:srgbClr val="376092"/>
                </a:solidFill>
              </a:rPr>
              <a:t>(provides the rationale)</a:t>
            </a:r>
          </a:p>
          <a:p>
            <a:r>
              <a:rPr lang="en-US" dirty="0"/>
              <a:t>Q3: The customer responsiveness program is successful when</a:t>
            </a:r>
            <a:r>
              <a:rPr lang="en-US" dirty="0">
                <a:solidFill>
                  <a:srgbClr val="376092"/>
                </a:solidFill>
              </a:rPr>
              <a:t> (gives hints for information needs and even measurements needed)</a:t>
            </a:r>
            <a:r>
              <a:rPr lang="en-US" dirty="0"/>
              <a:t>: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Q4: Who can influence the success of a, b, c, d, e, f… </a:t>
            </a:r>
            <a:r>
              <a:rPr lang="en-US" dirty="0">
                <a:solidFill>
                  <a:srgbClr val="376092"/>
                </a:solidFill>
              </a:rPr>
              <a:t>(identifies stakeholders)</a:t>
            </a:r>
          </a:p>
          <a:p>
            <a:r>
              <a:rPr lang="en-US" dirty="0"/>
              <a:t>Q5: What do you do to achieve a, b, c? </a:t>
            </a:r>
            <a:r>
              <a:rPr lang="en-US" dirty="0">
                <a:solidFill>
                  <a:srgbClr val="376092"/>
                </a:solidFill>
              </a:rPr>
              <a:t>(identifies key actions to be evaluated by the measurements)</a:t>
            </a:r>
          </a:p>
          <a:p>
            <a:r>
              <a:rPr lang="en-US" dirty="0"/>
              <a:t>Q6: In these activities that you just mentioned, which ones are working out good today? </a:t>
            </a:r>
            <a:r>
              <a:rPr lang="en-US" dirty="0">
                <a:solidFill>
                  <a:srgbClr val="376092"/>
                </a:solidFill>
              </a:rPr>
              <a:t>(obtain info about current state/baseline)</a:t>
            </a:r>
          </a:p>
          <a:p>
            <a:r>
              <a:rPr lang="en-US" dirty="0"/>
              <a:t>Q7: Which ones have the highest improvement potential? </a:t>
            </a:r>
            <a:r>
              <a:rPr lang="en-US" dirty="0">
                <a:solidFill>
                  <a:srgbClr val="376092"/>
                </a:solidFill>
              </a:rPr>
              <a:t>(obtain info about desired improvement areas)</a:t>
            </a:r>
          </a:p>
          <a:p>
            <a:r>
              <a:rPr lang="en-US" dirty="0"/>
              <a:t>Q8: How can we improve them? </a:t>
            </a:r>
            <a:r>
              <a:rPr lang="en-US" dirty="0">
                <a:solidFill>
                  <a:srgbClr val="376092"/>
                </a:solidFill>
              </a:rPr>
              <a:t>(identify improvement actions, would like to know the effect of these actions through measurements)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4687" y="4576993"/>
            <a:ext cx="37720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Evaluation: </a:t>
            </a:r>
            <a:endParaRPr lang="en-US" dirty="0">
              <a:solidFill>
                <a:srgbClr val="376092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Interviewee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comfortable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More information </a:t>
            </a:r>
            <a:r>
              <a:rPr lang="en-US" dirty="0" smtClean="0">
                <a:solidFill>
                  <a:srgbClr val="376092"/>
                </a:solidFill>
              </a:rPr>
              <a:t>captured faster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Capturing information 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white-board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cumbersome</a:t>
            </a:r>
            <a:r>
              <a:rPr lang="en-US" dirty="0" smtClean="0">
                <a:solidFill>
                  <a:srgbClr val="000000"/>
                </a:solidFill>
              </a:rPr>
              <a:t> and cannot be done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efficiently when distributed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535"/>
          <a:stretch/>
        </p:blipFill>
        <p:spPr>
          <a:xfrm>
            <a:off x="6751783" y="1135437"/>
            <a:ext cx="1872380" cy="3441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51783" y="3410018"/>
            <a:ext cx="1726465" cy="180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1907" y="1836685"/>
            <a:ext cx="1668596" cy="14568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126" y="1157932"/>
            <a:ext cx="27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Action planning and taking: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99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2: The cycles: </a:t>
            </a:r>
            <a:r>
              <a:rPr lang="en-US" dirty="0"/>
              <a:t>GQM+S-EI v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26" y="1313801"/>
            <a:ext cx="5789902" cy="4812637"/>
          </a:xfrm>
          <a:noFill/>
        </p:spPr>
        <p:txBody>
          <a:bodyPr>
            <a:normAutofit/>
          </a:bodyPr>
          <a:lstStyle/>
          <a:p>
            <a:endParaRPr lang="en-US" dirty="0">
              <a:solidFill>
                <a:srgbClr val="376092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535"/>
          <a:stretch/>
        </p:blipFill>
        <p:spPr>
          <a:xfrm>
            <a:off x="6668123" y="1788856"/>
            <a:ext cx="1872380" cy="3441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476" y="4163053"/>
            <a:ext cx="1726465" cy="313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8247" y="2490104"/>
            <a:ext cx="1668596" cy="14568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308" y="1612529"/>
            <a:ext cx="54620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76092"/>
                </a:solidFill>
              </a:rPr>
              <a:t>Action planning and taking</a:t>
            </a:r>
          </a:p>
          <a:p>
            <a:pPr lvl="1"/>
            <a:r>
              <a:rPr lang="en-US" dirty="0" smtClean="0"/>
              <a:t>Elicitation instrument works as intended</a:t>
            </a:r>
          </a:p>
          <a:p>
            <a:pPr lvl="1"/>
            <a:r>
              <a:rPr lang="en-US" dirty="0" smtClean="0"/>
              <a:t>Mind-map tool used with live documentation</a:t>
            </a:r>
          </a:p>
          <a:p>
            <a:pPr lvl="1"/>
            <a:r>
              <a:rPr lang="en-US" dirty="0" smtClean="0"/>
              <a:t>Scribe paces the elicitation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Evaluation</a:t>
            </a:r>
          </a:p>
          <a:p>
            <a:pPr lvl="1"/>
            <a:r>
              <a:rPr lang="en-US" dirty="0" smtClean="0"/>
              <a:t>No loss of information</a:t>
            </a:r>
          </a:p>
          <a:p>
            <a:pPr lvl="1"/>
            <a:r>
              <a:rPr lang="en-US" dirty="0" smtClean="0"/>
              <a:t>Easy navigation and “live” member checking</a:t>
            </a:r>
            <a:endParaRPr lang="en-US" dirty="0"/>
          </a:p>
          <a:p>
            <a:pPr lvl="1"/>
            <a:r>
              <a:rPr lang="en-US" dirty="0" smtClean="0"/>
              <a:t>Release version complemented with guideline descriptions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22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“Case study”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en-US" dirty="0" smtClean="0"/>
              <a:t>Evaluate the designed instrument in a larger scale on a different improvement program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Accuracy: </a:t>
            </a:r>
            <a:r>
              <a:rPr lang="en-US" dirty="0" smtClean="0"/>
              <a:t>Do we have the “correct” measures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Completeness: </a:t>
            </a:r>
            <a:r>
              <a:rPr lang="en-US" dirty="0" smtClean="0"/>
              <a:t>Do we have “all” relevant measures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10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452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n-US" dirty="0" smtClean="0"/>
              <a:t>Only minor modifications in formulation, overall perceived as accurate by interviewees and steering group</a:t>
            </a:r>
          </a:p>
          <a:p>
            <a:pPr lvl="1"/>
            <a:r>
              <a:rPr lang="en-US" dirty="0" smtClean="0"/>
              <a:t>No modification in structure, or addition/deletion of elements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Completeness: </a:t>
            </a:r>
            <a:r>
              <a:rPr lang="en-US" dirty="0" smtClean="0"/>
              <a:t>saturation in information needs, metrics, and measurement goals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92" y="4445405"/>
            <a:ext cx="2394193" cy="2366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10" y="4445404"/>
            <a:ext cx="2681862" cy="23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36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3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case study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28" y="1010977"/>
            <a:ext cx="4935270" cy="5666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3" y="898047"/>
            <a:ext cx="2042328" cy="268159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903" y="493160"/>
            <a:ext cx="1823791" cy="3390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1934" y="493160"/>
            <a:ext cx="2277594" cy="3390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4" y="4152900"/>
            <a:ext cx="2513280" cy="2235200"/>
          </a:xfrm>
          <a:prstGeom prst="rect">
            <a:avLst/>
          </a:prstGeom>
        </p:spPr>
      </p:pic>
      <p:sp>
        <p:nvSpPr>
          <p:cNvPr id="10" name="Plus 9"/>
          <p:cNvSpPr/>
          <p:nvPr/>
        </p:nvSpPr>
        <p:spPr>
          <a:xfrm>
            <a:off x="690462" y="5551127"/>
            <a:ext cx="1467232" cy="1306873"/>
          </a:xfrm>
          <a:prstGeom prst="mathPl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75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 for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116"/>
            <a:ext cx="8229600" cy="49745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Evolutionary versus revolutionary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Redesign due to failure may lead to creative results</a:t>
            </a:r>
          </a:p>
          <a:p>
            <a:r>
              <a:rPr lang="en-US" dirty="0" smtClean="0"/>
              <a:t>Process comes </a:t>
            </a:r>
            <a:r>
              <a:rPr lang="en-US" dirty="0" smtClean="0">
                <a:solidFill>
                  <a:srgbClr val="376092"/>
                </a:solidFill>
              </a:rPr>
              <a:t>naturally to practice </a:t>
            </a:r>
            <a:r>
              <a:rPr lang="en-US" dirty="0" smtClean="0"/>
              <a:t>(iterative way of working, process improvement)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Switch roles </a:t>
            </a:r>
            <a:r>
              <a:rPr lang="en-US" dirty="0" smtClean="0"/>
              <a:t>(researchers and practitioners switch observer/actor roles)</a:t>
            </a:r>
          </a:p>
          <a:p>
            <a:r>
              <a:rPr lang="en-US" dirty="0" smtClean="0"/>
              <a:t>Interesting model for </a:t>
            </a:r>
            <a:r>
              <a:rPr lang="en-US" dirty="0" smtClean="0">
                <a:solidFill>
                  <a:srgbClr val="376092"/>
                </a:solidFill>
              </a:rPr>
              <a:t>co-production </a:t>
            </a:r>
            <a:r>
              <a:rPr lang="en-US" dirty="0" smtClean="0"/>
              <a:t>to be documented for funding agencies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Employ researchers </a:t>
            </a:r>
            <a:r>
              <a:rPr lang="en-US" dirty="0" smtClean="0"/>
              <a:t>at least partially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3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research and schools of thought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1891" y="1972638"/>
            <a:ext cx="2428948" cy="13315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Positivist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48645" y="1972638"/>
            <a:ext cx="2428948" cy="13315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Constructivist/</a:t>
            </a:r>
            <a:r>
              <a:rPr lang="en-US" dirty="0" err="1" smtClean="0"/>
              <a:t>Interpretivist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4976" y="4267886"/>
            <a:ext cx="2428948" cy="13315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Advocacy/Participatory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4171" y="3602121"/>
            <a:ext cx="2428948" cy="1331531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Pragmatist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040" y="5764649"/>
            <a:ext cx="30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Subjective truth, constructed by participants and observer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7348" y="1326307"/>
            <a:ext cx="26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Subjective (constructed by participants)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976" y="1330759"/>
            <a:ext cx="26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Objective (independent from participants)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74" y="1977090"/>
            <a:ext cx="132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quantitative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4563" y="1977090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Quantitative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660" y="385098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Quantitative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1377" y="4748986"/>
            <a:ext cx="30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Depends on what works at the time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3119" y="375740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Quantitative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qualitative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6" idx="7"/>
            <a:endCxn id="7" idx="2"/>
          </p:cNvCxnSpPr>
          <p:nvPr/>
        </p:nvCxnSpPr>
        <p:spPr>
          <a:xfrm flipV="1">
            <a:off x="2908213" y="4267887"/>
            <a:ext cx="825958" cy="19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1"/>
          </p:cNvCxnSpPr>
          <p:nvPr/>
        </p:nvCxnSpPr>
        <p:spPr>
          <a:xfrm>
            <a:off x="3565128" y="3109171"/>
            <a:ext cx="524754" cy="687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0"/>
          </p:cNvCxnSpPr>
          <p:nvPr/>
        </p:nvCxnSpPr>
        <p:spPr>
          <a:xfrm flipH="1">
            <a:off x="4948645" y="3109171"/>
            <a:ext cx="355711" cy="49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4342" y="2346422"/>
            <a:ext cx="246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Experiment,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Survey,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Theoretical,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Mathematical reasoning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34171" y="4497320"/>
            <a:ext cx="1689167" cy="665765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Eng.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3464" y="5395317"/>
            <a:ext cx="165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 research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2986" y="262509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Case study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72711" y="4403737"/>
            <a:ext cx="42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9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 for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116"/>
            <a:ext cx="8229600" cy="4974514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376092"/>
                </a:solidFill>
              </a:rPr>
              <a:t>increase reliability</a:t>
            </a:r>
            <a:r>
              <a:rPr lang="en-US" dirty="0" smtClean="0"/>
              <a:t>, include multiple researchers and record information carefully</a:t>
            </a:r>
          </a:p>
          <a:p>
            <a:r>
              <a:rPr lang="en-US" dirty="0"/>
              <a:t>The main challenge from a research perspective is </a:t>
            </a:r>
            <a:r>
              <a:rPr lang="en-US" dirty="0" smtClean="0">
                <a:solidFill>
                  <a:srgbClr val="376092"/>
                </a:solidFill>
              </a:rPr>
              <a:t>bias</a:t>
            </a:r>
            <a:endParaRPr lang="en-US" dirty="0" smtClean="0"/>
          </a:p>
          <a:p>
            <a:r>
              <a:rPr lang="en-US" dirty="0">
                <a:solidFill>
                  <a:srgbClr val="376092"/>
                </a:solidFill>
              </a:rPr>
              <a:t>No clear distinction between research methods</a:t>
            </a:r>
            <a:r>
              <a:rPr lang="en-US" dirty="0"/>
              <a:t> case study and action research, a bit of both (grey zone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Report cycles </a:t>
            </a:r>
            <a:r>
              <a:rPr lang="en-US" dirty="0" smtClean="0"/>
              <a:t>and learning from each cycle</a:t>
            </a:r>
          </a:p>
          <a:p>
            <a:r>
              <a:rPr lang="en-US" dirty="0" smtClean="0"/>
              <a:t>When possible, </a:t>
            </a:r>
            <a:r>
              <a:rPr lang="en-US" dirty="0" smtClean="0">
                <a:solidFill>
                  <a:srgbClr val="376092"/>
                </a:solidFill>
              </a:rPr>
              <a:t>switch contexts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14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326"/>
          </a:xfrm>
        </p:spPr>
        <p:txBody>
          <a:bodyPr/>
          <a:lstStyle/>
          <a:p>
            <a:r>
              <a:rPr lang="en-US" dirty="0" smtClean="0"/>
              <a:t>Action research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1420124"/>
              </p:ext>
            </p:extLst>
          </p:nvPr>
        </p:nvGraphicFramePr>
        <p:xfrm>
          <a:off x="623933" y="1187407"/>
          <a:ext cx="7871218" cy="363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660"/>
                <a:gridCol w="4749558"/>
              </a:tblGrid>
              <a:tr h="387191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8302">
                <a:tc>
                  <a:txBody>
                    <a:bodyPr/>
                    <a:lstStyle/>
                    <a:p>
                      <a:r>
                        <a:rPr lang="en-US" dirty="0" smtClean="0"/>
                        <a:t>Applied and 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Focused on real-world</a:t>
                      </a:r>
                      <a:r>
                        <a:rPr lang="en-US" baseline="0" dirty="0" smtClean="0"/>
                        <a:t> problems (in this case challenges in software engineering)</a:t>
                      </a:r>
                      <a:endParaRPr lang="en-US" dirty="0"/>
                    </a:p>
                  </a:txBody>
                  <a:tcPr/>
                </a:tc>
              </a:tr>
              <a:tr h="668302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focused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Interventions are introduced in the real-world and their effects are observed</a:t>
                      </a:r>
                      <a:endParaRPr lang="en-US" dirty="0"/>
                    </a:p>
                  </a:txBody>
                  <a:tcPr/>
                </a:tc>
              </a:tr>
              <a:tr h="954717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Focused on feedback and learning with</a:t>
                      </a:r>
                      <a:r>
                        <a:rPr lang="en-US" baseline="0" dirty="0" smtClean="0"/>
                        <a:t> regard to changes made, evolution of the research solution </a:t>
                      </a:r>
                      <a:endParaRPr lang="en-US" dirty="0"/>
                    </a:p>
                  </a:txBody>
                  <a:tcPr/>
                </a:tc>
              </a:tr>
              <a:tr h="954717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Researcher active part of the process; Not research on practitioners, but rather with practitioners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23430" y="5326123"/>
            <a:ext cx="6066204" cy="139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 IS research: Lack of relevance was observed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Action research became relevant for IS to increase practical relevance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31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action research cycle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9" r="-74"/>
          <a:stretch/>
        </p:blipFill>
        <p:spPr>
          <a:xfrm>
            <a:off x="191091" y="2765564"/>
            <a:ext cx="3188150" cy="135608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7217705"/>
              </p:ext>
            </p:extLst>
          </p:nvPr>
        </p:nvGraphicFramePr>
        <p:xfrm>
          <a:off x="3724333" y="1402336"/>
          <a:ext cx="5153519" cy="429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843"/>
                <a:gridCol w="3109676"/>
              </a:tblGrid>
              <a:tr h="456259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5928"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 challenges and problems</a:t>
                      </a:r>
                      <a:endParaRPr lang="en-US" dirty="0"/>
                    </a:p>
                  </a:txBody>
                  <a:tcPr/>
                </a:tc>
              </a:tr>
              <a:tr h="787515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planning and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</a:t>
                      </a:r>
                      <a:r>
                        <a:rPr lang="en-US" baseline="0" dirty="0" smtClean="0"/>
                        <a:t> the “change” and planning the implementation</a:t>
                      </a:r>
                      <a:endParaRPr lang="en-US" dirty="0"/>
                    </a:p>
                  </a:txBody>
                  <a:tcPr/>
                </a:tc>
              </a:tr>
              <a:tr h="549262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of the action</a:t>
                      </a:r>
                      <a:endParaRPr lang="en-US" dirty="0"/>
                    </a:p>
                  </a:txBody>
                  <a:tcPr/>
                </a:tc>
              </a:tr>
              <a:tr h="722021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 the effects and the implementation</a:t>
                      </a:r>
                      <a:endParaRPr lang="en-US" dirty="0"/>
                    </a:p>
                  </a:txBody>
                  <a:tcPr/>
                </a:tc>
              </a:tr>
              <a:tr h="1125022">
                <a:tc>
                  <a:txBody>
                    <a:bodyPr/>
                    <a:lstStyle/>
                    <a:p>
                      <a:r>
                        <a:rPr lang="en-US" dirty="0" smtClean="0"/>
                        <a:t>Specifying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the effects and take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learnings</a:t>
                      </a:r>
                      <a:r>
                        <a:rPr lang="en-US" baseline="0" dirty="0" smtClean="0"/>
                        <a:t> into consideration in the next iterations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06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research in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Glass et al. </a:t>
            </a:r>
            <a:r>
              <a:rPr lang="en-US" dirty="0" smtClean="0"/>
              <a:t>reviewed 369 papers and found no action research study (1995-1999)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376092"/>
                </a:solidFill>
              </a:rPr>
              <a:t>Santos and </a:t>
            </a:r>
            <a:r>
              <a:rPr lang="en-US" dirty="0" err="1" smtClean="0">
                <a:solidFill>
                  <a:srgbClr val="376092"/>
                </a:solidFill>
              </a:rPr>
              <a:t>Travassos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 smtClean="0"/>
              <a:t>identified only 16 action research studies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Topics</a:t>
            </a:r>
            <a:r>
              <a:rPr lang="en-US" dirty="0" smtClean="0"/>
              <a:t> studied with action research: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Architecture design</a:t>
            </a:r>
            <a:endParaRPr lang="en-US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definition and improvement</a:t>
            </a:r>
            <a:endParaRPr lang="en-US" dirty="0" smtClean="0"/>
          </a:p>
          <a:p>
            <a:pPr lvl="1"/>
            <a:r>
              <a:rPr lang="en-US" dirty="0" smtClean="0"/>
              <a:t>Use case and scenario development</a:t>
            </a:r>
          </a:p>
          <a:p>
            <a:pPr lvl="1"/>
            <a:r>
              <a:rPr lang="en-US" dirty="0" smtClean="0"/>
              <a:t>Design of measurement systems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23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Experiences from action research in two industrial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2848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76092"/>
                </a:solidFill>
              </a:rPr>
              <a:t>Case 1: </a:t>
            </a:r>
            <a:r>
              <a:rPr lang="en-US" dirty="0" smtClean="0"/>
              <a:t>The development of a method for risk analysis (Countermeasure graphs)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76092"/>
                </a:solidFill>
              </a:rPr>
              <a:t>Case 2: </a:t>
            </a:r>
            <a:r>
              <a:rPr lang="en-US" dirty="0" smtClean="0"/>
              <a:t>The development of an elicitation instrument to operationalize </a:t>
            </a:r>
            <a:r>
              <a:rPr lang="en-US" dirty="0" err="1" smtClean="0"/>
              <a:t>GQM+Strategies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54" y="1417638"/>
            <a:ext cx="2019955" cy="1635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2" y="1787703"/>
            <a:ext cx="1748337" cy="168907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01" y="4152900"/>
            <a:ext cx="1603321" cy="210517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4152900"/>
            <a:ext cx="2513280" cy="22352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254000" y="1417638"/>
            <a:ext cx="8801100" cy="22907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65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The Cycles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075" b="13712"/>
          <a:stretch/>
        </p:blipFill>
        <p:spPr>
          <a:xfrm>
            <a:off x="765442" y="1417637"/>
            <a:ext cx="7002257" cy="4635557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23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6092"/>
                </a:solidFill>
              </a:rPr>
              <a:t>Case 1: </a:t>
            </a:r>
            <a:r>
              <a:rPr lang="en-US" dirty="0" smtClean="0">
                <a:solidFill>
                  <a:srgbClr val="376092"/>
                </a:solidFill>
              </a:rPr>
              <a:t>Model of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08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Researchers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Dejan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Baca: </a:t>
            </a:r>
            <a:r>
              <a:rPr lang="en-US" dirty="0" smtClean="0"/>
              <a:t>Employment at the company = 100%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Kai Petersen</a:t>
            </a:r>
            <a:r>
              <a:rPr lang="en-US" dirty="0" smtClean="0">
                <a:solidFill>
                  <a:srgbClr val="376092"/>
                </a:solidFill>
              </a:rPr>
              <a:t>: </a:t>
            </a:r>
            <a:r>
              <a:rPr lang="en-US" dirty="0" smtClean="0"/>
              <a:t>Employment at the company = 30%, Employment at the university = 70 %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Practitioners: </a:t>
            </a:r>
            <a:r>
              <a:rPr lang="en-US" dirty="0" smtClean="0"/>
              <a:t>Members of the risk analysis team</a:t>
            </a:r>
          </a:p>
          <a:p>
            <a:r>
              <a:rPr lang="en-US" dirty="0" smtClean="0"/>
              <a:t>During the cycles from “Prototype” to “Expansion” researchers were moderators/drivers</a:t>
            </a:r>
          </a:p>
          <a:p>
            <a:r>
              <a:rPr lang="en-US" dirty="0" smtClean="0"/>
              <a:t>Researchers as members of the team during the last cycle “Ways of working”</a:t>
            </a:r>
          </a:p>
          <a:p>
            <a:r>
              <a:rPr lang="en-US" dirty="0" smtClean="0"/>
              <a:t>During the research project the researchers never became inactive observers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73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1647</Words>
  <Application>Microsoft Macintosh PowerPoint</Application>
  <PresentationFormat>On-screen Show (4:3)</PresentationFormat>
  <Paragraphs>221</Paragraphs>
  <Slides>30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Action research in software engineering</vt:lpstr>
      <vt:lpstr>Outline</vt:lpstr>
      <vt:lpstr>Action research and schools of thought</vt:lpstr>
      <vt:lpstr>Action research</vt:lpstr>
      <vt:lpstr>The action research cycle</vt:lpstr>
      <vt:lpstr>Action research in software engineering</vt:lpstr>
      <vt:lpstr>Experiences from action research in two industrial cases</vt:lpstr>
      <vt:lpstr>Case 1: The Cycles</vt:lpstr>
      <vt:lpstr>Case 1: Model of collaboration</vt:lpstr>
      <vt:lpstr>Case 1: Data collection</vt:lpstr>
      <vt:lpstr>Case 1: The Cycles: Diagnosis</vt:lpstr>
      <vt:lpstr>Case 1: The Cycles: Prototype (solution)</vt:lpstr>
      <vt:lpstr>Case 1: The Cycles: Prototype (solution) Cont.</vt:lpstr>
      <vt:lpstr>Case 1: The Cycles: Redesign</vt:lpstr>
      <vt:lpstr>Case 1: The Cycles: Expansion</vt:lpstr>
      <vt:lpstr>Case 1: The Cycles: Ways of working</vt:lpstr>
      <vt:lpstr>Experiences from action research in two industrial cases</vt:lpstr>
      <vt:lpstr>Case 2: The Cycles</vt:lpstr>
      <vt:lpstr>Case 2: Model of collaboration</vt:lpstr>
      <vt:lpstr>Case 2: Data collection</vt:lpstr>
      <vt:lpstr>Case 2: The Cycles</vt:lpstr>
      <vt:lpstr>Case 2: The cycles: Diagnosing</vt:lpstr>
      <vt:lpstr>Case 2: The cycles: GQM+S-EI v 1.0</vt:lpstr>
      <vt:lpstr>Case 2: The cycles: GQM+S-EI v 2.0</vt:lpstr>
      <vt:lpstr>Case 2: The cycles: GQM+S-EI v 3.0</vt:lpstr>
      <vt:lpstr>“Case study”</vt:lpstr>
      <vt:lpstr>Case study: results</vt:lpstr>
      <vt:lpstr>Main case study results</vt:lpstr>
      <vt:lpstr>Conclusions for practice</vt:lpstr>
      <vt:lpstr>Conclusions for research</vt:lpstr>
    </vt:vector>
  </TitlesOfParts>
  <Company>bla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</dc:creator>
  <cp:lastModifiedBy>bla</cp:lastModifiedBy>
  <cp:revision>169</cp:revision>
  <dcterms:created xsi:type="dcterms:W3CDTF">2014-10-01T09:28:01Z</dcterms:created>
  <dcterms:modified xsi:type="dcterms:W3CDTF">2014-10-01T14:03:52Z</dcterms:modified>
</cp:coreProperties>
</file>