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F80ADB-48CE-41BF-A86C-FDF2C979C5F7}" type="datetimeFigureOut">
              <a:rPr lang="en-US" smtClean="0"/>
              <a:pPr/>
              <a:t>5/10/2012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76AC85C-5211-40EC-8460-E311A1BC33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F80ADB-48CE-41BF-A86C-FDF2C979C5F7}" type="datetimeFigureOut">
              <a:rPr lang="en-US" smtClean="0"/>
              <a:pPr/>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F80ADB-48CE-41BF-A86C-FDF2C979C5F7}" type="datetimeFigureOut">
              <a:rPr lang="en-US" smtClean="0"/>
              <a:pPr/>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F80ADB-48CE-41BF-A86C-FDF2C979C5F7}" type="datetimeFigureOut">
              <a:rPr lang="en-US" smtClean="0"/>
              <a:pPr/>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F80ADB-48CE-41BF-A86C-FDF2C979C5F7}" type="datetimeFigureOut">
              <a:rPr lang="en-US" smtClean="0"/>
              <a:pPr/>
              <a:t>5/10/2012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AC85C-5211-40EC-8460-E311A1BC33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80ADB-48CE-41BF-A86C-FDF2C979C5F7}" type="datetimeFigureOut">
              <a:rPr lang="en-US" smtClean="0"/>
              <a:pPr/>
              <a:t>5/10/2012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F80ADB-48CE-41BF-A86C-FDF2C979C5F7}" type="datetimeFigureOut">
              <a:rPr lang="en-US" smtClean="0"/>
              <a:pPr/>
              <a:t>5/10/2012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F80ADB-48CE-41BF-A86C-FDF2C979C5F7}" type="datetimeFigureOut">
              <a:rPr lang="en-US" smtClean="0"/>
              <a:pPr/>
              <a:t>5/10/2012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80ADB-48CE-41BF-A86C-FDF2C979C5F7}" type="datetimeFigureOut">
              <a:rPr lang="en-US" smtClean="0"/>
              <a:pPr/>
              <a:t>5/10/2012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F80ADB-48CE-41BF-A86C-FDF2C979C5F7}" type="datetimeFigureOut">
              <a:rPr lang="en-US" smtClean="0"/>
              <a:pPr/>
              <a:t>5/10/2012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6AC85C-5211-40EC-8460-E311A1BC332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F80ADB-48CE-41BF-A86C-FDF2C979C5F7}" type="datetimeFigureOut">
              <a:rPr lang="en-US" smtClean="0"/>
              <a:pPr/>
              <a:t>5/10/2012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76AC85C-5211-40EC-8460-E311A1BC332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F80ADB-48CE-41BF-A86C-FDF2C979C5F7}" type="datetimeFigureOut">
              <a:rPr lang="en-US" smtClean="0"/>
              <a:pPr/>
              <a:t>5/10/2012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76AC85C-5211-40EC-8460-E311A1BC332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5791200"/>
          </a:xfrm>
        </p:spPr>
        <p:txBody>
          <a:bodyPr>
            <a:normAutofit fontScale="90000"/>
          </a:bodyPr>
          <a:lstStyle/>
          <a:p>
            <a:pPr algn="ctr"/>
            <a:r>
              <a:rPr lang="en-US" sz="6700" dirty="0" smtClean="0"/>
              <a:t>INTERVIEW METHOD IN RESEARCH </a:t>
            </a:r>
            <a:r>
              <a:rPr lang="en-US" sz="9600" dirty="0" smtClean="0"/>
              <a:t/>
            </a:r>
            <a:br>
              <a:rPr lang="en-US" sz="9600" dirty="0" smtClean="0"/>
            </a:br>
            <a:r>
              <a:rPr lang="en-US" sz="9600" dirty="0" smtClean="0"/>
              <a:t/>
            </a:r>
            <a:br>
              <a:rPr lang="en-US" sz="9600" dirty="0" smtClean="0"/>
            </a:br>
            <a:r>
              <a:rPr lang="en-US" sz="3600" dirty="0" smtClean="0"/>
              <a:t>Presented by</a:t>
            </a:r>
            <a:br>
              <a:rPr lang="en-US" sz="3600" dirty="0" smtClean="0"/>
            </a:br>
            <a:r>
              <a:rPr lang="en-US" sz="3600" dirty="0" smtClean="0"/>
              <a:t/>
            </a:r>
            <a:br>
              <a:rPr lang="en-US" sz="3600" dirty="0" smtClean="0"/>
            </a:br>
            <a:r>
              <a:rPr lang="en-US" sz="3600" dirty="0" smtClean="0"/>
              <a:t>Harish, H.T </a:t>
            </a:r>
            <a:br>
              <a:rPr lang="en-US" sz="3600" dirty="0" smtClean="0"/>
            </a:br>
            <a:r>
              <a:rPr lang="en-US" sz="3600" dirty="0" smtClean="0"/>
              <a:t>harishht09@gmail.com</a:t>
            </a:r>
            <a:r>
              <a:rPr lang="en-US" sz="2400" dirty="0" smtClean="0"/>
              <a:t/>
            </a:r>
            <a:br>
              <a:rPr lang="en-US" sz="2400" dirty="0" smtClean="0"/>
            </a:b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 Probing </a:t>
            </a:r>
            <a:endParaRPr lang="en-US" dirty="0"/>
          </a:p>
        </p:txBody>
      </p:sp>
      <p:sp>
        <p:nvSpPr>
          <p:cNvPr id="3" name="Content Placeholder 2"/>
          <p:cNvSpPr>
            <a:spLocks noGrp="1"/>
          </p:cNvSpPr>
          <p:nvPr>
            <p:ph idx="1"/>
          </p:nvPr>
        </p:nvSpPr>
        <p:spPr>
          <a:xfrm>
            <a:off x="533400" y="2514600"/>
            <a:ext cx="8229600" cy="2484120"/>
          </a:xfrm>
        </p:spPr>
        <p:txBody>
          <a:bodyPr/>
          <a:lstStyle/>
          <a:p>
            <a:pPr algn="just"/>
            <a:r>
              <a:rPr lang="en-US" dirty="0" smtClean="0"/>
              <a:t> </a:t>
            </a:r>
            <a:r>
              <a:rPr lang="en-US" sz="3200" dirty="0" smtClean="0"/>
              <a:t>Probing is the technique of encouraging the respondents to answer completely, freely and relevantly.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 Recording </a:t>
            </a:r>
            <a:endParaRPr lang="en-US" dirty="0"/>
          </a:p>
        </p:txBody>
      </p:sp>
      <p:sp>
        <p:nvSpPr>
          <p:cNvPr id="3" name="Content Placeholder 2"/>
          <p:cNvSpPr>
            <a:spLocks noGrp="1"/>
          </p:cNvSpPr>
          <p:nvPr>
            <p:ph idx="1"/>
          </p:nvPr>
        </p:nvSpPr>
        <p:spPr>
          <a:xfrm>
            <a:off x="609600" y="2362200"/>
            <a:ext cx="8229600" cy="2560320"/>
          </a:xfrm>
        </p:spPr>
        <p:txBody>
          <a:bodyPr>
            <a:normAutofit/>
          </a:bodyPr>
          <a:lstStyle/>
          <a:p>
            <a:pPr algn="just"/>
            <a:r>
              <a:rPr lang="en-US" sz="3200" dirty="0" smtClean="0"/>
              <a:t>The interviewer can either write the response at the time of interview or after the interview. In certain cases, where the respondent allows for it, audio or visual aids can be used to record answers.</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 Closing </a:t>
            </a:r>
            <a:endParaRPr lang="en-US" dirty="0"/>
          </a:p>
        </p:txBody>
      </p:sp>
      <p:sp>
        <p:nvSpPr>
          <p:cNvPr id="3" name="Content Placeholder 2"/>
          <p:cNvSpPr>
            <a:spLocks noGrp="1"/>
          </p:cNvSpPr>
          <p:nvPr>
            <p:ph idx="1"/>
          </p:nvPr>
        </p:nvSpPr>
        <p:spPr>
          <a:xfrm>
            <a:off x="381000" y="2514600"/>
            <a:ext cx="8229600" cy="3124200"/>
          </a:xfrm>
        </p:spPr>
        <p:txBody>
          <a:bodyPr>
            <a:noAutofit/>
          </a:bodyPr>
          <a:lstStyle/>
          <a:p>
            <a:pPr algn="just"/>
            <a:r>
              <a:rPr lang="en-US" sz="3200" dirty="0" smtClean="0"/>
              <a:t>After the interview, interviewer should thank the respondent and once again assure him about the worth of his answers and the confidentiality of the same.</a:t>
            </a:r>
            <a:endParaRPr lang="en-US"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 Telephone Interview</a:t>
            </a:r>
            <a:endParaRPr lang="en-US" dirty="0"/>
          </a:p>
        </p:txBody>
      </p:sp>
      <p:sp>
        <p:nvSpPr>
          <p:cNvPr id="3" name="Content Placeholder 2"/>
          <p:cNvSpPr>
            <a:spLocks noGrp="1"/>
          </p:cNvSpPr>
          <p:nvPr>
            <p:ph idx="1"/>
          </p:nvPr>
        </p:nvSpPr>
        <p:spPr>
          <a:xfrm>
            <a:off x="457200" y="2514600"/>
            <a:ext cx="8229600" cy="3276600"/>
          </a:xfrm>
        </p:spPr>
        <p:txBody>
          <a:bodyPr>
            <a:noAutofit/>
          </a:bodyPr>
          <a:lstStyle/>
          <a:p>
            <a:pPr algn="just"/>
            <a:r>
              <a:rPr lang="en-US" sz="3200" dirty="0" smtClean="0"/>
              <a:t>Telephone interview the information is collected from the respondent by asking him questions on the phone is called as telephone interview. The combination of telephone and computer has made this method even more popular. </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rmAutofit fontScale="90000"/>
          </a:bodyPr>
          <a:lstStyle/>
          <a:p>
            <a:pPr algn="ctr"/>
            <a:r>
              <a:rPr lang="en-US" dirty="0" smtClean="0"/>
              <a:t>3. Focus Group Interview </a:t>
            </a:r>
            <a:endParaRPr lang="en-US" dirty="0"/>
          </a:p>
        </p:txBody>
      </p:sp>
      <p:sp>
        <p:nvSpPr>
          <p:cNvPr id="3" name="Content Placeholder 2"/>
          <p:cNvSpPr>
            <a:spLocks noGrp="1"/>
          </p:cNvSpPr>
          <p:nvPr>
            <p:ph idx="1"/>
          </p:nvPr>
        </p:nvSpPr>
        <p:spPr>
          <a:xfrm>
            <a:off x="457200" y="1600200"/>
            <a:ext cx="8229600" cy="4724400"/>
          </a:xfrm>
        </p:spPr>
        <p:txBody>
          <a:bodyPr>
            <a:normAutofit/>
          </a:bodyPr>
          <a:lstStyle/>
          <a:p>
            <a:pPr algn="just"/>
            <a:r>
              <a:rPr lang="en-US" sz="3200" dirty="0" smtClean="0"/>
              <a:t>Focus group interview is an unstructured interview which involves a moderator leading a discussion between a small group of respondents on a specific topic.</a:t>
            </a:r>
          </a:p>
          <a:p>
            <a:pPr algn="just"/>
            <a:r>
              <a:rPr lang="en-US" sz="3200" dirty="0" smtClean="0"/>
              <a:t>Focus group interview results in advantages summed up as 10 S</a:t>
            </a:r>
            <a:r>
              <a:rPr lang="en-US" sz="1800" dirty="0" smtClean="0"/>
              <a:t>. </a:t>
            </a:r>
            <a:r>
              <a:rPr lang="en-US" sz="3200" dirty="0" smtClean="0"/>
              <a:t>they as </a:t>
            </a:r>
            <a:r>
              <a:rPr lang="en-US" sz="3200" dirty="0" smtClean="0"/>
              <a:t>follow</a:t>
            </a:r>
            <a:r>
              <a:rPr lang="en-US" sz="3200" dirty="0" smtClean="0"/>
              <a:t>.</a:t>
            </a:r>
          </a:p>
          <a:p>
            <a:r>
              <a:rPr lang="en-US" sz="3200" dirty="0" smtClean="0"/>
              <a:t>Synergism</a:t>
            </a:r>
          </a:p>
          <a:p>
            <a:r>
              <a:rPr lang="en-US" sz="3200" dirty="0" smtClean="0"/>
              <a:t>Snowballing</a:t>
            </a:r>
          </a:p>
          <a:p>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pPr algn="r"/>
            <a:r>
              <a:rPr lang="en-US" dirty="0" smtClean="0"/>
              <a:t>Cont.</a:t>
            </a:r>
            <a:endParaRPr lang="en-US" dirty="0"/>
          </a:p>
        </p:txBody>
      </p:sp>
      <p:sp>
        <p:nvSpPr>
          <p:cNvPr id="3" name="Content Placeholder 2"/>
          <p:cNvSpPr>
            <a:spLocks noGrp="1"/>
          </p:cNvSpPr>
          <p:nvPr>
            <p:ph idx="1"/>
          </p:nvPr>
        </p:nvSpPr>
        <p:spPr>
          <a:xfrm>
            <a:off x="457200" y="1143000"/>
            <a:ext cx="8229600" cy="5334000"/>
          </a:xfrm>
        </p:spPr>
        <p:txBody>
          <a:bodyPr>
            <a:normAutofit/>
          </a:bodyPr>
          <a:lstStyle/>
          <a:p>
            <a:r>
              <a:rPr lang="en-US" sz="3200" dirty="0" smtClean="0"/>
              <a:t>Stimulation</a:t>
            </a:r>
          </a:p>
          <a:p>
            <a:r>
              <a:rPr lang="en-US" sz="3200" dirty="0" smtClean="0"/>
              <a:t>Security</a:t>
            </a:r>
          </a:p>
          <a:p>
            <a:r>
              <a:rPr lang="en-US" sz="3200" dirty="0" smtClean="0"/>
              <a:t>Spontaneity</a:t>
            </a:r>
          </a:p>
          <a:p>
            <a:r>
              <a:rPr lang="en-US" sz="3200" dirty="0" smtClean="0"/>
              <a:t>Serendipity</a:t>
            </a:r>
          </a:p>
          <a:p>
            <a:r>
              <a:rPr lang="en-US" sz="3200" dirty="0" smtClean="0"/>
              <a:t>Specialization </a:t>
            </a:r>
          </a:p>
          <a:p>
            <a:r>
              <a:rPr lang="en-US" sz="3200" dirty="0" smtClean="0"/>
              <a:t>Scientific scrutiny </a:t>
            </a:r>
          </a:p>
          <a:p>
            <a:r>
              <a:rPr lang="en-US" sz="3200" dirty="0" smtClean="0"/>
              <a:t>Structure</a:t>
            </a:r>
          </a:p>
          <a:p>
            <a:r>
              <a:rPr lang="en-US" sz="3200" dirty="0" smtClean="0"/>
              <a:t>speed</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4. Depth Interview </a:t>
            </a:r>
            <a:endParaRPr lang="en-US" dirty="0"/>
          </a:p>
        </p:txBody>
      </p:sp>
      <p:sp>
        <p:nvSpPr>
          <p:cNvPr id="3" name="Content Placeholder 2"/>
          <p:cNvSpPr>
            <a:spLocks noGrp="1"/>
          </p:cNvSpPr>
          <p:nvPr>
            <p:ph idx="1"/>
          </p:nvPr>
        </p:nvSpPr>
        <p:spPr>
          <a:xfrm>
            <a:off x="533400" y="2590800"/>
            <a:ext cx="8229600" cy="3779520"/>
          </a:xfrm>
        </p:spPr>
        <p:txBody>
          <a:bodyPr/>
          <a:lstStyle/>
          <a:p>
            <a:pPr algn="just"/>
            <a:r>
              <a:rPr lang="en-US" sz="3600" dirty="0" smtClean="0"/>
              <a:t>Depth interview is nondirective in nature where the respondent is given freedom to answer within the boundaries of the topic of interest.</a:t>
            </a:r>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5. Projective Techniques </a:t>
            </a:r>
            <a:endParaRPr lang="en-US" dirty="0"/>
          </a:p>
        </p:txBody>
      </p:sp>
      <p:sp>
        <p:nvSpPr>
          <p:cNvPr id="3" name="Content Placeholder 2"/>
          <p:cNvSpPr>
            <a:spLocks noGrp="1"/>
          </p:cNvSpPr>
          <p:nvPr>
            <p:ph idx="1"/>
          </p:nvPr>
        </p:nvSpPr>
        <p:spPr/>
        <p:txBody>
          <a:bodyPr/>
          <a:lstStyle/>
          <a:p>
            <a:pPr algn="just"/>
            <a:r>
              <a:rPr lang="en-US" sz="2800" dirty="0" smtClean="0"/>
              <a:t>Projective Techniques involve the presentation of an ambiguous, unstructured object, activity or person that a respondent is asked to interpret and explain.</a:t>
            </a:r>
          </a:p>
          <a:p>
            <a:pPr algn="just"/>
            <a:r>
              <a:rPr lang="en-US" sz="2800" dirty="0" smtClean="0"/>
              <a:t>In Projective Techniques, the respondents are asked to interpret the </a:t>
            </a:r>
            <a:r>
              <a:rPr lang="en-US" sz="2800" dirty="0" err="1" smtClean="0"/>
              <a:t>behaviour</a:t>
            </a:r>
            <a:r>
              <a:rPr lang="en-US" sz="2800" dirty="0" smtClean="0"/>
              <a:t> of others and this way they indirectly reveal their own </a:t>
            </a:r>
            <a:r>
              <a:rPr lang="en-US" sz="2800" dirty="0" err="1" smtClean="0"/>
              <a:t>behaviour</a:t>
            </a:r>
            <a:r>
              <a:rPr lang="en-US" sz="2800" dirty="0" smtClean="0"/>
              <a:t> in the same situation. Some of these techniques are discussed below.</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pPr algn="r"/>
            <a:r>
              <a:rPr lang="en-US" dirty="0" smtClean="0"/>
              <a:t>Cont..</a:t>
            </a:r>
            <a:endParaRPr lang="en-US" dirty="0"/>
          </a:p>
        </p:txBody>
      </p:sp>
      <p:sp>
        <p:nvSpPr>
          <p:cNvPr id="3" name="Content Placeholder 2"/>
          <p:cNvSpPr>
            <a:spLocks noGrp="1"/>
          </p:cNvSpPr>
          <p:nvPr>
            <p:ph idx="1"/>
          </p:nvPr>
        </p:nvSpPr>
        <p:spPr>
          <a:xfrm>
            <a:off x="381000" y="838200"/>
            <a:ext cx="8229600" cy="5715000"/>
          </a:xfrm>
        </p:spPr>
        <p:txBody>
          <a:bodyPr>
            <a:normAutofit/>
          </a:bodyPr>
          <a:lstStyle/>
          <a:p>
            <a:pPr algn="just"/>
            <a:r>
              <a:rPr lang="en-US" sz="2800" u="sng" dirty="0" smtClean="0"/>
              <a:t>Word Association Test</a:t>
            </a:r>
            <a:r>
              <a:rPr lang="en-US" sz="2800" dirty="0" smtClean="0"/>
              <a:t>: Respondents are presented with a list of words one at a time and they are asked to respond immediately with the first things that come to their mind e.g. in a study  on book reading habits the respondents can be presented with words like 2 states etc.</a:t>
            </a:r>
          </a:p>
          <a:p>
            <a:pPr algn="just"/>
            <a:r>
              <a:rPr lang="en-US" sz="2800" u="sng" dirty="0" smtClean="0"/>
              <a:t>Cloud Picture Test</a:t>
            </a:r>
            <a:r>
              <a:rPr lang="en-US" sz="2800" dirty="0" smtClean="0"/>
              <a:t>: This shows two or more character conversing with each other and cloud of one character is left empty as a response to be filled by the respondents according to his interpretation of what the other characters are saying.</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pPr algn="r"/>
            <a:r>
              <a:rPr lang="en-US" dirty="0" smtClean="0"/>
              <a:t>Cont..</a:t>
            </a:r>
            <a:endParaRPr lang="en-US" dirty="0"/>
          </a:p>
        </p:txBody>
      </p:sp>
      <p:sp>
        <p:nvSpPr>
          <p:cNvPr id="3" name="Content Placeholder 2"/>
          <p:cNvSpPr>
            <a:spLocks noGrp="1"/>
          </p:cNvSpPr>
          <p:nvPr>
            <p:ph idx="1"/>
          </p:nvPr>
        </p:nvSpPr>
        <p:spPr>
          <a:xfrm>
            <a:off x="457200" y="1066800"/>
            <a:ext cx="8229600" cy="5257800"/>
          </a:xfrm>
        </p:spPr>
        <p:txBody>
          <a:bodyPr>
            <a:normAutofit/>
          </a:bodyPr>
          <a:lstStyle/>
          <a:p>
            <a:pPr algn="just"/>
            <a:r>
              <a:rPr lang="en-US" sz="2800" u="sng" dirty="0" smtClean="0"/>
              <a:t>Sentence Completion Test</a:t>
            </a:r>
            <a:r>
              <a:rPr lang="en-US" sz="2800" dirty="0" smtClean="0"/>
              <a:t>: It is similar to a word association test where instead of a word, a sentence is left incomplete and the respondent is asked to fill it with the first thought that comes to his mind e.g. People who enter politics are……………………..</a:t>
            </a:r>
          </a:p>
          <a:p>
            <a:pPr algn="just"/>
            <a:r>
              <a:rPr lang="en-US" sz="2800" u="sng" dirty="0" smtClean="0"/>
              <a:t>Story Completion Study</a:t>
            </a:r>
            <a:r>
              <a:rPr lang="en-US" sz="2800" dirty="0" smtClean="0"/>
              <a:t>: A step further to sentence completion, is the story completion study: Under this a story is created by the researcher which defines the topic of research and the respondents are asked to complete the story.</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8534400" cy="914400"/>
          </a:xfrm>
        </p:spPr>
        <p:txBody>
          <a:bodyPr>
            <a:noAutofit/>
          </a:bodyPr>
          <a:lstStyle/>
          <a:p>
            <a:pPr algn="ctr"/>
            <a:r>
              <a:rPr lang="en-US" sz="4800" dirty="0" smtClean="0"/>
              <a:t>INTERVIEW METHOD IN RESEARCH</a:t>
            </a:r>
            <a:endParaRPr lang="en-US" sz="4800" dirty="0"/>
          </a:p>
        </p:txBody>
      </p:sp>
      <p:sp>
        <p:nvSpPr>
          <p:cNvPr id="3" name="Subtitle 2"/>
          <p:cNvSpPr>
            <a:spLocks noGrp="1"/>
          </p:cNvSpPr>
          <p:nvPr>
            <p:ph type="subTitle" idx="1"/>
          </p:nvPr>
        </p:nvSpPr>
        <p:spPr>
          <a:xfrm>
            <a:off x="1143000" y="2057400"/>
            <a:ext cx="7315200" cy="3733800"/>
          </a:xfrm>
        </p:spPr>
        <p:txBody>
          <a:bodyPr>
            <a:normAutofit fontScale="92500" lnSpcReduction="20000"/>
          </a:bodyPr>
          <a:lstStyle/>
          <a:p>
            <a:pPr algn="just"/>
            <a:r>
              <a:rPr lang="en-US" sz="4400" dirty="0" smtClean="0">
                <a:solidFill>
                  <a:schemeClr val="tx1"/>
                </a:solidFill>
              </a:rPr>
              <a:t>INTRODUCTION: </a:t>
            </a:r>
          </a:p>
          <a:p>
            <a:pPr algn="just"/>
            <a:r>
              <a:rPr lang="en-US" sz="3800" dirty="0" smtClean="0">
                <a:solidFill>
                  <a:schemeClr val="tx1"/>
                </a:solidFill>
              </a:rPr>
              <a:t>         </a:t>
            </a:r>
          </a:p>
          <a:p>
            <a:pPr algn="just"/>
            <a:r>
              <a:rPr lang="en-US" sz="3800" dirty="0" smtClean="0"/>
              <a:t>       </a:t>
            </a:r>
            <a:r>
              <a:rPr lang="en-US" sz="4100" dirty="0" smtClean="0">
                <a:solidFill>
                  <a:schemeClr val="tx1"/>
                </a:solidFill>
              </a:rPr>
              <a:t>Interview is the verbal conversation between two people with the objective of collecting  relevant information </a:t>
            </a:r>
            <a:r>
              <a:rPr lang="en-US" sz="4100" dirty="0" smtClean="0"/>
              <a:t>for the purpose of research.</a:t>
            </a:r>
            <a:endParaRPr lang="en-US" sz="41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pPr algn="ctr"/>
            <a:r>
              <a:rPr lang="en-US" dirty="0" smtClean="0"/>
              <a:t>Advantages of Interview Method</a:t>
            </a:r>
            <a:endParaRPr lang="en-US" dirty="0"/>
          </a:p>
        </p:txBody>
      </p:sp>
      <p:sp>
        <p:nvSpPr>
          <p:cNvPr id="3" name="Content Placeholder 2"/>
          <p:cNvSpPr>
            <a:spLocks noGrp="1"/>
          </p:cNvSpPr>
          <p:nvPr>
            <p:ph idx="1"/>
          </p:nvPr>
        </p:nvSpPr>
        <p:spPr>
          <a:xfrm>
            <a:off x="457200" y="1600200"/>
            <a:ext cx="8229600" cy="4648200"/>
          </a:xfrm>
        </p:spPr>
        <p:txBody>
          <a:bodyPr>
            <a:normAutofit lnSpcReduction="10000"/>
          </a:bodyPr>
          <a:lstStyle/>
          <a:p>
            <a:pPr marL="514350" indent="-514350" algn="just">
              <a:buFont typeface="+mj-lt"/>
              <a:buAutoNum type="arabicPeriod"/>
            </a:pPr>
            <a:r>
              <a:rPr lang="en-US" sz="2200" b="1" dirty="0" smtClean="0"/>
              <a:t>Opportunity for Feedback</a:t>
            </a:r>
            <a:r>
              <a:rPr lang="en-US" sz="2200" dirty="0" smtClean="0"/>
              <a:t> – Interviewer can provide direct feedback to the respondent, give clarifications and help alleviate any misconceptions or apprehensions over confidentiality that the respondent may have in answering the interviewer’s questions</a:t>
            </a:r>
          </a:p>
          <a:p>
            <a:pPr marL="514350" indent="-514350" algn="just">
              <a:buFont typeface="+mj-lt"/>
              <a:buAutoNum type="arabicPeriod"/>
            </a:pPr>
            <a:r>
              <a:rPr lang="en-US" sz="2200" b="1" dirty="0" smtClean="0"/>
              <a:t>Probing Complex Answers</a:t>
            </a:r>
            <a:r>
              <a:rPr lang="en-US" sz="2200" dirty="0" smtClean="0"/>
              <a:t> – Interviewers can probe if the respondent’s answer is too brief or unclear. This gives interviewers some flexibility in dealing with unstructured questions and is especially suited for handling complex questions</a:t>
            </a:r>
          </a:p>
          <a:p>
            <a:pPr marL="514350" indent="-514350" algn="just">
              <a:buFont typeface="+mj-lt"/>
              <a:buAutoNum type="arabicPeriod"/>
            </a:pPr>
            <a:r>
              <a:rPr lang="en-US" sz="2400" b="1" dirty="0" smtClean="0"/>
              <a:t>Length of Interview</a:t>
            </a:r>
            <a:r>
              <a:rPr lang="en-US" sz="2400" dirty="0" smtClean="0"/>
              <a:t> – If the questionnaire is very lengthy, the personal interview is the best technique for getting respondents to cooperate, without overtaxing their patience</a:t>
            </a:r>
            <a:endParaRPr lang="en-US" sz="22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600" cy="533400"/>
          </a:xfrm>
        </p:spPr>
        <p:txBody>
          <a:bodyPr>
            <a:normAutofit fontScale="90000"/>
          </a:bodyPr>
          <a:lstStyle/>
          <a:p>
            <a:pPr algn="r"/>
            <a:r>
              <a:rPr lang="en-US" dirty="0" smtClean="0"/>
              <a:t>Cont..</a:t>
            </a:r>
            <a:endParaRPr lang="en-US" dirty="0"/>
          </a:p>
        </p:txBody>
      </p:sp>
      <p:sp>
        <p:nvSpPr>
          <p:cNvPr id="3" name="Content Placeholder 2"/>
          <p:cNvSpPr>
            <a:spLocks noGrp="1"/>
          </p:cNvSpPr>
          <p:nvPr>
            <p:ph idx="1"/>
          </p:nvPr>
        </p:nvSpPr>
        <p:spPr>
          <a:xfrm>
            <a:off x="381000" y="1143000"/>
            <a:ext cx="8229600" cy="5410200"/>
          </a:xfrm>
        </p:spPr>
        <p:txBody>
          <a:bodyPr>
            <a:normAutofit/>
          </a:bodyPr>
          <a:lstStyle/>
          <a:p>
            <a:pPr marL="514350" indent="-514350" algn="just">
              <a:buNone/>
            </a:pPr>
            <a:r>
              <a:rPr lang="en-US" dirty="0" smtClean="0">
                <a:solidFill>
                  <a:schemeClr val="accent2"/>
                </a:solidFill>
              </a:rPr>
              <a:t>4. </a:t>
            </a:r>
            <a:r>
              <a:rPr lang="en-US" sz="2400" b="1" dirty="0" smtClean="0"/>
              <a:t>Complete Questionnaires</a:t>
            </a:r>
            <a:r>
              <a:rPr lang="en-US" sz="2400" dirty="0" smtClean="0"/>
              <a:t> – Personal ensures ensure that the respondent will answer all questions asked, unlike in telephone interview where the respondent may hang up or in mail questionnaire where some questions may go unanswered</a:t>
            </a:r>
          </a:p>
          <a:p>
            <a:pPr marL="514350" indent="-514350" algn="just">
              <a:buNone/>
            </a:pPr>
            <a:r>
              <a:rPr lang="en-US" sz="2400" b="1" dirty="0" smtClean="0">
                <a:solidFill>
                  <a:schemeClr val="accent2"/>
                </a:solidFill>
              </a:rPr>
              <a:t>5.   </a:t>
            </a:r>
            <a:r>
              <a:rPr lang="en-US" sz="2400" b="1" dirty="0" smtClean="0"/>
              <a:t>Props &amp; Visual Aids</a:t>
            </a:r>
            <a:r>
              <a:rPr lang="en-US" sz="2400" dirty="0" smtClean="0"/>
              <a:t> – Interviewers have the opportunity of showing respondents items such as sample products, graphs ands sketches, which can aid in their answers</a:t>
            </a:r>
          </a:p>
          <a:p>
            <a:pPr marL="514350" indent="-514350" algn="just">
              <a:buNone/>
            </a:pPr>
            <a:r>
              <a:rPr lang="en-US" sz="2400" b="1" dirty="0" smtClean="0">
                <a:solidFill>
                  <a:schemeClr val="accent2"/>
                </a:solidFill>
              </a:rPr>
              <a:t>6. </a:t>
            </a:r>
            <a:r>
              <a:rPr lang="en-US" sz="2400" b="1" dirty="0" smtClean="0"/>
              <a:t>High Participation</a:t>
            </a:r>
            <a:r>
              <a:rPr lang="en-US" sz="2400" dirty="0" smtClean="0"/>
              <a:t> – Interviewing respondents personally can increase the likelihood of their participation, as many people prefer to communicate directly verbally and sharing information and insights with interviewers</a:t>
            </a:r>
          </a:p>
          <a:p>
            <a:pPr marL="514350" indent="-514350" algn="just">
              <a:buNone/>
            </a:pPr>
            <a:endParaRPr lang="en-US" sz="2400" dirty="0" smtClean="0"/>
          </a:p>
          <a:p>
            <a:pPr marL="514350" indent="-514350" algn="just">
              <a:buNone/>
            </a:pPr>
            <a:endParaRPr lang="en-US" sz="2400" dirty="0" smtClean="0"/>
          </a:p>
          <a:p>
            <a:pPr marL="514350" indent="-514350" algn="just">
              <a:buAutoNum type="arabicPeriod" startAt="5"/>
            </a:pPr>
            <a:endParaRPr lang="en-US" sz="2400" dirty="0" smtClean="0"/>
          </a:p>
          <a:p>
            <a:pPr marL="514350" indent="-514350" algn="just">
              <a:buAutoNum type="arabicPeriod" startAt="5"/>
            </a:pPr>
            <a:endParaRPr lang="en-US" sz="2400" dirty="0" smtClean="0"/>
          </a:p>
          <a:p>
            <a:pPr marL="514350" indent="-514350" algn="just">
              <a:buNone/>
            </a:pPr>
            <a:endParaRPr lang="en-US" sz="2000" dirty="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pPr algn="ctr"/>
            <a:r>
              <a:rPr lang="en-US" dirty="0" smtClean="0"/>
              <a:t>Disadvantages of Interview Method</a:t>
            </a:r>
            <a:endParaRPr lang="en-US" dirty="0"/>
          </a:p>
        </p:txBody>
      </p:sp>
      <p:sp>
        <p:nvSpPr>
          <p:cNvPr id="3" name="Content Placeholder 2"/>
          <p:cNvSpPr>
            <a:spLocks noGrp="1"/>
          </p:cNvSpPr>
          <p:nvPr>
            <p:ph idx="1"/>
          </p:nvPr>
        </p:nvSpPr>
        <p:spPr/>
        <p:txBody>
          <a:bodyPr>
            <a:normAutofit fontScale="92500"/>
          </a:bodyPr>
          <a:lstStyle/>
          <a:p>
            <a:pPr marL="514350" indent="-514350" algn="just">
              <a:buFont typeface="+mj-lt"/>
              <a:buAutoNum type="arabicPeriod"/>
            </a:pPr>
            <a:r>
              <a:rPr lang="en-US" sz="2200" b="1" dirty="0" smtClean="0"/>
              <a:t>Cost</a:t>
            </a:r>
            <a:r>
              <a:rPr lang="en-US" sz="2200" dirty="0" smtClean="0"/>
              <a:t> – Personal interviews are usually more expensive than mail, telephone and internet surveys. Factors influencing the cost of the interview include the respondents’ geographic proximity, the length and complexity of the questionnaire, and the number of non-respondents</a:t>
            </a:r>
          </a:p>
          <a:p>
            <a:pPr marL="514350" indent="-514350" algn="just">
              <a:buFont typeface="+mj-lt"/>
              <a:buAutoNum type="arabicPeriod"/>
            </a:pPr>
            <a:r>
              <a:rPr lang="en-US" sz="2200" b="1" dirty="0" smtClean="0"/>
              <a:t>Lack of Anonymity</a:t>
            </a:r>
            <a:r>
              <a:rPr lang="en-US" sz="2200" dirty="0" smtClean="0"/>
              <a:t> – Respondents are not anonymous in a personal (face-to-face) interview and may be reluctant to disclose certain information to the interviewer. Hence, considerable must be expended by the interviewer when dealing with sensitive questions to avoid bias effects on the respondent’s part</a:t>
            </a:r>
          </a:p>
          <a:p>
            <a:pPr marL="514350" indent="-514350" algn="just">
              <a:buFont typeface="+mj-lt"/>
              <a:buAutoNum type="arabicPeriod"/>
            </a:pPr>
            <a:r>
              <a:rPr lang="en-US" sz="2200" b="1" dirty="0" smtClean="0"/>
              <a:t>Necessity for Callbacks</a:t>
            </a:r>
            <a:r>
              <a:rPr lang="en-US" sz="2200" dirty="0" smtClean="0"/>
              <a:t> – When a person selected for interview cannot be reached the first time, a callback has to be scheduled which result in extra cost and time spent</a:t>
            </a:r>
            <a:endParaRPr lang="en-US"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533400"/>
          </a:xfrm>
        </p:spPr>
        <p:txBody>
          <a:bodyPr>
            <a:normAutofit fontScale="90000"/>
          </a:bodyPr>
          <a:lstStyle/>
          <a:p>
            <a:pPr algn="r"/>
            <a:r>
              <a:rPr lang="en-US" dirty="0" smtClean="0"/>
              <a:t>Cont..</a:t>
            </a:r>
            <a:endParaRPr lang="en-US" dirty="0"/>
          </a:p>
        </p:txBody>
      </p:sp>
      <p:sp>
        <p:nvSpPr>
          <p:cNvPr id="3" name="Content Placeholder 2"/>
          <p:cNvSpPr>
            <a:spLocks noGrp="1"/>
          </p:cNvSpPr>
          <p:nvPr>
            <p:ph idx="1"/>
          </p:nvPr>
        </p:nvSpPr>
        <p:spPr>
          <a:xfrm>
            <a:off x="457200" y="990600"/>
            <a:ext cx="8229600" cy="5562600"/>
          </a:xfrm>
        </p:spPr>
        <p:txBody>
          <a:bodyPr>
            <a:normAutofit/>
          </a:bodyPr>
          <a:lstStyle/>
          <a:p>
            <a:pPr algn="just">
              <a:buNone/>
            </a:pPr>
            <a:r>
              <a:rPr lang="en-US" sz="2000" dirty="0" smtClean="0">
                <a:solidFill>
                  <a:schemeClr val="accent2"/>
                </a:solidFill>
              </a:rPr>
              <a:t>4</a:t>
            </a:r>
            <a:r>
              <a:rPr lang="en-US" sz="2400" dirty="0" smtClean="0">
                <a:solidFill>
                  <a:schemeClr val="accent2"/>
                </a:solidFill>
              </a:rPr>
              <a:t>.</a:t>
            </a:r>
            <a:r>
              <a:rPr lang="en-US" sz="2000" b="1" dirty="0" smtClean="0"/>
              <a:t>Variance Effects</a:t>
            </a:r>
            <a:r>
              <a:rPr lang="en-US" sz="2000" dirty="0" smtClean="0"/>
              <a:t> – It has been shown that the demographic characteristics of the interviewer can influence the answers of the respondents. In one study, male interviewers had a much larger variance of answers than female interviewers in a sample of most female individuals</a:t>
            </a:r>
          </a:p>
          <a:p>
            <a:pPr algn="just">
              <a:buNone/>
            </a:pPr>
            <a:r>
              <a:rPr lang="en-US" sz="2000" dirty="0" smtClean="0">
                <a:solidFill>
                  <a:schemeClr val="accent2"/>
                </a:solidFill>
              </a:rPr>
              <a:t>5. </a:t>
            </a:r>
            <a:r>
              <a:rPr lang="en-US" sz="2000" b="1" dirty="0" smtClean="0"/>
              <a:t>Dishonesty</a:t>
            </a:r>
            <a:r>
              <a:rPr lang="en-US" sz="2000" dirty="0" smtClean="0"/>
              <a:t> – Interviewers cheat to make their life easier and save time and effort</a:t>
            </a:r>
          </a:p>
          <a:p>
            <a:pPr algn="just">
              <a:buNone/>
            </a:pPr>
            <a:r>
              <a:rPr lang="en-US" sz="2000" dirty="0" smtClean="0">
                <a:solidFill>
                  <a:schemeClr val="accent2"/>
                </a:solidFill>
              </a:rPr>
              <a:t>6. </a:t>
            </a:r>
            <a:r>
              <a:rPr lang="en-US" sz="2000" b="1" dirty="0" smtClean="0"/>
              <a:t>Personal Style</a:t>
            </a:r>
            <a:r>
              <a:rPr lang="en-US" sz="2000" dirty="0" smtClean="0"/>
              <a:t> – The interviewers individual questioning style, techniques, approach and demeanor may influence the respondents’ answers</a:t>
            </a:r>
          </a:p>
          <a:p>
            <a:pPr lvl="0" algn="just">
              <a:buNone/>
            </a:pPr>
            <a:r>
              <a:rPr lang="en-US" sz="2000" dirty="0" smtClean="0">
                <a:solidFill>
                  <a:schemeClr val="accent2"/>
                </a:solidFill>
              </a:rPr>
              <a:t>7. </a:t>
            </a:r>
            <a:r>
              <a:rPr lang="en-US" sz="2000" b="1" dirty="0" smtClean="0"/>
              <a:t>Global Considerations</a:t>
            </a:r>
            <a:r>
              <a:rPr lang="en-US" sz="2000" dirty="0" smtClean="0"/>
              <a:t> – Cultural aspects may influence peoples’ willingness to participate in an interview (e.g. repressive Middle Eastern cultures discourage females from being questioned by male interviewers)</a:t>
            </a:r>
          </a:p>
          <a:p>
            <a:pPr algn="just">
              <a:buNone/>
            </a:pPr>
            <a:endParaRPr lang="en-US" dirty="0">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normAutofit/>
          </a:bodyPr>
          <a:lstStyle/>
          <a:p>
            <a:pPr algn="just"/>
            <a:r>
              <a:rPr lang="en-US" sz="3200" dirty="0" smtClean="0"/>
              <a:t>So we can use the interview technique as one of the data collection methods for the research.</a:t>
            </a:r>
          </a:p>
          <a:p>
            <a:pPr algn="just"/>
            <a:endParaRPr lang="en-US" sz="3200" dirty="0" smtClean="0"/>
          </a:p>
          <a:p>
            <a:pPr algn="just"/>
            <a:r>
              <a:rPr lang="en-US" sz="3200" dirty="0" smtClean="0"/>
              <a:t>It makes the researcher to feel that the data what he collected is true and honest and original by nature because of the face to face interaction.</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990600"/>
          </a:xfrm>
        </p:spPr>
        <p:txBody>
          <a:bodyPr>
            <a:normAutofit/>
          </a:bodyPr>
          <a:lstStyle/>
          <a:p>
            <a:pPr algn="ctr"/>
            <a:r>
              <a:rPr lang="en-US" sz="5400" b="1" dirty="0" smtClean="0"/>
              <a:t>Bibliography</a:t>
            </a:r>
            <a:endParaRPr lang="en-US" dirty="0"/>
          </a:p>
        </p:txBody>
      </p:sp>
      <p:sp>
        <p:nvSpPr>
          <p:cNvPr id="3" name="Content Placeholder 2"/>
          <p:cNvSpPr>
            <a:spLocks noGrp="1"/>
          </p:cNvSpPr>
          <p:nvPr>
            <p:ph idx="1"/>
          </p:nvPr>
        </p:nvSpPr>
        <p:spPr>
          <a:xfrm>
            <a:off x="533400" y="1371600"/>
            <a:ext cx="8229600" cy="5257800"/>
          </a:xfrm>
        </p:spPr>
        <p:txBody>
          <a:bodyPr>
            <a:normAutofit fontScale="92500" lnSpcReduction="10000"/>
          </a:bodyPr>
          <a:lstStyle/>
          <a:p>
            <a:pPr algn="just"/>
            <a:r>
              <a:rPr lang="en-US" dirty="0" smtClean="0"/>
              <a:t>Kothari, C.R. (2009). </a:t>
            </a:r>
            <a:r>
              <a:rPr lang="en-US" i="1" dirty="0" smtClean="0"/>
              <a:t>Research methodology. </a:t>
            </a:r>
            <a:r>
              <a:rPr lang="en-US" dirty="0" smtClean="0"/>
              <a:t>New Delhi: New Age International.</a:t>
            </a:r>
          </a:p>
          <a:p>
            <a:pPr algn="just"/>
            <a:r>
              <a:rPr lang="en-US" dirty="0" err="1" smtClean="0"/>
              <a:t>Krishhnaswami</a:t>
            </a:r>
            <a:r>
              <a:rPr lang="en-US" dirty="0" smtClean="0"/>
              <a:t>, O.R., &amp; </a:t>
            </a:r>
            <a:r>
              <a:rPr lang="en-US" dirty="0" err="1" smtClean="0"/>
              <a:t>Ranganatham</a:t>
            </a:r>
            <a:r>
              <a:rPr lang="en-US" dirty="0" smtClean="0"/>
              <a:t>, M. (2009). </a:t>
            </a:r>
            <a:r>
              <a:rPr lang="en-US" i="1" dirty="0" smtClean="0"/>
              <a:t>Methodology of research in social sciences. </a:t>
            </a:r>
            <a:r>
              <a:rPr lang="en-US" dirty="0" smtClean="0"/>
              <a:t>Mumbai: Himalaya Publishing House.</a:t>
            </a:r>
          </a:p>
          <a:p>
            <a:pPr algn="just"/>
            <a:r>
              <a:rPr lang="en-US" dirty="0" err="1" smtClean="0"/>
              <a:t>Panneerselvam</a:t>
            </a:r>
            <a:r>
              <a:rPr lang="en-US" dirty="0" smtClean="0"/>
              <a:t>, R. (2008). </a:t>
            </a:r>
            <a:r>
              <a:rPr lang="en-US" i="1" dirty="0" smtClean="0"/>
              <a:t>Research methodology. </a:t>
            </a:r>
            <a:r>
              <a:rPr lang="en-US" dirty="0" smtClean="0"/>
              <a:t>New Delhi: Prentice Hall of India.</a:t>
            </a:r>
          </a:p>
          <a:p>
            <a:pPr algn="just"/>
            <a:r>
              <a:rPr lang="en-US" dirty="0" err="1" smtClean="0"/>
              <a:t>Ramachandra</a:t>
            </a:r>
            <a:r>
              <a:rPr lang="en-US" dirty="0" smtClean="0"/>
              <a:t>.. </a:t>
            </a:r>
            <a:r>
              <a:rPr lang="en-US" dirty="0" err="1" smtClean="0"/>
              <a:t>Chandrashekara</a:t>
            </a:r>
            <a:r>
              <a:rPr lang="en-US" dirty="0" smtClean="0"/>
              <a:t>., &amp; </a:t>
            </a:r>
            <a:r>
              <a:rPr lang="en-US" dirty="0" err="1" smtClean="0"/>
              <a:t>Shivakumar</a:t>
            </a:r>
            <a:r>
              <a:rPr lang="en-US" dirty="0" smtClean="0"/>
              <a:t>. (2006). </a:t>
            </a:r>
            <a:r>
              <a:rPr lang="en-US" i="1" dirty="0" smtClean="0"/>
              <a:t>Business Research Methods. </a:t>
            </a:r>
            <a:r>
              <a:rPr lang="en-US" dirty="0" smtClean="0"/>
              <a:t>Mumbai: Himalaya Publishing House.</a:t>
            </a:r>
          </a:p>
          <a:p>
            <a:pPr algn="just"/>
            <a:r>
              <a:rPr lang="en-US" dirty="0" smtClean="0"/>
              <a:t>Gupta, </a:t>
            </a:r>
            <a:r>
              <a:rPr lang="en-US" dirty="0" err="1" smtClean="0"/>
              <a:t>Shashi</a:t>
            </a:r>
            <a:r>
              <a:rPr lang="en-US" dirty="0" smtClean="0"/>
              <a:t>., &amp; </a:t>
            </a:r>
            <a:r>
              <a:rPr lang="en-US" dirty="0" err="1" smtClean="0"/>
              <a:t>Rangi</a:t>
            </a:r>
            <a:r>
              <a:rPr lang="en-US" dirty="0" smtClean="0"/>
              <a:t>, </a:t>
            </a:r>
            <a:r>
              <a:rPr lang="en-US" dirty="0" err="1" smtClean="0"/>
              <a:t>Praneet</a:t>
            </a:r>
            <a:r>
              <a:rPr lang="en-US" dirty="0" smtClean="0"/>
              <a:t>. (2010). </a:t>
            </a:r>
            <a:r>
              <a:rPr lang="en-US" i="1" dirty="0" smtClean="0"/>
              <a:t>Business Research Methods. </a:t>
            </a:r>
            <a:r>
              <a:rPr lang="en-US" dirty="0" smtClean="0"/>
              <a:t>New Delhi: </a:t>
            </a:r>
            <a:r>
              <a:rPr lang="en-US" dirty="0" err="1" smtClean="0"/>
              <a:t>Kalyani</a:t>
            </a:r>
            <a:r>
              <a:rPr lang="en-US" dirty="0" smtClean="0"/>
              <a:t> Publishers.</a:t>
            </a:r>
          </a:p>
          <a:p>
            <a:pPr algn="just"/>
            <a:r>
              <a:rPr lang="en-US" dirty="0" smtClean="0"/>
              <a:t>http://www.public.asu.edu/~kroel/www500/Interview%20Fri.pdf</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lstStyle/>
          <a:p>
            <a:pPr>
              <a:buNone/>
            </a:pPr>
            <a:r>
              <a:rPr lang="en-US" dirty="0" smtClean="0"/>
              <a:t>According to McNamara</a:t>
            </a:r>
            <a:r>
              <a:rPr lang="en-US" dirty="0"/>
              <a:t>, </a:t>
            </a:r>
            <a:r>
              <a:rPr lang="en-US" dirty="0" smtClean="0"/>
              <a:t>1999</a:t>
            </a:r>
          </a:p>
          <a:p>
            <a:r>
              <a:rPr lang="en-US" dirty="0"/>
              <a:t>Interviews are particularly useful for getting the story behind a participant’s experiences. </a:t>
            </a:r>
            <a:endParaRPr lang="en-US" dirty="0" smtClean="0"/>
          </a:p>
          <a:p>
            <a:r>
              <a:rPr lang="en-US" dirty="0" smtClean="0"/>
              <a:t>The </a:t>
            </a:r>
            <a:r>
              <a:rPr lang="en-US" dirty="0"/>
              <a:t>interviewer can pursue in-depth information around the topic. </a:t>
            </a:r>
            <a:endParaRPr lang="en-US" dirty="0" smtClean="0"/>
          </a:p>
          <a:p>
            <a:r>
              <a:rPr lang="en-US" dirty="0" smtClean="0"/>
              <a:t>Interviews </a:t>
            </a:r>
            <a:r>
              <a:rPr lang="en-US" dirty="0"/>
              <a:t>may be useful as follow-up to </a:t>
            </a:r>
            <a:r>
              <a:rPr lang="en-US"/>
              <a:t>certain </a:t>
            </a:r>
            <a:r>
              <a:rPr lang="en-US" smtClean="0"/>
              <a:t>respondents.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smtClean="0"/>
              <a:t>TYPES OF RESEARCH DATA COLLECTION TECHNIQUES</a:t>
            </a:r>
            <a:endParaRPr lang="en-US" sz="3600" dirty="0"/>
          </a:p>
        </p:txBody>
      </p:sp>
      <p:pic>
        <p:nvPicPr>
          <p:cNvPr id="15" name="Content Placeholder 14"/>
          <p:cNvPicPr>
            <a:picLocks noGrp="1"/>
          </p:cNvPicPr>
          <p:nvPr>
            <p:ph idx="1"/>
          </p:nvPr>
        </p:nvPicPr>
        <p:blipFill>
          <a:blip r:embed="rId2"/>
          <a:srcRect l="24679" t="24031" r="21635" b="20413"/>
          <a:stretch>
            <a:fillRect/>
          </a:stretch>
        </p:blipFill>
        <p:spPr bwMode="auto">
          <a:xfrm>
            <a:off x="152400" y="1752601"/>
            <a:ext cx="8686799" cy="4800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INTERVIEW</a:t>
            </a:r>
            <a:endParaRPr lang="en-US" dirty="0"/>
          </a:p>
        </p:txBody>
      </p:sp>
      <p:sp>
        <p:nvSpPr>
          <p:cNvPr id="3" name="Content Placeholder 2"/>
          <p:cNvSpPr>
            <a:spLocks noGrp="1"/>
          </p:cNvSpPr>
          <p:nvPr>
            <p:ph idx="1"/>
          </p:nvPr>
        </p:nvSpPr>
        <p:spPr/>
        <p:txBody>
          <a:bodyPr/>
          <a:lstStyle/>
          <a:p>
            <a:pPr marL="514350" indent="-514350">
              <a:buNone/>
            </a:pPr>
            <a:r>
              <a:rPr lang="en-US" dirty="0" smtClean="0"/>
              <a:t>1.  Personal Interview </a:t>
            </a:r>
          </a:p>
          <a:p>
            <a:pPr marL="514350" indent="-514350">
              <a:buNone/>
            </a:pPr>
            <a:r>
              <a:rPr lang="en-US" dirty="0" smtClean="0"/>
              <a:t>2. Telephone Interview</a:t>
            </a:r>
          </a:p>
          <a:p>
            <a:pPr marL="514350" indent="-514350">
              <a:buNone/>
            </a:pPr>
            <a:r>
              <a:rPr lang="en-US" dirty="0" smtClean="0"/>
              <a:t>3. Focus Group Interview</a:t>
            </a:r>
          </a:p>
          <a:p>
            <a:pPr marL="514350" indent="-514350">
              <a:buNone/>
            </a:pPr>
            <a:r>
              <a:rPr lang="en-US" dirty="0" smtClean="0"/>
              <a:t>4. Depth Interview</a:t>
            </a:r>
          </a:p>
          <a:p>
            <a:pPr marL="514350" indent="-514350">
              <a:buNone/>
            </a:pPr>
            <a:r>
              <a:rPr lang="en-US" dirty="0" smtClean="0"/>
              <a:t>5. Projective Techniques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1. Personal Interview </a:t>
            </a:r>
            <a:endParaRPr lang="en-US" dirty="0"/>
          </a:p>
        </p:txBody>
      </p:sp>
      <p:sp>
        <p:nvSpPr>
          <p:cNvPr id="3" name="Content Placeholder 2"/>
          <p:cNvSpPr>
            <a:spLocks noGrp="1"/>
          </p:cNvSpPr>
          <p:nvPr>
            <p:ph idx="1"/>
          </p:nvPr>
        </p:nvSpPr>
        <p:spPr>
          <a:xfrm>
            <a:off x="457200" y="1981200"/>
            <a:ext cx="8229600" cy="4419600"/>
          </a:xfrm>
        </p:spPr>
        <p:txBody>
          <a:bodyPr>
            <a:normAutofit/>
          </a:bodyPr>
          <a:lstStyle/>
          <a:p>
            <a:pPr algn="just">
              <a:buNone/>
            </a:pPr>
            <a:r>
              <a:rPr lang="en-US" dirty="0" smtClean="0"/>
              <a:t>	</a:t>
            </a:r>
            <a:r>
              <a:rPr lang="en-US" sz="3200" dirty="0" smtClean="0"/>
              <a:t>Personal Interview: Is a face to face two way communication between the interviewer and the respondents. Generally the personal interview is carried out in a planned manner and is referred to as ‘structured interview’. This can be done in many forms e.g. door to door or as a planned formal executive meeting.</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2762"/>
          </a:xfrm>
        </p:spPr>
        <p:txBody>
          <a:bodyPr>
            <a:normAutofit/>
          </a:bodyPr>
          <a:lstStyle/>
          <a:p>
            <a:pPr algn="ctr"/>
            <a:r>
              <a:rPr lang="en-US" sz="4800" dirty="0" smtClean="0"/>
              <a:t>Methods of conducting an </a:t>
            </a:r>
            <a:r>
              <a:rPr lang="en-US" sz="4800" dirty="0"/>
              <a:t>P</a:t>
            </a:r>
            <a:r>
              <a:rPr lang="en-US" sz="4800" dirty="0" smtClean="0"/>
              <a:t>ersonal </a:t>
            </a:r>
            <a:r>
              <a:rPr lang="en-US" sz="4800" dirty="0"/>
              <a:t>I</a:t>
            </a:r>
            <a:r>
              <a:rPr lang="en-US" sz="4800" dirty="0" smtClean="0"/>
              <a:t>nterview</a:t>
            </a:r>
            <a:endParaRPr lang="en-US" sz="4800" dirty="0"/>
          </a:p>
        </p:txBody>
      </p:sp>
      <p:sp>
        <p:nvSpPr>
          <p:cNvPr id="3" name="Content Placeholder 2"/>
          <p:cNvSpPr>
            <a:spLocks noGrp="1"/>
          </p:cNvSpPr>
          <p:nvPr>
            <p:ph idx="1"/>
          </p:nvPr>
        </p:nvSpPr>
        <p:spPr>
          <a:xfrm>
            <a:off x="381000" y="2362200"/>
            <a:ext cx="8229600" cy="3962400"/>
          </a:xfrm>
        </p:spPr>
        <p:txBody>
          <a:bodyPr>
            <a:normAutofit/>
          </a:bodyPr>
          <a:lstStyle/>
          <a:p>
            <a:pPr algn="just"/>
            <a:r>
              <a:rPr lang="en-US" sz="4000" dirty="0" smtClean="0"/>
              <a:t>A personal interview involves a lot of preparation. Generally an personal interview should go through the following five/5 stages they are as follows.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Autofit/>
          </a:bodyPr>
          <a:lstStyle/>
          <a:p>
            <a:pPr algn="ctr"/>
            <a:r>
              <a:rPr lang="en-US" dirty="0" smtClean="0"/>
              <a:t>a. Rapport Building</a:t>
            </a:r>
            <a:endParaRPr lang="en-US" dirty="0"/>
          </a:p>
        </p:txBody>
      </p:sp>
      <p:sp>
        <p:nvSpPr>
          <p:cNvPr id="3" name="Content Placeholder 2"/>
          <p:cNvSpPr>
            <a:spLocks noGrp="1"/>
          </p:cNvSpPr>
          <p:nvPr>
            <p:ph idx="1"/>
          </p:nvPr>
        </p:nvSpPr>
        <p:spPr>
          <a:xfrm>
            <a:off x="457200" y="2514600"/>
            <a:ext cx="8229600" cy="3611563"/>
          </a:xfrm>
        </p:spPr>
        <p:txBody>
          <a:bodyPr>
            <a:normAutofit/>
          </a:bodyPr>
          <a:lstStyle/>
          <a:p>
            <a:pPr algn="just"/>
            <a:r>
              <a:rPr lang="en-US" sz="3600" dirty="0"/>
              <a:t>I</a:t>
            </a:r>
            <a:r>
              <a:rPr lang="en-US" sz="3600" dirty="0" smtClean="0"/>
              <a:t>nterviewer should increase the receptiveness of the respondent by making him believe that his opinions are very useful to the research, and is going to be a pleasure rather than an ordeal.</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 Introduction</a:t>
            </a:r>
            <a:endParaRPr lang="en-US" dirty="0"/>
          </a:p>
        </p:txBody>
      </p:sp>
      <p:sp>
        <p:nvSpPr>
          <p:cNvPr id="3" name="Content Placeholder 2"/>
          <p:cNvSpPr>
            <a:spLocks noGrp="1"/>
          </p:cNvSpPr>
          <p:nvPr>
            <p:ph idx="1"/>
          </p:nvPr>
        </p:nvSpPr>
        <p:spPr>
          <a:xfrm>
            <a:off x="609600" y="2438400"/>
            <a:ext cx="8229600" cy="3276600"/>
          </a:xfrm>
        </p:spPr>
        <p:txBody>
          <a:bodyPr>
            <a:normAutofit/>
          </a:bodyPr>
          <a:lstStyle/>
          <a:p>
            <a:pPr algn="just"/>
            <a:r>
              <a:rPr lang="en-US" sz="3200" dirty="0" smtClean="0"/>
              <a:t>An introduction involves the interviewer identifying himself  by giving him his name, purpose and sponsorship if any. An introductory letter goes a long way in conveying the study’s legitimacy.</a:t>
            </a: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743</TotalTime>
  <Words>1284</Words>
  <Application>Microsoft Office PowerPoint</Application>
  <PresentationFormat>On-screen Show (4:3)</PresentationFormat>
  <Paragraphs>89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INTERVIEW METHOD IN RESEARCH   Presented by  Harish, H.T  harishht09@gmail.com </vt:lpstr>
      <vt:lpstr>INTERVIEW METHOD IN RESEARCH</vt:lpstr>
      <vt:lpstr>DEFINITION </vt:lpstr>
      <vt:lpstr>TYPES OF RESEARCH DATA COLLECTION TECHNIQUES</vt:lpstr>
      <vt:lpstr>TYPES OF INTERVIEW</vt:lpstr>
      <vt:lpstr>1. Personal Interview </vt:lpstr>
      <vt:lpstr>Methods of conducting an Personal Interview</vt:lpstr>
      <vt:lpstr>a. Rapport Building</vt:lpstr>
      <vt:lpstr>b. Introduction</vt:lpstr>
      <vt:lpstr>c. Probing </vt:lpstr>
      <vt:lpstr>d. Recording </vt:lpstr>
      <vt:lpstr>e. Closing </vt:lpstr>
      <vt:lpstr>2. Telephone Interview</vt:lpstr>
      <vt:lpstr>3. Focus Group Interview </vt:lpstr>
      <vt:lpstr>Cont.</vt:lpstr>
      <vt:lpstr>4. Depth Interview </vt:lpstr>
      <vt:lpstr>5. Projective Techniques </vt:lpstr>
      <vt:lpstr>Cont..</vt:lpstr>
      <vt:lpstr>Cont..</vt:lpstr>
      <vt:lpstr>Advantages of Interview Method</vt:lpstr>
      <vt:lpstr>Cont..</vt:lpstr>
      <vt:lpstr>Disadvantages of Interview Method</vt:lpstr>
      <vt:lpstr>Cont..</vt:lpstr>
      <vt:lpstr>Conclusion </vt:lpstr>
      <vt:lpstr>Bibliography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METHOD IN RESEARCH</dc:title>
  <dc:creator>Computer</dc:creator>
  <cp:lastModifiedBy>Computer</cp:lastModifiedBy>
  <cp:revision>90</cp:revision>
  <dcterms:created xsi:type="dcterms:W3CDTF">2012-04-26T07:48:21Z</dcterms:created>
  <dcterms:modified xsi:type="dcterms:W3CDTF">2012-05-10T06:53:00Z</dcterms:modified>
</cp:coreProperties>
</file>