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Century Gothic" pitchFamily="34" charset="0"/>
      <p:regular r:id="rId39"/>
      <p:bold r:id="rId40"/>
      <p:italic r:id="rId41"/>
      <p:boldItalic r:id="rId42"/>
    </p:embeddedFont>
    <p:embeddedFont>
      <p:font typeface="Cambria" pitchFamily="18" charset="0"/>
      <p:regular r:id="rId43"/>
      <p:bold r:id="rId44"/>
      <p:italic r:id="rId45"/>
      <p:boldItalic r:id="rId46"/>
    </p:embeddedFont>
    <p:embeddedFont>
      <p:font typeface="Verdana" pitchFamily="34" charset="0"/>
      <p:regular r:id="rId47"/>
      <p:bold r:id="rId48"/>
      <p:italic r:id="rId49"/>
      <p:boldItalic r:id="rId50"/>
    </p:embeddedFont>
    <p:embeddedFont>
      <p:font typeface="Calibri" pitchFamily="34" charset="0"/>
      <p:regular r:id="rId51"/>
      <p:bold r:id="rId52"/>
      <p:italic r:id="rId53"/>
      <p:boldItalic r:id="rId54"/>
    </p:embeddedFont>
    <p:embeddedFont>
      <p:font typeface="Arial Narrow"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4266ACC-9923-4326-A1E8-4C2962FABCEF}">
  <a:tblStyle styleId="{34266ACC-9923-4326-A1E8-4C2962FABC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4" d="100"/>
          <a:sy n="104" d="100"/>
        </p:scale>
        <p:origin x="-38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53865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astebin.com/7LTkj2V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ackoverflow.com/tags/python" TargetMode="External"/><Relationship Id="rId5" Type="http://schemas.openxmlformats.org/officeDocument/2006/relationships/hyperlink" Target="https://groups.google.com/forum/" TargetMode="External"/><Relationship Id="rId4" Type="http://schemas.openxmlformats.org/officeDocument/2006/relationships/hyperlink" Target="https://www.reddit.com/r/learnpyth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d5d42ee0c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d5d42ee0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d5d42ee0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d5d42ee0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d5d42ee0c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d5d42ee0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d5d42ee0c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d5d42ee0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d5d42ee0c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d5d42ee0c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d5d42ee0c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d5d42ee0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d5d42ee0c_0_1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d5d42ee0c_0_1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d5d42ee0c_0_1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d5d42ee0c_0_1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d5d42ee0c_0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d5d42ee0c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d5d42ee0c_0_1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d5d42ee0c_0_1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d0edf58af_0_7: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3d0edf58af_0_7:notes"/>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0" name="Google Shape;140;g3d0edf58af_0_7:notes"/>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
        <p:nvSpPr>
          <p:cNvPr id="141" name="Google Shape;141;g3d0edf58af_0_7:notes"/>
          <p:cNvSpPr txBox="1">
            <a:spLocks noGrp="1"/>
          </p:cNvSpPr>
          <p:nvPr>
            <p:ph type="dt" idx="10"/>
          </p:nvPr>
        </p:nvSpPr>
        <p:spPr>
          <a:xfrm>
            <a:off x="3884613" y="0"/>
            <a:ext cx="2971800" cy="457200"/>
          </a:xfrm>
          <a:prstGeom prst="rect">
            <a:avLst/>
          </a:prstGeom>
          <a:noFill/>
          <a:ln>
            <a:noFill/>
          </a:ln>
        </p:spPr>
        <p:txBody>
          <a:bodyPr spcFirstLastPara="1" wrap="square" lIns="91325" tIns="45650" rIns="91325" bIns="45650" anchor="t" anchorCtr="0">
            <a:noAutofit/>
          </a:bodyPr>
          <a:lstStyle/>
          <a:p>
            <a:pPr marL="0" marR="0" lvl="0" indent="0" algn="r" rtl="0">
              <a:spcBef>
                <a:spcPts val="0"/>
              </a:spcBef>
              <a:spcAft>
                <a:spcPts val="0"/>
              </a:spcAft>
              <a:buNone/>
            </a:pPr>
            <a:r>
              <a:rPr lang="en" sz="1200">
                <a:solidFill>
                  <a:schemeClr val="dk1"/>
                </a:solidFill>
                <a:latin typeface="Calibri"/>
                <a:ea typeface="Calibri"/>
                <a:cs typeface="Calibri"/>
                <a:sym typeface="Calibri"/>
              </a:rPr>
              <a:t>Apache Spark &amp; Scala</a:t>
            </a:r>
            <a:endParaRPr sz="1200">
              <a:solidFill>
                <a:schemeClr val="dk1"/>
              </a:solidFill>
              <a:latin typeface="Calibri"/>
              <a:ea typeface="Calibri"/>
              <a:cs typeface="Calibri"/>
              <a:sym typeface="Calibri"/>
            </a:endParaRPr>
          </a:p>
        </p:txBody>
      </p:sp>
      <p:sp>
        <p:nvSpPr>
          <p:cNvPr id="142" name="Google Shape;142;g3d0edf58af_0_7:notes"/>
          <p:cNvSpPr txBox="1">
            <a:spLocks noGrp="1"/>
          </p:cNvSpPr>
          <p:nvPr>
            <p:ph type="ftr" idx="11"/>
          </p:nvPr>
        </p:nvSpPr>
        <p:spPr>
          <a:xfrm>
            <a:off x="0" y="8685214"/>
            <a:ext cx="2971800" cy="457200"/>
          </a:xfrm>
          <a:prstGeom prst="rect">
            <a:avLst/>
          </a:prstGeom>
          <a:noFill/>
          <a:ln>
            <a:noFill/>
          </a:ln>
        </p:spPr>
        <p:txBody>
          <a:bodyPr spcFirstLastPara="1" wrap="square" lIns="91325" tIns="45650" rIns="91325" bIns="45650" anchor="b" anchorCtr="0">
            <a:no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www.npntraining.com</a:t>
            </a:r>
            <a:endParaRPr sz="1200">
              <a:solidFill>
                <a:schemeClr val="dk1"/>
              </a:solidFill>
              <a:latin typeface="Calibri"/>
              <a:ea typeface="Calibri"/>
              <a:cs typeface="Calibri"/>
              <a:sym typeface="Calibri"/>
            </a:endParaRPr>
          </a:p>
        </p:txBody>
      </p:sp>
      <p:sp>
        <p:nvSpPr>
          <p:cNvPr id="143" name="Google Shape;143;g3d0edf58af_0_7:notes"/>
          <p:cNvSpPr txBox="1">
            <a:spLocks noGrp="1"/>
          </p:cNvSpPr>
          <p:nvPr>
            <p:ph type="hdr" idx="3"/>
          </p:nvPr>
        </p:nvSpPr>
        <p:spPr>
          <a:xfrm>
            <a:off x="0" y="0"/>
            <a:ext cx="2971800" cy="4572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NPN Training</a:t>
            </a:r>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cea1a6a0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cea1a6a0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cea1a6a0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cea1a6a0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cea1a6a07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cea1a6a0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cea1a6a07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3cea1a6a0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cea1a6a07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cea1a6a07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cea1a6a07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cea1a6a07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cea1a6a07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3cea1a6a0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d70f854b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d70f854b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d70f854b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d70f854b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d70f854b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3d70f854b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d0afef2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d0afef2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d70f854b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3d70f854b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d70f854b5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3d70f854b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d70f854b5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3d70f854b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3d70f854b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3d70f854b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d70f854b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3d70f854b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d0edf58af_0_215: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g3d0edf58af_0_215:notes"/>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95" name="Google Shape;695;g3d0edf58af_0_215:notes"/>
          <p:cNvSpPr txBox="1">
            <a:spLocks noGrp="1"/>
          </p:cNvSpPr>
          <p:nvPr>
            <p:ph type="dt" idx="10"/>
          </p:nvPr>
        </p:nvSpPr>
        <p:spPr>
          <a:xfrm>
            <a:off x="3884613" y="0"/>
            <a:ext cx="2971800" cy="457200"/>
          </a:xfrm>
          <a:prstGeom prst="rect">
            <a:avLst/>
          </a:prstGeom>
          <a:noFill/>
          <a:ln>
            <a:noFill/>
          </a:ln>
        </p:spPr>
        <p:txBody>
          <a:bodyPr spcFirstLastPara="1" wrap="square" lIns="91325" tIns="45650" rIns="91325" bIns="45650" anchor="t" anchorCtr="0">
            <a:noAutofit/>
          </a:bodyPr>
          <a:lstStyle/>
          <a:p>
            <a:pPr marL="0" marR="0" lvl="0" indent="0" algn="r" rtl="0">
              <a:spcBef>
                <a:spcPts val="0"/>
              </a:spcBef>
              <a:spcAft>
                <a:spcPts val="0"/>
              </a:spcAft>
              <a:buNone/>
            </a:pPr>
            <a:r>
              <a:rPr lang="en" sz="1200">
                <a:solidFill>
                  <a:schemeClr val="dk1"/>
                </a:solidFill>
                <a:latin typeface="Calibri"/>
                <a:ea typeface="Calibri"/>
                <a:cs typeface="Calibri"/>
                <a:sym typeface="Calibri"/>
              </a:rPr>
              <a:t>Apache Spark &amp; Scala</a:t>
            </a:r>
            <a:endParaRPr sz="1200">
              <a:solidFill>
                <a:schemeClr val="dk1"/>
              </a:solidFill>
              <a:latin typeface="Calibri"/>
              <a:ea typeface="Calibri"/>
              <a:cs typeface="Calibri"/>
              <a:sym typeface="Calibri"/>
            </a:endParaRPr>
          </a:p>
        </p:txBody>
      </p:sp>
      <p:sp>
        <p:nvSpPr>
          <p:cNvPr id="696" name="Google Shape;696;g3d0edf58af_0_215:notes"/>
          <p:cNvSpPr txBox="1">
            <a:spLocks noGrp="1"/>
          </p:cNvSpPr>
          <p:nvPr>
            <p:ph type="ftr" idx="11"/>
          </p:nvPr>
        </p:nvSpPr>
        <p:spPr>
          <a:xfrm>
            <a:off x="0" y="8685214"/>
            <a:ext cx="2971800" cy="457200"/>
          </a:xfrm>
          <a:prstGeom prst="rect">
            <a:avLst/>
          </a:prstGeom>
          <a:noFill/>
          <a:ln>
            <a:noFill/>
          </a:ln>
        </p:spPr>
        <p:txBody>
          <a:bodyPr spcFirstLastPara="1" wrap="square" lIns="91325" tIns="45650" rIns="91325" bIns="45650" anchor="b" anchorCtr="0">
            <a:no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Ph: +91 9535584691 / +91 8095918383</a:t>
            </a:r>
            <a:endParaRPr sz="1200">
              <a:solidFill>
                <a:schemeClr val="dk1"/>
              </a:solidFill>
              <a:latin typeface="Calibri"/>
              <a:ea typeface="Calibri"/>
              <a:cs typeface="Calibri"/>
              <a:sym typeface="Calibri"/>
            </a:endParaRPr>
          </a:p>
        </p:txBody>
      </p:sp>
      <p:sp>
        <p:nvSpPr>
          <p:cNvPr id="697" name="Google Shape;697;g3d0edf58af_0_215:notes"/>
          <p:cNvSpPr txBox="1">
            <a:spLocks noGrp="1"/>
          </p:cNvSpPr>
          <p:nvPr>
            <p:ph type="hdr" idx="3"/>
          </p:nvPr>
        </p:nvSpPr>
        <p:spPr>
          <a:xfrm>
            <a:off x="0" y="0"/>
            <a:ext cx="2971800" cy="4572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NPN Training</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d0edf58af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d0edf58af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d5d42ee0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d5d42ee0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b="1" u="sng">
                <a:solidFill>
                  <a:schemeClr val="dk1"/>
                </a:solidFill>
                <a:latin typeface="Calibri"/>
                <a:ea typeface="Calibri"/>
                <a:cs typeface="Calibri"/>
                <a:sym typeface="Calibri"/>
              </a:rPr>
              <a:t>Features of PYTHON</a:t>
            </a:r>
            <a:endParaRPr sz="1600" b="1" u="sng">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A simple language which is easier to learn</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has a very simple and elegant syntax. It's much easier to read and write Python programs compared to other languages like: C++, Java, C#. Python makes programming fun and allows you to focus on the solution rather than syntax.</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If you are a newbie, it's a great choice to start your journey with Python.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Free and open-source</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You can freely use and distribute Python, even for commercial use. Not only can you use and distribute softwares written in it, you can even make changes to the Python's source code.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has a large community constantly improving it in each iteration.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Portability</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You can move Python programs from one platform to another, and run it without any changes.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runs seamlessly on almost all platforms including Windows, Mac OS X and Linux.</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Extensible and Embeddable</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Suppose an application requires high performance. You can easily combine pieces of C/C++ or other languages with Python code.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This will give your application high performance as well as scripting capabilities which other languages may not provide out of the box.</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A high-level, interpreted language</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Unlike C/C++, you don't have to worry about daunting tasks like memory management, garbage collection and so 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Likewise, when you run Python code, it automatically converts your code to the language your computer understands. You don't need to worry about any lower-level operations.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Large standard libraries to solve common tasks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has a number of standard libraries which makes life of a programmer much easier since you don't have to write all the code yourself. For example: Need to connect MySQL database on a Web server? You can use MySQLdb library using import MySQLdb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Standard libraries in Python are well tested and used by hundreds of people. So you can be sure that it won't break your application.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Object-oriented</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Everything in Python is an object. Object oriented programming (OOP) helps you solve a complex problem intuitively.</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With OOP, you are able to divide these complex problems into smaller sets by creating objects.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600" b="1" u="sng">
                <a:solidFill>
                  <a:schemeClr val="dk1"/>
                </a:solidFill>
                <a:latin typeface="Calibri"/>
                <a:ea typeface="Calibri"/>
                <a:cs typeface="Calibri"/>
                <a:sym typeface="Calibri"/>
              </a:rPr>
              <a:t>Applications of PYTHON</a:t>
            </a:r>
            <a:endParaRPr sz="1600" b="1" u="sng">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Web Applications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You can create scalable Web Apps using frameworks and CMS (Content Management System) that are built on Python. Some of the popular platforms for creating Web Apps are: Django, Flask, Pyramid, Plone, Django CMS.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Sites like Mozilla, Reddit, Instagram and PBS are written in Python.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Scientific and Numeric Computing</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There are numerous libraries available in Python for scientific and numeric computing. There are libraries like: SciPy and NumPy that are used in general purpose computing. And, there are specific libraries like: EarthPy for earth science, AstroPy for Astronomy and so 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Also, the language is heavily used in machine learning, data mining and deep learning.</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Creating software Prototypes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is slow compared to compiled languages like C++ and Java. It might not be a good choice if resources are limited and efficiency is a must.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However, Python is a great language for creating prototypes. For example: You can use Pygame (library for creating games) to create your game's prototype first. If you like the prototype, you can use language like C++ to create the actual game.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Good Language to Teach Programming</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is used by many companies to teach programming to kids and newbies.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is a good language with a lot of features and capabilities. Yet, it's one of the easiest language to learn because of its simple easy-to-use syntax.</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d5d42ee0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d5d42ee0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1.Simple Elegant Syntax</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Programming in Python is fun. It's easier to understand and write Python code. </a:t>
            </a:r>
            <a:r>
              <a:rPr lang="en" sz="1200" b="1">
                <a:solidFill>
                  <a:schemeClr val="dk1"/>
                </a:solidFill>
                <a:latin typeface="Calibri"/>
                <a:ea typeface="Calibri"/>
                <a:cs typeface="Calibri"/>
                <a:sym typeface="Calibri"/>
              </a:rPr>
              <a:t>Why? </a:t>
            </a:r>
            <a:r>
              <a:rPr lang="en" sz="1200">
                <a:solidFill>
                  <a:schemeClr val="dk1"/>
                </a:solidFill>
                <a:latin typeface="Calibri"/>
                <a:ea typeface="Calibri"/>
                <a:cs typeface="Calibri"/>
                <a:sym typeface="Calibri"/>
              </a:rPr>
              <a:t>The syntax feels natural. Take this source code for an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example: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 = 2</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 = 3</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sum = a + b</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print(sum)</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Even if you have never programmed before, you can easily guess that this program adds two numbers and prints it.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2.Not overly strict</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You don't need to define the type of a variable in Python. Also, it's not necessary to add semicolon at the end of the statement.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enforces you to follow good practices (like proper indentation). These small things can make learning much easier for beginners.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3.Expressiveness of the language</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allows you to write programs having greater functionality with fewer lines of code. Here's a link to the source code of </a:t>
            </a:r>
            <a:r>
              <a:rPr lang="en" sz="1200" u="sng">
                <a:solidFill>
                  <a:schemeClr val="hlink"/>
                </a:solidFill>
                <a:latin typeface="Calibri"/>
                <a:ea typeface="Calibri"/>
                <a:cs typeface="Calibri"/>
                <a:sym typeface="Calibri"/>
                <a:hlinkClick r:id="rId3"/>
              </a:rPr>
              <a:t>Tic-tac-toe game</a:t>
            </a:r>
            <a:r>
              <a:rPr lang="en" sz="1200">
                <a:solidFill>
                  <a:schemeClr val="dk1"/>
                </a:solidFill>
                <a:latin typeface="Calibri"/>
                <a:ea typeface="Calibri"/>
                <a:cs typeface="Calibri"/>
                <a:sym typeface="Calibri"/>
              </a:rPr>
              <a:t> with a graphical interface and a smart computer opponent in less than 500 lines of code. This is just an example. You will be amazed how much you can do with Python once you learn the basics.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4. Great Community and Support</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Python has a large supporting community. There are numerous active forums online which can be handy if you are stuck. Some of them are: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4"/>
              </a:rPr>
              <a:t>Learn Python subreddit</a:t>
            </a:r>
            <a:endParaRPr sz="1200" u="sng">
              <a:solidFill>
                <a:schemeClr val="hlink"/>
              </a:solidFill>
              <a:latin typeface="Calibri"/>
              <a:ea typeface="Calibri"/>
              <a:cs typeface="Calibri"/>
              <a:sym typeface="Calibri"/>
              <a:hlinkClick r:id="rId4"/>
            </a:endParaRPr>
          </a:p>
          <a:p>
            <a:pPr marL="0" lvl="0" indent="0" algn="l" rtl="0">
              <a:lnSpc>
                <a:spcPct val="115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5"/>
              </a:rPr>
              <a:t>Google Forum for Python</a:t>
            </a:r>
            <a:endParaRPr sz="1200" u="sng">
              <a:solidFill>
                <a:schemeClr val="hlink"/>
              </a:solidFill>
              <a:latin typeface="Calibri"/>
              <a:ea typeface="Calibri"/>
              <a:cs typeface="Calibri"/>
              <a:sym typeface="Calibri"/>
              <a:hlinkClick r:id="rId5"/>
            </a:endParaRPr>
          </a:p>
          <a:p>
            <a:pPr marL="0" lvl="0" indent="0" algn="l" rtl="0">
              <a:lnSpc>
                <a:spcPct val="115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6"/>
              </a:rPr>
              <a:t>Python Questions - Stack Overflow</a:t>
            </a:r>
            <a:endParaRPr sz="1200" u="sng">
              <a:solidFill>
                <a:schemeClr val="hlink"/>
              </a:solidFill>
              <a:latin typeface="Calibri"/>
              <a:ea typeface="Calibri"/>
              <a:cs typeface="Calibri"/>
              <a:sym typeface="Calibri"/>
              <a:hlinkClick r:id="rId6"/>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d5d42ee0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d5d42ee0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d5d42ee0c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d5d42ee0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d5d42ee0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d5d42ee0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9" name="Google Shape;59;p15"/>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15"/>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4"/>
        <p:cNvGrpSpPr/>
        <p:nvPr/>
      </p:nvGrpSpPr>
      <p:grpSpPr>
        <a:xfrm>
          <a:off x="0" y="0"/>
          <a:ext cx="0" cy="0"/>
          <a:chOff x="0" y="0"/>
          <a:chExt cx="0" cy="0"/>
        </a:xfrm>
      </p:grpSpPr>
      <p:sp>
        <p:nvSpPr>
          <p:cNvPr id="65" name="Google Shape;65;p16"/>
          <p:cNvSpPr/>
          <p:nvPr/>
        </p:nvSpPr>
        <p:spPr>
          <a:xfrm>
            <a:off x="8365066" y="4819650"/>
            <a:ext cx="762000" cy="3048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16"/>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7" name="Google Shape;67;p16"/>
          <p:cNvSpPr txBox="1">
            <a:spLocks noGrp="1"/>
          </p:cNvSpPr>
          <p:nvPr>
            <p:ph type="subTitle" idx="1"/>
          </p:nvPr>
        </p:nvSpPr>
        <p:spPr>
          <a:xfrm>
            <a:off x="1371600" y="2914650"/>
            <a:ext cx="6400800" cy="13143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68" name="Google Shape;68;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6"/>
          <p:cNvSpPr txBox="1">
            <a:spLocks noGrp="1"/>
          </p:cNvSpPr>
          <p:nvPr>
            <p:ph type="sldNum" idx="12"/>
          </p:nvPr>
        </p:nvSpPr>
        <p:spPr>
          <a:xfrm>
            <a:off x="6553200" y="4736306"/>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3" name="Google Shape;73;p17"/>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Google Shape;74;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9" name="Google Shape;79;p18"/>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80" name="Google Shape;80;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5" name="Google Shape;85;p1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6" name="Google Shape;86;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7" name="Google Shape;87;p19"/>
          <p:cNvSpPr txBox="1">
            <a:spLocks noGrp="1"/>
          </p:cNvSpPr>
          <p:nvPr>
            <p:ph type="body" idx="3"/>
          </p:nvPr>
        </p:nvSpPr>
        <p:spPr>
          <a:xfrm>
            <a:off x="4645026" y="1151335"/>
            <a:ext cx="4041900" cy="479700"/>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8" name="Google Shape;88;p19"/>
          <p:cNvSpPr txBox="1">
            <a:spLocks noGrp="1"/>
          </p:cNvSpPr>
          <p:nvPr>
            <p:ph type="body" idx="4"/>
          </p:nvPr>
        </p:nvSpPr>
        <p:spPr>
          <a:xfrm>
            <a:off x="4645026" y="1631156"/>
            <a:ext cx="4041900" cy="2963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4" name="Google Shape;94;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457201" y="204787"/>
            <a:ext cx="3008400" cy="8715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3" name="Google Shape;103;p2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5" name="Google Shape;105;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0" name="Google Shape;110;p23"/>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7" name="Google Shape;117;p24"/>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23" name="Google Shape;123;p25"/>
          <p:cNvSpPr txBox="1">
            <a:spLocks noGrp="1"/>
          </p:cNvSpPr>
          <p:nvPr>
            <p:ph type="body" idx="1"/>
          </p:nvPr>
        </p:nvSpPr>
        <p:spPr>
          <a:xfrm rot="5400000">
            <a:off x="1272750" y="-609571"/>
            <a:ext cx="4388700"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4" name="Google Shape;124;p2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2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0"/>
        <p:cNvGrpSpPr/>
        <p:nvPr/>
      </p:nvGrpSpPr>
      <p:grpSpPr>
        <a:xfrm>
          <a:off x="0" y="0"/>
          <a:ext cx="0" cy="0"/>
          <a:chOff x="0" y="0"/>
          <a:chExt cx="0" cy="0"/>
        </a:xfrm>
      </p:grpSpPr>
      <p:sp>
        <p:nvSpPr>
          <p:cNvPr id="131" name="Google Shape;131;p26"/>
          <p:cNvSpPr txBox="1">
            <a:spLocks noGrp="1"/>
          </p:cNvSpPr>
          <p:nvPr>
            <p:ph type="ctrTitle"/>
          </p:nvPr>
        </p:nvSpPr>
        <p:spPr>
          <a:xfrm>
            <a:off x="925650" y="1021775"/>
            <a:ext cx="8520600" cy="10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FFFFFF"/>
                </a:solidFill>
                <a:latin typeface="Cambria"/>
                <a:ea typeface="Cambria"/>
                <a:cs typeface="Cambria"/>
                <a:sym typeface="Cambria"/>
              </a:rPr>
              <a:t>NPN Training</a:t>
            </a:r>
            <a:endParaRPr sz="7200">
              <a:solidFill>
                <a:srgbClr val="FFFFFF"/>
              </a:solidFill>
              <a:latin typeface="Cambria"/>
              <a:ea typeface="Cambria"/>
              <a:cs typeface="Cambria"/>
              <a:sym typeface="Cambria"/>
            </a:endParaRPr>
          </a:p>
        </p:txBody>
      </p:sp>
      <p:sp>
        <p:nvSpPr>
          <p:cNvPr id="132" name="Google Shape;132;p26"/>
          <p:cNvSpPr txBox="1"/>
          <p:nvPr/>
        </p:nvSpPr>
        <p:spPr>
          <a:xfrm>
            <a:off x="2563200" y="1021775"/>
            <a:ext cx="6580800" cy="429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rgbClr val="FFFFFF"/>
                </a:solidFill>
              </a:rPr>
              <a:t>Training is the essence of success and we are committed to it.</a:t>
            </a:r>
            <a:endParaRPr sz="1200">
              <a:solidFill>
                <a:srgbClr val="FFFFFF"/>
              </a:solidFill>
            </a:endParaRPr>
          </a:p>
        </p:txBody>
      </p:sp>
      <p:sp>
        <p:nvSpPr>
          <p:cNvPr id="133" name="Google Shape;133;p26"/>
          <p:cNvSpPr/>
          <p:nvPr/>
        </p:nvSpPr>
        <p:spPr>
          <a:xfrm>
            <a:off x="0" y="1968425"/>
            <a:ext cx="9144000" cy="1091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657600" lvl="0" indent="0" algn="l" rtl="0">
              <a:lnSpc>
                <a:spcPct val="80000"/>
              </a:lnSpc>
              <a:spcBef>
                <a:spcPts val="0"/>
              </a:spcBef>
              <a:spcAft>
                <a:spcPts val="0"/>
              </a:spcAft>
              <a:buNone/>
            </a:pPr>
            <a:endParaRPr sz="2800" b="1">
              <a:solidFill>
                <a:schemeClr val="dk1"/>
              </a:solidFill>
              <a:latin typeface="Calibri"/>
              <a:ea typeface="Calibri"/>
              <a:cs typeface="Calibri"/>
              <a:sym typeface="Calibri"/>
            </a:endParaRPr>
          </a:p>
          <a:p>
            <a:pPr marL="4572000" lvl="0" indent="0" algn="l" rtl="0">
              <a:lnSpc>
                <a:spcPct val="80000"/>
              </a:lnSpc>
              <a:spcBef>
                <a:spcPts val="0"/>
              </a:spcBef>
              <a:spcAft>
                <a:spcPts val="0"/>
              </a:spcAft>
              <a:buClr>
                <a:schemeClr val="dk1"/>
              </a:buClr>
              <a:buSzPts val="1100"/>
              <a:buFont typeface="Arial"/>
              <a:buNone/>
            </a:pPr>
            <a:r>
              <a:rPr lang="en" sz="2800" b="1">
                <a:solidFill>
                  <a:schemeClr val="dk1"/>
                </a:solidFill>
                <a:latin typeface="Calibri"/>
                <a:ea typeface="Calibri"/>
                <a:cs typeface="Calibri"/>
                <a:sym typeface="Calibri"/>
              </a:rPr>
              <a:t>PYTHON - Fundamentals</a:t>
            </a:r>
            <a:endParaRPr sz="2800" b="1">
              <a:solidFill>
                <a:schemeClr val="dk1"/>
              </a:solidFill>
              <a:latin typeface="Calibri"/>
              <a:ea typeface="Calibri"/>
              <a:cs typeface="Calibri"/>
              <a:sym typeface="Calibri"/>
            </a:endParaRPr>
          </a:p>
          <a:p>
            <a:pPr marL="3657600" lvl="0" indent="0" algn="l" rtl="0">
              <a:spcBef>
                <a:spcPts val="0"/>
              </a:spcBef>
              <a:spcAft>
                <a:spcPts val="0"/>
              </a:spcAft>
              <a:buNone/>
            </a:pPr>
            <a:endParaRPr sz="2800" b="1"/>
          </a:p>
        </p:txBody>
      </p:sp>
      <p:sp>
        <p:nvSpPr>
          <p:cNvPr id="134" name="Google Shape;134;p26"/>
          <p:cNvSpPr txBox="1">
            <a:spLocks noGrp="1"/>
          </p:cNvSpPr>
          <p:nvPr>
            <p:ph type="ctrTitle"/>
          </p:nvPr>
        </p:nvSpPr>
        <p:spPr>
          <a:xfrm>
            <a:off x="5195450" y="3577925"/>
            <a:ext cx="2563200" cy="5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rgbClr val="FFFFFF"/>
                </a:solidFill>
                <a:latin typeface="Calibri"/>
                <a:ea typeface="Calibri"/>
                <a:cs typeface="Calibri"/>
                <a:sym typeface="Calibri"/>
              </a:rPr>
              <a:t>Naveen P.N</a:t>
            </a:r>
            <a:endParaRPr sz="2800">
              <a:solidFill>
                <a:srgbClr val="FFFFFF"/>
              </a:solidFill>
              <a:latin typeface="Calibri"/>
              <a:ea typeface="Calibri"/>
              <a:cs typeface="Calibri"/>
              <a:sym typeface="Calibri"/>
            </a:endParaRPr>
          </a:p>
        </p:txBody>
      </p:sp>
      <p:cxnSp>
        <p:nvCxnSpPr>
          <p:cNvPr id="135" name="Google Shape;135;p26"/>
          <p:cNvCxnSpPr/>
          <p:nvPr/>
        </p:nvCxnSpPr>
        <p:spPr>
          <a:xfrm rot="10800000" flipH="1">
            <a:off x="5697675" y="4100875"/>
            <a:ext cx="2701800" cy="17400"/>
          </a:xfrm>
          <a:prstGeom prst="straightConnector1">
            <a:avLst/>
          </a:prstGeom>
          <a:noFill/>
          <a:ln w="19050" cap="flat" cmpd="sng">
            <a:solidFill>
              <a:srgbClr val="FFFFFF"/>
            </a:solidFill>
            <a:prstDash val="solid"/>
            <a:round/>
            <a:headEnd type="none" w="med" len="med"/>
            <a:tailEnd type="none" w="med" len="med"/>
          </a:ln>
        </p:spPr>
      </p:cxnSp>
      <p:pic>
        <p:nvPicPr>
          <p:cNvPr id="136" name="Google Shape;136;p26"/>
          <p:cNvPicPr preferRelativeResize="0"/>
          <p:nvPr/>
        </p:nvPicPr>
        <p:blipFill>
          <a:blip r:embed="rId3">
            <a:alphaModFix/>
          </a:blip>
          <a:stretch>
            <a:fillRect/>
          </a:stretch>
        </p:blipFill>
        <p:spPr>
          <a:xfrm>
            <a:off x="311700" y="2069900"/>
            <a:ext cx="1065434" cy="888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5"/>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80" name="Google Shape;280;p35"/>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 sz="2200">
                <a:solidFill>
                  <a:srgbClr val="003399"/>
                </a:solidFill>
                <a:latin typeface="Century Gothic"/>
                <a:ea typeface="Century Gothic"/>
                <a:cs typeface="Century Gothic"/>
                <a:sym typeface="Century Gothic"/>
              </a:rPr>
              <a:t>Numbers Type Contd.. </a:t>
            </a:r>
            <a:r>
              <a:rPr lang="en" sz="2400">
                <a:solidFill>
                  <a:srgbClr val="C00000"/>
                </a:solidFill>
                <a:latin typeface="Century Gothic"/>
                <a:ea typeface="Century Gothic"/>
                <a:cs typeface="Century Gothic"/>
                <a:sym typeface="Century Gothic"/>
              </a:rPr>
              <a:t>[Hands-on]</a:t>
            </a:r>
            <a:endParaRPr sz="2200">
              <a:solidFill>
                <a:srgbClr val="003399"/>
              </a:solidFill>
              <a:latin typeface="Century Gothic"/>
              <a:ea typeface="Century Gothic"/>
              <a:cs typeface="Century Gothic"/>
              <a:sym typeface="Century Gothic"/>
            </a:endParaRPr>
          </a:p>
        </p:txBody>
      </p:sp>
      <p:sp>
        <p:nvSpPr>
          <p:cNvPr id="281" name="Google Shape;281;p35"/>
          <p:cNvSpPr txBox="1"/>
          <p:nvPr/>
        </p:nvSpPr>
        <p:spPr>
          <a:xfrm>
            <a:off x="120300" y="628475"/>
            <a:ext cx="8903400" cy="730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can use the type() function to know which class a variable or a value belongs to and the isinstance() function to check if an object belongs to a particular class.</a:t>
            </a:r>
            <a:endParaRPr>
              <a:solidFill>
                <a:schemeClr val="dk1"/>
              </a:solidFill>
              <a:latin typeface="Calibri"/>
              <a:ea typeface="Calibri"/>
              <a:cs typeface="Calibri"/>
              <a:sym typeface="Calibri"/>
            </a:endParaRPr>
          </a:p>
        </p:txBody>
      </p:sp>
      <p:sp>
        <p:nvSpPr>
          <p:cNvPr id="282" name="Google Shape;282;p35"/>
          <p:cNvSpPr/>
          <p:nvPr/>
        </p:nvSpPr>
        <p:spPr>
          <a:xfrm>
            <a:off x="734700" y="1295200"/>
            <a:ext cx="6868800" cy="37878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rgbClr val="FF0000"/>
                </a:solidFill>
                <a:latin typeface="Courier New"/>
                <a:ea typeface="Courier New"/>
                <a:cs typeface="Courier New"/>
                <a:sym typeface="Courier New"/>
              </a:rPr>
              <a:t>a = 55555555555555555555555555555555555555</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print(a, "is of type", type(a))</a:t>
            </a:r>
            <a:endParaRPr sz="1300">
              <a:solidFill>
                <a:srgbClr val="FF0000"/>
              </a:solidFill>
              <a:latin typeface="Courier New"/>
              <a:ea typeface="Courier New"/>
              <a:cs typeface="Courier New"/>
              <a:sym typeface="Courier New"/>
            </a:endParaRPr>
          </a:p>
          <a:p>
            <a:pPr marL="0" lvl="0" indent="0" algn="l" rtl="0">
              <a:lnSpc>
                <a:spcPct val="115000"/>
              </a:lnSpc>
              <a:spcBef>
                <a:spcPts val="600"/>
              </a:spcBef>
              <a:spcAft>
                <a:spcPts val="0"/>
              </a:spcAft>
              <a:buNone/>
            </a:pPr>
            <a:r>
              <a:rPr lang="en" sz="1300">
                <a:solidFill>
                  <a:srgbClr val="FF0000"/>
                </a:solidFill>
                <a:latin typeface="Courier New"/>
                <a:ea typeface="Courier New"/>
                <a:cs typeface="Courier New"/>
                <a:sym typeface="Courier New"/>
              </a:rPr>
              <a:t>a = 1.1111111111111111119</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print(a, "is of type", type(a))</a:t>
            </a:r>
            <a:endParaRPr sz="1300">
              <a:solidFill>
                <a:srgbClr val="FF0000"/>
              </a:solidFill>
              <a:latin typeface="Courier New"/>
              <a:ea typeface="Courier New"/>
              <a:cs typeface="Courier New"/>
              <a:sym typeface="Courier New"/>
            </a:endParaRPr>
          </a:p>
          <a:p>
            <a:pPr marL="0" lvl="0" indent="0" algn="l" rtl="0">
              <a:lnSpc>
                <a:spcPct val="115000"/>
              </a:lnSpc>
              <a:spcBef>
                <a:spcPts val="600"/>
              </a:spcBef>
              <a:spcAft>
                <a:spcPts val="0"/>
              </a:spcAft>
              <a:buNone/>
            </a:pPr>
            <a:r>
              <a:rPr lang="en" sz="1300">
                <a:solidFill>
                  <a:srgbClr val="FF0000"/>
                </a:solidFill>
                <a:latin typeface="Courier New"/>
                <a:ea typeface="Courier New"/>
                <a:cs typeface="Courier New"/>
                <a:sym typeface="Courier New"/>
              </a:rPr>
              <a:t>a = 1+2j</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print(a, "is complex number?", isinstance(1+2j,complex))</a:t>
            </a:r>
            <a:endParaRPr sz="1300">
              <a:solidFill>
                <a:srgbClr val="FF0000"/>
              </a:solidFill>
              <a:latin typeface="Courier New"/>
              <a:ea typeface="Courier New"/>
              <a:cs typeface="Courier New"/>
              <a:sym typeface="Courier New"/>
            </a:endParaRPr>
          </a:p>
          <a:p>
            <a:pPr marL="0" lvl="0" indent="0" algn="l" rtl="0">
              <a:lnSpc>
                <a:spcPct val="115000"/>
              </a:lnSpc>
              <a:spcBef>
                <a:spcPts val="600"/>
              </a:spcBef>
              <a:spcAft>
                <a:spcPts val="0"/>
              </a:spcAft>
              <a:buNone/>
            </a:pPr>
            <a:r>
              <a:rPr lang="en" sz="1300">
                <a:solidFill>
                  <a:srgbClr val="FF0000"/>
                </a:solidFill>
                <a:latin typeface="Courier New"/>
                <a:ea typeface="Courier New"/>
                <a:cs typeface="Courier New"/>
                <a:sym typeface="Courier New"/>
              </a:rPr>
              <a:t>a = 2+3j</a:t>
            </a:r>
            <a:endParaRPr sz="1300">
              <a:solidFill>
                <a:srgbClr val="FF0000"/>
              </a:solidFill>
              <a:latin typeface="Courier New"/>
              <a:ea typeface="Courier New"/>
              <a:cs typeface="Courier New"/>
              <a:sym typeface="Courier New"/>
            </a:endParaRPr>
          </a:p>
          <a:p>
            <a:pPr marL="0" lvl="0" indent="0" algn="l" rtl="0">
              <a:lnSpc>
                <a:spcPct val="115000"/>
              </a:lnSpc>
              <a:spcBef>
                <a:spcPts val="400"/>
              </a:spcBef>
              <a:spcAft>
                <a:spcPts val="0"/>
              </a:spcAft>
              <a:buNone/>
            </a:pPr>
            <a:r>
              <a:rPr lang="en" sz="1300">
                <a:solidFill>
                  <a:srgbClr val="FF0000"/>
                </a:solidFill>
                <a:latin typeface="Courier New"/>
                <a:ea typeface="Courier New"/>
                <a:cs typeface="Courier New"/>
                <a:sym typeface="Courier New"/>
              </a:rPr>
              <a:t>b = 3+5j</a:t>
            </a:r>
            <a:endParaRPr sz="1300">
              <a:solidFill>
                <a:srgbClr val="FF0000"/>
              </a:solidFill>
              <a:latin typeface="Courier New"/>
              <a:ea typeface="Courier New"/>
              <a:cs typeface="Courier New"/>
              <a:sym typeface="Courier New"/>
            </a:endParaRPr>
          </a:p>
          <a:p>
            <a:pPr marL="0" lvl="0" indent="0" algn="l" rtl="0">
              <a:lnSpc>
                <a:spcPct val="115000"/>
              </a:lnSpc>
              <a:spcBef>
                <a:spcPts val="400"/>
              </a:spcBef>
              <a:spcAft>
                <a:spcPts val="0"/>
              </a:spcAft>
              <a:buNone/>
            </a:pPr>
            <a:r>
              <a:rPr lang="en" sz="1300">
                <a:solidFill>
                  <a:srgbClr val="FF0000"/>
                </a:solidFill>
                <a:latin typeface="Courier New"/>
                <a:ea typeface="Courier New"/>
                <a:cs typeface="Courier New"/>
                <a:sym typeface="Courier New"/>
              </a:rPr>
              <a:t>Print("The sum of Complex numbers is - ", a+b)</a:t>
            </a:r>
            <a:endParaRPr sz="1300">
              <a:solidFill>
                <a:srgbClr val="FF0000"/>
              </a:solidFill>
              <a:latin typeface="Courier New"/>
              <a:ea typeface="Courier New"/>
              <a:cs typeface="Courier New"/>
              <a:sym typeface="Courier New"/>
            </a:endParaRPr>
          </a:p>
          <a:p>
            <a:pPr marL="0" lvl="0" indent="0" algn="l" rtl="0">
              <a:lnSpc>
                <a:spcPct val="115000"/>
              </a:lnSpc>
              <a:spcBef>
                <a:spcPts val="400"/>
              </a:spcBef>
              <a:spcAft>
                <a:spcPts val="0"/>
              </a:spcAft>
              <a:buNone/>
            </a:pPr>
            <a:r>
              <a:rPr lang="en" sz="1300" b="1" u="sng">
                <a:solidFill>
                  <a:srgbClr val="FF0000"/>
                </a:solidFill>
                <a:latin typeface="Courier New"/>
                <a:ea typeface="Courier New"/>
                <a:cs typeface="Courier New"/>
                <a:sym typeface="Courier New"/>
              </a:rPr>
              <a:t>OUTPUT:</a:t>
            </a:r>
            <a:endParaRPr sz="1300" b="1" u="sng">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55555555555555555555555555555555555555 is of type &lt;class 'int'&gt;</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1.1111111111111112 is of type &lt;class 'float'&gt;</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(1+2j) is complex number? True</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200"/>
              </a:spcAft>
              <a:buNone/>
            </a:pPr>
            <a:r>
              <a:rPr lang="en" sz="1300">
                <a:solidFill>
                  <a:srgbClr val="FF0000"/>
                </a:solidFill>
                <a:latin typeface="Courier New"/>
                <a:ea typeface="Courier New"/>
                <a:cs typeface="Courier New"/>
                <a:sym typeface="Courier New"/>
              </a:rPr>
              <a:t>The sum of Complex numbers is - 5+8j</a:t>
            </a:r>
            <a:endParaRPr sz="1300" u="sng">
              <a:solidFill>
                <a:srgbClr val="FF0000"/>
              </a:solidFill>
              <a:latin typeface="Courier New"/>
              <a:ea typeface="Courier New"/>
              <a:cs typeface="Courier New"/>
              <a:sym typeface="Courier New"/>
            </a:endParaRPr>
          </a:p>
        </p:txBody>
      </p:sp>
      <p:pic>
        <p:nvPicPr>
          <p:cNvPr id="283" name="Google Shape;283;p35"/>
          <p:cNvPicPr preferRelativeResize="0"/>
          <p:nvPr/>
        </p:nvPicPr>
        <p:blipFill>
          <a:blip r:embed="rId4">
            <a:alphaModFix/>
          </a:blip>
          <a:stretch>
            <a:fillRect/>
          </a:stretch>
        </p:blipFill>
        <p:spPr>
          <a:xfrm>
            <a:off x="321700" y="1295200"/>
            <a:ext cx="285750" cy="27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6"/>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89" name="Google Shape;289;p36"/>
          <p:cNvSpPr/>
          <p:nvPr/>
        </p:nvSpPr>
        <p:spPr>
          <a:xfrm>
            <a:off x="78631" y="37025"/>
            <a:ext cx="8810700" cy="430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rgbClr val="003399"/>
                </a:solidFill>
                <a:latin typeface="Century Gothic"/>
                <a:ea typeface="Century Gothic"/>
                <a:cs typeface="Century Gothic"/>
                <a:sym typeface="Century Gothic"/>
              </a:rPr>
              <a:t>Writing numbers in binary, octal, and hexadecimal</a:t>
            </a:r>
            <a:endParaRPr sz="2200">
              <a:solidFill>
                <a:srgbClr val="003399"/>
              </a:solidFill>
              <a:latin typeface="Century Gothic"/>
              <a:ea typeface="Century Gothic"/>
              <a:cs typeface="Century Gothic"/>
              <a:sym typeface="Century Gothic"/>
            </a:endParaRPr>
          </a:p>
          <a:p>
            <a:pPr marL="0" marR="0" lvl="0" indent="0" algn="l" rtl="0">
              <a:spcBef>
                <a:spcPts val="0"/>
              </a:spcBef>
              <a:spcAft>
                <a:spcPts val="0"/>
              </a:spcAft>
              <a:buNone/>
            </a:pPr>
            <a:endParaRPr sz="2200">
              <a:solidFill>
                <a:srgbClr val="003399"/>
              </a:solidFill>
              <a:latin typeface="Century Gothic"/>
              <a:ea typeface="Century Gothic"/>
              <a:cs typeface="Century Gothic"/>
              <a:sym typeface="Century Gothic"/>
            </a:endParaRPr>
          </a:p>
        </p:txBody>
      </p:sp>
      <p:sp>
        <p:nvSpPr>
          <p:cNvPr id="290" name="Google Shape;290;p36"/>
          <p:cNvSpPr txBox="1"/>
          <p:nvPr/>
        </p:nvSpPr>
        <p:spPr>
          <a:xfrm>
            <a:off x="78625" y="552275"/>
            <a:ext cx="8950500" cy="613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More often than not, programmers need to deal with numbers other than decimal. To do this, you can use appropriate prefixes. Please the add the following prefixes to get appropriate number.</a:t>
            </a:r>
            <a:endParaRPr>
              <a:solidFill>
                <a:schemeClr val="dk1"/>
              </a:solidFill>
              <a:latin typeface="Calibri"/>
              <a:ea typeface="Calibri"/>
              <a:cs typeface="Calibri"/>
              <a:sym typeface="Calibri"/>
            </a:endParaRPr>
          </a:p>
        </p:txBody>
      </p:sp>
      <p:sp>
        <p:nvSpPr>
          <p:cNvPr id="291" name="Google Shape;291;p36"/>
          <p:cNvSpPr/>
          <p:nvPr/>
        </p:nvSpPr>
        <p:spPr>
          <a:xfrm>
            <a:off x="876300" y="2903875"/>
            <a:ext cx="7008300" cy="21639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FF0000"/>
                </a:solidFill>
                <a:latin typeface="Courier New"/>
                <a:ea typeface="Courier New"/>
                <a:cs typeface="Courier New"/>
                <a:sym typeface="Courier New"/>
              </a:rPr>
              <a:t>print("The actual value of Binary number 0b111 is – ",0b111)</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a:solidFill>
                  <a:srgbClr val="FF0000"/>
                </a:solidFill>
                <a:latin typeface="Courier New"/>
                <a:ea typeface="Courier New"/>
                <a:cs typeface="Courier New"/>
                <a:sym typeface="Courier New"/>
              </a:rPr>
              <a:t>int(0b10)</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a:solidFill>
                  <a:srgbClr val="FF0000"/>
                </a:solidFill>
                <a:latin typeface="Courier New"/>
                <a:ea typeface="Courier New"/>
                <a:cs typeface="Courier New"/>
                <a:sym typeface="Courier New"/>
              </a:rPr>
              <a:t>print("The actual value of Octal number 0O10 is – ",0O10)</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a:solidFill>
                  <a:srgbClr val="FF0000"/>
                </a:solidFill>
                <a:latin typeface="Courier New"/>
                <a:ea typeface="Courier New"/>
                <a:cs typeface="Courier New"/>
                <a:sym typeface="Courier New"/>
              </a:rPr>
              <a:t>float(0B10)</a:t>
            </a:r>
            <a:endParaRPr sz="900">
              <a:solidFill>
                <a:srgbClr val="FF0000"/>
              </a:solidFill>
              <a:latin typeface="Courier New"/>
              <a:ea typeface="Courier New"/>
              <a:cs typeface="Courier New"/>
              <a:sym typeface="Courier New"/>
            </a:endParaRPr>
          </a:p>
          <a:p>
            <a:pPr marL="0" lvl="0" indent="0" algn="l" rtl="0">
              <a:lnSpc>
                <a:spcPct val="150000"/>
              </a:lnSpc>
              <a:spcBef>
                <a:spcPts val="200"/>
              </a:spcBef>
              <a:spcAft>
                <a:spcPts val="0"/>
              </a:spcAft>
              <a:buNone/>
            </a:pPr>
            <a:r>
              <a:rPr lang="en" sz="900">
                <a:solidFill>
                  <a:srgbClr val="FF0000"/>
                </a:solidFill>
                <a:latin typeface="Courier New"/>
                <a:ea typeface="Courier New"/>
                <a:cs typeface="Courier New"/>
                <a:sym typeface="Courier New"/>
              </a:rPr>
              <a:t>print("The actual value of HexaDecimal number 0xFF is – ",0xFF)</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b="1" u="sng">
                <a:solidFill>
                  <a:srgbClr val="FF0000"/>
                </a:solidFill>
                <a:latin typeface="Courier New"/>
                <a:ea typeface="Courier New"/>
                <a:cs typeface="Courier New"/>
                <a:sym typeface="Courier New"/>
              </a:rPr>
              <a:t>Output:</a:t>
            </a:r>
            <a:endParaRPr sz="900" b="1" u="sng">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a:solidFill>
                  <a:srgbClr val="FF0000"/>
                </a:solidFill>
                <a:latin typeface="Courier New"/>
                <a:ea typeface="Courier New"/>
                <a:cs typeface="Courier New"/>
                <a:sym typeface="Courier New"/>
              </a:rPr>
              <a:t>The actual value of Binary number 0b111 is – 7</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a:solidFill>
                  <a:srgbClr val="FF0000"/>
                </a:solidFill>
                <a:latin typeface="Courier New"/>
                <a:ea typeface="Courier New"/>
                <a:cs typeface="Courier New"/>
                <a:sym typeface="Courier New"/>
              </a:rPr>
              <a:t>2</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a:solidFill>
                  <a:srgbClr val="FF0000"/>
                </a:solidFill>
                <a:latin typeface="Courier New"/>
                <a:ea typeface="Courier New"/>
                <a:cs typeface="Courier New"/>
                <a:sym typeface="Courier New"/>
              </a:rPr>
              <a:t>The actual value of Octal number 0O10 is – 8</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900">
                <a:solidFill>
                  <a:srgbClr val="FF0000"/>
                </a:solidFill>
                <a:latin typeface="Courier New"/>
                <a:ea typeface="Courier New"/>
                <a:cs typeface="Courier New"/>
                <a:sym typeface="Courier New"/>
              </a:rPr>
              <a:t>2.0</a:t>
            </a:r>
            <a:endParaRPr sz="900">
              <a:solidFill>
                <a:srgbClr val="FF0000"/>
              </a:solidFill>
              <a:latin typeface="Courier New"/>
              <a:ea typeface="Courier New"/>
              <a:cs typeface="Courier New"/>
              <a:sym typeface="Courier New"/>
            </a:endParaRPr>
          </a:p>
          <a:p>
            <a:pPr marL="0" lvl="0" indent="0" algn="l" rtl="0">
              <a:lnSpc>
                <a:spcPct val="115000"/>
              </a:lnSpc>
              <a:spcBef>
                <a:spcPts val="200"/>
              </a:spcBef>
              <a:spcAft>
                <a:spcPts val="200"/>
              </a:spcAft>
              <a:buNone/>
            </a:pPr>
            <a:r>
              <a:rPr lang="en" sz="900">
                <a:solidFill>
                  <a:srgbClr val="FF0000"/>
                </a:solidFill>
                <a:latin typeface="Courier New"/>
                <a:ea typeface="Courier New"/>
                <a:cs typeface="Courier New"/>
                <a:sym typeface="Courier New"/>
              </a:rPr>
              <a:t>The actual value of HexaDecimal number 0xFF is – 255</a:t>
            </a:r>
            <a:endParaRPr sz="900" u="sng">
              <a:solidFill>
                <a:srgbClr val="FF0000"/>
              </a:solidFill>
              <a:latin typeface="Courier New"/>
              <a:ea typeface="Courier New"/>
              <a:cs typeface="Courier New"/>
              <a:sym typeface="Courier New"/>
            </a:endParaRPr>
          </a:p>
        </p:txBody>
      </p:sp>
      <p:graphicFrame>
        <p:nvGraphicFramePr>
          <p:cNvPr id="292" name="Google Shape;292;p36"/>
          <p:cNvGraphicFramePr/>
          <p:nvPr/>
        </p:nvGraphicFramePr>
        <p:xfrm>
          <a:off x="876275" y="1210295"/>
          <a:ext cx="3000000" cy="3000000"/>
        </p:xfrm>
        <a:graphic>
          <a:graphicData uri="http://schemas.openxmlformats.org/drawingml/2006/table">
            <a:tbl>
              <a:tblPr>
                <a:noFill/>
                <a:tableStyleId>{34266ACC-9923-4326-A1E8-4C2962FABCEF}</a:tableStyleId>
              </a:tblPr>
              <a:tblGrid>
                <a:gridCol w="3498250"/>
                <a:gridCol w="3498250"/>
              </a:tblGrid>
              <a:tr h="330125">
                <a:tc>
                  <a:txBody>
                    <a:bodyPr/>
                    <a:lstStyle/>
                    <a:p>
                      <a:pPr marL="0" lvl="0" indent="0" algn="l" rtl="0">
                        <a:spcBef>
                          <a:spcPts val="0"/>
                        </a:spcBef>
                        <a:spcAft>
                          <a:spcPts val="0"/>
                        </a:spcAft>
                        <a:buNone/>
                      </a:pPr>
                      <a:r>
                        <a:rPr lang="en" sz="1200" b="1">
                          <a:solidFill>
                            <a:srgbClr val="F3F3F3"/>
                          </a:solidFill>
                        </a:rPr>
                        <a:t>Number System</a:t>
                      </a:r>
                      <a:endParaRPr sz="1200" b="1">
                        <a:solidFill>
                          <a:srgbClr val="F3F3F3"/>
                        </a:solidFill>
                      </a:endParaRPr>
                    </a:p>
                  </a:txBody>
                  <a:tcPr marL="91425" marR="91425" marT="91425" marB="91425">
                    <a:solidFill>
                      <a:srgbClr val="4A86E8"/>
                    </a:solidFill>
                  </a:tcPr>
                </a:tc>
                <a:tc>
                  <a:txBody>
                    <a:bodyPr/>
                    <a:lstStyle/>
                    <a:p>
                      <a:pPr marL="0" lvl="0" indent="0" algn="l" rtl="0">
                        <a:spcBef>
                          <a:spcPts val="0"/>
                        </a:spcBef>
                        <a:spcAft>
                          <a:spcPts val="0"/>
                        </a:spcAft>
                        <a:buNone/>
                      </a:pPr>
                      <a:r>
                        <a:rPr lang="en" sz="1200" b="1">
                          <a:solidFill>
                            <a:srgbClr val="FFFFFF"/>
                          </a:solidFill>
                        </a:rPr>
                        <a:t>Prefix</a:t>
                      </a:r>
                      <a:endParaRPr sz="1200" b="1">
                        <a:solidFill>
                          <a:srgbClr val="FFFFFF"/>
                        </a:solidFill>
                      </a:endParaRPr>
                    </a:p>
                  </a:txBody>
                  <a:tcPr marL="91425" marR="91425" marT="91425" marB="91425">
                    <a:solidFill>
                      <a:srgbClr val="4A86E8"/>
                    </a:solidFill>
                  </a:tcPr>
                </a:tc>
              </a:tr>
              <a:tr h="396200">
                <a:tc>
                  <a:txBody>
                    <a:bodyPr/>
                    <a:lstStyle/>
                    <a:p>
                      <a:pPr marL="0" lvl="0" indent="0" algn="l" rtl="0">
                        <a:spcBef>
                          <a:spcPts val="0"/>
                        </a:spcBef>
                        <a:spcAft>
                          <a:spcPts val="0"/>
                        </a:spcAft>
                        <a:buNone/>
                      </a:pPr>
                      <a:r>
                        <a:rPr lang="en" sz="1200"/>
                        <a:t>Binary</a:t>
                      </a:r>
                      <a:endParaRPr sz="1200"/>
                    </a:p>
                  </a:txBody>
                  <a:tcPr marL="91425" marR="91425" marT="91425" marB="91425"/>
                </a:tc>
                <a:tc>
                  <a:txBody>
                    <a:bodyPr/>
                    <a:lstStyle/>
                    <a:p>
                      <a:pPr marL="0" lvl="0" indent="0" algn="l" rtl="0">
                        <a:spcBef>
                          <a:spcPts val="0"/>
                        </a:spcBef>
                        <a:spcAft>
                          <a:spcPts val="0"/>
                        </a:spcAft>
                        <a:buNone/>
                      </a:pPr>
                      <a:r>
                        <a:rPr lang="en" sz="1200"/>
                        <a:t>0b or 0B </a:t>
                      </a:r>
                      <a:endParaRPr sz="1200"/>
                    </a:p>
                  </a:txBody>
                  <a:tcPr marL="91425" marR="91425" marT="91425" marB="91425"/>
                </a:tc>
              </a:tr>
              <a:tr h="330125">
                <a:tc>
                  <a:txBody>
                    <a:bodyPr/>
                    <a:lstStyle/>
                    <a:p>
                      <a:pPr marL="0" lvl="0" indent="0" algn="l" rtl="0">
                        <a:spcBef>
                          <a:spcPts val="0"/>
                        </a:spcBef>
                        <a:spcAft>
                          <a:spcPts val="0"/>
                        </a:spcAft>
                        <a:buNone/>
                      </a:pPr>
                      <a:r>
                        <a:rPr lang="en" sz="1200"/>
                        <a:t>Octal</a:t>
                      </a:r>
                      <a:endParaRPr sz="1200"/>
                    </a:p>
                  </a:txBody>
                  <a:tcPr marL="91425" marR="91425" marT="91425" marB="91425"/>
                </a:tc>
                <a:tc>
                  <a:txBody>
                    <a:bodyPr/>
                    <a:lstStyle/>
                    <a:p>
                      <a:pPr marL="0" lvl="0" indent="0" algn="l" rtl="0">
                        <a:spcBef>
                          <a:spcPts val="0"/>
                        </a:spcBef>
                        <a:spcAft>
                          <a:spcPts val="0"/>
                        </a:spcAft>
                        <a:buNone/>
                      </a:pPr>
                      <a:r>
                        <a:rPr lang="en" sz="1200"/>
                        <a:t>0o or 0O</a:t>
                      </a:r>
                      <a:endParaRPr sz="1200"/>
                    </a:p>
                  </a:txBody>
                  <a:tcPr marL="91425" marR="91425" marT="91425" marB="91425"/>
                </a:tc>
              </a:tr>
              <a:tr h="396200">
                <a:tc>
                  <a:txBody>
                    <a:bodyPr/>
                    <a:lstStyle/>
                    <a:p>
                      <a:pPr marL="0" lvl="0" indent="0" algn="l" rtl="0">
                        <a:spcBef>
                          <a:spcPts val="0"/>
                        </a:spcBef>
                        <a:spcAft>
                          <a:spcPts val="0"/>
                        </a:spcAft>
                        <a:buNone/>
                      </a:pPr>
                      <a:r>
                        <a:rPr lang="en" sz="1200"/>
                        <a:t>HexaDecimal</a:t>
                      </a:r>
                      <a:endParaRPr sz="1200"/>
                    </a:p>
                  </a:txBody>
                  <a:tcPr marL="91425" marR="91425" marT="91425" marB="91425"/>
                </a:tc>
                <a:tc>
                  <a:txBody>
                    <a:bodyPr/>
                    <a:lstStyle/>
                    <a:p>
                      <a:pPr marL="0" lvl="0" indent="0" algn="l" rtl="0">
                        <a:spcBef>
                          <a:spcPts val="0"/>
                        </a:spcBef>
                        <a:spcAft>
                          <a:spcPts val="0"/>
                        </a:spcAft>
                        <a:buNone/>
                      </a:pPr>
                      <a:r>
                        <a:rPr lang="en" sz="1200"/>
                        <a:t>0x or 0X</a:t>
                      </a:r>
                      <a:endParaRPr sz="1200"/>
                    </a:p>
                  </a:txBody>
                  <a:tcPr marL="91425" marR="91425" marT="91425" marB="91425"/>
                </a:tc>
              </a:tr>
            </a:tbl>
          </a:graphicData>
        </a:graphic>
      </p:graphicFrame>
      <p:pic>
        <p:nvPicPr>
          <p:cNvPr id="293" name="Google Shape;293;p36"/>
          <p:cNvPicPr preferRelativeResize="0"/>
          <p:nvPr/>
        </p:nvPicPr>
        <p:blipFill>
          <a:blip r:embed="rId4">
            <a:alphaModFix/>
          </a:blip>
          <a:stretch>
            <a:fillRect/>
          </a:stretch>
        </p:blipFill>
        <p:spPr>
          <a:xfrm>
            <a:off x="461475" y="2903875"/>
            <a:ext cx="285750" cy="27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7"/>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99" name="Google Shape;299;p37"/>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Conversion Functions </a:t>
            </a:r>
            <a:r>
              <a:rPr lang="en" sz="2400">
                <a:solidFill>
                  <a:srgbClr val="C00000"/>
                </a:solidFill>
                <a:latin typeface="Century Gothic"/>
                <a:ea typeface="Century Gothic"/>
                <a:cs typeface="Century Gothic"/>
                <a:sym typeface="Century Gothic"/>
              </a:rPr>
              <a:t>[Hands-on]</a:t>
            </a:r>
            <a:endParaRPr sz="3200">
              <a:solidFill>
                <a:srgbClr val="C00000"/>
              </a:solidFill>
              <a:latin typeface="Century Gothic"/>
              <a:ea typeface="Century Gothic"/>
              <a:cs typeface="Century Gothic"/>
              <a:sym typeface="Century Gothic"/>
            </a:endParaRPr>
          </a:p>
        </p:txBody>
      </p:sp>
      <p:sp>
        <p:nvSpPr>
          <p:cNvPr id="300" name="Google Shape;300;p37"/>
          <p:cNvSpPr/>
          <p:nvPr/>
        </p:nvSpPr>
        <p:spPr>
          <a:xfrm>
            <a:off x="154825" y="933275"/>
            <a:ext cx="310800" cy="3767400"/>
          </a:xfrm>
          <a:prstGeom prst="rect">
            <a:avLst/>
          </a:prstGeom>
          <a:solidFill>
            <a:srgbClr val="FFFFFF"/>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310175" y="1150625"/>
            <a:ext cx="310800" cy="312900"/>
          </a:xfrm>
          <a:prstGeom prst="rect">
            <a:avLst/>
          </a:prstGeom>
          <a:solidFill>
            <a:srgbClr val="FFFFFF"/>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02" name="Google Shape;302;p37"/>
          <p:cNvSpPr txBox="1"/>
          <p:nvPr/>
        </p:nvSpPr>
        <p:spPr>
          <a:xfrm>
            <a:off x="629500" y="1085675"/>
            <a:ext cx="6768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int()</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p:txBody>
      </p:sp>
      <p:cxnSp>
        <p:nvCxnSpPr>
          <p:cNvPr id="303" name="Google Shape;303;p37"/>
          <p:cNvCxnSpPr/>
          <p:nvPr/>
        </p:nvCxnSpPr>
        <p:spPr>
          <a:xfrm>
            <a:off x="620975" y="1459475"/>
            <a:ext cx="914400" cy="9000"/>
          </a:xfrm>
          <a:prstGeom prst="straightConnector1">
            <a:avLst/>
          </a:prstGeom>
          <a:noFill/>
          <a:ln w="19050" cap="flat" cmpd="sng">
            <a:solidFill>
              <a:srgbClr val="0070C0"/>
            </a:solidFill>
            <a:prstDash val="solid"/>
            <a:round/>
            <a:headEnd type="none" w="med" len="med"/>
            <a:tailEnd type="none" w="med" len="med"/>
          </a:ln>
        </p:spPr>
      </p:cxnSp>
      <p:sp>
        <p:nvSpPr>
          <p:cNvPr id="304" name="Google Shape;304;p37"/>
          <p:cNvSpPr/>
          <p:nvPr/>
        </p:nvSpPr>
        <p:spPr>
          <a:xfrm>
            <a:off x="310175" y="1684025"/>
            <a:ext cx="310800" cy="312900"/>
          </a:xfrm>
          <a:prstGeom prst="rect">
            <a:avLst/>
          </a:prstGeom>
          <a:solidFill>
            <a:srgbClr val="FFFFFF"/>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05" name="Google Shape;305;p37"/>
          <p:cNvSpPr txBox="1"/>
          <p:nvPr/>
        </p:nvSpPr>
        <p:spPr>
          <a:xfrm>
            <a:off x="629500" y="1619075"/>
            <a:ext cx="7464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float()</a:t>
            </a:r>
            <a:endParaRPr>
              <a:solidFill>
                <a:schemeClr val="dk1"/>
              </a:solidFill>
              <a:latin typeface="Calibri"/>
              <a:ea typeface="Calibri"/>
              <a:cs typeface="Calibri"/>
              <a:sym typeface="Calibri"/>
            </a:endParaRPr>
          </a:p>
        </p:txBody>
      </p:sp>
      <p:cxnSp>
        <p:nvCxnSpPr>
          <p:cNvPr id="306" name="Google Shape;306;p37"/>
          <p:cNvCxnSpPr/>
          <p:nvPr/>
        </p:nvCxnSpPr>
        <p:spPr>
          <a:xfrm>
            <a:off x="620975" y="1992875"/>
            <a:ext cx="914400" cy="9000"/>
          </a:xfrm>
          <a:prstGeom prst="straightConnector1">
            <a:avLst/>
          </a:prstGeom>
          <a:noFill/>
          <a:ln w="19050" cap="flat" cmpd="sng">
            <a:solidFill>
              <a:srgbClr val="0070C0"/>
            </a:solidFill>
            <a:prstDash val="solid"/>
            <a:round/>
            <a:headEnd type="none" w="med" len="med"/>
            <a:tailEnd type="none" w="med" len="med"/>
          </a:ln>
        </p:spPr>
      </p:cxnSp>
      <p:sp>
        <p:nvSpPr>
          <p:cNvPr id="307" name="Google Shape;307;p37"/>
          <p:cNvSpPr/>
          <p:nvPr/>
        </p:nvSpPr>
        <p:spPr>
          <a:xfrm>
            <a:off x="310175" y="2293625"/>
            <a:ext cx="310800" cy="312900"/>
          </a:xfrm>
          <a:prstGeom prst="rect">
            <a:avLst/>
          </a:prstGeom>
          <a:solidFill>
            <a:srgbClr val="FFFFFF"/>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08" name="Google Shape;308;p37"/>
          <p:cNvSpPr txBox="1"/>
          <p:nvPr/>
        </p:nvSpPr>
        <p:spPr>
          <a:xfrm>
            <a:off x="629500" y="2228675"/>
            <a:ext cx="9144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complex()</a:t>
            </a:r>
            <a:endParaRPr>
              <a:solidFill>
                <a:schemeClr val="dk1"/>
              </a:solidFill>
              <a:latin typeface="Calibri"/>
              <a:ea typeface="Calibri"/>
              <a:cs typeface="Calibri"/>
              <a:sym typeface="Calibri"/>
            </a:endParaRPr>
          </a:p>
        </p:txBody>
      </p:sp>
      <p:cxnSp>
        <p:nvCxnSpPr>
          <p:cNvPr id="309" name="Google Shape;309;p37"/>
          <p:cNvCxnSpPr/>
          <p:nvPr/>
        </p:nvCxnSpPr>
        <p:spPr>
          <a:xfrm>
            <a:off x="620975" y="2602475"/>
            <a:ext cx="914400" cy="9000"/>
          </a:xfrm>
          <a:prstGeom prst="straightConnector1">
            <a:avLst/>
          </a:prstGeom>
          <a:noFill/>
          <a:ln w="19050" cap="flat" cmpd="sng">
            <a:solidFill>
              <a:srgbClr val="0070C0"/>
            </a:solidFill>
            <a:prstDash val="solid"/>
            <a:round/>
            <a:headEnd type="none" w="med" len="med"/>
            <a:tailEnd type="none" w="med" len="med"/>
          </a:ln>
        </p:spPr>
      </p:cxnSp>
      <p:sp>
        <p:nvSpPr>
          <p:cNvPr id="310" name="Google Shape;310;p37"/>
          <p:cNvSpPr/>
          <p:nvPr/>
        </p:nvSpPr>
        <p:spPr>
          <a:xfrm>
            <a:off x="310175" y="2903225"/>
            <a:ext cx="310800" cy="312900"/>
          </a:xfrm>
          <a:prstGeom prst="rect">
            <a:avLst/>
          </a:prstGeom>
          <a:solidFill>
            <a:srgbClr val="FFFFFF"/>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11" name="Google Shape;311;p37"/>
          <p:cNvSpPr txBox="1"/>
          <p:nvPr/>
        </p:nvSpPr>
        <p:spPr>
          <a:xfrm>
            <a:off x="629500" y="2838275"/>
            <a:ext cx="7464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bin()</a:t>
            </a:r>
            <a:endParaRPr>
              <a:solidFill>
                <a:schemeClr val="dk1"/>
              </a:solidFill>
              <a:latin typeface="Calibri"/>
              <a:ea typeface="Calibri"/>
              <a:cs typeface="Calibri"/>
              <a:sym typeface="Calibri"/>
            </a:endParaRPr>
          </a:p>
        </p:txBody>
      </p:sp>
      <p:cxnSp>
        <p:nvCxnSpPr>
          <p:cNvPr id="312" name="Google Shape;312;p37"/>
          <p:cNvCxnSpPr/>
          <p:nvPr/>
        </p:nvCxnSpPr>
        <p:spPr>
          <a:xfrm>
            <a:off x="620975" y="3212075"/>
            <a:ext cx="914400" cy="9000"/>
          </a:xfrm>
          <a:prstGeom prst="straightConnector1">
            <a:avLst/>
          </a:prstGeom>
          <a:noFill/>
          <a:ln w="19050" cap="flat" cmpd="sng">
            <a:solidFill>
              <a:srgbClr val="0070C0"/>
            </a:solidFill>
            <a:prstDash val="solid"/>
            <a:round/>
            <a:headEnd type="none" w="med" len="med"/>
            <a:tailEnd type="none" w="med" len="med"/>
          </a:ln>
        </p:spPr>
      </p:cxnSp>
      <p:sp>
        <p:nvSpPr>
          <p:cNvPr id="313" name="Google Shape;313;p37"/>
          <p:cNvSpPr/>
          <p:nvPr/>
        </p:nvSpPr>
        <p:spPr>
          <a:xfrm>
            <a:off x="310175" y="3512825"/>
            <a:ext cx="310800" cy="312900"/>
          </a:xfrm>
          <a:prstGeom prst="rect">
            <a:avLst/>
          </a:prstGeom>
          <a:solidFill>
            <a:srgbClr val="FFFFFF"/>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14" name="Google Shape;314;p37"/>
          <p:cNvSpPr txBox="1"/>
          <p:nvPr/>
        </p:nvSpPr>
        <p:spPr>
          <a:xfrm>
            <a:off x="629500" y="3447875"/>
            <a:ext cx="8025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oct()</a:t>
            </a:r>
            <a:endParaRPr>
              <a:solidFill>
                <a:schemeClr val="dk1"/>
              </a:solidFill>
              <a:latin typeface="Calibri"/>
              <a:ea typeface="Calibri"/>
              <a:cs typeface="Calibri"/>
              <a:sym typeface="Calibri"/>
            </a:endParaRPr>
          </a:p>
        </p:txBody>
      </p:sp>
      <p:cxnSp>
        <p:nvCxnSpPr>
          <p:cNvPr id="315" name="Google Shape;315;p37"/>
          <p:cNvCxnSpPr/>
          <p:nvPr/>
        </p:nvCxnSpPr>
        <p:spPr>
          <a:xfrm>
            <a:off x="620975" y="3821675"/>
            <a:ext cx="914400" cy="9000"/>
          </a:xfrm>
          <a:prstGeom prst="straightConnector1">
            <a:avLst/>
          </a:prstGeom>
          <a:noFill/>
          <a:ln w="19050" cap="flat" cmpd="sng">
            <a:solidFill>
              <a:srgbClr val="0070C0"/>
            </a:solidFill>
            <a:prstDash val="solid"/>
            <a:round/>
            <a:headEnd type="none" w="med" len="med"/>
            <a:tailEnd type="none" w="med" len="med"/>
          </a:ln>
        </p:spPr>
      </p:cxnSp>
      <p:sp>
        <p:nvSpPr>
          <p:cNvPr id="316" name="Google Shape;316;p37"/>
          <p:cNvSpPr/>
          <p:nvPr/>
        </p:nvSpPr>
        <p:spPr>
          <a:xfrm>
            <a:off x="310175" y="4122425"/>
            <a:ext cx="310800" cy="312900"/>
          </a:xfrm>
          <a:prstGeom prst="rect">
            <a:avLst/>
          </a:prstGeom>
          <a:solidFill>
            <a:srgbClr val="FFFFFF"/>
          </a:solidFill>
          <a:ln w="9525"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17" name="Google Shape;317;p37"/>
          <p:cNvSpPr txBox="1"/>
          <p:nvPr/>
        </p:nvSpPr>
        <p:spPr>
          <a:xfrm>
            <a:off x="629500" y="4057475"/>
            <a:ext cx="7464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hex()</a:t>
            </a:r>
            <a:endParaRPr>
              <a:solidFill>
                <a:schemeClr val="dk1"/>
              </a:solidFill>
              <a:latin typeface="Calibri"/>
              <a:ea typeface="Calibri"/>
              <a:cs typeface="Calibri"/>
              <a:sym typeface="Calibri"/>
            </a:endParaRPr>
          </a:p>
        </p:txBody>
      </p:sp>
      <p:cxnSp>
        <p:nvCxnSpPr>
          <p:cNvPr id="318" name="Google Shape;318;p37"/>
          <p:cNvCxnSpPr/>
          <p:nvPr/>
        </p:nvCxnSpPr>
        <p:spPr>
          <a:xfrm>
            <a:off x="620975" y="4431275"/>
            <a:ext cx="914400" cy="9000"/>
          </a:xfrm>
          <a:prstGeom prst="straightConnector1">
            <a:avLst/>
          </a:prstGeom>
          <a:noFill/>
          <a:ln w="19050" cap="flat" cmpd="sng">
            <a:solidFill>
              <a:srgbClr val="0070C0"/>
            </a:solidFill>
            <a:prstDash val="solid"/>
            <a:round/>
            <a:headEnd type="none" w="med" len="med"/>
            <a:tailEnd type="none" w="med" len="med"/>
          </a:ln>
        </p:spPr>
      </p:cxnSp>
      <p:sp>
        <p:nvSpPr>
          <p:cNvPr id="319" name="Google Shape;319;p37"/>
          <p:cNvSpPr/>
          <p:nvPr/>
        </p:nvSpPr>
        <p:spPr>
          <a:xfrm>
            <a:off x="1951200" y="857075"/>
            <a:ext cx="7008300" cy="39960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FF0000"/>
                </a:solidFill>
                <a:latin typeface="Courier New"/>
                <a:ea typeface="Courier New"/>
                <a:cs typeface="Courier New"/>
                <a:sym typeface="Courier New"/>
              </a:rPr>
              <a:t>int(7), int (7.7) &amp; int(2+3j)  → 7, 8 &amp; TypeErro can’t convert complex to int</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 </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float(7), float (7.0) &amp; float(0o10) → 7.0, 7.0 &amp; 8.0</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complex(2), complex(2.3) &amp; complex(2+3.0j) → 2+0j, 2.3+0j &amp; 2+3j</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bin(2), bin(2.3) &amp; bin(2+3j) → 0b10, TypeErro ‘float’ object cannot be interpreted as an integer, TypeErro ‘complex’ object cannot be interpreted as an integer</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r>
              <a:rPr lang="en" sz="1300">
                <a:solidFill>
                  <a:srgbClr val="FF0000"/>
                </a:solidFill>
                <a:latin typeface="Courier New"/>
                <a:ea typeface="Courier New"/>
                <a:cs typeface="Courier New"/>
                <a:sym typeface="Courier New"/>
              </a:rPr>
              <a:t>oct(8), oct(8.3) → 0o10, TypeErro ‘float’ object cannot be interpreted as an integer</a:t>
            </a: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0"/>
              </a:spcAft>
              <a:buNone/>
            </a:pPr>
            <a:endParaRPr sz="1300">
              <a:solidFill>
                <a:srgbClr val="FF0000"/>
              </a:solidFill>
              <a:latin typeface="Courier New"/>
              <a:ea typeface="Courier New"/>
              <a:cs typeface="Courier New"/>
              <a:sym typeface="Courier New"/>
            </a:endParaRPr>
          </a:p>
          <a:p>
            <a:pPr marL="0" lvl="0" indent="0" algn="l" rtl="0">
              <a:lnSpc>
                <a:spcPct val="115000"/>
              </a:lnSpc>
              <a:spcBef>
                <a:spcPts val="200"/>
              </a:spcBef>
              <a:spcAft>
                <a:spcPts val="200"/>
              </a:spcAft>
              <a:buNone/>
            </a:pPr>
            <a:r>
              <a:rPr lang="en" sz="1300">
                <a:solidFill>
                  <a:srgbClr val="FF0000"/>
                </a:solidFill>
                <a:latin typeface="Courier New"/>
                <a:ea typeface="Courier New"/>
                <a:cs typeface="Courier New"/>
                <a:sym typeface="Courier New"/>
              </a:rPr>
              <a:t>hex(255) &amp; hex(0) → 0xff &amp; 0x0</a:t>
            </a:r>
            <a:endParaRPr sz="1300" u="sng">
              <a:solidFill>
                <a:srgbClr val="FF0000"/>
              </a:solidFill>
              <a:latin typeface="Courier New"/>
              <a:ea typeface="Courier New"/>
              <a:cs typeface="Courier New"/>
              <a:sym typeface="Courier New"/>
            </a:endParaRPr>
          </a:p>
        </p:txBody>
      </p:sp>
      <p:pic>
        <p:nvPicPr>
          <p:cNvPr id="320" name="Google Shape;320;p37"/>
          <p:cNvPicPr preferRelativeResize="0"/>
          <p:nvPr/>
        </p:nvPicPr>
        <p:blipFill>
          <a:blip r:embed="rId4">
            <a:alphaModFix/>
          </a:blip>
          <a:stretch>
            <a:fillRect/>
          </a:stretch>
        </p:blipFill>
        <p:spPr>
          <a:xfrm>
            <a:off x="1543900" y="857075"/>
            <a:ext cx="285750" cy="27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38"/>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26" name="Google Shape;326;p38"/>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Fractions &amp; Math Module </a:t>
            </a:r>
            <a:r>
              <a:rPr lang="en" sz="2400">
                <a:solidFill>
                  <a:srgbClr val="C00000"/>
                </a:solidFill>
                <a:latin typeface="Century Gothic"/>
                <a:ea typeface="Century Gothic"/>
                <a:cs typeface="Century Gothic"/>
                <a:sym typeface="Century Gothic"/>
              </a:rPr>
              <a:t>[Hands-on]</a:t>
            </a:r>
            <a:endParaRPr sz="3200">
              <a:solidFill>
                <a:srgbClr val="C00000"/>
              </a:solidFill>
              <a:latin typeface="Century Gothic"/>
              <a:ea typeface="Century Gothic"/>
              <a:cs typeface="Century Gothic"/>
              <a:sym typeface="Century Gothic"/>
            </a:endParaRPr>
          </a:p>
        </p:txBody>
      </p:sp>
      <p:sp>
        <p:nvSpPr>
          <p:cNvPr id="327" name="Google Shape;327;p38"/>
          <p:cNvSpPr txBox="1"/>
          <p:nvPr/>
        </p:nvSpPr>
        <p:spPr>
          <a:xfrm>
            <a:off x="78625" y="616325"/>
            <a:ext cx="8950500" cy="4466700"/>
          </a:xfrm>
          <a:prstGeom prst="rect">
            <a:avLst/>
          </a:prstGeom>
          <a:solidFill>
            <a:srgbClr val="FFFFFF"/>
          </a:solidFill>
          <a:ln>
            <a:noFill/>
          </a:ln>
        </p:spPr>
        <p:txBody>
          <a:bodyPr spcFirstLastPara="1" wrap="square" lIns="91425" tIns="91425" rIns="91425" bIns="91425" anchor="t" anchorCtr="0">
            <a:noAutofit/>
          </a:bodyPr>
          <a:lstStyle/>
          <a:p>
            <a:pPr marL="457200" lvl="0" indent="-301625" algn="l" rtl="0">
              <a:lnSpc>
                <a:spcPct val="115000"/>
              </a:lnSpc>
              <a:spcBef>
                <a:spcPts val="0"/>
              </a:spcBef>
              <a:spcAft>
                <a:spcPts val="0"/>
              </a:spcAft>
              <a:buClr>
                <a:srgbClr val="404040"/>
              </a:buClr>
              <a:buSzPts val="1150"/>
              <a:buFont typeface="Verdana"/>
              <a:buChar char="❏"/>
            </a:pPr>
            <a:r>
              <a:rPr lang="en" sz="1150">
                <a:solidFill>
                  <a:srgbClr val="404040"/>
                </a:solidFill>
                <a:highlight>
                  <a:srgbClr val="FAFAFA"/>
                </a:highlight>
                <a:latin typeface="Verdana"/>
                <a:ea typeface="Verdana"/>
                <a:cs typeface="Verdana"/>
                <a:sym typeface="Verdana"/>
              </a:rPr>
              <a:t>Fractions module lets you deal with fractions. The Fraction() function returns the value in the form of numerator and denominator. It can also take two arguments. We can print the fraction of 1.5 as follows:</a:t>
            </a: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457200" lvl="0" indent="-301625" algn="l" rtl="0">
              <a:lnSpc>
                <a:spcPct val="115000"/>
              </a:lnSpc>
              <a:spcBef>
                <a:spcPts val="800"/>
              </a:spcBef>
              <a:spcAft>
                <a:spcPts val="0"/>
              </a:spcAft>
              <a:buClr>
                <a:srgbClr val="404040"/>
              </a:buClr>
              <a:buSzPts val="1150"/>
              <a:buFont typeface="Verdana"/>
              <a:buChar char="❏"/>
            </a:pPr>
            <a:r>
              <a:rPr lang="en" sz="1150">
                <a:solidFill>
                  <a:srgbClr val="404040"/>
                </a:solidFill>
                <a:highlight>
                  <a:srgbClr val="FAFAFA"/>
                </a:highlight>
                <a:latin typeface="Verdana"/>
                <a:ea typeface="Verdana"/>
                <a:cs typeface="Verdana"/>
                <a:sym typeface="Verdana"/>
              </a:rPr>
              <a:t>Math Module has all important mathematical functions like exp, trigonometric functions, logarithmic functions, factorial, and more.</a:t>
            </a: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800"/>
              </a:spcAft>
              <a:buNone/>
            </a:pPr>
            <a:endParaRPr sz="1150">
              <a:solidFill>
                <a:srgbClr val="404040"/>
              </a:solidFill>
              <a:highlight>
                <a:srgbClr val="FAFAFA"/>
              </a:highlight>
              <a:latin typeface="Verdana"/>
              <a:ea typeface="Verdana"/>
              <a:cs typeface="Verdana"/>
              <a:sym typeface="Verdana"/>
            </a:endParaRPr>
          </a:p>
        </p:txBody>
      </p:sp>
      <p:sp>
        <p:nvSpPr>
          <p:cNvPr id="328" name="Google Shape;328;p38"/>
          <p:cNvSpPr/>
          <p:nvPr/>
        </p:nvSpPr>
        <p:spPr>
          <a:xfrm>
            <a:off x="2102150" y="1226800"/>
            <a:ext cx="3991800" cy="12894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&gt;&gt;&gt; from fractions import Fraction</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&gt;&gt;&gt; print(Fraction(1.5))</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3/2</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&gt;&gt;&gt; print(Fraction(1,3))</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1/3</a:t>
            </a:r>
            <a:endParaRPr sz="1300">
              <a:solidFill>
                <a:srgbClr val="FF0000"/>
              </a:solidFill>
              <a:highlight>
                <a:srgbClr val="FFFFFF"/>
              </a:highlight>
              <a:latin typeface="Courier New"/>
              <a:ea typeface="Courier New"/>
              <a:cs typeface="Courier New"/>
              <a:sym typeface="Courier New"/>
            </a:endParaRPr>
          </a:p>
        </p:txBody>
      </p:sp>
      <p:sp>
        <p:nvSpPr>
          <p:cNvPr id="329" name="Google Shape;329;p38"/>
          <p:cNvSpPr/>
          <p:nvPr/>
        </p:nvSpPr>
        <p:spPr>
          <a:xfrm>
            <a:off x="2102150" y="3321975"/>
            <a:ext cx="3991800" cy="16770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&gt;&gt;&gt; import math</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&gt;&gt;&gt; math.factorial(5)</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120</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&gt;&gt;&gt;  math.exp(3)</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20.085536923187668</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&gt;&gt;&gt;  math.tan(90)</a:t>
            </a:r>
            <a:endParaRPr sz="13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300">
                <a:solidFill>
                  <a:srgbClr val="FF0000"/>
                </a:solidFill>
                <a:highlight>
                  <a:srgbClr val="FFFFFF"/>
                </a:highlight>
                <a:latin typeface="Courier New"/>
                <a:ea typeface="Courier New"/>
                <a:cs typeface="Courier New"/>
                <a:sym typeface="Courier New"/>
              </a:rPr>
              <a:t>-1.995200412208242</a:t>
            </a:r>
            <a:endParaRPr sz="1300">
              <a:solidFill>
                <a:srgbClr val="FF0000"/>
              </a:solidFill>
              <a:highlight>
                <a:srgbClr val="FFFFFF"/>
              </a:highlight>
              <a:latin typeface="Courier New"/>
              <a:ea typeface="Courier New"/>
              <a:cs typeface="Courier New"/>
              <a:sym typeface="Courier New"/>
            </a:endParaRPr>
          </a:p>
        </p:txBody>
      </p:sp>
      <p:pic>
        <p:nvPicPr>
          <p:cNvPr id="330" name="Google Shape;330;p38"/>
          <p:cNvPicPr preferRelativeResize="0"/>
          <p:nvPr/>
        </p:nvPicPr>
        <p:blipFill>
          <a:blip r:embed="rId4">
            <a:alphaModFix/>
          </a:blip>
          <a:stretch>
            <a:fillRect/>
          </a:stretch>
        </p:blipFill>
        <p:spPr>
          <a:xfrm>
            <a:off x="1704075" y="1226800"/>
            <a:ext cx="285750" cy="276225"/>
          </a:xfrm>
          <a:prstGeom prst="rect">
            <a:avLst/>
          </a:prstGeom>
          <a:noFill/>
          <a:ln>
            <a:noFill/>
          </a:ln>
        </p:spPr>
      </p:pic>
      <p:pic>
        <p:nvPicPr>
          <p:cNvPr id="331" name="Google Shape;331;p38"/>
          <p:cNvPicPr preferRelativeResize="0"/>
          <p:nvPr/>
        </p:nvPicPr>
        <p:blipFill>
          <a:blip r:embed="rId4">
            <a:alphaModFix/>
          </a:blip>
          <a:stretch>
            <a:fillRect/>
          </a:stretch>
        </p:blipFill>
        <p:spPr>
          <a:xfrm>
            <a:off x="1704075" y="3321975"/>
            <a:ext cx="285750"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3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37" name="Google Shape;337;p39"/>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Strings</a:t>
            </a:r>
            <a:endParaRPr sz="3200">
              <a:solidFill>
                <a:srgbClr val="C00000"/>
              </a:solidFill>
              <a:latin typeface="Century Gothic"/>
              <a:ea typeface="Century Gothic"/>
              <a:cs typeface="Century Gothic"/>
              <a:sym typeface="Century Gothic"/>
            </a:endParaRPr>
          </a:p>
        </p:txBody>
      </p:sp>
      <p:sp>
        <p:nvSpPr>
          <p:cNvPr id="338" name="Google Shape;338;p39"/>
          <p:cNvSpPr/>
          <p:nvPr/>
        </p:nvSpPr>
        <p:spPr>
          <a:xfrm>
            <a:off x="433275" y="931800"/>
            <a:ext cx="1202100" cy="430800"/>
          </a:xfrm>
          <a:prstGeom prst="roundRect">
            <a:avLst>
              <a:gd name="adj" fmla="val 16667"/>
            </a:avLst>
          </a:prstGeom>
          <a:solidFill>
            <a:srgbClr val="FFFFFF"/>
          </a:solidFill>
          <a:ln w="28575"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Introduction to Strings</a:t>
            </a:r>
            <a:endParaRPr sz="1200" b="1"/>
          </a:p>
        </p:txBody>
      </p:sp>
      <p:sp>
        <p:nvSpPr>
          <p:cNvPr id="339" name="Google Shape;339;p39"/>
          <p:cNvSpPr/>
          <p:nvPr/>
        </p:nvSpPr>
        <p:spPr>
          <a:xfrm>
            <a:off x="152375" y="1938400"/>
            <a:ext cx="1202100" cy="430800"/>
          </a:xfrm>
          <a:prstGeom prst="roundRect">
            <a:avLst>
              <a:gd name="adj" fmla="val 16667"/>
            </a:avLst>
          </a:prstGeom>
          <a:solidFill>
            <a:srgbClr val="FFFFFF"/>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Declaring a String</a:t>
            </a:r>
            <a:endParaRPr sz="1200" b="1"/>
          </a:p>
        </p:txBody>
      </p:sp>
      <p:sp>
        <p:nvSpPr>
          <p:cNvPr id="340" name="Google Shape;340;p39"/>
          <p:cNvSpPr/>
          <p:nvPr/>
        </p:nvSpPr>
        <p:spPr>
          <a:xfrm>
            <a:off x="1035550" y="2753975"/>
            <a:ext cx="1456200" cy="496500"/>
          </a:xfrm>
          <a:prstGeom prst="roundRect">
            <a:avLst>
              <a:gd name="adj" fmla="val 16667"/>
            </a:avLst>
          </a:prstGeom>
          <a:solidFill>
            <a:srgbClr val="FFFFFF"/>
          </a:solid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Using quotes inside a Strings</a:t>
            </a:r>
            <a:endParaRPr sz="1200" b="1"/>
          </a:p>
        </p:txBody>
      </p:sp>
      <p:sp>
        <p:nvSpPr>
          <p:cNvPr id="341" name="Google Shape;341;p39"/>
          <p:cNvSpPr/>
          <p:nvPr/>
        </p:nvSpPr>
        <p:spPr>
          <a:xfrm>
            <a:off x="152375" y="3465975"/>
            <a:ext cx="1202100" cy="610500"/>
          </a:xfrm>
          <a:prstGeom prst="roundRect">
            <a:avLst>
              <a:gd name="adj" fmla="val 16667"/>
            </a:avLst>
          </a:prstGeom>
          <a:solidFill>
            <a:srgbClr val="FFFFFF"/>
          </a:solid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Spanning String across times</a:t>
            </a:r>
            <a:endParaRPr sz="1200" b="1"/>
          </a:p>
        </p:txBody>
      </p:sp>
      <p:sp>
        <p:nvSpPr>
          <p:cNvPr id="342" name="Google Shape;342;p39"/>
          <p:cNvSpPr/>
          <p:nvPr/>
        </p:nvSpPr>
        <p:spPr>
          <a:xfrm>
            <a:off x="1007550" y="4426450"/>
            <a:ext cx="1080000" cy="430800"/>
          </a:xfrm>
          <a:prstGeom prst="roundRect">
            <a:avLst>
              <a:gd name="adj" fmla="val 16667"/>
            </a:avLst>
          </a:prstGeom>
          <a:solidFill>
            <a:srgbClr val="FFFFFF"/>
          </a:solidFill>
          <a:ln w="2857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Accessing a String</a:t>
            </a:r>
            <a:endParaRPr sz="1200" b="1"/>
          </a:p>
        </p:txBody>
      </p:sp>
      <p:sp>
        <p:nvSpPr>
          <p:cNvPr id="343" name="Google Shape;343;p39"/>
          <p:cNvSpPr/>
          <p:nvPr/>
        </p:nvSpPr>
        <p:spPr>
          <a:xfrm>
            <a:off x="2692800" y="4426450"/>
            <a:ext cx="1345800" cy="430800"/>
          </a:xfrm>
          <a:prstGeom prst="roundRect">
            <a:avLst>
              <a:gd name="adj" fmla="val 16667"/>
            </a:avLst>
          </a:prstGeom>
          <a:solidFill>
            <a:srgbClr val="FFFFFF"/>
          </a:solid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String Concentration</a:t>
            </a:r>
            <a:endParaRPr sz="1200" b="1"/>
          </a:p>
        </p:txBody>
      </p:sp>
      <p:sp>
        <p:nvSpPr>
          <p:cNvPr id="344" name="Google Shape;344;p39"/>
          <p:cNvSpPr/>
          <p:nvPr/>
        </p:nvSpPr>
        <p:spPr>
          <a:xfrm>
            <a:off x="2859850" y="3465975"/>
            <a:ext cx="1202100" cy="430800"/>
          </a:xfrm>
          <a:prstGeom prst="roundRect">
            <a:avLst>
              <a:gd name="adj" fmla="val 16667"/>
            </a:avLst>
          </a:prstGeom>
          <a:solidFill>
            <a:srgbClr val="FFFFFF"/>
          </a:solid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String Formatters</a:t>
            </a:r>
            <a:endParaRPr sz="1200" b="1"/>
          </a:p>
        </p:txBody>
      </p:sp>
      <p:sp>
        <p:nvSpPr>
          <p:cNvPr id="345" name="Google Shape;345;p39"/>
          <p:cNvSpPr/>
          <p:nvPr/>
        </p:nvSpPr>
        <p:spPr>
          <a:xfrm>
            <a:off x="3079800" y="2571750"/>
            <a:ext cx="1202100" cy="430800"/>
          </a:xfrm>
          <a:prstGeom prst="roundRect">
            <a:avLst>
              <a:gd name="adj" fmla="val 16667"/>
            </a:avLst>
          </a:prstGeom>
          <a:solidFill>
            <a:srgbClr val="FFFFFF"/>
          </a:solidFill>
          <a:ln w="2857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Escape Sequences</a:t>
            </a:r>
            <a:endParaRPr sz="1200" b="1"/>
          </a:p>
        </p:txBody>
      </p:sp>
      <p:sp>
        <p:nvSpPr>
          <p:cNvPr id="346" name="Google Shape;346;p39"/>
          <p:cNvSpPr/>
          <p:nvPr/>
        </p:nvSpPr>
        <p:spPr>
          <a:xfrm>
            <a:off x="2071675" y="1869925"/>
            <a:ext cx="1202100" cy="430800"/>
          </a:xfrm>
          <a:prstGeom prst="roundRect">
            <a:avLst>
              <a:gd name="adj" fmla="val 16667"/>
            </a:avLst>
          </a:prstGeom>
          <a:solidFill>
            <a:srgbClr val="FFFFFF"/>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String Functions</a:t>
            </a:r>
            <a:endParaRPr sz="1200" b="1"/>
          </a:p>
        </p:txBody>
      </p:sp>
      <p:sp>
        <p:nvSpPr>
          <p:cNvPr id="347" name="Google Shape;347;p39"/>
          <p:cNvSpPr/>
          <p:nvPr/>
        </p:nvSpPr>
        <p:spPr>
          <a:xfrm>
            <a:off x="2545050" y="855600"/>
            <a:ext cx="1202100" cy="430800"/>
          </a:xfrm>
          <a:prstGeom prst="roundRect">
            <a:avLst>
              <a:gd name="adj" fmla="val 16667"/>
            </a:avLst>
          </a:prstGeom>
          <a:solidFill>
            <a:srgbClr val="FFFFFF"/>
          </a:solidFill>
          <a:ln w="2857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Operation on Strings</a:t>
            </a:r>
            <a:endParaRPr sz="1200" b="1"/>
          </a:p>
        </p:txBody>
      </p:sp>
      <p:cxnSp>
        <p:nvCxnSpPr>
          <p:cNvPr id="348" name="Google Shape;348;p39"/>
          <p:cNvCxnSpPr>
            <a:stCxn id="338" idx="2"/>
            <a:endCxn id="339" idx="0"/>
          </p:cNvCxnSpPr>
          <p:nvPr/>
        </p:nvCxnSpPr>
        <p:spPr>
          <a:xfrm rot="5400000">
            <a:off x="606075" y="1510050"/>
            <a:ext cx="575700" cy="280800"/>
          </a:xfrm>
          <a:prstGeom prst="bentConnector3">
            <a:avLst>
              <a:gd name="adj1" fmla="val 50009"/>
            </a:avLst>
          </a:prstGeom>
          <a:noFill/>
          <a:ln w="28575" cap="flat" cmpd="sng">
            <a:solidFill>
              <a:srgbClr val="0000FF"/>
            </a:solidFill>
            <a:prstDash val="dash"/>
            <a:round/>
            <a:headEnd type="none" w="med" len="med"/>
            <a:tailEnd type="stealth" w="med" len="med"/>
          </a:ln>
        </p:spPr>
      </p:cxnSp>
      <p:cxnSp>
        <p:nvCxnSpPr>
          <p:cNvPr id="349" name="Google Shape;349;p39"/>
          <p:cNvCxnSpPr>
            <a:stCxn id="339" idx="2"/>
            <a:endCxn id="340" idx="1"/>
          </p:cNvCxnSpPr>
          <p:nvPr/>
        </p:nvCxnSpPr>
        <p:spPr>
          <a:xfrm rot="-5400000" flipH="1">
            <a:off x="577925" y="2544700"/>
            <a:ext cx="633000" cy="282000"/>
          </a:xfrm>
          <a:prstGeom prst="bentConnector2">
            <a:avLst/>
          </a:prstGeom>
          <a:noFill/>
          <a:ln w="28575" cap="flat" cmpd="sng">
            <a:solidFill>
              <a:srgbClr val="0000FF"/>
            </a:solidFill>
            <a:prstDash val="dash"/>
            <a:round/>
            <a:headEnd type="none" w="med" len="med"/>
            <a:tailEnd type="stealth" w="med" len="med"/>
          </a:ln>
        </p:spPr>
      </p:cxnSp>
      <p:cxnSp>
        <p:nvCxnSpPr>
          <p:cNvPr id="350" name="Google Shape;350;p39"/>
          <p:cNvCxnSpPr>
            <a:stCxn id="340" idx="2"/>
            <a:endCxn id="341" idx="3"/>
          </p:cNvCxnSpPr>
          <p:nvPr/>
        </p:nvCxnSpPr>
        <p:spPr>
          <a:xfrm rot="5400000">
            <a:off x="1298650" y="3306275"/>
            <a:ext cx="520800" cy="409200"/>
          </a:xfrm>
          <a:prstGeom prst="bentConnector2">
            <a:avLst/>
          </a:prstGeom>
          <a:noFill/>
          <a:ln w="28575" cap="flat" cmpd="sng">
            <a:solidFill>
              <a:srgbClr val="0000FF"/>
            </a:solidFill>
            <a:prstDash val="dash"/>
            <a:round/>
            <a:headEnd type="none" w="med" len="med"/>
            <a:tailEnd type="stealth" w="med" len="med"/>
          </a:ln>
        </p:spPr>
      </p:cxnSp>
      <p:cxnSp>
        <p:nvCxnSpPr>
          <p:cNvPr id="351" name="Google Shape;351;p39"/>
          <p:cNvCxnSpPr>
            <a:stCxn id="341" idx="2"/>
            <a:endCxn id="342" idx="1"/>
          </p:cNvCxnSpPr>
          <p:nvPr/>
        </p:nvCxnSpPr>
        <p:spPr>
          <a:xfrm rot="-5400000" flipH="1">
            <a:off x="597725" y="4232175"/>
            <a:ext cx="565500" cy="254100"/>
          </a:xfrm>
          <a:prstGeom prst="bentConnector2">
            <a:avLst/>
          </a:prstGeom>
          <a:noFill/>
          <a:ln w="28575" cap="flat" cmpd="sng">
            <a:solidFill>
              <a:srgbClr val="0000FF"/>
            </a:solidFill>
            <a:prstDash val="dash"/>
            <a:round/>
            <a:headEnd type="none" w="med" len="med"/>
            <a:tailEnd type="stealth" w="med" len="med"/>
          </a:ln>
        </p:spPr>
      </p:cxnSp>
      <p:cxnSp>
        <p:nvCxnSpPr>
          <p:cNvPr id="352" name="Google Shape;352;p39"/>
          <p:cNvCxnSpPr>
            <a:stCxn id="342" idx="3"/>
            <a:endCxn id="343" idx="1"/>
          </p:cNvCxnSpPr>
          <p:nvPr/>
        </p:nvCxnSpPr>
        <p:spPr>
          <a:xfrm>
            <a:off x="2087550" y="4641850"/>
            <a:ext cx="605400" cy="600"/>
          </a:xfrm>
          <a:prstGeom prst="bentConnector3">
            <a:avLst>
              <a:gd name="adj1" fmla="val 49988"/>
            </a:avLst>
          </a:prstGeom>
          <a:noFill/>
          <a:ln w="28575" cap="flat" cmpd="sng">
            <a:solidFill>
              <a:srgbClr val="0000FF"/>
            </a:solidFill>
            <a:prstDash val="dash"/>
            <a:round/>
            <a:headEnd type="none" w="med" len="med"/>
            <a:tailEnd type="stealth" w="med" len="med"/>
          </a:ln>
        </p:spPr>
      </p:cxnSp>
      <p:cxnSp>
        <p:nvCxnSpPr>
          <p:cNvPr id="353" name="Google Shape;353;p39"/>
          <p:cNvCxnSpPr>
            <a:stCxn id="343" idx="0"/>
            <a:endCxn id="344" idx="2"/>
          </p:cNvCxnSpPr>
          <p:nvPr/>
        </p:nvCxnSpPr>
        <p:spPr>
          <a:xfrm rot="-5400000">
            <a:off x="3148350" y="4114000"/>
            <a:ext cx="529800" cy="95100"/>
          </a:xfrm>
          <a:prstGeom prst="bentConnector3">
            <a:avLst>
              <a:gd name="adj1" fmla="val 29101"/>
            </a:avLst>
          </a:prstGeom>
          <a:noFill/>
          <a:ln w="28575" cap="flat" cmpd="sng">
            <a:solidFill>
              <a:srgbClr val="0000FF"/>
            </a:solidFill>
            <a:prstDash val="dash"/>
            <a:round/>
            <a:headEnd type="none" w="med" len="med"/>
            <a:tailEnd type="stealth" w="med" len="med"/>
          </a:ln>
        </p:spPr>
      </p:cxnSp>
      <p:cxnSp>
        <p:nvCxnSpPr>
          <p:cNvPr id="354" name="Google Shape;354;p39"/>
          <p:cNvCxnSpPr>
            <a:stCxn id="344" idx="0"/>
            <a:endCxn id="345" idx="2"/>
          </p:cNvCxnSpPr>
          <p:nvPr/>
        </p:nvCxnSpPr>
        <p:spPr>
          <a:xfrm rot="-5400000">
            <a:off x="3339100" y="3124275"/>
            <a:ext cx="463500" cy="219900"/>
          </a:xfrm>
          <a:prstGeom prst="bentConnector3">
            <a:avLst>
              <a:gd name="adj1" fmla="val 49992"/>
            </a:avLst>
          </a:prstGeom>
          <a:noFill/>
          <a:ln w="28575" cap="flat" cmpd="sng">
            <a:solidFill>
              <a:srgbClr val="0000FF"/>
            </a:solidFill>
            <a:prstDash val="dash"/>
            <a:round/>
            <a:headEnd type="none" w="med" len="med"/>
            <a:tailEnd type="stealth" w="med" len="med"/>
          </a:ln>
        </p:spPr>
      </p:cxnSp>
      <p:cxnSp>
        <p:nvCxnSpPr>
          <p:cNvPr id="355" name="Google Shape;355;p39"/>
          <p:cNvCxnSpPr>
            <a:stCxn id="345" idx="1"/>
            <a:endCxn id="346" idx="2"/>
          </p:cNvCxnSpPr>
          <p:nvPr/>
        </p:nvCxnSpPr>
        <p:spPr>
          <a:xfrm rot="10800000">
            <a:off x="2672700" y="2300850"/>
            <a:ext cx="407100" cy="486300"/>
          </a:xfrm>
          <a:prstGeom prst="bentConnector2">
            <a:avLst/>
          </a:prstGeom>
          <a:noFill/>
          <a:ln w="28575" cap="flat" cmpd="sng">
            <a:solidFill>
              <a:srgbClr val="0000FF"/>
            </a:solidFill>
            <a:prstDash val="dash"/>
            <a:round/>
            <a:headEnd type="none" w="med" len="med"/>
            <a:tailEnd type="stealth" w="med" len="med"/>
          </a:ln>
        </p:spPr>
      </p:cxnSp>
      <p:cxnSp>
        <p:nvCxnSpPr>
          <p:cNvPr id="356" name="Google Shape;356;p39"/>
          <p:cNvCxnSpPr>
            <a:stCxn id="346" idx="0"/>
            <a:endCxn id="347" idx="2"/>
          </p:cNvCxnSpPr>
          <p:nvPr/>
        </p:nvCxnSpPr>
        <p:spPr>
          <a:xfrm rot="-5400000">
            <a:off x="2617675" y="1341475"/>
            <a:ext cx="583500" cy="473400"/>
          </a:xfrm>
          <a:prstGeom prst="bentConnector3">
            <a:avLst>
              <a:gd name="adj1" fmla="val 50002"/>
            </a:avLst>
          </a:prstGeom>
          <a:noFill/>
          <a:ln w="28575" cap="flat" cmpd="sng">
            <a:solidFill>
              <a:srgbClr val="0000FF"/>
            </a:solidFill>
            <a:prstDash val="dash"/>
            <a:round/>
            <a:headEnd type="none" w="med" len="med"/>
            <a:tailEnd type="stealth" w="med" len="med"/>
          </a:ln>
        </p:spPr>
      </p:cxnSp>
      <p:sp>
        <p:nvSpPr>
          <p:cNvPr id="357" name="Google Shape;357;p39"/>
          <p:cNvSpPr txBox="1"/>
          <p:nvPr/>
        </p:nvSpPr>
        <p:spPr>
          <a:xfrm>
            <a:off x="4572000" y="582375"/>
            <a:ext cx="4470900" cy="4561200"/>
          </a:xfrm>
          <a:prstGeom prst="rect">
            <a:avLst/>
          </a:prstGeom>
          <a:solidFill>
            <a:srgbClr val="FFFFFF"/>
          </a:solid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04040"/>
              </a:buClr>
              <a:buSzPts val="1400"/>
              <a:buFont typeface="Verdana"/>
              <a:buChar char="❏"/>
            </a:pPr>
            <a:r>
              <a:rPr lang="en">
                <a:solidFill>
                  <a:srgbClr val="404040"/>
                </a:solidFill>
                <a:highlight>
                  <a:srgbClr val="FAFAFA"/>
                </a:highlight>
                <a:latin typeface="Verdana"/>
                <a:ea typeface="Verdana"/>
                <a:cs typeface="Verdana"/>
                <a:sym typeface="Verdana"/>
              </a:rPr>
              <a:t>Python string is a sequence of characters. There is a built-in class ‘str’ for handling Python string. You can prove this with the type() function. Python does not have char data type like c++ and java.</a:t>
            </a:r>
            <a:endParaRPr>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0" lvl="0" indent="0" algn="l" rtl="0">
              <a:lnSpc>
                <a:spcPct val="115000"/>
              </a:lnSpc>
              <a:spcBef>
                <a:spcPts val="800"/>
              </a:spcBef>
              <a:spcAft>
                <a:spcPts val="0"/>
              </a:spcAft>
              <a:buNone/>
            </a:pPr>
            <a:endParaRPr sz="1150">
              <a:solidFill>
                <a:srgbClr val="404040"/>
              </a:solidFill>
              <a:highlight>
                <a:srgbClr val="FAFAFA"/>
              </a:highlight>
              <a:latin typeface="Verdana"/>
              <a:ea typeface="Verdana"/>
              <a:cs typeface="Verdana"/>
              <a:sym typeface="Verdana"/>
            </a:endParaRPr>
          </a:p>
          <a:p>
            <a:pPr marL="457200" lvl="0" indent="0" algn="l" rtl="0">
              <a:lnSpc>
                <a:spcPct val="113000"/>
              </a:lnSpc>
              <a:spcBef>
                <a:spcPts val="1600"/>
              </a:spcBef>
              <a:spcAft>
                <a:spcPts val="0"/>
              </a:spcAft>
              <a:buNone/>
            </a:pPr>
            <a:r>
              <a:rPr lang="en">
                <a:solidFill>
                  <a:srgbClr val="404040"/>
                </a:solidFill>
                <a:highlight>
                  <a:srgbClr val="FAFAFA"/>
                </a:highlight>
                <a:latin typeface="Verdana"/>
                <a:ea typeface="Verdana"/>
                <a:cs typeface="Verdana"/>
                <a:sym typeface="Verdana"/>
              </a:rPr>
              <a:t>   Declaring Python String</a:t>
            </a:r>
            <a:endParaRPr>
              <a:solidFill>
                <a:srgbClr val="404040"/>
              </a:solidFill>
              <a:highlight>
                <a:srgbClr val="FAFAFA"/>
              </a:highlight>
              <a:latin typeface="Verdana"/>
              <a:ea typeface="Verdana"/>
              <a:cs typeface="Verdana"/>
              <a:sym typeface="Verdana"/>
            </a:endParaRPr>
          </a:p>
          <a:p>
            <a:pPr marL="457200" lvl="0" indent="-317500" algn="l" rtl="0">
              <a:lnSpc>
                <a:spcPct val="113000"/>
              </a:lnSpc>
              <a:spcBef>
                <a:spcPts val="1600"/>
              </a:spcBef>
              <a:spcAft>
                <a:spcPts val="0"/>
              </a:spcAft>
              <a:buClr>
                <a:srgbClr val="404040"/>
              </a:buClr>
              <a:buSzPts val="1400"/>
              <a:buFont typeface="Verdana"/>
              <a:buChar char="❏"/>
            </a:pPr>
            <a:r>
              <a:rPr lang="en">
                <a:solidFill>
                  <a:srgbClr val="404040"/>
                </a:solidFill>
                <a:highlight>
                  <a:srgbClr val="FAFAFA"/>
                </a:highlight>
                <a:latin typeface="Verdana"/>
                <a:ea typeface="Verdana"/>
                <a:cs typeface="Verdana"/>
                <a:sym typeface="Verdana"/>
              </a:rPr>
              <a:t>We can declare a string using a single or double quotes.</a:t>
            </a:r>
            <a:endParaRPr>
              <a:solidFill>
                <a:srgbClr val="404040"/>
              </a:solidFill>
              <a:highlight>
                <a:srgbClr val="FAFAFA"/>
              </a:highlight>
              <a:latin typeface="Verdana"/>
              <a:ea typeface="Verdana"/>
              <a:cs typeface="Verdana"/>
              <a:sym typeface="Verdana"/>
            </a:endParaRPr>
          </a:p>
        </p:txBody>
      </p:sp>
      <p:sp>
        <p:nvSpPr>
          <p:cNvPr id="358" name="Google Shape;358;p39"/>
          <p:cNvSpPr/>
          <p:nvPr/>
        </p:nvSpPr>
        <p:spPr>
          <a:xfrm>
            <a:off x="5204875" y="1945300"/>
            <a:ext cx="3450900" cy="5757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&gt;&gt;&gt; type(‘Welcome to NPNTraining’)</a:t>
            </a:r>
            <a:endParaRPr sz="11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&lt;class ‘str’&gt;</a:t>
            </a:r>
            <a:endParaRPr sz="1100">
              <a:solidFill>
                <a:srgbClr val="FF0000"/>
              </a:solidFill>
              <a:highlight>
                <a:srgbClr val="FFFFFF"/>
              </a:highlight>
              <a:latin typeface="Courier New"/>
              <a:ea typeface="Courier New"/>
              <a:cs typeface="Courier New"/>
              <a:sym typeface="Courier New"/>
            </a:endParaRPr>
          </a:p>
        </p:txBody>
      </p:sp>
      <p:pic>
        <p:nvPicPr>
          <p:cNvPr id="359" name="Google Shape;359;p39"/>
          <p:cNvPicPr preferRelativeResize="0"/>
          <p:nvPr/>
        </p:nvPicPr>
        <p:blipFill>
          <a:blip r:embed="rId4">
            <a:alphaModFix/>
          </a:blip>
          <a:stretch>
            <a:fillRect/>
          </a:stretch>
        </p:blipFill>
        <p:spPr>
          <a:xfrm>
            <a:off x="4881650" y="1941175"/>
            <a:ext cx="247036" cy="276225"/>
          </a:xfrm>
          <a:prstGeom prst="rect">
            <a:avLst/>
          </a:prstGeom>
          <a:noFill/>
          <a:ln>
            <a:noFill/>
          </a:ln>
        </p:spPr>
      </p:pic>
      <p:pic>
        <p:nvPicPr>
          <p:cNvPr id="360" name="Google Shape;360;p39"/>
          <p:cNvPicPr preferRelativeResize="0"/>
          <p:nvPr/>
        </p:nvPicPr>
        <p:blipFill>
          <a:blip r:embed="rId5">
            <a:alphaModFix/>
          </a:blip>
          <a:stretch>
            <a:fillRect/>
          </a:stretch>
        </p:blipFill>
        <p:spPr>
          <a:xfrm>
            <a:off x="4793738" y="2621737"/>
            <a:ext cx="381000" cy="400050"/>
          </a:xfrm>
          <a:prstGeom prst="rect">
            <a:avLst/>
          </a:prstGeom>
          <a:noFill/>
          <a:ln>
            <a:noFill/>
          </a:ln>
        </p:spPr>
      </p:pic>
      <p:sp>
        <p:nvSpPr>
          <p:cNvPr id="361" name="Google Shape;361;p39"/>
          <p:cNvSpPr/>
          <p:nvPr/>
        </p:nvSpPr>
        <p:spPr>
          <a:xfrm>
            <a:off x="5292175" y="3690750"/>
            <a:ext cx="3450900" cy="13425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&gt;&gt;&gt; a = ‘welcome to “NPNTraining”’</a:t>
            </a:r>
            <a:endParaRPr sz="11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&gt;&gt;&gt; print(a)</a:t>
            </a:r>
            <a:endParaRPr sz="11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Welcome to ”NPNTraining”</a:t>
            </a:r>
            <a:endParaRPr sz="11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&gt;&gt;&gt; a = “welcome to ‘NPNTraining’”</a:t>
            </a:r>
            <a:endParaRPr sz="11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&gt;&gt;&gt; print(a)</a:t>
            </a:r>
            <a:endParaRPr sz="1100">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sz="1100">
                <a:solidFill>
                  <a:srgbClr val="FF0000"/>
                </a:solidFill>
                <a:highlight>
                  <a:srgbClr val="FFFFFF"/>
                </a:highlight>
                <a:latin typeface="Courier New"/>
                <a:ea typeface="Courier New"/>
                <a:cs typeface="Courier New"/>
                <a:sym typeface="Courier New"/>
              </a:rPr>
              <a:t>Welcome to ‘NPNTraining’</a:t>
            </a:r>
            <a:endParaRPr sz="1100">
              <a:solidFill>
                <a:srgbClr val="FF0000"/>
              </a:solidFill>
              <a:highlight>
                <a:srgbClr val="FFFFFF"/>
              </a:highlight>
              <a:latin typeface="Courier New"/>
              <a:ea typeface="Courier New"/>
              <a:cs typeface="Courier New"/>
              <a:sym typeface="Courier New"/>
            </a:endParaRPr>
          </a:p>
        </p:txBody>
      </p:sp>
      <p:pic>
        <p:nvPicPr>
          <p:cNvPr id="362" name="Google Shape;362;p39"/>
          <p:cNvPicPr preferRelativeResize="0"/>
          <p:nvPr/>
        </p:nvPicPr>
        <p:blipFill>
          <a:blip r:embed="rId4">
            <a:alphaModFix/>
          </a:blip>
          <a:stretch>
            <a:fillRect/>
          </a:stretch>
        </p:blipFill>
        <p:spPr>
          <a:xfrm>
            <a:off x="4881650" y="3690750"/>
            <a:ext cx="247036" cy="27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40"/>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68" name="Google Shape;368;p40"/>
          <p:cNvSpPr/>
          <p:nvPr/>
        </p:nvSpPr>
        <p:spPr>
          <a:xfrm>
            <a:off x="78629" y="37025"/>
            <a:ext cx="774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Accessing the Python Strings </a:t>
            </a:r>
            <a:r>
              <a:rPr lang="en" sz="2400">
                <a:solidFill>
                  <a:srgbClr val="C00000"/>
                </a:solidFill>
                <a:latin typeface="Century Gothic"/>
                <a:ea typeface="Century Gothic"/>
                <a:cs typeface="Century Gothic"/>
                <a:sym typeface="Century Gothic"/>
              </a:rPr>
              <a:t>[Hands-on]</a:t>
            </a:r>
            <a:endParaRPr sz="3200">
              <a:solidFill>
                <a:srgbClr val="C00000"/>
              </a:solidFill>
              <a:latin typeface="Century Gothic"/>
              <a:ea typeface="Century Gothic"/>
              <a:cs typeface="Century Gothic"/>
              <a:sym typeface="Century Gothic"/>
            </a:endParaRPr>
          </a:p>
        </p:txBody>
      </p:sp>
      <p:sp>
        <p:nvSpPr>
          <p:cNvPr id="369" name="Google Shape;369;p40"/>
          <p:cNvSpPr txBox="1"/>
          <p:nvPr/>
        </p:nvSpPr>
        <p:spPr>
          <a:xfrm>
            <a:off x="113050" y="617025"/>
            <a:ext cx="8902200" cy="430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A string is immutable. It can’t be changed.</a:t>
            </a:r>
            <a:endParaRPr>
              <a:solidFill>
                <a:srgbClr val="404040"/>
              </a:solidFill>
              <a:latin typeface="Calibri"/>
              <a:ea typeface="Calibri"/>
              <a:cs typeface="Calibri"/>
              <a:sym typeface="Calibri"/>
            </a:endParaRPr>
          </a:p>
          <a:p>
            <a:pPr marL="0" lvl="0" indent="0" algn="l" rtl="0">
              <a:spcBef>
                <a:spcPts val="0"/>
              </a:spcBef>
              <a:spcAft>
                <a:spcPts val="0"/>
              </a:spcAft>
              <a:buNone/>
            </a:pPr>
            <a:endParaRPr>
              <a:solidFill>
                <a:srgbClr val="404040"/>
              </a:solidFill>
              <a:latin typeface="Calibri"/>
              <a:ea typeface="Calibri"/>
              <a:cs typeface="Calibri"/>
              <a:sym typeface="Calibri"/>
            </a:endParaRPr>
          </a:p>
        </p:txBody>
      </p:sp>
      <p:sp>
        <p:nvSpPr>
          <p:cNvPr id="370" name="Google Shape;370;p40"/>
          <p:cNvSpPr/>
          <p:nvPr/>
        </p:nvSpPr>
        <p:spPr>
          <a:xfrm>
            <a:off x="565050" y="1051950"/>
            <a:ext cx="3787200" cy="37761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 = "NPNTraining"</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a</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'NPNTraining'</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a[0]</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a[0]="T"</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Traceback (most recent call last):</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File "&lt;stdin&gt;", line 1, in &lt;module&gt;</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TypeError: 'str' object does not support item assignment</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a[3:8]</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'Train'</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a[:8]</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'NPNTrain'</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Clr>
                <a:schemeClr val="dk1"/>
              </a:buClr>
              <a:buSzPts val="1100"/>
              <a:buFont typeface="Arial"/>
              <a:buNone/>
            </a:pP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371" name="Google Shape;371;p40"/>
          <p:cNvPicPr preferRelativeResize="0"/>
          <p:nvPr/>
        </p:nvPicPr>
        <p:blipFill>
          <a:blip r:embed="rId4">
            <a:alphaModFix/>
          </a:blip>
          <a:stretch>
            <a:fillRect/>
          </a:stretch>
        </p:blipFill>
        <p:spPr>
          <a:xfrm>
            <a:off x="165625" y="1047825"/>
            <a:ext cx="247036" cy="276225"/>
          </a:xfrm>
          <a:prstGeom prst="rect">
            <a:avLst/>
          </a:prstGeom>
          <a:noFill/>
          <a:ln>
            <a:noFill/>
          </a:ln>
        </p:spPr>
      </p:pic>
      <p:sp>
        <p:nvSpPr>
          <p:cNvPr id="372" name="Google Shape;372;p40"/>
          <p:cNvSpPr/>
          <p:nvPr/>
        </p:nvSpPr>
        <p:spPr>
          <a:xfrm>
            <a:off x="5029200" y="1051950"/>
            <a:ext cx="3645900" cy="37761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a[8:]</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'ing'</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&gt;&gt;&gt;a[:]</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'NPNTraining'</a:t>
            </a:r>
            <a:endParaRPr>
              <a:solidFill>
                <a:srgbClr val="FF0000"/>
              </a:solidFill>
              <a:highlight>
                <a:schemeClr val="lt1"/>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a[:-3]</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'NPNTrain'</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a[-3:]</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'ing'</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a[-5:-3]</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'in'</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a[-5:-5]</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a[2:2]</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373" name="Google Shape;373;p40"/>
          <p:cNvPicPr preferRelativeResize="0"/>
          <p:nvPr/>
        </p:nvPicPr>
        <p:blipFill>
          <a:blip r:embed="rId4">
            <a:alphaModFix/>
          </a:blip>
          <a:stretch>
            <a:fillRect/>
          </a:stretch>
        </p:blipFill>
        <p:spPr>
          <a:xfrm>
            <a:off x="4661650" y="1047825"/>
            <a:ext cx="247036" cy="27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41"/>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79" name="Google Shape;379;p41"/>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String Formatters </a:t>
            </a:r>
            <a:r>
              <a:rPr lang="en" sz="2400">
                <a:solidFill>
                  <a:srgbClr val="C00000"/>
                </a:solidFill>
                <a:latin typeface="Century Gothic"/>
                <a:ea typeface="Century Gothic"/>
                <a:cs typeface="Century Gothic"/>
                <a:sym typeface="Century Gothic"/>
              </a:rPr>
              <a:t>[Hands-on]</a:t>
            </a:r>
            <a:endParaRPr sz="3200">
              <a:solidFill>
                <a:srgbClr val="C00000"/>
              </a:solidFill>
              <a:latin typeface="Century Gothic"/>
              <a:ea typeface="Century Gothic"/>
              <a:cs typeface="Century Gothic"/>
              <a:sym typeface="Century Gothic"/>
            </a:endParaRPr>
          </a:p>
        </p:txBody>
      </p:sp>
      <p:sp>
        <p:nvSpPr>
          <p:cNvPr id="380" name="Google Shape;380;p41"/>
          <p:cNvSpPr txBox="1"/>
          <p:nvPr/>
        </p:nvSpPr>
        <p:spPr>
          <a:xfrm>
            <a:off x="113050" y="540825"/>
            <a:ext cx="8902200" cy="430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When we want to print the variable values along with a string, we either use comma or formatters to do the same.</a:t>
            </a:r>
            <a:endParaRPr>
              <a:solidFill>
                <a:srgbClr val="404040"/>
              </a:solidFill>
              <a:latin typeface="Calibri"/>
              <a:ea typeface="Calibri"/>
              <a:cs typeface="Calibri"/>
              <a:sym typeface="Calibri"/>
            </a:endParaRPr>
          </a:p>
          <a:p>
            <a:pPr marL="0" lvl="0" indent="0" algn="l" rtl="0">
              <a:spcBef>
                <a:spcPts val="0"/>
              </a:spcBef>
              <a:spcAft>
                <a:spcPts val="0"/>
              </a:spcAft>
              <a:buNone/>
            </a:pPr>
            <a:endParaRPr>
              <a:solidFill>
                <a:srgbClr val="404040"/>
              </a:solidFill>
              <a:latin typeface="Calibri"/>
              <a:ea typeface="Calibri"/>
              <a:cs typeface="Calibri"/>
              <a:sym typeface="Calibri"/>
            </a:endParaRPr>
          </a:p>
        </p:txBody>
      </p:sp>
      <p:sp>
        <p:nvSpPr>
          <p:cNvPr id="381" name="Google Shape;381;p41"/>
          <p:cNvSpPr/>
          <p:nvPr/>
        </p:nvSpPr>
        <p:spPr>
          <a:xfrm>
            <a:off x="652275" y="972375"/>
            <a:ext cx="8162700" cy="9216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a = "NPNTraining"</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print("I am ",21," Years old. Studying at ",a)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I am  21  Years old. Studying at  NPNTraining</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382" name="Google Shape;382;p41"/>
          <p:cNvPicPr preferRelativeResize="0"/>
          <p:nvPr/>
        </p:nvPicPr>
        <p:blipFill>
          <a:blip r:embed="rId4">
            <a:alphaModFix/>
          </a:blip>
          <a:stretch>
            <a:fillRect/>
          </a:stretch>
        </p:blipFill>
        <p:spPr>
          <a:xfrm>
            <a:off x="329050" y="928863"/>
            <a:ext cx="247036" cy="276225"/>
          </a:xfrm>
          <a:prstGeom prst="rect">
            <a:avLst/>
          </a:prstGeom>
          <a:noFill/>
          <a:ln>
            <a:noFill/>
          </a:ln>
        </p:spPr>
      </p:pic>
      <p:sp>
        <p:nvSpPr>
          <p:cNvPr id="383" name="Google Shape;383;p41"/>
          <p:cNvSpPr/>
          <p:nvPr/>
        </p:nvSpPr>
        <p:spPr>
          <a:xfrm>
            <a:off x="652275" y="2647225"/>
            <a:ext cx="8162700" cy="6678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print(f"I am 21 Years old. Studying at {a}")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I am 21 Years old. Studying at NPNTraining</a:t>
            </a:r>
            <a:endParaRPr>
              <a:solidFill>
                <a:srgbClr val="FF0000"/>
              </a:solidFill>
              <a:highlight>
                <a:srgbClr val="FFFFFF"/>
              </a:highlight>
              <a:latin typeface="Courier New"/>
              <a:ea typeface="Courier New"/>
              <a:cs typeface="Courier New"/>
              <a:sym typeface="Courier New"/>
            </a:endParaRPr>
          </a:p>
        </p:txBody>
      </p:sp>
      <p:pic>
        <p:nvPicPr>
          <p:cNvPr id="384" name="Google Shape;384;p41"/>
          <p:cNvPicPr preferRelativeResize="0"/>
          <p:nvPr/>
        </p:nvPicPr>
        <p:blipFill>
          <a:blip r:embed="rId4">
            <a:alphaModFix/>
          </a:blip>
          <a:stretch>
            <a:fillRect/>
          </a:stretch>
        </p:blipFill>
        <p:spPr>
          <a:xfrm>
            <a:off x="329038" y="2643100"/>
            <a:ext cx="247036" cy="276225"/>
          </a:xfrm>
          <a:prstGeom prst="rect">
            <a:avLst/>
          </a:prstGeom>
          <a:noFill/>
          <a:ln>
            <a:noFill/>
          </a:ln>
        </p:spPr>
      </p:pic>
      <p:sp>
        <p:nvSpPr>
          <p:cNvPr id="385" name="Google Shape;385;p41"/>
          <p:cNvSpPr txBox="1"/>
          <p:nvPr/>
        </p:nvSpPr>
        <p:spPr>
          <a:xfrm>
            <a:off x="152400" y="2047118"/>
            <a:ext cx="8902200" cy="667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We can use f-string for printing the same.The letter ‘f’ precedes the string, and the variables are mentioned in curly braces in their places.</a:t>
            </a:r>
            <a:endParaRPr>
              <a:solidFill>
                <a:srgbClr val="404040"/>
              </a:solidFill>
              <a:latin typeface="Calibri"/>
              <a:ea typeface="Calibri"/>
              <a:cs typeface="Calibri"/>
              <a:sym typeface="Calibri"/>
            </a:endParaRPr>
          </a:p>
          <a:p>
            <a:pPr marL="0" lvl="0" indent="0" algn="l" rtl="0">
              <a:spcBef>
                <a:spcPts val="0"/>
              </a:spcBef>
              <a:spcAft>
                <a:spcPts val="0"/>
              </a:spcAft>
              <a:buNone/>
            </a:pPr>
            <a:endParaRPr>
              <a:solidFill>
                <a:srgbClr val="404040"/>
              </a:solidFill>
              <a:latin typeface="Calibri"/>
              <a:ea typeface="Calibri"/>
              <a:cs typeface="Calibri"/>
              <a:sym typeface="Calibri"/>
            </a:endParaRPr>
          </a:p>
        </p:txBody>
      </p:sp>
      <p:sp>
        <p:nvSpPr>
          <p:cNvPr id="386" name="Google Shape;386;p41"/>
          <p:cNvSpPr/>
          <p:nvPr/>
        </p:nvSpPr>
        <p:spPr>
          <a:xfrm>
            <a:off x="652275" y="3981050"/>
            <a:ext cx="8162700" cy="10728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print("I am 21 Years old. Studying at {0}".format(a))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I am 21 Years old. Studying at NPNTraining</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print("I am {age} Years old. Studying at {a}".format(age=21,a='xyz'))</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I am 21 Years old. Studying at xyz</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387" name="Google Shape;387;p41"/>
          <p:cNvPicPr preferRelativeResize="0"/>
          <p:nvPr/>
        </p:nvPicPr>
        <p:blipFill>
          <a:blip r:embed="rId4">
            <a:alphaModFix/>
          </a:blip>
          <a:stretch>
            <a:fillRect/>
          </a:stretch>
        </p:blipFill>
        <p:spPr>
          <a:xfrm>
            <a:off x="329038" y="3976925"/>
            <a:ext cx="247036" cy="276225"/>
          </a:xfrm>
          <a:prstGeom prst="rect">
            <a:avLst/>
          </a:prstGeom>
          <a:noFill/>
          <a:ln>
            <a:noFill/>
          </a:ln>
        </p:spPr>
      </p:pic>
      <p:sp>
        <p:nvSpPr>
          <p:cNvPr id="388" name="Google Shape;388;p41"/>
          <p:cNvSpPr txBox="1"/>
          <p:nvPr/>
        </p:nvSpPr>
        <p:spPr>
          <a:xfrm>
            <a:off x="152400" y="3380949"/>
            <a:ext cx="8902200" cy="59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You can use the format() method to do the same. It succeeds the string, and has the variables as arguments separated by commas. Inside the curly braces, you can either put 0,1,.. or the variables</a:t>
            </a:r>
            <a:endParaRPr>
              <a:solidFill>
                <a:srgbClr val="404040"/>
              </a:solidFill>
              <a:latin typeface="Calibri"/>
              <a:ea typeface="Calibri"/>
              <a:cs typeface="Calibri"/>
              <a:sym typeface="Calibri"/>
            </a:endParaRPr>
          </a:p>
          <a:p>
            <a:pPr marL="0" lvl="0" indent="0" algn="l" rtl="0">
              <a:spcBef>
                <a:spcPts val="0"/>
              </a:spcBef>
              <a:spcAft>
                <a:spcPts val="0"/>
              </a:spcAft>
              <a:buNone/>
            </a:pPr>
            <a:endParaRPr>
              <a:solidFill>
                <a:srgbClr val="40404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2"/>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394" name="Google Shape;394;p42"/>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Python Escape Sequences</a:t>
            </a:r>
            <a:endParaRPr sz="3200">
              <a:solidFill>
                <a:srgbClr val="C00000"/>
              </a:solidFill>
              <a:latin typeface="Century Gothic"/>
              <a:ea typeface="Century Gothic"/>
              <a:cs typeface="Century Gothic"/>
              <a:sym typeface="Century Gothic"/>
            </a:endParaRPr>
          </a:p>
        </p:txBody>
      </p:sp>
      <p:sp>
        <p:nvSpPr>
          <p:cNvPr id="395" name="Google Shape;395;p42"/>
          <p:cNvSpPr txBox="1"/>
          <p:nvPr/>
        </p:nvSpPr>
        <p:spPr>
          <a:xfrm>
            <a:off x="59575" y="552275"/>
            <a:ext cx="8817300" cy="13929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In a string, you may want to put a tab, a linefeed, or other such things. Escape sequences allow us to do this. </a:t>
            </a:r>
            <a:endParaRPr>
              <a:solidFill>
                <a:srgbClr val="404040"/>
              </a:solidFill>
              <a:latin typeface="Calibri"/>
              <a:ea typeface="Calibri"/>
              <a:cs typeface="Calibri"/>
              <a:sym typeface="Calibri"/>
            </a:endParaRPr>
          </a:p>
          <a:p>
            <a:pPr marL="457200" marR="0" lvl="0"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An escape sequence is a backslash followed by a character, depending on what you want to do. Python supports the following sequences. </a:t>
            </a:r>
            <a:endParaRPr>
              <a:solidFill>
                <a:srgbClr val="404040"/>
              </a:solidFill>
              <a:latin typeface="Calibri"/>
              <a:ea typeface="Calibri"/>
              <a:cs typeface="Calibri"/>
              <a:sym typeface="Calibri"/>
            </a:endParaRPr>
          </a:p>
          <a:p>
            <a:pPr marL="914400" marR="0" lvl="1"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\n – linefeed  </a:t>
            </a:r>
            <a:endParaRPr>
              <a:solidFill>
                <a:srgbClr val="404040"/>
              </a:solidFill>
              <a:latin typeface="Calibri"/>
              <a:ea typeface="Calibri"/>
              <a:cs typeface="Calibri"/>
              <a:sym typeface="Calibri"/>
            </a:endParaRPr>
          </a:p>
          <a:p>
            <a:pPr marL="914400" marR="0" lvl="1"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\t – tab</a:t>
            </a:r>
            <a:endParaRPr>
              <a:solidFill>
                <a:srgbClr val="404040"/>
              </a:solidFill>
              <a:highlight>
                <a:srgbClr val="FAFAFA"/>
              </a:highlight>
              <a:latin typeface="Calibri"/>
              <a:ea typeface="Calibri"/>
              <a:cs typeface="Calibri"/>
              <a:sym typeface="Calibri"/>
            </a:endParaRPr>
          </a:p>
        </p:txBody>
      </p:sp>
      <p:sp>
        <p:nvSpPr>
          <p:cNvPr id="396" name="Google Shape;396;p42"/>
          <p:cNvSpPr/>
          <p:nvPr/>
        </p:nvSpPr>
        <p:spPr>
          <a:xfrm>
            <a:off x="482725" y="2262350"/>
            <a:ext cx="8162700" cy="6678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print("NPN\tTraining")</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NPN     Training</a:t>
            </a:r>
            <a:endParaRPr>
              <a:solidFill>
                <a:srgbClr val="FF0000"/>
              </a:solidFill>
              <a:highlight>
                <a:srgbClr val="FFFFFF"/>
              </a:highlight>
              <a:latin typeface="Courier New"/>
              <a:ea typeface="Courier New"/>
              <a:cs typeface="Courier New"/>
              <a:sym typeface="Courier New"/>
            </a:endParaRPr>
          </a:p>
        </p:txBody>
      </p:sp>
      <p:pic>
        <p:nvPicPr>
          <p:cNvPr id="397" name="Google Shape;397;p42"/>
          <p:cNvPicPr preferRelativeResize="0"/>
          <p:nvPr/>
        </p:nvPicPr>
        <p:blipFill>
          <a:blip r:embed="rId4">
            <a:alphaModFix/>
          </a:blip>
          <a:stretch>
            <a:fillRect/>
          </a:stretch>
        </p:blipFill>
        <p:spPr>
          <a:xfrm>
            <a:off x="159487" y="2258225"/>
            <a:ext cx="247036" cy="276225"/>
          </a:xfrm>
          <a:prstGeom prst="rect">
            <a:avLst/>
          </a:prstGeom>
          <a:noFill/>
          <a:ln>
            <a:noFill/>
          </a:ln>
        </p:spPr>
      </p:pic>
      <p:sp>
        <p:nvSpPr>
          <p:cNvPr id="398" name="Google Shape;398;p42"/>
          <p:cNvSpPr txBox="1"/>
          <p:nvPr/>
        </p:nvSpPr>
        <p:spPr>
          <a:xfrm>
            <a:off x="76200" y="3219263"/>
            <a:ext cx="8817300" cy="13929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Since a backslash may be a part of an escape sequence, so, a backslash must be escaped by a backslash too. 	&gt;&gt;&gt; \\</a:t>
            </a:r>
            <a:endParaRPr>
              <a:solidFill>
                <a:srgbClr val="404040"/>
              </a:solidFill>
              <a:latin typeface="Calibri"/>
              <a:ea typeface="Calibri"/>
              <a:cs typeface="Calibri"/>
              <a:sym typeface="Calibri"/>
            </a:endParaRPr>
          </a:p>
          <a:p>
            <a:pPr marL="457200" marR="0" lvl="0"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 – A single quote can be escaped by a backslash. This lets you use single quotes freely in a string.</a:t>
            </a:r>
            <a:endParaRPr>
              <a:solidFill>
                <a:srgbClr val="404040"/>
              </a:solidFill>
              <a:latin typeface="Calibri"/>
              <a:ea typeface="Calibri"/>
              <a:cs typeface="Calibri"/>
              <a:sym typeface="Calibri"/>
            </a:endParaRPr>
          </a:p>
          <a:p>
            <a:pPr marL="457200" marR="0" lvl="0"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 – Like the single quote, the double quote can be escaped too.</a:t>
            </a:r>
            <a:endParaRPr>
              <a:solidFill>
                <a:srgbClr val="404040"/>
              </a:solidFill>
              <a:highlight>
                <a:srgbClr val="FAFAFA"/>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43"/>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04" name="Google Shape;404;p43"/>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String Functions </a:t>
            </a:r>
            <a:r>
              <a:rPr lang="en" sz="2400">
                <a:solidFill>
                  <a:srgbClr val="C00000"/>
                </a:solidFill>
                <a:latin typeface="Century Gothic"/>
                <a:ea typeface="Century Gothic"/>
                <a:cs typeface="Century Gothic"/>
                <a:sym typeface="Century Gothic"/>
              </a:rPr>
              <a:t>[Hands-on]</a:t>
            </a:r>
            <a:endParaRPr sz="3200">
              <a:solidFill>
                <a:srgbClr val="C00000"/>
              </a:solidFill>
              <a:latin typeface="Century Gothic"/>
              <a:ea typeface="Century Gothic"/>
              <a:cs typeface="Century Gothic"/>
              <a:sym typeface="Century Gothic"/>
            </a:endParaRPr>
          </a:p>
        </p:txBody>
      </p:sp>
      <p:sp>
        <p:nvSpPr>
          <p:cNvPr id="405" name="Google Shape;405;p43"/>
          <p:cNvSpPr txBox="1"/>
          <p:nvPr/>
        </p:nvSpPr>
        <p:spPr>
          <a:xfrm>
            <a:off x="0" y="565225"/>
            <a:ext cx="9043500" cy="430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04040"/>
              </a:buClr>
              <a:buSzPts val="1400"/>
              <a:buFont typeface="Calibri"/>
              <a:buChar char="❏"/>
            </a:pPr>
            <a:r>
              <a:rPr lang="en">
                <a:solidFill>
                  <a:srgbClr val="404040"/>
                </a:solidFill>
                <a:latin typeface="Calibri"/>
                <a:ea typeface="Calibri"/>
                <a:cs typeface="Calibri"/>
                <a:sym typeface="Calibri"/>
              </a:rPr>
              <a:t>Python provides us with a number of functions that we can apply on strings or to create strings.</a:t>
            </a:r>
            <a:endParaRPr>
              <a:solidFill>
                <a:srgbClr val="404040"/>
              </a:solidFill>
              <a:highlight>
                <a:srgbClr val="FAFAFA"/>
              </a:highlight>
              <a:latin typeface="Calibri"/>
              <a:ea typeface="Calibri"/>
              <a:cs typeface="Calibri"/>
              <a:sym typeface="Calibri"/>
            </a:endParaRPr>
          </a:p>
        </p:txBody>
      </p:sp>
      <p:sp>
        <p:nvSpPr>
          <p:cNvPr id="406" name="Google Shape;406;p43"/>
          <p:cNvSpPr/>
          <p:nvPr/>
        </p:nvSpPr>
        <p:spPr>
          <a:xfrm>
            <a:off x="565050" y="1128150"/>
            <a:ext cx="3900900" cy="37554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len(a)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11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len(a[3:8])</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5</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str(2+3j)</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'(2+3j)'</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str(['red','green','blue'])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"['red', 'green', 'blue']"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a.lower()</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'npntraining'</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a.upper()</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'NPNTRAINING'</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b=" NPNTRAINING "</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b.strip()</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'NPNTRAINING'</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407" name="Google Shape;407;p43"/>
          <p:cNvPicPr preferRelativeResize="0"/>
          <p:nvPr/>
        </p:nvPicPr>
        <p:blipFill>
          <a:blip r:embed="rId4">
            <a:alphaModFix/>
          </a:blip>
          <a:stretch>
            <a:fillRect/>
          </a:stretch>
        </p:blipFill>
        <p:spPr>
          <a:xfrm>
            <a:off x="165625" y="1124025"/>
            <a:ext cx="247036" cy="276225"/>
          </a:xfrm>
          <a:prstGeom prst="rect">
            <a:avLst/>
          </a:prstGeom>
          <a:noFill/>
          <a:ln>
            <a:noFill/>
          </a:ln>
        </p:spPr>
      </p:pic>
      <p:sp>
        <p:nvSpPr>
          <p:cNvPr id="408" name="Google Shape;408;p43"/>
          <p:cNvSpPr/>
          <p:nvPr/>
        </p:nvSpPr>
        <p:spPr>
          <a:xfrm>
            <a:off x="5060850" y="1128150"/>
            <a:ext cx="3900900" cy="37554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b='555'</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b.isdigit()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a.isalpha()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 '</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b.isspace()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a.startswith('NPN')</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a.endswith('ng')</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a.find('NTrai')</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highlight>
                  <a:srgbClr val="FFFFFF"/>
                </a:highlight>
                <a:latin typeface="Courier New"/>
                <a:ea typeface="Courier New"/>
                <a:cs typeface="Courier New"/>
                <a:sym typeface="Courier New"/>
              </a:rPr>
              <a:t>I.e. the NTrai starts at position 2 in the String NPNTraining</a:t>
            </a:r>
            <a:endParaRPr>
              <a:highlight>
                <a:srgbClr val="FFFFFF"/>
              </a:highlight>
              <a:latin typeface="Courier New"/>
              <a:ea typeface="Courier New"/>
              <a:cs typeface="Courier New"/>
              <a:sym typeface="Courier New"/>
            </a:endParaRPr>
          </a:p>
        </p:txBody>
      </p:sp>
      <p:pic>
        <p:nvPicPr>
          <p:cNvPr id="409" name="Google Shape;409;p43"/>
          <p:cNvPicPr preferRelativeResize="0"/>
          <p:nvPr/>
        </p:nvPicPr>
        <p:blipFill>
          <a:blip r:embed="rId4">
            <a:alphaModFix/>
          </a:blip>
          <a:stretch>
            <a:fillRect/>
          </a:stretch>
        </p:blipFill>
        <p:spPr>
          <a:xfrm>
            <a:off x="4661425" y="1124025"/>
            <a:ext cx="247036" cy="27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44"/>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15" name="Google Shape;415;p44"/>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200">
                <a:solidFill>
                  <a:srgbClr val="003399"/>
                </a:solidFill>
                <a:latin typeface="Century Gothic"/>
                <a:ea typeface="Century Gothic"/>
                <a:cs typeface="Century Gothic"/>
                <a:sym typeface="Century Gothic"/>
              </a:rPr>
              <a:t>String Functions contd.. </a:t>
            </a:r>
            <a:r>
              <a:rPr lang="en" sz="2400">
                <a:solidFill>
                  <a:srgbClr val="C00000"/>
                </a:solidFill>
                <a:latin typeface="Century Gothic"/>
                <a:ea typeface="Century Gothic"/>
                <a:cs typeface="Century Gothic"/>
                <a:sym typeface="Century Gothic"/>
              </a:rPr>
              <a:t>[Hands-on] </a:t>
            </a:r>
            <a:endParaRPr sz="2200">
              <a:solidFill>
                <a:srgbClr val="003399"/>
              </a:solidFill>
              <a:latin typeface="Century Gothic"/>
              <a:ea typeface="Century Gothic"/>
              <a:cs typeface="Century Gothic"/>
              <a:sym typeface="Century Gothic"/>
            </a:endParaRPr>
          </a:p>
        </p:txBody>
      </p:sp>
      <p:sp>
        <p:nvSpPr>
          <p:cNvPr id="416" name="Google Shape;416;p44"/>
          <p:cNvSpPr/>
          <p:nvPr/>
        </p:nvSpPr>
        <p:spPr>
          <a:xfrm>
            <a:off x="717450" y="670950"/>
            <a:ext cx="7902000" cy="25404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29210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b.replace('na','ha')</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'Bahaha'</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b="1,2,3,4,5,6"</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b.split(',')</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['1', '2', '3', '4', '5', '6']</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"*".join(['red','green','blue'])</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'red*green*blue'</a:t>
            </a:r>
            <a:endParaRPr>
              <a:solidFill>
                <a:srgbClr val="FF0000"/>
              </a:solidFill>
              <a:highlight>
                <a:srgbClr val="FFFFFF"/>
              </a:highlight>
              <a:latin typeface="Courier New"/>
              <a:ea typeface="Courier New"/>
              <a:cs typeface="Courier New"/>
              <a:sym typeface="Courier New"/>
            </a:endParaRPr>
          </a:p>
          <a:p>
            <a:pPr marL="292100" marR="50800" lvl="0" indent="0" algn="l" rtl="0">
              <a:lnSpc>
                <a:spcPct val="109090"/>
              </a:lnSpc>
              <a:spcBef>
                <a:spcPts val="0"/>
              </a:spcBef>
              <a:spcAft>
                <a:spcPts val="0"/>
              </a:spcAft>
              <a:buNone/>
            </a:pPr>
            <a:endParaRPr>
              <a:solidFill>
                <a:srgbClr val="404040"/>
              </a:solidFill>
              <a:latin typeface="Courier New"/>
              <a:ea typeface="Courier New"/>
              <a:cs typeface="Courier New"/>
              <a:sym typeface="Courier New"/>
            </a:endParaRPr>
          </a:p>
          <a:p>
            <a:pPr marL="292100" marR="50800" lvl="0" indent="0" algn="l" rtl="0">
              <a:lnSpc>
                <a:spcPct val="109090"/>
              </a:lnSpc>
              <a:spcBef>
                <a:spcPts val="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Note:</a:t>
            </a:r>
            <a:r>
              <a:rPr lang="en">
                <a:solidFill>
                  <a:srgbClr val="404040"/>
                </a:solidFill>
                <a:latin typeface="Courier New"/>
                <a:ea typeface="Courier New"/>
                <a:cs typeface="Courier New"/>
                <a:sym typeface="Courier New"/>
              </a:rPr>
              <a:t> Join takes a list as an argument, and joins the elements in the list using the string it is applied on.</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417" name="Google Shape;417;p44"/>
          <p:cNvPicPr preferRelativeResize="0"/>
          <p:nvPr/>
        </p:nvPicPr>
        <p:blipFill>
          <a:blip r:embed="rId4">
            <a:alphaModFix/>
          </a:blip>
          <a:stretch>
            <a:fillRect/>
          </a:stretch>
        </p:blipFill>
        <p:spPr>
          <a:xfrm>
            <a:off x="318025" y="666825"/>
            <a:ext cx="247036" cy="276225"/>
          </a:xfrm>
          <a:prstGeom prst="rect">
            <a:avLst/>
          </a:prstGeom>
          <a:noFill/>
          <a:ln>
            <a:noFill/>
          </a:ln>
        </p:spPr>
      </p:pic>
      <p:sp>
        <p:nvSpPr>
          <p:cNvPr id="418" name="Google Shape;418;p44"/>
          <p:cNvSpPr txBox="1"/>
          <p:nvPr/>
        </p:nvSpPr>
        <p:spPr>
          <a:xfrm>
            <a:off x="78625" y="3262075"/>
            <a:ext cx="8964900" cy="1620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Following are the 68 String Methods in python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0" algn="l" rtl="0">
              <a:spcBef>
                <a:spcPts val="0"/>
              </a:spcBef>
              <a:spcAft>
                <a:spcPts val="0"/>
              </a:spcAft>
              <a:buNone/>
            </a:pPr>
            <a:r>
              <a:rPr lang="en">
                <a:latin typeface="Calibri"/>
                <a:ea typeface="Calibri"/>
                <a:cs typeface="Calibri"/>
                <a:sym typeface="Calibri"/>
              </a:rPr>
              <a:t>capitalize(), center</a:t>
            </a:r>
            <a:r>
              <a:rPr lang="en">
                <a:solidFill>
                  <a:schemeClr val="dk1"/>
                </a:solidFill>
                <a:latin typeface="Calibri"/>
                <a:ea typeface="Calibri"/>
                <a:cs typeface="Calibri"/>
                <a:sym typeface="Calibri"/>
              </a:rPr>
              <a:t>()</a:t>
            </a:r>
            <a:r>
              <a:rPr lang="en">
                <a:latin typeface="Calibri"/>
                <a:ea typeface="Calibri"/>
                <a:cs typeface="Calibri"/>
                <a:sym typeface="Calibri"/>
              </a:rPr>
              <a:t>, casefold</a:t>
            </a:r>
            <a:r>
              <a:rPr lang="en">
                <a:solidFill>
                  <a:schemeClr val="dk1"/>
                </a:solidFill>
                <a:latin typeface="Calibri"/>
                <a:ea typeface="Calibri"/>
                <a:cs typeface="Calibri"/>
                <a:sym typeface="Calibri"/>
              </a:rPr>
              <a:t>()</a:t>
            </a:r>
            <a:r>
              <a:rPr lang="en">
                <a:latin typeface="Calibri"/>
                <a:ea typeface="Calibri"/>
                <a:cs typeface="Calibri"/>
                <a:sym typeface="Calibri"/>
              </a:rPr>
              <a:t>, count</a:t>
            </a:r>
            <a:r>
              <a:rPr lang="en">
                <a:solidFill>
                  <a:schemeClr val="dk1"/>
                </a:solidFill>
                <a:latin typeface="Calibri"/>
                <a:ea typeface="Calibri"/>
                <a:cs typeface="Calibri"/>
                <a:sym typeface="Calibri"/>
              </a:rPr>
              <a:t>()</a:t>
            </a:r>
            <a:r>
              <a:rPr lang="en">
                <a:latin typeface="Calibri"/>
                <a:ea typeface="Calibri"/>
                <a:cs typeface="Calibri"/>
                <a:sym typeface="Calibri"/>
              </a:rPr>
              <a:t>, endswith</a:t>
            </a:r>
            <a:r>
              <a:rPr lang="en">
                <a:solidFill>
                  <a:schemeClr val="dk1"/>
                </a:solidFill>
                <a:latin typeface="Calibri"/>
                <a:ea typeface="Calibri"/>
                <a:cs typeface="Calibri"/>
                <a:sym typeface="Calibri"/>
              </a:rPr>
              <a:t>()</a:t>
            </a:r>
            <a:r>
              <a:rPr lang="en">
                <a:latin typeface="Calibri"/>
                <a:ea typeface="Calibri"/>
                <a:cs typeface="Calibri"/>
                <a:sym typeface="Calibri"/>
              </a:rPr>
              <a:t>, expandtabs</a:t>
            </a:r>
            <a:r>
              <a:rPr lang="en">
                <a:solidFill>
                  <a:schemeClr val="dk1"/>
                </a:solidFill>
                <a:latin typeface="Calibri"/>
                <a:ea typeface="Calibri"/>
                <a:cs typeface="Calibri"/>
                <a:sym typeface="Calibri"/>
              </a:rPr>
              <a:t>()</a:t>
            </a:r>
            <a:r>
              <a:rPr lang="en">
                <a:latin typeface="Calibri"/>
                <a:ea typeface="Calibri"/>
                <a:cs typeface="Calibri"/>
                <a:sym typeface="Calibri"/>
              </a:rPr>
              <a:t>, encode</a:t>
            </a:r>
            <a:r>
              <a:rPr lang="en">
                <a:solidFill>
                  <a:schemeClr val="dk1"/>
                </a:solidFill>
                <a:latin typeface="Calibri"/>
                <a:ea typeface="Calibri"/>
                <a:cs typeface="Calibri"/>
                <a:sym typeface="Calibri"/>
              </a:rPr>
              <a:t>()</a:t>
            </a:r>
            <a:r>
              <a:rPr lang="en">
                <a:latin typeface="Calibri"/>
                <a:ea typeface="Calibri"/>
                <a:cs typeface="Calibri"/>
                <a:sym typeface="Calibri"/>
              </a:rPr>
              <a:t>, find</a:t>
            </a:r>
            <a:r>
              <a:rPr lang="en">
                <a:solidFill>
                  <a:schemeClr val="dk1"/>
                </a:solidFill>
                <a:latin typeface="Calibri"/>
                <a:ea typeface="Calibri"/>
                <a:cs typeface="Calibri"/>
                <a:sym typeface="Calibri"/>
              </a:rPr>
              <a:t>()</a:t>
            </a:r>
            <a:r>
              <a:rPr lang="en">
                <a:latin typeface="Calibri"/>
                <a:ea typeface="Calibri"/>
                <a:cs typeface="Calibri"/>
                <a:sym typeface="Calibri"/>
              </a:rPr>
              <a:t>, format</a:t>
            </a:r>
            <a:r>
              <a:rPr lang="en">
                <a:solidFill>
                  <a:schemeClr val="dk1"/>
                </a:solidFill>
                <a:latin typeface="Calibri"/>
                <a:ea typeface="Calibri"/>
                <a:cs typeface="Calibri"/>
                <a:sym typeface="Calibri"/>
              </a:rPr>
              <a:t>()</a:t>
            </a:r>
            <a:r>
              <a:rPr lang="en">
                <a:latin typeface="Calibri"/>
                <a:ea typeface="Calibri"/>
                <a:cs typeface="Calibri"/>
                <a:sym typeface="Calibri"/>
              </a:rPr>
              <a:t>, index</a:t>
            </a:r>
            <a:r>
              <a:rPr lang="en">
                <a:solidFill>
                  <a:schemeClr val="dk1"/>
                </a:solidFill>
                <a:latin typeface="Calibri"/>
                <a:ea typeface="Calibri"/>
                <a:cs typeface="Calibri"/>
                <a:sym typeface="Calibri"/>
              </a:rPr>
              <a:t>()</a:t>
            </a:r>
            <a:r>
              <a:rPr lang="en">
                <a:latin typeface="Calibri"/>
                <a:ea typeface="Calibri"/>
                <a:cs typeface="Calibri"/>
                <a:sym typeface="Calibri"/>
              </a:rPr>
              <a:t>, isalnum</a:t>
            </a:r>
            <a:r>
              <a:rPr lang="en">
                <a:solidFill>
                  <a:schemeClr val="dk1"/>
                </a:solidFill>
                <a:latin typeface="Calibri"/>
                <a:ea typeface="Calibri"/>
                <a:cs typeface="Calibri"/>
                <a:sym typeface="Calibri"/>
              </a:rPr>
              <a:t>()</a:t>
            </a:r>
            <a:r>
              <a:rPr lang="en">
                <a:latin typeface="Calibri"/>
                <a:ea typeface="Calibri"/>
                <a:cs typeface="Calibri"/>
                <a:sym typeface="Calibri"/>
              </a:rPr>
              <a:t>, isalpha</a:t>
            </a:r>
            <a:r>
              <a:rPr lang="en">
                <a:solidFill>
                  <a:schemeClr val="dk1"/>
                </a:solidFill>
                <a:latin typeface="Calibri"/>
                <a:ea typeface="Calibri"/>
                <a:cs typeface="Calibri"/>
                <a:sym typeface="Calibri"/>
              </a:rPr>
              <a:t>()</a:t>
            </a:r>
            <a:r>
              <a:rPr lang="en">
                <a:latin typeface="Calibri"/>
                <a:ea typeface="Calibri"/>
                <a:cs typeface="Calibri"/>
                <a:sym typeface="Calibri"/>
              </a:rPr>
              <a:t>, isdecimal</a:t>
            </a:r>
            <a:r>
              <a:rPr lang="en">
                <a:solidFill>
                  <a:schemeClr val="dk1"/>
                </a:solidFill>
                <a:latin typeface="Calibri"/>
                <a:ea typeface="Calibri"/>
                <a:cs typeface="Calibri"/>
                <a:sym typeface="Calibri"/>
              </a:rPr>
              <a:t>()</a:t>
            </a:r>
            <a:r>
              <a:rPr lang="en">
                <a:latin typeface="Calibri"/>
                <a:ea typeface="Calibri"/>
                <a:cs typeface="Calibri"/>
                <a:sym typeface="Calibri"/>
              </a:rPr>
              <a:t>, isdigit</a:t>
            </a:r>
            <a:r>
              <a:rPr lang="en">
                <a:solidFill>
                  <a:schemeClr val="dk1"/>
                </a:solidFill>
                <a:latin typeface="Calibri"/>
                <a:ea typeface="Calibri"/>
                <a:cs typeface="Calibri"/>
                <a:sym typeface="Calibri"/>
              </a:rPr>
              <a:t>()</a:t>
            </a:r>
            <a:r>
              <a:rPr lang="en">
                <a:latin typeface="Calibri"/>
                <a:ea typeface="Calibri"/>
                <a:cs typeface="Calibri"/>
                <a:sym typeface="Calibri"/>
              </a:rPr>
              <a:t>, isidentifier</a:t>
            </a:r>
            <a:r>
              <a:rPr lang="en">
                <a:solidFill>
                  <a:schemeClr val="dk1"/>
                </a:solidFill>
                <a:latin typeface="Calibri"/>
                <a:ea typeface="Calibri"/>
                <a:cs typeface="Calibri"/>
                <a:sym typeface="Calibri"/>
              </a:rPr>
              <a:t>()</a:t>
            </a:r>
            <a:r>
              <a:rPr lang="en">
                <a:latin typeface="Calibri"/>
                <a:ea typeface="Calibri"/>
                <a:cs typeface="Calibri"/>
                <a:sym typeface="Calibri"/>
              </a:rPr>
              <a:t>, islower</a:t>
            </a:r>
            <a:r>
              <a:rPr lang="en">
                <a:solidFill>
                  <a:schemeClr val="dk1"/>
                </a:solidFill>
                <a:latin typeface="Calibri"/>
                <a:ea typeface="Calibri"/>
                <a:cs typeface="Calibri"/>
                <a:sym typeface="Calibri"/>
              </a:rPr>
              <a:t>()</a:t>
            </a:r>
            <a:r>
              <a:rPr lang="en">
                <a:latin typeface="Calibri"/>
                <a:ea typeface="Calibri"/>
                <a:cs typeface="Calibri"/>
                <a:sym typeface="Calibri"/>
              </a:rPr>
              <a:t>, isnumeric</a:t>
            </a:r>
            <a:r>
              <a:rPr lang="en">
                <a:solidFill>
                  <a:schemeClr val="dk1"/>
                </a:solidFill>
                <a:latin typeface="Calibri"/>
                <a:ea typeface="Calibri"/>
                <a:cs typeface="Calibri"/>
                <a:sym typeface="Calibri"/>
              </a:rPr>
              <a:t>()</a:t>
            </a:r>
            <a:r>
              <a:rPr lang="en">
                <a:latin typeface="Calibri"/>
                <a:ea typeface="Calibri"/>
                <a:cs typeface="Calibri"/>
                <a:sym typeface="Calibri"/>
              </a:rPr>
              <a:t>, isprintable</a:t>
            </a:r>
            <a:r>
              <a:rPr lang="en">
                <a:solidFill>
                  <a:schemeClr val="dk1"/>
                </a:solidFill>
                <a:latin typeface="Calibri"/>
                <a:ea typeface="Calibri"/>
                <a:cs typeface="Calibri"/>
                <a:sym typeface="Calibri"/>
              </a:rPr>
              <a:t>()</a:t>
            </a:r>
            <a:r>
              <a:rPr lang="en">
                <a:latin typeface="Calibri"/>
                <a:ea typeface="Calibri"/>
                <a:cs typeface="Calibri"/>
                <a:sym typeface="Calibri"/>
              </a:rPr>
              <a:t>, isspace</a:t>
            </a:r>
            <a:r>
              <a:rPr lang="en">
                <a:solidFill>
                  <a:schemeClr val="dk1"/>
                </a:solidFill>
                <a:latin typeface="Calibri"/>
                <a:ea typeface="Calibri"/>
                <a:cs typeface="Calibri"/>
                <a:sym typeface="Calibri"/>
              </a:rPr>
              <a:t>()</a:t>
            </a:r>
            <a:r>
              <a:rPr lang="en">
                <a:latin typeface="Calibri"/>
                <a:ea typeface="Calibri"/>
                <a:cs typeface="Calibri"/>
                <a:sym typeface="Calibri"/>
              </a:rPr>
              <a:t>, istitle</a:t>
            </a:r>
            <a:r>
              <a:rPr lang="en">
                <a:solidFill>
                  <a:schemeClr val="dk1"/>
                </a:solidFill>
                <a:latin typeface="Calibri"/>
                <a:ea typeface="Calibri"/>
                <a:cs typeface="Calibri"/>
                <a:sym typeface="Calibri"/>
              </a:rPr>
              <a:t>()</a:t>
            </a:r>
            <a:r>
              <a:rPr lang="en">
                <a:latin typeface="Calibri"/>
                <a:ea typeface="Calibri"/>
                <a:cs typeface="Calibri"/>
                <a:sym typeface="Calibri"/>
              </a:rPr>
              <a:t>, isupper</a:t>
            </a:r>
            <a:r>
              <a:rPr lang="en">
                <a:solidFill>
                  <a:schemeClr val="dk1"/>
                </a:solidFill>
                <a:latin typeface="Calibri"/>
                <a:ea typeface="Calibri"/>
                <a:cs typeface="Calibri"/>
                <a:sym typeface="Calibri"/>
              </a:rPr>
              <a:t>()</a:t>
            </a:r>
            <a:r>
              <a:rPr lang="en">
                <a:latin typeface="Calibri"/>
                <a:ea typeface="Calibri"/>
                <a:cs typeface="Calibri"/>
                <a:sym typeface="Calibri"/>
              </a:rPr>
              <a:t>, join</a:t>
            </a:r>
            <a:r>
              <a:rPr lang="en">
                <a:solidFill>
                  <a:schemeClr val="dk1"/>
                </a:solidFill>
                <a:latin typeface="Calibri"/>
                <a:ea typeface="Calibri"/>
                <a:cs typeface="Calibri"/>
                <a:sym typeface="Calibri"/>
              </a:rPr>
              <a:t>()</a:t>
            </a:r>
            <a:r>
              <a:rPr lang="en">
                <a:latin typeface="Calibri"/>
                <a:ea typeface="Calibri"/>
                <a:cs typeface="Calibri"/>
                <a:sym typeface="Calibri"/>
              </a:rPr>
              <a:t>, ljust</a:t>
            </a:r>
            <a:r>
              <a:rPr lang="en">
                <a:solidFill>
                  <a:schemeClr val="dk1"/>
                </a:solidFill>
                <a:latin typeface="Calibri"/>
                <a:ea typeface="Calibri"/>
                <a:cs typeface="Calibri"/>
                <a:sym typeface="Calibri"/>
              </a:rPr>
              <a:t>()</a:t>
            </a:r>
            <a:r>
              <a:rPr lang="en">
                <a:latin typeface="Calibri"/>
                <a:ea typeface="Calibri"/>
                <a:cs typeface="Calibri"/>
                <a:sym typeface="Calibri"/>
              </a:rPr>
              <a:t>, rjust</a:t>
            </a:r>
            <a:r>
              <a:rPr lang="en">
                <a:solidFill>
                  <a:schemeClr val="dk1"/>
                </a:solidFill>
                <a:latin typeface="Calibri"/>
                <a:ea typeface="Calibri"/>
                <a:cs typeface="Calibri"/>
                <a:sym typeface="Calibri"/>
              </a:rPr>
              <a:t>()</a:t>
            </a:r>
            <a:r>
              <a:rPr lang="en">
                <a:latin typeface="Calibri"/>
                <a:ea typeface="Calibri"/>
                <a:cs typeface="Calibri"/>
                <a:sym typeface="Calibri"/>
              </a:rPr>
              <a:t>, lower</a:t>
            </a:r>
            <a:r>
              <a:rPr lang="en">
                <a:solidFill>
                  <a:schemeClr val="dk1"/>
                </a:solidFill>
                <a:latin typeface="Calibri"/>
                <a:ea typeface="Calibri"/>
                <a:cs typeface="Calibri"/>
                <a:sym typeface="Calibri"/>
              </a:rPr>
              <a:t>()</a:t>
            </a:r>
            <a:r>
              <a:rPr lang="en">
                <a:latin typeface="Calibri"/>
                <a:ea typeface="Calibri"/>
                <a:cs typeface="Calibri"/>
                <a:sym typeface="Calibri"/>
              </a:rPr>
              <a:t>, upper</a:t>
            </a:r>
            <a:r>
              <a:rPr lang="en">
                <a:solidFill>
                  <a:schemeClr val="dk1"/>
                </a:solidFill>
                <a:latin typeface="Calibri"/>
                <a:ea typeface="Calibri"/>
                <a:cs typeface="Calibri"/>
                <a:sym typeface="Calibri"/>
              </a:rPr>
              <a:t>()</a:t>
            </a:r>
            <a:r>
              <a:rPr lang="en">
                <a:latin typeface="Calibri"/>
                <a:ea typeface="Calibri"/>
                <a:cs typeface="Calibri"/>
                <a:sym typeface="Calibri"/>
              </a:rPr>
              <a:t>, swapcase</a:t>
            </a:r>
            <a:r>
              <a:rPr lang="en">
                <a:solidFill>
                  <a:schemeClr val="dk1"/>
                </a:solidFill>
                <a:latin typeface="Calibri"/>
                <a:ea typeface="Calibri"/>
                <a:cs typeface="Calibri"/>
                <a:sym typeface="Calibri"/>
              </a:rPr>
              <a:t>()</a:t>
            </a:r>
            <a:r>
              <a:rPr lang="en">
                <a:latin typeface="Calibri"/>
                <a:ea typeface="Calibri"/>
                <a:cs typeface="Calibri"/>
                <a:sym typeface="Calibri"/>
              </a:rPr>
              <a:t>, lstrip</a:t>
            </a:r>
            <a:r>
              <a:rPr lang="en">
                <a:solidFill>
                  <a:schemeClr val="dk1"/>
                </a:solidFill>
                <a:latin typeface="Calibri"/>
                <a:ea typeface="Calibri"/>
                <a:cs typeface="Calibri"/>
                <a:sym typeface="Calibri"/>
              </a:rPr>
              <a:t>()</a:t>
            </a:r>
            <a:r>
              <a:rPr lang="en">
                <a:latin typeface="Calibri"/>
                <a:ea typeface="Calibri"/>
                <a:cs typeface="Calibri"/>
                <a:sym typeface="Calibri"/>
              </a:rPr>
              <a:t>, rstrip</a:t>
            </a:r>
            <a:r>
              <a:rPr lang="en">
                <a:solidFill>
                  <a:schemeClr val="dk1"/>
                </a:solidFill>
                <a:latin typeface="Calibri"/>
                <a:ea typeface="Calibri"/>
                <a:cs typeface="Calibri"/>
                <a:sym typeface="Calibri"/>
              </a:rPr>
              <a:t>()</a:t>
            </a:r>
            <a:r>
              <a:rPr lang="en">
                <a:latin typeface="Calibri"/>
                <a:ea typeface="Calibri"/>
                <a:cs typeface="Calibri"/>
                <a:sym typeface="Calibri"/>
              </a:rPr>
              <a:t>, strip</a:t>
            </a:r>
            <a:r>
              <a:rPr lang="en">
                <a:solidFill>
                  <a:schemeClr val="dk1"/>
                </a:solidFill>
                <a:latin typeface="Calibri"/>
                <a:ea typeface="Calibri"/>
                <a:cs typeface="Calibri"/>
                <a:sym typeface="Calibri"/>
              </a:rPr>
              <a:t>()</a:t>
            </a:r>
            <a:r>
              <a:rPr lang="en">
                <a:latin typeface="Calibri"/>
                <a:ea typeface="Calibri"/>
                <a:cs typeface="Calibri"/>
                <a:sym typeface="Calibri"/>
              </a:rPr>
              <a:t>, partition</a:t>
            </a:r>
            <a:r>
              <a:rPr lang="en">
                <a:solidFill>
                  <a:schemeClr val="dk1"/>
                </a:solidFill>
                <a:latin typeface="Calibri"/>
                <a:ea typeface="Calibri"/>
                <a:cs typeface="Calibri"/>
                <a:sym typeface="Calibri"/>
              </a:rPr>
              <a:t>()</a:t>
            </a:r>
            <a:r>
              <a:rPr lang="en">
                <a:latin typeface="Calibri"/>
                <a:ea typeface="Calibri"/>
                <a:cs typeface="Calibri"/>
                <a:sym typeface="Calibri"/>
              </a:rPr>
              <a:t>, maketrans</a:t>
            </a:r>
            <a:r>
              <a:rPr lang="en">
                <a:solidFill>
                  <a:schemeClr val="dk1"/>
                </a:solidFill>
                <a:latin typeface="Calibri"/>
                <a:ea typeface="Calibri"/>
                <a:cs typeface="Calibri"/>
                <a:sym typeface="Calibri"/>
              </a:rPr>
              <a:t>()</a:t>
            </a:r>
            <a:r>
              <a:rPr lang="en">
                <a:latin typeface="Calibri"/>
                <a:ea typeface="Calibri"/>
                <a:cs typeface="Calibri"/>
                <a:sym typeface="Calibri"/>
              </a:rPr>
              <a:t>, rpartition</a:t>
            </a:r>
            <a:r>
              <a:rPr lang="en">
                <a:solidFill>
                  <a:schemeClr val="dk1"/>
                </a:solidFill>
                <a:latin typeface="Calibri"/>
                <a:ea typeface="Calibri"/>
                <a:cs typeface="Calibri"/>
                <a:sym typeface="Calibri"/>
              </a:rPr>
              <a:t>()</a:t>
            </a:r>
            <a:r>
              <a:rPr lang="en">
                <a:latin typeface="Calibri"/>
                <a:ea typeface="Calibri"/>
                <a:cs typeface="Calibri"/>
                <a:sym typeface="Calibri"/>
              </a:rPr>
              <a:t>, translate</a:t>
            </a:r>
            <a:r>
              <a:rPr lang="en">
                <a:solidFill>
                  <a:schemeClr val="dk1"/>
                </a:solidFill>
                <a:latin typeface="Calibri"/>
                <a:ea typeface="Calibri"/>
                <a:cs typeface="Calibri"/>
                <a:sym typeface="Calibri"/>
              </a:rPr>
              <a:t>()</a:t>
            </a:r>
            <a:r>
              <a:rPr lang="en">
                <a:latin typeface="Calibri"/>
                <a:ea typeface="Calibri"/>
                <a:cs typeface="Calibri"/>
                <a:sym typeface="Calibri"/>
              </a:rPr>
              <a:t>, replace</a:t>
            </a:r>
            <a:r>
              <a:rPr lang="en">
                <a:solidFill>
                  <a:schemeClr val="dk1"/>
                </a:solidFill>
                <a:latin typeface="Calibri"/>
                <a:ea typeface="Calibri"/>
                <a:cs typeface="Calibri"/>
                <a:sym typeface="Calibri"/>
              </a:rPr>
              <a:t>()</a:t>
            </a:r>
            <a:r>
              <a:rPr lang="en">
                <a:latin typeface="Calibri"/>
                <a:ea typeface="Calibri"/>
                <a:cs typeface="Calibri"/>
                <a:sym typeface="Calibri"/>
              </a:rPr>
              <a:t>, rfind</a:t>
            </a:r>
            <a:r>
              <a:rPr lang="en">
                <a:solidFill>
                  <a:schemeClr val="dk1"/>
                </a:solidFill>
                <a:latin typeface="Calibri"/>
                <a:ea typeface="Calibri"/>
                <a:cs typeface="Calibri"/>
                <a:sym typeface="Calibri"/>
              </a:rPr>
              <a:t>()</a:t>
            </a:r>
            <a:r>
              <a:rPr lang="en">
                <a:latin typeface="Calibri"/>
                <a:ea typeface="Calibri"/>
                <a:cs typeface="Calibri"/>
                <a:sym typeface="Calibri"/>
              </a:rPr>
              <a:t>, rindex</a:t>
            </a:r>
            <a:r>
              <a:rPr lang="en">
                <a:solidFill>
                  <a:schemeClr val="dk1"/>
                </a:solidFill>
                <a:latin typeface="Calibri"/>
                <a:ea typeface="Calibri"/>
                <a:cs typeface="Calibri"/>
                <a:sym typeface="Calibri"/>
              </a:rPr>
              <a:t>()</a:t>
            </a:r>
            <a:r>
              <a:rPr lang="en">
                <a:latin typeface="Calibri"/>
                <a:ea typeface="Calibri"/>
                <a:cs typeface="Calibri"/>
                <a:sym typeface="Calibri"/>
              </a:rPr>
              <a:t>, split</a:t>
            </a:r>
            <a:r>
              <a:rPr lang="en">
                <a:solidFill>
                  <a:schemeClr val="dk1"/>
                </a:solidFill>
                <a:latin typeface="Calibri"/>
                <a:ea typeface="Calibri"/>
                <a:cs typeface="Calibri"/>
                <a:sym typeface="Calibri"/>
              </a:rPr>
              <a:t>()</a:t>
            </a:r>
            <a:r>
              <a:rPr lang="en">
                <a:latin typeface="Calibri"/>
                <a:ea typeface="Calibri"/>
                <a:cs typeface="Calibri"/>
                <a:sym typeface="Calibri"/>
              </a:rPr>
              <a:t>, rsplit</a:t>
            </a:r>
            <a:r>
              <a:rPr lang="en">
                <a:solidFill>
                  <a:schemeClr val="dk1"/>
                </a:solidFill>
                <a:latin typeface="Calibri"/>
                <a:ea typeface="Calibri"/>
                <a:cs typeface="Calibri"/>
                <a:sym typeface="Calibri"/>
              </a:rPr>
              <a:t>()</a:t>
            </a:r>
            <a:r>
              <a:rPr lang="en">
                <a:latin typeface="Calibri"/>
                <a:ea typeface="Calibri"/>
                <a:cs typeface="Calibri"/>
                <a:sym typeface="Calibri"/>
              </a:rPr>
              <a:t>, splitlines</a:t>
            </a:r>
            <a:r>
              <a:rPr lang="en">
                <a:solidFill>
                  <a:schemeClr val="dk1"/>
                </a:solidFill>
                <a:latin typeface="Calibri"/>
                <a:ea typeface="Calibri"/>
                <a:cs typeface="Calibri"/>
                <a:sym typeface="Calibri"/>
              </a:rPr>
              <a:t>()</a:t>
            </a:r>
            <a:r>
              <a:rPr lang="en">
                <a:latin typeface="Calibri"/>
                <a:ea typeface="Calibri"/>
                <a:cs typeface="Calibri"/>
                <a:sym typeface="Calibri"/>
              </a:rPr>
              <a:t>, startswith</a:t>
            </a:r>
            <a:r>
              <a:rPr lang="en">
                <a:solidFill>
                  <a:schemeClr val="dk1"/>
                </a:solidFill>
                <a:latin typeface="Calibri"/>
                <a:ea typeface="Calibri"/>
                <a:cs typeface="Calibri"/>
                <a:sym typeface="Calibri"/>
              </a:rPr>
              <a:t>()</a:t>
            </a:r>
            <a:r>
              <a:rPr lang="en">
                <a:latin typeface="Calibri"/>
                <a:ea typeface="Calibri"/>
                <a:cs typeface="Calibri"/>
                <a:sym typeface="Calibri"/>
              </a:rPr>
              <a:t>, title</a:t>
            </a:r>
            <a:r>
              <a:rPr lang="en">
                <a:solidFill>
                  <a:schemeClr val="dk1"/>
                </a:solidFill>
                <a:latin typeface="Calibri"/>
                <a:ea typeface="Calibri"/>
                <a:cs typeface="Calibri"/>
                <a:sym typeface="Calibri"/>
              </a:rPr>
              <a:t>()</a:t>
            </a:r>
            <a:r>
              <a:rPr lang="en">
                <a:latin typeface="Calibri"/>
                <a:ea typeface="Calibri"/>
                <a:cs typeface="Calibri"/>
                <a:sym typeface="Calibri"/>
              </a:rPr>
              <a:t>, zfill</a:t>
            </a:r>
            <a:r>
              <a:rPr lang="en">
                <a:solidFill>
                  <a:schemeClr val="dk1"/>
                </a:solidFill>
                <a:latin typeface="Calibri"/>
                <a:ea typeface="Calibri"/>
                <a:cs typeface="Calibri"/>
                <a:sym typeface="Calibri"/>
              </a:rPr>
              <a:t>()</a:t>
            </a:r>
            <a:r>
              <a:rPr lang="en">
                <a:latin typeface="Calibri"/>
                <a:ea typeface="Calibri"/>
                <a:cs typeface="Calibri"/>
                <a:sym typeface="Calibri"/>
              </a:rPr>
              <a:t>, format_map</a:t>
            </a:r>
            <a:r>
              <a:rPr lang="en">
                <a:solidFill>
                  <a:schemeClr val="dk1"/>
                </a:solidFill>
                <a:latin typeface="Calibri"/>
                <a:ea typeface="Calibri"/>
                <a:cs typeface="Calibri"/>
                <a:sym typeface="Calibri"/>
              </a:rPr>
              <a:t>()</a:t>
            </a:r>
            <a:r>
              <a:rPr lang="en">
                <a:latin typeface="Calibri"/>
                <a:ea typeface="Calibri"/>
                <a:cs typeface="Calibri"/>
                <a:sym typeface="Calibri"/>
              </a:rPr>
              <a:t>, any</a:t>
            </a:r>
            <a:r>
              <a:rPr lang="en">
                <a:solidFill>
                  <a:schemeClr val="dk1"/>
                </a:solidFill>
                <a:latin typeface="Calibri"/>
                <a:ea typeface="Calibri"/>
                <a:cs typeface="Calibri"/>
                <a:sym typeface="Calibri"/>
              </a:rPr>
              <a:t>()</a:t>
            </a:r>
            <a:r>
              <a:rPr lang="en">
                <a:latin typeface="Calibri"/>
                <a:ea typeface="Calibri"/>
                <a:cs typeface="Calibri"/>
                <a:sym typeface="Calibri"/>
              </a:rPr>
              <a:t>, all</a:t>
            </a:r>
            <a:r>
              <a:rPr lang="en">
                <a:solidFill>
                  <a:schemeClr val="dk1"/>
                </a:solidFill>
                <a:latin typeface="Calibri"/>
                <a:ea typeface="Calibri"/>
                <a:cs typeface="Calibri"/>
                <a:sym typeface="Calibri"/>
              </a:rPr>
              <a:t>()</a:t>
            </a:r>
            <a:r>
              <a:rPr lang="en">
                <a:latin typeface="Calibri"/>
                <a:ea typeface="Calibri"/>
                <a:cs typeface="Calibri"/>
                <a:sym typeface="Calibri"/>
              </a:rPr>
              <a:t>, ascii</a:t>
            </a:r>
            <a:r>
              <a:rPr lang="en">
                <a:solidFill>
                  <a:schemeClr val="dk1"/>
                </a:solidFill>
                <a:latin typeface="Calibri"/>
                <a:ea typeface="Calibri"/>
                <a:cs typeface="Calibri"/>
                <a:sym typeface="Calibri"/>
              </a:rPr>
              <a:t>()</a:t>
            </a:r>
            <a:r>
              <a:rPr lang="en">
                <a:latin typeface="Calibri"/>
                <a:ea typeface="Calibri"/>
                <a:cs typeface="Calibri"/>
                <a:sym typeface="Calibri"/>
              </a:rPr>
              <a:t>, bool</a:t>
            </a:r>
            <a:r>
              <a:rPr lang="en">
                <a:solidFill>
                  <a:schemeClr val="dk1"/>
                </a:solidFill>
                <a:latin typeface="Calibri"/>
                <a:ea typeface="Calibri"/>
                <a:cs typeface="Calibri"/>
                <a:sym typeface="Calibri"/>
              </a:rPr>
              <a:t>()</a:t>
            </a:r>
            <a:r>
              <a:rPr lang="en">
                <a:latin typeface="Calibri"/>
                <a:ea typeface="Calibri"/>
                <a:cs typeface="Calibri"/>
                <a:sym typeface="Calibri"/>
              </a:rPr>
              <a:t>, bytearray</a:t>
            </a:r>
            <a:r>
              <a:rPr lang="en">
                <a:solidFill>
                  <a:schemeClr val="dk1"/>
                </a:solidFill>
                <a:latin typeface="Calibri"/>
                <a:ea typeface="Calibri"/>
                <a:cs typeface="Calibri"/>
                <a:sym typeface="Calibri"/>
              </a:rPr>
              <a:t>()</a:t>
            </a:r>
            <a:r>
              <a:rPr lang="en">
                <a:latin typeface="Calibri"/>
                <a:ea typeface="Calibri"/>
                <a:cs typeface="Calibri"/>
                <a:sym typeface="Calibri"/>
              </a:rPr>
              <a:t>, bytes</a:t>
            </a:r>
            <a:r>
              <a:rPr lang="en">
                <a:solidFill>
                  <a:schemeClr val="dk1"/>
                </a:solidFill>
                <a:latin typeface="Calibri"/>
                <a:ea typeface="Calibri"/>
                <a:cs typeface="Calibri"/>
                <a:sym typeface="Calibri"/>
              </a:rPr>
              <a:t>()</a:t>
            </a:r>
            <a:r>
              <a:rPr lang="en">
                <a:latin typeface="Calibri"/>
                <a:ea typeface="Calibri"/>
                <a:cs typeface="Calibri"/>
                <a:sym typeface="Calibri"/>
              </a:rPr>
              <a:t>, compile</a:t>
            </a:r>
            <a:r>
              <a:rPr lang="en">
                <a:solidFill>
                  <a:schemeClr val="dk1"/>
                </a:solidFill>
                <a:latin typeface="Calibri"/>
                <a:ea typeface="Calibri"/>
                <a:cs typeface="Calibri"/>
                <a:sym typeface="Calibri"/>
              </a:rPr>
              <a:t>()</a:t>
            </a:r>
            <a:r>
              <a:rPr lang="en">
                <a:latin typeface="Calibri"/>
                <a:ea typeface="Calibri"/>
                <a:cs typeface="Calibri"/>
                <a:sym typeface="Calibri"/>
              </a:rPr>
              <a:t>, complex</a:t>
            </a:r>
            <a:r>
              <a:rPr lang="en">
                <a:solidFill>
                  <a:schemeClr val="dk1"/>
                </a:solidFill>
                <a:latin typeface="Calibri"/>
                <a:ea typeface="Calibri"/>
                <a:cs typeface="Calibri"/>
                <a:sym typeface="Calibri"/>
              </a:rPr>
              <a:t>()</a:t>
            </a:r>
            <a:r>
              <a:rPr lang="en">
                <a:latin typeface="Calibri"/>
                <a:ea typeface="Calibri"/>
                <a:cs typeface="Calibri"/>
                <a:sym typeface="Calibri"/>
              </a:rPr>
              <a:t>, enumerate</a:t>
            </a:r>
            <a:r>
              <a:rPr lang="en">
                <a:solidFill>
                  <a:schemeClr val="dk1"/>
                </a:solidFill>
                <a:latin typeface="Calibri"/>
                <a:ea typeface="Calibri"/>
                <a:cs typeface="Calibri"/>
                <a:sym typeface="Calibri"/>
              </a:rPr>
              <a:t>()</a:t>
            </a:r>
            <a:r>
              <a:rPr lang="en">
                <a:latin typeface="Calibri"/>
                <a:ea typeface="Calibri"/>
                <a:cs typeface="Calibri"/>
                <a:sym typeface="Calibri"/>
              </a:rPr>
              <a:t>, filter</a:t>
            </a:r>
            <a:r>
              <a:rPr lang="en">
                <a:solidFill>
                  <a:schemeClr val="dk1"/>
                </a:solidFill>
                <a:latin typeface="Calibri"/>
                <a:ea typeface="Calibri"/>
                <a:cs typeface="Calibri"/>
                <a:sym typeface="Calibri"/>
              </a:rPr>
              <a:t>()</a:t>
            </a:r>
            <a:r>
              <a:rPr lang="en">
                <a:latin typeface="Calibri"/>
                <a:ea typeface="Calibri"/>
                <a:cs typeface="Calibri"/>
                <a:sym typeface="Calibri"/>
              </a:rPr>
              <a:t>, float</a:t>
            </a:r>
            <a:r>
              <a:rPr lang="en">
                <a:solidFill>
                  <a:schemeClr val="dk1"/>
                </a:solidFill>
                <a:latin typeface="Calibri"/>
                <a:ea typeface="Calibri"/>
                <a:cs typeface="Calibri"/>
                <a:sym typeface="Calibri"/>
              </a:rPr>
              <a:t>()</a:t>
            </a:r>
            <a:r>
              <a:rPr lang="en">
                <a:latin typeface="Calibri"/>
                <a:ea typeface="Calibri"/>
                <a:cs typeface="Calibri"/>
                <a:sym typeface="Calibri"/>
              </a:rPr>
              <a:t>, input</a:t>
            </a:r>
            <a:r>
              <a:rPr lang="en">
                <a:solidFill>
                  <a:schemeClr val="dk1"/>
                </a:solidFill>
                <a:latin typeface="Calibri"/>
                <a:ea typeface="Calibri"/>
                <a:cs typeface="Calibri"/>
                <a:sym typeface="Calibri"/>
              </a:rPr>
              <a:t>()</a:t>
            </a:r>
            <a:r>
              <a:rPr lang="en">
                <a:latin typeface="Calibri"/>
                <a:ea typeface="Calibri"/>
                <a:cs typeface="Calibri"/>
                <a:sym typeface="Calibri"/>
              </a:rPr>
              <a:t>, int</a:t>
            </a:r>
            <a:r>
              <a:rPr lang="en">
                <a:solidFill>
                  <a:schemeClr val="dk1"/>
                </a:solidFill>
                <a:latin typeface="Calibri"/>
                <a:ea typeface="Calibri"/>
                <a:cs typeface="Calibri"/>
                <a:sym typeface="Calibri"/>
              </a:rPr>
              <a:t>()</a:t>
            </a:r>
            <a:r>
              <a:rPr lang="en">
                <a:latin typeface="Calibri"/>
                <a:ea typeface="Calibri"/>
                <a:cs typeface="Calibri"/>
                <a:sym typeface="Calibri"/>
              </a:rPr>
              <a:t>, iter</a:t>
            </a:r>
            <a:r>
              <a:rPr lang="en">
                <a:solidFill>
                  <a:schemeClr val="dk1"/>
                </a:solidFill>
                <a:latin typeface="Calibri"/>
                <a:ea typeface="Calibri"/>
                <a:cs typeface="Calibri"/>
                <a:sym typeface="Calibri"/>
              </a:rPr>
              <a:t>()</a:t>
            </a:r>
            <a:r>
              <a:rPr lang="en">
                <a:latin typeface="Calibri"/>
                <a:ea typeface="Calibri"/>
                <a:cs typeface="Calibri"/>
                <a:sym typeface="Calibri"/>
              </a:rPr>
              <a:t>, len</a:t>
            </a:r>
            <a:r>
              <a:rPr lang="en">
                <a:solidFill>
                  <a:schemeClr val="dk1"/>
                </a:solidFill>
                <a:latin typeface="Calibri"/>
                <a:ea typeface="Calibri"/>
                <a:cs typeface="Calibri"/>
                <a:sym typeface="Calibri"/>
              </a:rPr>
              <a:t>()</a:t>
            </a:r>
            <a:r>
              <a:rPr lang="en">
                <a:latin typeface="Calibri"/>
                <a:ea typeface="Calibri"/>
                <a:cs typeface="Calibri"/>
                <a:sym typeface="Calibri"/>
              </a:rPr>
              <a:t>, max</a:t>
            </a:r>
            <a:r>
              <a:rPr lang="en">
                <a:solidFill>
                  <a:schemeClr val="dk1"/>
                </a:solidFill>
                <a:latin typeface="Calibri"/>
                <a:ea typeface="Calibri"/>
                <a:cs typeface="Calibri"/>
                <a:sym typeface="Calibri"/>
              </a:rPr>
              <a:t>()</a:t>
            </a:r>
            <a:r>
              <a:rPr lang="en">
                <a:latin typeface="Calibri"/>
                <a:ea typeface="Calibri"/>
                <a:cs typeface="Calibri"/>
                <a:sym typeface="Calibri"/>
              </a:rPr>
              <a:t>, min</a:t>
            </a:r>
            <a:r>
              <a:rPr lang="en">
                <a:solidFill>
                  <a:schemeClr val="dk1"/>
                </a:solidFill>
                <a:latin typeface="Calibri"/>
                <a:ea typeface="Calibri"/>
                <a:cs typeface="Calibri"/>
                <a:sym typeface="Calibri"/>
              </a:rPr>
              <a:t>()</a:t>
            </a:r>
            <a:r>
              <a:rPr lang="en">
                <a:latin typeface="Calibri"/>
                <a:ea typeface="Calibri"/>
                <a:cs typeface="Calibri"/>
                <a:sym typeface="Calibri"/>
              </a:rPr>
              <a:t>, map</a:t>
            </a:r>
            <a:r>
              <a:rPr lang="en">
                <a:solidFill>
                  <a:schemeClr val="dk1"/>
                </a:solidFill>
                <a:latin typeface="Calibri"/>
                <a:ea typeface="Calibri"/>
                <a:cs typeface="Calibri"/>
                <a:sym typeface="Calibri"/>
              </a:rPr>
              <a:t>()</a:t>
            </a:r>
            <a:r>
              <a:rPr lang="en">
                <a:latin typeface="Calibri"/>
                <a:ea typeface="Calibri"/>
                <a:cs typeface="Calibri"/>
                <a:sym typeface="Calibri"/>
              </a:rPr>
              <a:t>, ord</a:t>
            </a:r>
            <a:r>
              <a:rPr lang="en">
                <a:solidFill>
                  <a:schemeClr val="dk1"/>
                </a:solidFill>
                <a:latin typeface="Calibri"/>
                <a:ea typeface="Calibri"/>
                <a:cs typeface="Calibri"/>
                <a:sym typeface="Calibri"/>
              </a:rPr>
              <a:t>()</a:t>
            </a:r>
            <a:r>
              <a:rPr lang="en">
                <a:latin typeface="Calibri"/>
                <a:ea typeface="Calibri"/>
                <a:cs typeface="Calibri"/>
                <a:sym typeface="Calibri"/>
              </a:rPr>
              <a:t>, reversed</a:t>
            </a:r>
            <a:r>
              <a:rPr lang="en">
                <a:solidFill>
                  <a:schemeClr val="dk1"/>
                </a:solidFill>
                <a:latin typeface="Calibri"/>
                <a:ea typeface="Calibri"/>
                <a:cs typeface="Calibri"/>
                <a:sym typeface="Calibri"/>
              </a:rPr>
              <a:t>()</a:t>
            </a:r>
            <a:r>
              <a:rPr lang="en">
                <a:latin typeface="Calibri"/>
                <a:ea typeface="Calibri"/>
                <a:cs typeface="Calibri"/>
                <a:sym typeface="Calibri"/>
              </a:rPr>
              <a:t>, slice</a:t>
            </a:r>
            <a:r>
              <a:rPr lang="en">
                <a:solidFill>
                  <a:schemeClr val="dk1"/>
                </a:solidFill>
                <a:latin typeface="Calibri"/>
                <a:ea typeface="Calibri"/>
                <a:cs typeface="Calibri"/>
                <a:sym typeface="Calibri"/>
              </a:rPr>
              <a:t>()</a:t>
            </a:r>
            <a:r>
              <a:rPr lang="en">
                <a:latin typeface="Calibri"/>
                <a:ea typeface="Calibri"/>
                <a:cs typeface="Calibri"/>
                <a:sym typeface="Calibri"/>
              </a:rPr>
              <a:t>, sorted</a:t>
            </a:r>
            <a:r>
              <a:rPr lang="en">
                <a:solidFill>
                  <a:schemeClr val="dk1"/>
                </a:solidFill>
                <a:latin typeface="Calibri"/>
                <a:ea typeface="Calibri"/>
                <a:cs typeface="Calibri"/>
                <a:sym typeface="Calibri"/>
              </a:rPr>
              <a:t>()</a:t>
            </a:r>
            <a:r>
              <a:rPr lang="en">
                <a:latin typeface="Calibri"/>
                <a:ea typeface="Calibri"/>
                <a:cs typeface="Calibri"/>
                <a:sym typeface="Calibri"/>
              </a:rPr>
              <a:t>, sum</a:t>
            </a:r>
            <a:r>
              <a:rPr lang="en">
                <a:solidFill>
                  <a:schemeClr val="dk1"/>
                </a:solidFill>
                <a:latin typeface="Calibri"/>
                <a:ea typeface="Calibri"/>
                <a:cs typeface="Calibri"/>
                <a:sym typeface="Calibri"/>
              </a:rPr>
              <a:t>()</a:t>
            </a:r>
            <a:r>
              <a:rPr lang="en">
                <a:latin typeface="Calibri"/>
                <a:ea typeface="Calibri"/>
                <a:cs typeface="Calibri"/>
                <a:sym typeface="Calibri"/>
              </a:rPr>
              <a:t>, zip</a:t>
            </a:r>
            <a:r>
              <a:rPr lang="en">
                <a:solidFill>
                  <a:schemeClr val="dk1"/>
                </a:solidFill>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p:nvPr/>
        </p:nvSpPr>
        <p:spPr>
          <a:xfrm>
            <a:off x="885120" y="205965"/>
            <a:ext cx="4172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a:solidFill>
                  <a:schemeClr val="dk1"/>
                </a:solidFill>
                <a:latin typeface="Calibri"/>
                <a:ea typeface="Calibri"/>
                <a:cs typeface="Calibri"/>
                <a:sym typeface="Calibri"/>
              </a:rPr>
              <a:t>Topics for the Module</a:t>
            </a:r>
            <a:endParaRPr sz="2250">
              <a:solidFill>
                <a:schemeClr val="dk1"/>
              </a:solidFill>
              <a:latin typeface="Calibri"/>
              <a:ea typeface="Calibri"/>
              <a:cs typeface="Calibri"/>
              <a:sym typeface="Calibri"/>
            </a:endParaRPr>
          </a:p>
        </p:txBody>
      </p:sp>
      <p:pic>
        <p:nvPicPr>
          <p:cNvPr id="146" name="Google Shape;146;p27" descr="http://www.beaconlearningcenter.com/Weblessons/InformationElimination/graphics/PE03516_.gif"/>
          <p:cNvPicPr preferRelativeResize="0"/>
          <p:nvPr/>
        </p:nvPicPr>
        <p:blipFill rotWithShape="1">
          <a:blip r:embed="rId3">
            <a:alphaModFix/>
          </a:blip>
          <a:srcRect/>
          <a:stretch/>
        </p:blipFill>
        <p:spPr>
          <a:xfrm>
            <a:off x="309045" y="113830"/>
            <a:ext cx="571500" cy="732486"/>
          </a:xfrm>
          <a:prstGeom prst="rect">
            <a:avLst/>
          </a:prstGeom>
          <a:noFill/>
          <a:ln>
            <a:noFill/>
          </a:ln>
        </p:spPr>
      </p:pic>
      <p:sp>
        <p:nvSpPr>
          <p:cNvPr id="147" name="Google Shape;147;p27"/>
          <p:cNvSpPr txBox="1"/>
          <p:nvPr/>
        </p:nvSpPr>
        <p:spPr>
          <a:xfrm rot="10800000" flipH="1">
            <a:off x="1" y="602790"/>
            <a:ext cx="9144000" cy="45600"/>
          </a:xfrm>
          <a:prstGeom prst="rect">
            <a:avLst/>
          </a:prstGeom>
          <a:solidFill>
            <a:srgbClr val="0070C0"/>
          </a:solidFill>
          <a:ln>
            <a:noFill/>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r>
              <a:rPr lang="en" sz="825">
                <a:solidFill>
                  <a:schemeClr val="dk1"/>
                </a:solidFill>
                <a:latin typeface="Calibri"/>
                <a:ea typeface="Calibri"/>
                <a:cs typeface="Calibri"/>
                <a:sym typeface="Calibri"/>
              </a:rPr>
              <a:t>`</a:t>
            </a:r>
            <a:endParaRPr sz="825">
              <a:solidFill>
                <a:schemeClr val="dk1"/>
              </a:solidFill>
              <a:latin typeface="Calibri"/>
              <a:ea typeface="Calibri"/>
              <a:cs typeface="Calibri"/>
              <a:sym typeface="Calibri"/>
            </a:endParaRPr>
          </a:p>
        </p:txBody>
      </p:sp>
      <p:sp>
        <p:nvSpPr>
          <p:cNvPr id="148" name="Google Shape;148;p27"/>
          <p:cNvSpPr/>
          <p:nvPr/>
        </p:nvSpPr>
        <p:spPr>
          <a:xfrm>
            <a:off x="590225" y="1321075"/>
            <a:ext cx="3981900" cy="3539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
                <a:solidFill>
                  <a:schemeClr val="dk1"/>
                </a:solidFill>
                <a:latin typeface="Century Gothic"/>
                <a:ea typeface="Century Gothic"/>
                <a:cs typeface="Century Gothic"/>
                <a:sym typeface="Century Gothic"/>
              </a:rPr>
              <a:t>Introduction to Python</a:t>
            </a: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SzPts val="1100"/>
              <a:buNone/>
            </a:pP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History of Python</a:t>
            </a: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SzPts val="1100"/>
              <a:buNone/>
            </a:pP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Installing Python in Windows using PyCharm</a:t>
            </a: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SzPts val="1100"/>
              <a:buNone/>
            </a:pP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Features and Applications of Python</a:t>
            </a: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SzPts val="1100"/>
              <a:buNone/>
            </a:pP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Reasons to Choose Python</a:t>
            </a: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SzPts val="1100"/>
              <a:buNone/>
            </a:pP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Data Types</a:t>
            </a: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SzPts val="1100"/>
              <a:buNone/>
            </a:pPr>
            <a:endParaRPr>
              <a:solidFill>
                <a:schemeClr val="dk1"/>
              </a:solidFill>
              <a:latin typeface="Century Gothic"/>
              <a:ea typeface="Century Gothic"/>
              <a:cs typeface="Century Gothic"/>
              <a:sym typeface="Century Gothic"/>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Control Flow Statements</a:t>
            </a:r>
            <a:endParaRPr>
              <a:solidFill>
                <a:schemeClr val="dk1"/>
              </a:solidFill>
              <a:latin typeface="Century Gothic"/>
              <a:ea typeface="Century Gothic"/>
              <a:cs typeface="Century Gothic"/>
              <a:sym typeface="Century Gothic"/>
            </a:endParaRPr>
          </a:p>
        </p:txBody>
      </p:sp>
      <p:cxnSp>
        <p:nvCxnSpPr>
          <p:cNvPr id="149" name="Google Shape;149;p27"/>
          <p:cNvCxnSpPr/>
          <p:nvPr/>
        </p:nvCxnSpPr>
        <p:spPr>
          <a:xfrm>
            <a:off x="501070" y="1191528"/>
            <a:ext cx="4500" cy="3646200"/>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50"/>
              </a:srgbClr>
            </a:outerShdw>
          </a:effectLst>
        </p:spPr>
      </p:cxnSp>
      <p:sp>
        <p:nvSpPr>
          <p:cNvPr id="150" name="Google Shape;150;p27"/>
          <p:cNvSpPr/>
          <p:nvPr/>
        </p:nvSpPr>
        <p:spPr>
          <a:xfrm>
            <a:off x="424260" y="1331743"/>
            <a:ext cx="153600" cy="192000"/>
          </a:xfrm>
          <a:prstGeom prst="ellipse">
            <a:avLst/>
          </a:prstGeom>
          <a:solidFill>
            <a:schemeClr val="lt1"/>
          </a:solidFill>
          <a:ln w="9525" cap="flat" cmpd="sng">
            <a:solidFill>
              <a:srgbClr val="0099CC"/>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27"/>
          <p:cNvSpPr/>
          <p:nvPr/>
        </p:nvSpPr>
        <p:spPr>
          <a:xfrm>
            <a:off x="299883" y="858953"/>
            <a:ext cx="55002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a:solidFill>
                  <a:srgbClr val="E36C09"/>
                </a:solidFill>
                <a:latin typeface="Century Gothic"/>
                <a:ea typeface="Century Gothic"/>
                <a:cs typeface="Century Gothic"/>
                <a:sym typeface="Century Gothic"/>
              </a:rPr>
              <a:t>After completing the module, you will be able to understand:</a:t>
            </a:r>
            <a:endParaRPr sz="1400">
              <a:solidFill>
                <a:srgbClr val="E36C09"/>
              </a:solidFill>
              <a:latin typeface="Century Gothic"/>
              <a:ea typeface="Century Gothic"/>
              <a:cs typeface="Century Gothic"/>
              <a:sym typeface="Century Gothic"/>
            </a:endParaRPr>
          </a:p>
        </p:txBody>
      </p:sp>
      <p:sp>
        <p:nvSpPr>
          <p:cNvPr id="152" name="Google Shape;152;p27"/>
          <p:cNvSpPr/>
          <p:nvPr/>
        </p:nvSpPr>
        <p:spPr>
          <a:xfrm>
            <a:off x="424260" y="1855120"/>
            <a:ext cx="153600" cy="192000"/>
          </a:xfrm>
          <a:prstGeom prst="ellipse">
            <a:avLst/>
          </a:prstGeom>
          <a:solidFill>
            <a:schemeClr val="lt1"/>
          </a:solidFill>
          <a:ln w="9525" cap="flat" cmpd="sng">
            <a:solidFill>
              <a:srgbClr val="0099CC"/>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27"/>
          <p:cNvSpPr/>
          <p:nvPr/>
        </p:nvSpPr>
        <p:spPr>
          <a:xfrm>
            <a:off x="424260" y="2378505"/>
            <a:ext cx="153600" cy="192000"/>
          </a:xfrm>
          <a:prstGeom prst="ellipse">
            <a:avLst/>
          </a:prstGeom>
          <a:solidFill>
            <a:schemeClr val="lt1"/>
          </a:solidFill>
          <a:ln w="9525" cap="flat" cmpd="sng">
            <a:solidFill>
              <a:srgbClr val="0099CC"/>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27"/>
          <p:cNvSpPr/>
          <p:nvPr/>
        </p:nvSpPr>
        <p:spPr>
          <a:xfrm>
            <a:off x="424260" y="2835000"/>
            <a:ext cx="153600" cy="192000"/>
          </a:xfrm>
          <a:prstGeom prst="ellipse">
            <a:avLst/>
          </a:prstGeom>
          <a:solidFill>
            <a:schemeClr val="lt1"/>
          </a:solidFill>
          <a:ln w="9525" cap="flat" cmpd="sng">
            <a:solidFill>
              <a:srgbClr val="0099CC"/>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27"/>
          <p:cNvSpPr/>
          <p:nvPr/>
        </p:nvSpPr>
        <p:spPr>
          <a:xfrm>
            <a:off x="436613" y="3839868"/>
            <a:ext cx="153600" cy="192000"/>
          </a:xfrm>
          <a:prstGeom prst="ellipse">
            <a:avLst/>
          </a:prstGeom>
          <a:solidFill>
            <a:schemeClr val="lt1"/>
          </a:solidFill>
          <a:ln w="9525" cap="flat" cmpd="sng">
            <a:solidFill>
              <a:srgbClr val="0099CC"/>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27"/>
          <p:cNvSpPr/>
          <p:nvPr/>
        </p:nvSpPr>
        <p:spPr>
          <a:xfrm>
            <a:off x="424238" y="4337015"/>
            <a:ext cx="153600" cy="192000"/>
          </a:xfrm>
          <a:prstGeom prst="ellipse">
            <a:avLst/>
          </a:prstGeom>
          <a:solidFill>
            <a:schemeClr val="lt1"/>
          </a:solidFill>
          <a:ln w="9525" cap="flat" cmpd="sng">
            <a:solidFill>
              <a:srgbClr val="0099CC"/>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27" descr="http://toolkit.smallbiz.nsw.gov.au/media/useruploads/images/Marketing_Ch1_Pt3_Marketing_Objectives.jpg"/>
          <p:cNvPicPr preferRelativeResize="0"/>
          <p:nvPr/>
        </p:nvPicPr>
        <p:blipFill rotWithShape="1">
          <a:blip r:embed="rId4">
            <a:alphaModFix/>
          </a:blip>
          <a:srcRect/>
          <a:stretch/>
        </p:blipFill>
        <p:spPr>
          <a:xfrm>
            <a:off x="7029920" y="919194"/>
            <a:ext cx="2024313" cy="4190784"/>
          </a:xfrm>
          <a:prstGeom prst="rect">
            <a:avLst/>
          </a:prstGeom>
          <a:noFill/>
          <a:ln>
            <a:noFill/>
          </a:ln>
        </p:spPr>
      </p:pic>
      <p:sp>
        <p:nvSpPr>
          <p:cNvPr id="158" name="Google Shape;158;p27"/>
          <p:cNvSpPr/>
          <p:nvPr/>
        </p:nvSpPr>
        <p:spPr>
          <a:xfrm>
            <a:off x="436613" y="3342730"/>
            <a:ext cx="153600" cy="192000"/>
          </a:xfrm>
          <a:prstGeom prst="ellipse">
            <a:avLst/>
          </a:prstGeom>
          <a:solidFill>
            <a:schemeClr val="lt1"/>
          </a:solidFill>
          <a:ln w="9525" cap="flat" cmpd="sng">
            <a:solidFill>
              <a:srgbClr val="0099CC"/>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45"/>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24" name="Google Shape;424;p45"/>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Python String Operations </a:t>
            </a:r>
            <a:r>
              <a:rPr lang="en" sz="2400">
                <a:solidFill>
                  <a:srgbClr val="C00000"/>
                </a:solidFill>
                <a:latin typeface="Century Gothic"/>
                <a:ea typeface="Century Gothic"/>
                <a:cs typeface="Century Gothic"/>
                <a:sym typeface="Century Gothic"/>
              </a:rPr>
              <a:t>[Hands-on] </a:t>
            </a:r>
            <a:endParaRPr sz="3200">
              <a:solidFill>
                <a:srgbClr val="C00000"/>
              </a:solidFill>
              <a:latin typeface="Century Gothic"/>
              <a:ea typeface="Century Gothic"/>
              <a:cs typeface="Century Gothic"/>
              <a:sym typeface="Century Gothic"/>
            </a:endParaRPr>
          </a:p>
        </p:txBody>
      </p:sp>
      <p:sp>
        <p:nvSpPr>
          <p:cNvPr id="425" name="Google Shape;425;p45"/>
          <p:cNvSpPr txBox="1"/>
          <p:nvPr/>
        </p:nvSpPr>
        <p:spPr>
          <a:xfrm>
            <a:off x="28250" y="560500"/>
            <a:ext cx="9115800" cy="774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There are 5 Different Types of Categories in the String Operations.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b="1">
                <a:latin typeface="Calibri"/>
                <a:ea typeface="Calibri"/>
                <a:cs typeface="Calibri"/>
                <a:sym typeface="Calibri"/>
              </a:rPr>
              <a:t>Comparison:</a:t>
            </a:r>
            <a:r>
              <a:rPr lang="en">
                <a:latin typeface="Calibri"/>
                <a:ea typeface="Calibri"/>
                <a:cs typeface="Calibri"/>
                <a:sym typeface="Calibri"/>
              </a:rPr>
              <a:t> Strings can be compared using the relational operators.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426" name="Google Shape;426;p45"/>
          <p:cNvSpPr/>
          <p:nvPr/>
        </p:nvSpPr>
        <p:spPr>
          <a:xfrm>
            <a:off x="1355050" y="1338925"/>
            <a:ext cx="6388500" cy="19599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'hey'&lt;'hi'</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b="1">
                <a:solidFill>
                  <a:srgbClr val="FF0000"/>
                </a:solidFill>
                <a:highlight>
                  <a:srgbClr val="FFFFFF"/>
                </a:highlight>
                <a:latin typeface="Courier New"/>
                <a:ea typeface="Courier New"/>
                <a:cs typeface="Courier New"/>
                <a:sym typeface="Courier New"/>
              </a:rPr>
              <a:t>Note:</a:t>
            </a:r>
            <a:r>
              <a:rPr lang="en">
                <a:solidFill>
                  <a:srgbClr val="FF0000"/>
                </a:solidFill>
                <a:highlight>
                  <a:srgbClr val="FFFFFF"/>
                </a:highlight>
                <a:latin typeface="Courier New"/>
                <a:ea typeface="Courier New"/>
                <a:cs typeface="Courier New"/>
                <a:sym typeface="Courier New"/>
              </a:rPr>
              <a:t> </a:t>
            </a:r>
            <a:r>
              <a:rPr lang="en">
                <a:highlight>
                  <a:srgbClr val="FFFFFF"/>
                </a:highlight>
                <a:latin typeface="Courier New"/>
                <a:ea typeface="Courier New"/>
                <a:cs typeface="Courier New"/>
                <a:sym typeface="Courier New"/>
              </a:rPr>
              <a:t>‘hey’ is lesser than ‘hi lexicographically (because i comes after e in the dictionary)</a:t>
            </a:r>
            <a:endParaRPr>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&gt;&gt;&gt; a == 'NPNTraining'</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True</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&gt;&gt;&gt; 'yes'!='no'</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chemeClr val="lt1"/>
                </a:highlight>
                <a:latin typeface="Courier New"/>
                <a:ea typeface="Courier New"/>
                <a:cs typeface="Courier New"/>
                <a:sym typeface="Courier New"/>
              </a:rPr>
              <a:t>True</a:t>
            </a:r>
            <a:endParaRPr>
              <a:solidFill>
                <a:srgbClr val="FF0000"/>
              </a:solidFill>
              <a:highlight>
                <a:schemeClr val="lt1"/>
              </a:highlight>
              <a:latin typeface="Courier New"/>
              <a:ea typeface="Courier New"/>
              <a:cs typeface="Courier New"/>
              <a:sym typeface="Courier New"/>
            </a:endParaRPr>
          </a:p>
        </p:txBody>
      </p:sp>
      <p:pic>
        <p:nvPicPr>
          <p:cNvPr id="427" name="Google Shape;427;p45"/>
          <p:cNvPicPr preferRelativeResize="0"/>
          <p:nvPr/>
        </p:nvPicPr>
        <p:blipFill>
          <a:blip r:embed="rId4">
            <a:alphaModFix/>
          </a:blip>
          <a:stretch>
            <a:fillRect/>
          </a:stretch>
        </p:blipFill>
        <p:spPr>
          <a:xfrm>
            <a:off x="955625" y="1334800"/>
            <a:ext cx="247036" cy="276225"/>
          </a:xfrm>
          <a:prstGeom prst="rect">
            <a:avLst/>
          </a:prstGeom>
          <a:noFill/>
          <a:ln>
            <a:noFill/>
          </a:ln>
        </p:spPr>
      </p:pic>
      <p:sp>
        <p:nvSpPr>
          <p:cNvPr id="428" name="Google Shape;428;p45"/>
          <p:cNvSpPr txBox="1"/>
          <p:nvPr/>
        </p:nvSpPr>
        <p:spPr>
          <a:xfrm>
            <a:off x="28250" y="3456100"/>
            <a:ext cx="9115800" cy="430800"/>
          </a:xfrm>
          <a:prstGeom prst="rect">
            <a:avLst/>
          </a:prstGeom>
          <a:noFill/>
          <a:ln>
            <a:noFill/>
          </a:ln>
        </p:spPr>
        <p:txBody>
          <a:bodyPr spcFirstLastPara="1" wrap="square" lIns="91425" tIns="91425" rIns="91425" bIns="91425" anchor="t" anchorCtr="0">
            <a:noAutofit/>
          </a:bodyPr>
          <a:lstStyle/>
          <a:p>
            <a:pPr marL="914400" lvl="1" indent="-317500" algn="l" rtl="0">
              <a:spcBef>
                <a:spcPts val="0"/>
              </a:spcBef>
              <a:spcAft>
                <a:spcPts val="0"/>
              </a:spcAft>
              <a:buSzPts val="1400"/>
              <a:buFont typeface="Calibri"/>
              <a:buChar char="■"/>
            </a:pPr>
            <a:r>
              <a:rPr lang="en" b="1">
                <a:latin typeface="Calibri"/>
                <a:ea typeface="Calibri"/>
                <a:cs typeface="Calibri"/>
                <a:sym typeface="Calibri"/>
              </a:rPr>
              <a:t>Arithmetic:</a:t>
            </a:r>
            <a:r>
              <a:rPr lang="en">
                <a:latin typeface="Calibri"/>
                <a:ea typeface="Calibri"/>
                <a:cs typeface="Calibri"/>
                <a:sym typeface="Calibri"/>
              </a:rPr>
              <a:t> Some of the Arithmetics Operations can be applied on strings.</a:t>
            </a:r>
            <a:endParaRPr>
              <a:latin typeface="Calibri"/>
              <a:ea typeface="Calibri"/>
              <a:cs typeface="Calibri"/>
              <a:sym typeface="Calibri"/>
            </a:endParaRPr>
          </a:p>
        </p:txBody>
      </p:sp>
      <p:sp>
        <p:nvSpPr>
          <p:cNvPr id="429" name="Google Shape;429;p45"/>
          <p:cNvSpPr/>
          <p:nvPr/>
        </p:nvSpPr>
        <p:spPr>
          <a:xfrm>
            <a:off x="1355050" y="3929725"/>
            <a:ext cx="6388500" cy="7743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'ba'+'na'*2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'banana'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430" name="Google Shape;430;p45"/>
          <p:cNvPicPr preferRelativeResize="0"/>
          <p:nvPr/>
        </p:nvPicPr>
        <p:blipFill>
          <a:blip r:embed="rId4">
            <a:alphaModFix/>
          </a:blip>
          <a:stretch>
            <a:fillRect/>
          </a:stretch>
        </p:blipFill>
        <p:spPr>
          <a:xfrm>
            <a:off x="955625" y="3925600"/>
            <a:ext cx="247036" cy="27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46"/>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36" name="Google Shape;436;p46"/>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200">
                <a:solidFill>
                  <a:srgbClr val="003399"/>
                </a:solidFill>
                <a:latin typeface="Century Gothic"/>
                <a:ea typeface="Century Gothic"/>
                <a:cs typeface="Century Gothic"/>
                <a:sym typeface="Century Gothic"/>
              </a:rPr>
              <a:t>Python String Operations </a:t>
            </a:r>
            <a:r>
              <a:rPr lang="en" sz="2400">
                <a:solidFill>
                  <a:srgbClr val="C00000"/>
                </a:solidFill>
                <a:latin typeface="Century Gothic"/>
                <a:ea typeface="Century Gothic"/>
                <a:cs typeface="Century Gothic"/>
                <a:sym typeface="Century Gothic"/>
              </a:rPr>
              <a:t>[Hands-on]</a:t>
            </a:r>
            <a:endParaRPr sz="2200">
              <a:solidFill>
                <a:srgbClr val="003399"/>
              </a:solidFill>
              <a:latin typeface="Century Gothic"/>
              <a:ea typeface="Century Gothic"/>
              <a:cs typeface="Century Gothic"/>
              <a:sym typeface="Century Gothic"/>
            </a:endParaRPr>
          </a:p>
        </p:txBody>
      </p:sp>
      <p:sp>
        <p:nvSpPr>
          <p:cNvPr id="437" name="Google Shape;437;p46"/>
          <p:cNvSpPr txBox="1"/>
          <p:nvPr/>
        </p:nvSpPr>
        <p:spPr>
          <a:xfrm>
            <a:off x="28250" y="560500"/>
            <a:ext cx="9115800" cy="430800"/>
          </a:xfrm>
          <a:prstGeom prst="rect">
            <a:avLst/>
          </a:prstGeom>
          <a:noFill/>
          <a:ln>
            <a:noFill/>
          </a:ln>
        </p:spPr>
        <p:txBody>
          <a:bodyPr spcFirstLastPara="1" wrap="square" lIns="91425" tIns="91425" rIns="91425" bIns="91425" anchor="t" anchorCtr="0">
            <a:noAutofit/>
          </a:bodyPr>
          <a:lstStyle/>
          <a:p>
            <a:pPr marL="914400" lvl="1" indent="-317500" algn="l" rtl="0">
              <a:spcBef>
                <a:spcPts val="0"/>
              </a:spcBef>
              <a:spcAft>
                <a:spcPts val="0"/>
              </a:spcAft>
              <a:buSzPts val="1400"/>
              <a:buFont typeface="Calibri"/>
              <a:buChar char="■"/>
            </a:pPr>
            <a:r>
              <a:rPr lang="en" b="1">
                <a:latin typeface="Calibri"/>
                <a:ea typeface="Calibri"/>
                <a:cs typeface="Calibri"/>
                <a:sym typeface="Calibri"/>
              </a:rPr>
              <a:t>Membership:</a:t>
            </a:r>
            <a:r>
              <a:rPr lang="en">
                <a:latin typeface="Calibri"/>
                <a:ea typeface="Calibri"/>
                <a:cs typeface="Calibri"/>
                <a:sym typeface="Calibri"/>
              </a:rPr>
              <a:t> membership operators of Python can be used to check if string is a substring to another.</a:t>
            </a:r>
            <a:endParaRPr>
              <a:latin typeface="Calibri"/>
              <a:ea typeface="Calibri"/>
              <a:cs typeface="Calibri"/>
              <a:sym typeface="Calibri"/>
            </a:endParaRPr>
          </a:p>
        </p:txBody>
      </p:sp>
      <p:sp>
        <p:nvSpPr>
          <p:cNvPr id="438" name="Google Shape;438;p46"/>
          <p:cNvSpPr/>
          <p:nvPr/>
        </p:nvSpPr>
        <p:spPr>
          <a:xfrm>
            <a:off x="1355050" y="1034125"/>
            <a:ext cx="6388500" cy="10839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'Train' in 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'aswdws' in 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False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439" name="Google Shape;439;p46"/>
          <p:cNvPicPr preferRelativeResize="0"/>
          <p:nvPr/>
        </p:nvPicPr>
        <p:blipFill>
          <a:blip r:embed="rId4">
            <a:alphaModFix/>
          </a:blip>
          <a:stretch>
            <a:fillRect/>
          </a:stretch>
        </p:blipFill>
        <p:spPr>
          <a:xfrm>
            <a:off x="955625" y="1030000"/>
            <a:ext cx="247036" cy="276225"/>
          </a:xfrm>
          <a:prstGeom prst="rect">
            <a:avLst/>
          </a:prstGeom>
          <a:noFill/>
          <a:ln>
            <a:noFill/>
          </a:ln>
        </p:spPr>
      </p:pic>
      <p:sp>
        <p:nvSpPr>
          <p:cNvPr id="440" name="Google Shape;440;p46"/>
          <p:cNvSpPr txBox="1"/>
          <p:nvPr/>
        </p:nvSpPr>
        <p:spPr>
          <a:xfrm>
            <a:off x="28250" y="2846500"/>
            <a:ext cx="9115800" cy="430800"/>
          </a:xfrm>
          <a:prstGeom prst="rect">
            <a:avLst/>
          </a:prstGeom>
          <a:noFill/>
          <a:ln>
            <a:noFill/>
          </a:ln>
        </p:spPr>
        <p:txBody>
          <a:bodyPr spcFirstLastPara="1" wrap="square" lIns="91425" tIns="91425" rIns="91425" bIns="91425" anchor="t" anchorCtr="0">
            <a:noAutofit/>
          </a:bodyPr>
          <a:lstStyle/>
          <a:p>
            <a:pPr marL="914400" lvl="1" indent="-317500" algn="l" rtl="0">
              <a:spcBef>
                <a:spcPts val="0"/>
              </a:spcBef>
              <a:spcAft>
                <a:spcPts val="0"/>
              </a:spcAft>
              <a:buSzPts val="1400"/>
              <a:buFont typeface="Calibri"/>
              <a:buChar char="■"/>
            </a:pPr>
            <a:r>
              <a:rPr lang="en" b="1">
                <a:latin typeface="Calibri"/>
                <a:ea typeface="Calibri"/>
                <a:cs typeface="Calibri"/>
                <a:sym typeface="Calibri"/>
              </a:rPr>
              <a:t>Identity:</a:t>
            </a:r>
            <a:r>
              <a:rPr lang="en">
                <a:latin typeface="Calibri"/>
                <a:ea typeface="Calibri"/>
                <a:cs typeface="Calibri"/>
                <a:sym typeface="Calibri"/>
              </a:rPr>
              <a:t> identity operators ‘is’ and ‘is not’ can be used on strings.</a:t>
            </a:r>
            <a:endParaRPr>
              <a:latin typeface="Calibri"/>
              <a:ea typeface="Calibri"/>
              <a:cs typeface="Calibri"/>
              <a:sym typeface="Calibri"/>
            </a:endParaRPr>
          </a:p>
        </p:txBody>
      </p:sp>
      <p:sp>
        <p:nvSpPr>
          <p:cNvPr id="441" name="Google Shape;441;p46"/>
          <p:cNvSpPr/>
          <p:nvPr/>
        </p:nvSpPr>
        <p:spPr>
          <a:xfrm>
            <a:off x="1355050" y="3320125"/>
            <a:ext cx="6388500" cy="10839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'NPNTraining' is 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'npntraining' is not 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p:txBody>
      </p:sp>
      <p:pic>
        <p:nvPicPr>
          <p:cNvPr id="442" name="Google Shape;442;p46"/>
          <p:cNvPicPr preferRelativeResize="0"/>
          <p:nvPr/>
        </p:nvPicPr>
        <p:blipFill>
          <a:blip r:embed="rId4">
            <a:alphaModFix/>
          </a:blip>
          <a:stretch>
            <a:fillRect/>
          </a:stretch>
        </p:blipFill>
        <p:spPr>
          <a:xfrm>
            <a:off x="955625" y="3316000"/>
            <a:ext cx="247036" cy="276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47"/>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48" name="Google Shape;448;p47"/>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200">
                <a:solidFill>
                  <a:srgbClr val="003399"/>
                </a:solidFill>
                <a:latin typeface="Century Gothic"/>
                <a:ea typeface="Century Gothic"/>
                <a:cs typeface="Century Gothic"/>
                <a:sym typeface="Century Gothic"/>
              </a:rPr>
              <a:t>Python String Operations </a:t>
            </a:r>
            <a:r>
              <a:rPr lang="en" sz="2400">
                <a:solidFill>
                  <a:srgbClr val="C00000"/>
                </a:solidFill>
                <a:latin typeface="Century Gothic"/>
                <a:ea typeface="Century Gothic"/>
                <a:cs typeface="Century Gothic"/>
                <a:sym typeface="Century Gothic"/>
              </a:rPr>
              <a:t>[Hands-on]</a:t>
            </a:r>
            <a:endParaRPr sz="2200">
              <a:solidFill>
                <a:srgbClr val="003399"/>
              </a:solidFill>
              <a:latin typeface="Century Gothic"/>
              <a:ea typeface="Century Gothic"/>
              <a:cs typeface="Century Gothic"/>
              <a:sym typeface="Century Gothic"/>
            </a:endParaRPr>
          </a:p>
        </p:txBody>
      </p:sp>
      <p:sp>
        <p:nvSpPr>
          <p:cNvPr id="449" name="Google Shape;449;p47"/>
          <p:cNvSpPr txBox="1"/>
          <p:nvPr/>
        </p:nvSpPr>
        <p:spPr>
          <a:xfrm>
            <a:off x="28250" y="560500"/>
            <a:ext cx="9115800" cy="1526100"/>
          </a:xfrm>
          <a:prstGeom prst="rect">
            <a:avLst/>
          </a:prstGeom>
          <a:noFill/>
          <a:ln>
            <a:noFill/>
          </a:ln>
        </p:spPr>
        <p:txBody>
          <a:bodyPr spcFirstLastPara="1" wrap="square" lIns="91425" tIns="91425" rIns="91425" bIns="91425" anchor="t" anchorCtr="0">
            <a:noAutofit/>
          </a:bodyPr>
          <a:lstStyle/>
          <a:p>
            <a:pPr marL="914400" lvl="1" indent="-317500" algn="l" rtl="0">
              <a:spcBef>
                <a:spcPts val="0"/>
              </a:spcBef>
              <a:spcAft>
                <a:spcPts val="0"/>
              </a:spcAft>
              <a:buSzPts val="1400"/>
              <a:buFont typeface="Calibri"/>
              <a:buChar char="■"/>
            </a:pPr>
            <a:r>
              <a:rPr lang="en" b="1">
                <a:latin typeface="Calibri"/>
                <a:ea typeface="Calibri"/>
                <a:cs typeface="Calibri"/>
                <a:sym typeface="Calibri"/>
              </a:rPr>
              <a:t>Logical:</a:t>
            </a:r>
            <a:r>
              <a:rPr lang="en">
                <a:latin typeface="Calibri"/>
                <a:ea typeface="Calibri"/>
                <a:cs typeface="Calibri"/>
                <a:sym typeface="Calibri"/>
              </a:rPr>
              <a:t> Python’s and, or, and not operators can be applied too. An empty string has a Boolean value of False</a:t>
            </a:r>
            <a:endParaRPr>
              <a:latin typeface="Calibri"/>
              <a:ea typeface="Calibri"/>
              <a:cs typeface="Calibri"/>
              <a:sym typeface="Calibri"/>
            </a:endParaRPr>
          </a:p>
          <a:p>
            <a:pPr marL="457200" lvl="0" indent="0" algn="l" rtl="0">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p>
            <a:pPr marL="1371600" marR="0" lvl="2" indent="-317500" algn="l" rtl="0">
              <a:lnSpc>
                <a:spcPct val="100000"/>
              </a:lnSpc>
              <a:spcBef>
                <a:spcPts val="0"/>
              </a:spcBef>
              <a:spcAft>
                <a:spcPts val="0"/>
              </a:spcAft>
              <a:buSzPts val="1400"/>
              <a:buFont typeface="Calibri"/>
              <a:buChar char="✓"/>
            </a:pPr>
            <a:r>
              <a:rPr lang="en">
                <a:latin typeface="Calibri"/>
                <a:ea typeface="Calibri"/>
                <a:cs typeface="Calibri"/>
                <a:sym typeface="Calibri"/>
              </a:rPr>
              <a:t>and- If the value on the left is True it returns the value on the right. Otherwise, the value on the left is False, it returns False.</a:t>
            </a:r>
            <a:endParaRPr>
              <a:latin typeface="Calibri"/>
              <a:ea typeface="Calibri"/>
              <a:cs typeface="Calibri"/>
              <a:sym typeface="Calibri"/>
            </a:endParaRPr>
          </a:p>
          <a:p>
            <a:pPr marL="1371600" marR="0" lvl="2" indent="-317500" algn="l" rtl="0">
              <a:lnSpc>
                <a:spcPct val="100000"/>
              </a:lnSpc>
              <a:spcBef>
                <a:spcPts val="0"/>
              </a:spcBef>
              <a:spcAft>
                <a:spcPts val="0"/>
              </a:spcAft>
              <a:buSzPts val="1400"/>
              <a:buFont typeface="Calibri"/>
              <a:buChar char="✓"/>
            </a:pPr>
            <a:r>
              <a:rPr lang="en">
                <a:latin typeface="Calibri"/>
                <a:ea typeface="Calibri"/>
                <a:cs typeface="Calibri"/>
                <a:sym typeface="Calibri"/>
              </a:rPr>
              <a:t>or- If the value on the left is True, it returns True. Otherwise, the value on the right is returned.</a:t>
            </a:r>
            <a:endParaRPr>
              <a:latin typeface="Calibri"/>
              <a:ea typeface="Calibri"/>
              <a:cs typeface="Calibri"/>
              <a:sym typeface="Calibri"/>
            </a:endParaRPr>
          </a:p>
          <a:p>
            <a:pPr marL="1371600" marR="0" lvl="2" indent="-317500" algn="l" rtl="0">
              <a:lnSpc>
                <a:spcPct val="100000"/>
              </a:lnSpc>
              <a:spcBef>
                <a:spcPts val="0"/>
              </a:spcBef>
              <a:spcAft>
                <a:spcPts val="0"/>
              </a:spcAft>
              <a:buSzPts val="1400"/>
              <a:buFont typeface="Calibri"/>
              <a:buChar char="✓"/>
            </a:pPr>
            <a:r>
              <a:rPr lang="en">
                <a:latin typeface="Calibri"/>
                <a:ea typeface="Calibri"/>
                <a:cs typeface="Calibri"/>
                <a:sym typeface="Calibri"/>
              </a:rPr>
              <a:t>not- As we said earlier, an empty string has a Boolean value of False.</a:t>
            </a:r>
            <a:endParaRPr>
              <a:latin typeface="Calibri"/>
              <a:ea typeface="Calibri"/>
              <a:cs typeface="Calibri"/>
              <a:sym typeface="Calibri"/>
            </a:endParaRPr>
          </a:p>
        </p:txBody>
      </p:sp>
      <p:sp>
        <p:nvSpPr>
          <p:cNvPr id="450" name="Google Shape;450;p47"/>
          <p:cNvSpPr/>
          <p:nvPr/>
        </p:nvSpPr>
        <p:spPr>
          <a:xfrm>
            <a:off x="1507450" y="2329525"/>
            <a:ext cx="6388500" cy="24897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 and </a:t>
            </a:r>
            <a:r>
              <a:rPr lang="en">
                <a:solidFill>
                  <a:srgbClr val="FF0000"/>
                </a:solidFill>
                <a:highlight>
                  <a:schemeClr val="lt1"/>
                </a:highlight>
                <a:latin typeface="Courier New"/>
                <a:ea typeface="Courier New"/>
                <a:cs typeface="Courier New"/>
                <a:sym typeface="Courier New"/>
              </a:rPr>
              <a:t>'</a:t>
            </a:r>
            <a:r>
              <a:rPr lang="en">
                <a:solidFill>
                  <a:srgbClr val="FF0000"/>
                </a:solidFill>
                <a:highlight>
                  <a:srgbClr val="FFFFFF"/>
                </a:highlight>
                <a:latin typeface="Courier New"/>
                <a:ea typeface="Courier New"/>
                <a:cs typeface="Courier New"/>
                <a:sym typeface="Courier New"/>
              </a:rPr>
              <a:t>1</a:t>
            </a:r>
            <a:r>
              <a:rPr lang="en">
                <a:solidFill>
                  <a:srgbClr val="FF0000"/>
                </a:solidFill>
                <a:highlight>
                  <a:schemeClr val="lt1"/>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'1' and ''</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 or '1'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not('1')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False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not('')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451" name="Google Shape;451;p47"/>
          <p:cNvPicPr preferRelativeResize="0"/>
          <p:nvPr/>
        </p:nvPicPr>
        <p:blipFill>
          <a:blip r:embed="rId4">
            <a:alphaModFix/>
          </a:blip>
          <a:stretch>
            <a:fillRect/>
          </a:stretch>
        </p:blipFill>
        <p:spPr>
          <a:xfrm>
            <a:off x="1108025" y="2325400"/>
            <a:ext cx="247036" cy="27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48"/>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57" name="Google Shape;457;p48"/>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Booleans</a:t>
            </a:r>
            <a:endParaRPr sz="3200">
              <a:solidFill>
                <a:srgbClr val="C00000"/>
              </a:solidFill>
              <a:latin typeface="Century Gothic"/>
              <a:ea typeface="Century Gothic"/>
              <a:cs typeface="Century Gothic"/>
              <a:sym typeface="Century Gothic"/>
            </a:endParaRPr>
          </a:p>
        </p:txBody>
      </p:sp>
      <p:sp>
        <p:nvSpPr>
          <p:cNvPr id="458" name="Google Shape;458;p48"/>
          <p:cNvSpPr txBox="1"/>
          <p:nvPr/>
        </p:nvSpPr>
        <p:spPr>
          <a:xfrm>
            <a:off x="0" y="551075"/>
            <a:ext cx="9144000" cy="1926600"/>
          </a:xfrm>
          <a:prstGeom prst="rect">
            <a:avLst/>
          </a:prstGeom>
          <a:noFill/>
          <a:ln>
            <a:noFill/>
          </a:ln>
        </p:spPr>
        <p:txBody>
          <a:bodyPr spcFirstLastPara="1" wrap="square" lIns="91425" tIns="91425" rIns="91425" bIns="91425" anchor="t" anchorCtr="0">
            <a:noAutofit/>
          </a:bodyPr>
          <a:lstStyle/>
          <a:p>
            <a:pPr marL="457200" marR="88900" lvl="0" indent="-317500" algn="l" rtl="0">
              <a:lnSpc>
                <a:spcPct val="142857"/>
              </a:lnSpc>
              <a:spcBef>
                <a:spcPts val="0"/>
              </a:spcBef>
              <a:spcAft>
                <a:spcPts val="0"/>
              </a:spcAft>
              <a:buClr>
                <a:srgbClr val="333333"/>
              </a:buClr>
              <a:buSzPts val="1400"/>
              <a:buFont typeface="Calibri"/>
              <a:buChar char="❏"/>
            </a:pPr>
            <a:r>
              <a:rPr lang="en">
                <a:solidFill>
                  <a:srgbClr val="333333"/>
                </a:solidFill>
                <a:highlight>
                  <a:srgbClr val="FFFFFF"/>
                </a:highlight>
                <a:latin typeface="Calibri"/>
                <a:ea typeface="Calibri"/>
                <a:cs typeface="Calibri"/>
                <a:sym typeface="Calibri"/>
              </a:rPr>
              <a:t>Boolean values are the two constant objects False and True. They are used to represent truth values (other values can also be considered (false or true). </a:t>
            </a:r>
            <a:endParaRPr>
              <a:solidFill>
                <a:srgbClr val="333333"/>
              </a:solidFill>
              <a:highlight>
                <a:srgbClr val="FFFFFF"/>
              </a:highlight>
              <a:latin typeface="Calibri"/>
              <a:ea typeface="Calibri"/>
              <a:cs typeface="Calibri"/>
              <a:sym typeface="Calibri"/>
            </a:endParaRPr>
          </a:p>
          <a:p>
            <a:pPr marL="457200" marR="88900" lvl="0" indent="-317500" algn="l" rtl="0">
              <a:lnSpc>
                <a:spcPct val="142857"/>
              </a:lnSpc>
              <a:spcBef>
                <a:spcPts val="0"/>
              </a:spcBef>
              <a:spcAft>
                <a:spcPts val="0"/>
              </a:spcAft>
              <a:buClr>
                <a:srgbClr val="333333"/>
              </a:buClr>
              <a:buSzPts val="1400"/>
              <a:buFont typeface="Calibri"/>
              <a:buChar char="❏"/>
            </a:pPr>
            <a:r>
              <a:rPr lang="en">
                <a:solidFill>
                  <a:srgbClr val="333333"/>
                </a:solidFill>
                <a:highlight>
                  <a:srgbClr val="FFFFFF"/>
                </a:highlight>
                <a:latin typeface="Calibri"/>
                <a:ea typeface="Calibri"/>
                <a:cs typeface="Calibri"/>
                <a:sym typeface="Calibri"/>
              </a:rPr>
              <a:t>In numeric contexts, they  behave like the integers 0 and 1, respectively. The built-in function bool() can be used to cast any value to a Boolean, if the value can be interpreted as a truth value. They are written as False and True, respectively. </a:t>
            </a:r>
            <a:endParaRPr>
              <a:solidFill>
                <a:srgbClr val="333333"/>
              </a:solidFill>
              <a:highlight>
                <a:srgbClr val="FFFFFF"/>
              </a:highlight>
              <a:latin typeface="Calibri"/>
              <a:ea typeface="Calibri"/>
              <a:cs typeface="Calibri"/>
              <a:sym typeface="Calibri"/>
            </a:endParaRPr>
          </a:p>
          <a:p>
            <a:pPr marL="457200" marR="88900" lvl="0" indent="-317500" algn="l" rtl="0">
              <a:lnSpc>
                <a:spcPct val="142857"/>
              </a:lnSpc>
              <a:spcBef>
                <a:spcPts val="0"/>
              </a:spcBef>
              <a:spcAft>
                <a:spcPts val="0"/>
              </a:spcAft>
              <a:buClr>
                <a:srgbClr val="333333"/>
              </a:buClr>
              <a:buSzPts val="1400"/>
              <a:buFont typeface="Calibri"/>
              <a:buChar char="❏"/>
            </a:pPr>
            <a:r>
              <a:rPr lang="en" sz="1200">
                <a:solidFill>
                  <a:srgbClr val="333333"/>
                </a:solidFill>
                <a:highlight>
                  <a:srgbClr val="FFFFFF"/>
                </a:highlight>
              </a:rPr>
              <a:t>A string in Python can be tested for truth value.The return type will be in Boolean value (True or False).</a:t>
            </a:r>
            <a:endParaRPr>
              <a:solidFill>
                <a:srgbClr val="333333"/>
              </a:solidFill>
              <a:highlight>
                <a:srgbClr val="FFFFFF"/>
              </a:highlight>
              <a:latin typeface="Calibri"/>
              <a:ea typeface="Calibri"/>
              <a:cs typeface="Calibri"/>
              <a:sym typeface="Calibri"/>
            </a:endParaRPr>
          </a:p>
        </p:txBody>
      </p:sp>
      <p:sp>
        <p:nvSpPr>
          <p:cNvPr id="459" name="Google Shape;459;p48"/>
          <p:cNvSpPr/>
          <p:nvPr/>
        </p:nvSpPr>
        <p:spPr>
          <a:xfrm>
            <a:off x="669250" y="2710525"/>
            <a:ext cx="8187600" cy="22134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bstring = "Hello World"</a:t>
            </a:r>
            <a:endParaRPr sz="1200">
              <a:solidFill>
                <a:srgbClr val="333333"/>
              </a:solidFill>
              <a:highlight>
                <a:srgbClr val="FFFFFF"/>
              </a:highlight>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&gt;&gt;&gt;&gt;&gt;&gt; bstring.isalpha()	#check if all char in the string are alphabetic</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rgbClr val="000000"/>
              </a:buClr>
              <a:buSzPts val="1100"/>
              <a:buFont typeface="Arial"/>
              <a:buNone/>
            </a:pPr>
            <a:r>
              <a:rPr lang="en">
                <a:solidFill>
                  <a:srgbClr val="FF0000"/>
                </a:solidFill>
                <a:highlight>
                  <a:srgbClr val="FFFFFF"/>
                </a:highlight>
                <a:latin typeface="Courier New"/>
                <a:ea typeface="Courier New"/>
                <a:cs typeface="Courier New"/>
                <a:sym typeface="Courier New"/>
              </a:rPr>
              <a:t>False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bstring.isupper() #test if string contains upper case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rgbClr val="000000"/>
              </a:buClr>
              <a:buSzPts val="1100"/>
              <a:buFont typeface="Arial"/>
              <a:buNone/>
            </a:pPr>
            <a:r>
              <a:rPr lang="en">
                <a:solidFill>
                  <a:srgbClr val="FF0000"/>
                </a:solidFill>
                <a:highlight>
                  <a:srgbClr val="FFFFFF"/>
                </a:highlight>
                <a:latin typeface="Courier New"/>
                <a:ea typeface="Courier New"/>
                <a:cs typeface="Courier New"/>
                <a:sym typeface="Courier New"/>
              </a:rPr>
              <a:t>True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rgbClr val="000000"/>
              </a:buClr>
              <a:buSzPts val="1100"/>
              <a:buFont typeface="Arial"/>
              <a:buNone/>
            </a:pPr>
            <a:r>
              <a:rPr lang="en">
                <a:solidFill>
                  <a:srgbClr val="FF0000"/>
                </a:solidFill>
                <a:highlight>
                  <a:srgbClr val="FFFFFF"/>
                </a:highlight>
                <a:latin typeface="Courier New"/>
                <a:ea typeface="Courier New"/>
                <a:cs typeface="Courier New"/>
                <a:sym typeface="Courier New"/>
              </a:rPr>
              <a:t>&gt;&gt;&gt; bstring.startswith('H') #test if string startswith H</a:t>
            </a:r>
            <a:endParaRPr sz="1200">
              <a:solidFill>
                <a:srgbClr val="333333"/>
              </a:solidFill>
              <a:highlight>
                <a:srgbClr val="FFFFFF"/>
              </a:highlight>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False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'a'&gt;'h'</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False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460" name="Google Shape;460;p48"/>
          <p:cNvPicPr preferRelativeResize="0"/>
          <p:nvPr/>
        </p:nvPicPr>
        <p:blipFill>
          <a:blip r:embed="rId4">
            <a:alphaModFix/>
          </a:blip>
          <a:stretch>
            <a:fillRect/>
          </a:stretch>
        </p:blipFill>
        <p:spPr>
          <a:xfrm>
            <a:off x="269825" y="2706400"/>
            <a:ext cx="247036" cy="276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4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66" name="Google Shape;466;p49"/>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Control Flow Statements</a:t>
            </a:r>
            <a:endParaRPr sz="3200">
              <a:solidFill>
                <a:srgbClr val="C00000"/>
              </a:solidFill>
              <a:latin typeface="Century Gothic"/>
              <a:ea typeface="Century Gothic"/>
              <a:cs typeface="Century Gothic"/>
              <a:sym typeface="Century Gothic"/>
            </a:endParaRPr>
          </a:p>
        </p:txBody>
      </p:sp>
      <p:sp>
        <p:nvSpPr>
          <p:cNvPr id="467" name="Google Shape;467;p49"/>
          <p:cNvSpPr txBox="1"/>
          <p:nvPr/>
        </p:nvSpPr>
        <p:spPr>
          <a:xfrm>
            <a:off x="0" y="689375"/>
            <a:ext cx="9043500" cy="239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It is very important to control the program execution because in real scenarios the situations are full of conditions. For this you need to control the execution of your program statements.</a:t>
            </a:r>
            <a:endParaRPr>
              <a:solidFill>
                <a:srgbClr val="111111"/>
              </a:solidFill>
              <a:highlight>
                <a:srgbClr val="FFFFFF"/>
              </a:highlight>
              <a:latin typeface="Calibri"/>
              <a:ea typeface="Calibri"/>
              <a:cs typeface="Calibri"/>
              <a:sym typeface="Calibri"/>
            </a:endParaRPr>
          </a:p>
          <a:p>
            <a:pPr marL="457200" lvl="0" indent="0" algn="l" rtl="0">
              <a:spcBef>
                <a:spcPts val="0"/>
              </a:spcBef>
              <a:spcAft>
                <a:spcPts val="0"/>
              </a:spcAft>
              <a:buNone/>
            </a:pPr>
            <a:endParaRPr>
              <a:solidFill>
                <a:srgbClr val="111111"/>
              </a:solidFill>
              <a:highlight>
                <a:srgbClr val="FFFFFF"/>
              </a:highlight>
              <a:latin typeface="Calibri"/>
              <a:ea typeface="Calibri"/>
              <a:cs typeface="Calibri"/>
              <a:sym typeface="Calibri"/>
            </a:endParaRPr>
          </a:p>
          <a:p>
            <a:pPr marL="457200" lvl="0" indent="-317500" algn="l" rtl="0">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Python provide various flow controls. Some of them are if, if .. elif .. else, if..else, while, for, switch, pass, range, break, else, continue, function etc.</a:t>
            </a:r>
            <a:endParaRPr>
              <a:solidFill>
                <a:srgbClr val="111111"/>
              </a:solidFill>
              <a:highlight>
                <a:srgbClr val="FFFFFF"/>
              </a:highlight>
              <a:latin typeface="Calibri"/>
              <a:ea typeface="Calibri"/>
              <a:cs typeface="Calibri"/>
              <a:sym typeface="Calibri"/>
            </a:endParaRPr>
          </a:p>
          <a:p>
            <a:pPr marL="457200" lvl="0" indent="0" algn="l" rtl="0">
              <a:spcBef>
                <a:spcPts val="0"/>
              </a:spcBef>
              <a:spcAft>
                <a:spcPts val="0"/>
              </a:spcAft>
              <a:buNone/>
            </a:pPr>
            <a:endParaRPr>
              <a:solidFill>
                <a:srgbClr val="111111"/>
              </a:solidFill>
              <a:highlight>
                <a:srgbClr val="FFFFFF"/>
              </a:highlight>
              <a:latin typeface="Calibri"/>
              <a:ea typeface="Calibri"/>
              <a:cs typeface="Calibri"/>
              <a:sym typeface="Calibri"/>
            </a:endParaRPr>
          </a:p>
          <a:p>
            <a:pPr marL="457200" lvl="0" indent="-317500" algn="l" rtl="0">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Unlike in C++ or Java, Python does not use curly braces for indentation. Instead, it mandates indentation. In Flow Control Statements it is mandate that we use proper indentation.</a:t>
            </a:r>
            <a:endParaRPr>
              <a:solidFill>
                <a:srgbClr val="111111"/>
              </a:solidFill>
              <a:highlight>
                <a:srgbClr val="FFFFFF"/>
              </a:highlight>
              <a:latin typeface="Calibri"/>
              <a:ea typeface="Calibri"/>
              <a:cs typeface="Calibri"/>
              <a:sym typeface="Calibri"/>
            </a:endParaRPr>
          </a:p>
          <a:p>
            <a:pPr marL="457200" lvl="0" indent="0" algn="l" rtl="0">
              <a:spcBef>
                <a:spcPts val="0"/>
              </a:spcBef>
              <a:spcAft>
                <a:spcPts val="0"/>
              </a:spcAft>
              <a:buNone/>
            </a:pPr>
            <a:endParaRPr>
              <a:solidFill>
                <a:srgbClr val="111111"/>
              </a:solidFill>
              <a:highlight>
                <a:srgbClr val="FFFFFF"/>
              </a:highlight>
              <a:latin typeface="Calibri"/>
              <a:ea typeface="Calibri"/>
              <a:cs typeface="Calibri"/>
              <a:sym typeface="Calibri"/>
            </a:endParaRPr>
          </a:p>
          <a:p>
            <a:pPr marL="457200" lvl="0" indent="-317500" algn="l" rtl="0">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There are no strict rules on what kind of Python indentation you use. But it must be consistent throughout the block. Although, four whitespaces are usually preferred, and tabs are discouraged.</a:t>
            </a:r>
            <a:endParaRPr>
              <a:solidFill>
                <a:srgbClr val="111111"/>
              </a:solidFill>
              <a:highlight>
                <a:srgbClr val="FFFFFF"/>
              </a:highlight>
              <a:latin typeface="Calibri"/>
              <a:ea typeface="Calibri"/>
              <a:cs typeface="Calibri"/>
              <a:sym typeface="Calibri"/>
            </a:endParaRPr>
          </a:p>
        </p:txBody>
      </p:sp>
      <p:sp>
        <p:nvSpPr>
          <p:cNvPr id="468" name="Google Shape;468;p49"/>
          <p:cNvSpPr/>
          <p:nvPr/>
        </p:nvSpPr>
        <p:spPr>
          <a:xfrm>
            <a:off x="472000" y="3316000"/>
            <a:ext cx="7707600" cy="15678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if 2&gt;1: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print("1")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File "&lt;stdin&gt;", line 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print("1")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IndentationError: expected an indented block</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469" name="Google Shape;469;p49"/>
          <p:cNvPicPr preferRelativeResize="0"/>
          <p:nvPr/>
        </p:nvPicPr>
        <p:blipFill>
          <a:blip r:embed="rId4">
            <a:alphaModFix/>
          </a:blip>
          <a:stretch>
            <a:fillRect/>
          </a:stretch>
        </p:blipFill>
        <p:spPr>
          <a:xfrm>
            <a:off x="574625" y="3316000"/>
            <a:ext cx="247036" cy="276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50"/>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475" name="Google Shape;475;p50"/>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200">
                <a:solidFill>
                  <a:srgbClr val="003399"/>
                </a:solidFill>
                <a:latin typeface="Century Gothic"/>
                <a:ea typeface="Century Gothic"/>
                <a:cs typeface="Century Gothic"/>
                <a:sym typeface="Century Gothic"/>
              </a:rPr>
              <a:t>Control Flow Statements Contd..</a:t>
            </a:r>
            <a:endParaRPr sz="2200">
              <a:solidFill>
                <a:srgbClr val="003399"/>
              </a:solidFill>
              <a:latin typeface="Century Gothic"/>
              <a:ea typeface="Century Gothic"/>
              <a:cs typeface="Century Gothic"/>
              <a:sym typeface="Century Gothic"/>
            </a:endParaRPr>
          </a:p>
        </p:txBody>
      </p:sp>
      <p:sp>
        <p:nvSpPr>
          <p:cNvPr id="476" name="Google Shape;476;p50"/>
          <p:cNvSpPr/>
          <p:nvPr/>
        </p:nvSpPr>
        <p:spPr>
          <a:xfrm>
            <a:off x="2461725" y="843125"/>
            <a:ext cx="310800" cy="3858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0"/>
          <p:cNvSpPr/>
          <p:nvPr/>
        </p:nvSpPr>
        <p:spPr>
          <a:xfrm>
            <a:off x="2617075" y="10604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78" name="Google Shape;478;p50"/>
          <p:cNvSpPr txBox="1"/>
          <p:nvPr/>
        </p:nvSpPr>
        <p:spPr>
          <a:xfrm>
            <a:off x="2936400" y="995525"/>
            <a:ext cx="20547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If Statements</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p:txBody>
      </p:sp>
      <p:cxnSp>
        <p:nvCxnSpPr>
          <p:cNvPr id="479" name="Google Shape;479;p50"/>
          <p:cNvCxnSpPr/>
          <p:nvPr/>
        </p:nvCxnSpPr>
        <p:spPr>
          <a:xfrm>
            <a:off x="2927875" y="13693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480" name="Google Shape;480;p50"/>
          <p:cNvSpPr/>
          <p:nvPr/>
        </p:nvSpPr>
        <p:spPr>
          <a:xfrm>
            <a:off x="2617075" y="15176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81" name="Google Shape;481;p50"/>
          <p:cNvSpPr txBox="1"/>
          <p:nvPr/>
        </p:nvSpPr>
        <p:spPr>
          <a:xfrm>
            <a:off x="2936400" y="1452725"/>
            <a:ext cx="17613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If-else Statements</a:t>
            </a:r>
            <a:endParaRPr>
              <a:solidFill>
                <a:schemeClr val="dk1"/>
              </a:solidFill>
              <a:latin typeface="Calibri"/>
              <a:ea typeface="Calibri"/>
              <a:cs typeface="Calibri"/>
              <a:sym typeface="Calibri"/>
            </a:endParaRPr>
          </a:p>
        </p:txBody>
      </p:sp>
      <p:cxnSp>
        <p:nvCxnSpPr>
          <p:cNvPr id="482" name="Google Shape;482;p50"/>
          <p:cNvCxnSpPr/>
          <p:nvPr/>
        </p:nvCxnSpPr>
        <p:spPr>
          <a:xfrm>
            <a:off x="2927875" y="18265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483" name="Google Shape;483;p50"/>
          <p:cNvSpPr/>
          <p:nvPr/>
        </p:nvSpPr>
        <p:spPr>
          <a:xfrm>
            <a:off x="2617075" y="19748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84" name="Google Shape;484;p50"/>
          <p:cNvSpPr txBox="1"/>
          <p:nvPr/>
        </p:nvSpPr>
        <p:spPr>
          <a:xfrm>
            <a:off x="2936400" y="19099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Chained Conditions (elif ladder)</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p:txBody>
      </p:sp>
      <p:cxnSp>
        <p:nvCxnSpPr>
          <p:cNvPr id="485" name="Google Shape;485;p50"/>
          <p:cNvCxnSpPr/>
          <p:nvPr/>
        </p:nvCxnSpPr>
        <p:spPr>
          <a:xfrm>
            <a:off x="2927875" y="22837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486" name="Google Shape;486;p50"/>
          <p:cNvSpPr/>
          <p:nvPr/>
        </p:nvSpPr>
        <p:spPr>
          <a:xfrm>
            <a:off x="2617075" y="24320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87" name="Google Shape;487;p50"/>
          <p:cNvSpPr txBox="1"/>
          <p:nvPr/>
        </p:nvSpPr>
        <p:spPr>
          <a:xfrm>
            <a:off x="2936400" y="23671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Nested If Conditions</a:t>
            </a:r>
            <a:endParaRPr>
              <a:solidFill>
                <a:schemeClr val="dk1"/>
              </a:solidFill>
              <a:latin typeface="Calibri"/>
              <a:ea typeface="Calibri"/>
              <a:cs typeface="Calibri"/>
              <a:sym typeface="Calibri"/>
            </a:endParaRPr>
          </a:p>
        </p:txBody>
      </p:sp>
      <p:cxnSp>
        <p:nvCxnSpPr>
          <p:cNvPr id="488" name="Google Shape;488;p50"/>
          <p:cNvCxnSpPr/>
          <p:nvPr/>
        </p:nvCxnSpPr>
        <p:spPr>
          <a:xfrm>
            <a:off x="2927875" y="27409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489" name="Google Shape;489;p50"/>
          <p:cNvSpPr/>
          <p:nvPr/>
        </p:nvSpPr>
        <p:spPr>
          <a:xfrm>
            <a:off x="2617075" y="28892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90" name="Google Shape;490;p50"/>
          <p:cNvSpPr txBox="1"/>
          <p:nvPr/>
        </p:nvSpPr>
        <p:spPr>
          <a:xfrm>
            <a:off x="2936400" y="28243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Single Statement Condition</a:t>
            </a:r>
            <a:endParaRPr>
              <a:solidFill>
                <a:schemeClr val="dk1"/>
              </a:solidFill>
              <a:latin typeface="Calibri"/>
              <a:ea typeface="Calibri"/>
              <a:cs typeface="Calibri"/>
              <a:sym typeface="Calibri"/>
            </a:endParaRPr>
          </a:p>
        </p:txBody>
      </p:sp>
      <p:cxnSp>
        <p:nvCxnSpPr>
          <p:cNvPr id="491" name="Google Shape;491;p50"/>
          <p:cNvCxnSpPr/>
          <p:nvPr/>
        </p:nvCxnSpPr>
        <p:spPr>
          <a:xfrm>
            <a:off x="2927875" y="31981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492" name="Google Shape;492;p50"/>
          <p:cNvSpPr/>
          <p:nvPr/>
        </p:nvSpPr>
        <p:spPr>
          <a:xfrm>
            <a:off x="2617075" y="33464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93" name="Google Shape;493;p50"/>
          <p:cNvSpPr txBox="1"/>
          <p:nvPr/>
        </p:nvSpPr>
        <p:spPr>
          <a:xfrm>
            <a:off x="2936400" y="32815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While Loop</a:t>
            </a:r>
            <a:endParaRPr>
              <a:solidFill>
                <a:schemeClr val="dk1"/>
              </a:solidFill>
              <a:latin typeface="Calibri"/>
              <a:ea typeface="Calibri"/>
              <a:cs typeface="Calibri"/>
              <a:sym typeface="Calibri"/>
            </a:endParaRPr>
          </a:p>
        </p:txBody>
      </p:sp>
      <p:cxnSp>
        <p:nvCxnSpPr>
          <p:cNvPr id="494" name="Google Shape;494;p50"/>
          <p:cNvCxnSpPr/>
          <p:nvPr/>
        </p:nvCxnSpPr>
        <p:spPr>
          <a:xfrm>
            <a:off x="2927875" y="36553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495" name="Google Shape;495;p50"/>
          <p:cNvSpPr/>
          <p:nvPr/>
        </p:nvSpPr>
        <p:spPr>
          <a:xfrm>
            <a:off x="2617075" y="38036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sp>
        <p:nvSpPr>
          <p:cNvPr id="496" name="Google Shape;496;p50"/>
          <p:cNvSpPr txBox="1"/>
          <p:nvPr/>
        </p:nvSpPr>
        <p:spPr>
          <a:xfrm>
            <a:off x="2936400" y="37387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For loop</a:t>
            </a:r>
            <a:endParaRPr>
              <a:solidFill>
                <a:schemeClr val="dk1"/>
              </a:solidFill>
              <a:latin typeface="Calibri"/>
              <a:ea typeface="Calibri"/>
              <a:cs typeface="Calibri"/>
              <a:sym typeface="Calibri"/>
            </a:endParaRPr>
          </a:p>
        </p:txBody>
      </p:sp>
      <p:cxnSp>
        <p:nvCxnSpPr>
          <p:cNvPr id="497" name="Google Shape;497;p50"/>
          <p:cNvCxnSpPr/>
          <p:nvPr/>
        </p:nvCxnSpPr>
        <p:spPr>
          <a:xfrm>
            <a:off x="2927875" y="41125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498" name="Google Shape;498;p50"/>
          <p:cNvSpPr/>
          <p:nvPr/>
        </p:nvSpPr>
        <p:spPr>
          <a:xfrm>
            <a:off x="2617075" y="42608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8</a:t>
            </a:r>
            <a:endParaRPr/>
          </a:p>
        </p:txBody>
      </p:sp>
      <p:sp>
        <p:nvSpPr>
          <p:cNvPr id="499" name="Google Shape;499;p50"/>
          <p:cNvSpPr txBox="1"/>
          <p:nvPr/>
        </p:nvSpPr>
        <p:spPr>
          <a:xfrm>
            <a:off x="2936400" y="41959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Nested For Loop</a:t>
            </a:r>
            <a:endParaRPr>
              <a:solidFill>
                <a:schemeClr val="dk1"/>
              </a:solidFill>
              <a:latin typeface="Calibri"/>
              <a:ea typeface="Calibri"/>
              <a:cs typeface="Calibri"/>
              <a:sym typeface="Calibri"/>
            </a:endParaRPr>
          </a:p>
        </p:txBody>
      </p:sp>
      <p:cxnSp>
        <p:nvCxnSpPr>
          <p:cNvPr id="500" name="Google Shape;500;p50"/>
          <p:cNvCxnSpPr/>
          <p:nvPr/>
        </p:nvCxnSpPr>
        <p:spPr>
          <a:xfrm>
            <a:off x="2927875" y="4569725"/>
            <a:ext cx="3474600" cy="9000"/>
          </a:xfrm>
          <a:prstGeom prst="straightConnector1">
            <a:avLst/>
          </a:prstGeom>
          <a:noFill/>
          <a:ln w="19050" cap="flat" cmpd="sng">
            <a:solidFill>
              <a:srgbClr val="1C4587"/>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51"/>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506" name="Google Shape;506;p51"/>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If Statement</a:t>
            </a:r>
            <a:endParaRPr sz="3200">
              <a:solidFill>
                <a:srgbClr val="C00000"/>
              </a:solidFill>
              <a:latin typeface="Century Gothic"/>
              <a:ea typeface="Century Gothic"/>
              <a:cs typeface="Century Gothic"/>
              <a:sym typeface="Century Gothic"/>
            </a:endParaRPr>
          </a:p>
        </p:txBody>
      </p:sp>
      <p:sp>
        <p:nvSpPr>
          <p:cNvPr id="507" name="Google Shape;507;p51"/>
          <p:cNvSpPr/>
          <p:nvPr/>
        </p:nvSpPr>
        <p:spPr>
          <a:xfrm>
            <a:off x="8381670" y="1078400"/>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8" name="Google Shape;508;p51"/>
          <p:cNvCxnSpPr/>
          <p:nvPr/>
        </p:nvCxnSpPr>
        <p:spPr>
          <a:xfrm flipH="1">
            <a:off x="8471125" y="1262000"/>
            <a:ext cx="3300" cy="370500"/>
          </a:xfrm>
          <a:prstGeom prst="straightConnector1">
            <a:avLst/>
          </a:prstGeom>
          <a:noFill/>
          <a:ln w="19050" cap="flat" cmpd="sng">
            <a:solidFill>
              <a:schemeClr val="dk2"/>
            </a:solidFill>
            <a:prstDash val="solid"/>
            <a:round/>
            <a:headEnd type="none" w="med" len="med"/>
            <a:tailEnd type="triangle" w="med" len="med"/>
          </a:ln>
        </p:spPr>
      </p:cxnSp>
      <p:sp>
        <p:nvSpPr>
          <p:cNvPr id="509" name="Google Shape;509;p51"/>
          <p:cNvSpPr/>
          <p:nvPr/>
        </p:nvSpPr>
        <p:spPr>
          <a:xfrm>
            <a:off x="8015975" y="1612538"/>
            <a:ext cx="914400" cy="9144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0" name="Google Shape;510;p51"/>
          <p:cNvCxnSpPr/>
          <p:nvPr/>
        </p:nvCxnSpPr>
        <p:spPr>
          <a:xfrm flipH="1">
            <a:off x="8482254" y="3303675"/>
            <a:ext cx="1800" cy="438900"/>
          </a:xfrm>
          <a:prstGeom prst="straightConnector1">
            <a:avLst/>
          </a:prstGeom>
          <a:noFill/>
          <a:ln w="19050" cap="flat" cmpd="sng">
            <a:solidFill>
              <a:schemeClr val="dk2"/>
            </a:solidFill>
            <a:prstDash val="solid"/>
            <a:round/>
            <a:headEnd type="none" w="med" len="med"/>
            <a:tailEnd type="triangle" w="med" len="med"/>
          </a:ln>
        </p:spPr>
      </p:cxnSp>
      <p:sp>
        <p:nvSpPr>
          <p:cNvPr id="511" name="Google Shape;511;p51"/>
          <p:cNvSpPr/>
          <p:nvPr/>
        </p:nvSpPr>
        <p:spPr>
          <a:xfrm>
            <a:off x="7989450" y="2977850"/>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2" name="Google Shape;512;p51"/>
          <p:cNvCxnSpPr/>
          <p:nvPr/>
        </p:nvCxnSpPr>
        <p:spPr>
          <a:xfrm flipH="1">
            <a:off x="8472725" y="2511650"/>
            <a:ext cx="900" cy="466200"/>
          </a:xfrm>
          <a:prstGeom prst="straightConnector1">
            <a:avLst/>
          </a:prstGeom>
          <a:noFill/>
          <a:ln w="19050" cap="flat" cmpd="sng">
            <a:solidFill>
              <a:schemeClr val="dk2"/>
            </a:solidFill>
            <a:prstDash val="solid"/>
            <a:round/>
            <a:headEnd type="none" w="med" len="med"/>
            <a:tailEnd type="triangle" w="med" len="med"/>
          </a:ln>
        </p:spPr>
      </p:cxnSp>
      <p:sp>
        <p:nvSpPr>
          <p:cNvPr id="513" name="Google Shape;513;p51"/>
          <p:cNvSpPr/>
          <p:nvPr/>
        </p:nvSpPr>
        <p:spPr>
          <a:xfrm>
            <a:off x="8322275" y="3763300"/>
            <a:ext cx="301800" cy="30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1"/>
          <p:cNvSpPr/>
          <p:nvPr/>
        </p:nvSpPr>
        <p:spPr>
          <a:xfrm>
            <a:off x="8378419" y="3818698"/>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1"/>
          <p:cNvSpPr txBox="1"/>
          <p:nvPr/>
        </p:nvSpPr>
        <p:spPr>
          <a:xfrm>
            <a:off x="7989450" y="2974049"/>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cxnSp>
        <p:nvCxnSpPr>
          <p:cNvPr id="516" name="Google Shape;516;p51"/>
          <p:cNvCxnSpPr>
            <a:stCxn id="509" idx="1"/>
            <a:endCxn id="511" idx="2"/>
          </p:cNvCxnSpPr>
          <p:nvPr/>
        </p:nvCxnSpPr>
        <p:spPr>
          <a:xfrm>
            <a:off x="8015975" y="2069738"/>
            <a:ext cx="468000" cy="1221000"/>
          </a:xfrm>
          <a:prstGeom prst="bentConnector4">
            <a:avLst>
              <a:gd name="adj1" fmla="val -56549"/>
              <a:gd name="adj2" fmla="val 119503"/>
            </a:avLst>
          </a:prstGeom>
          <a:noFill/>
          <a:ln w="9525" cap="flat" cmpd="sng">
            <a:solidFill>
              <a:schemeClr val="dk2"/>
            </a:solidFill>
            <a:prstDash val="solid"/>
            <a:round/>
            <a:headEnd type="none" w="med" len="med"/>
            <a:tailEnd type="none" w="med" len="med"/>
          </a:ln>
        </p:spPr>
      </p:cxnSp>
      <p:sp>
        <p:nvSpPr>
          <p:cNvPr id="517" name="Google Shape;517;p51"/>
          <p:cNvSpPr txBox="1"/>
          <p:nvPr/>
        </p:nvSpPr>
        <p:spPr>
          <a:xfrm>
            <a:off x="7573952" y="1787813"/>
            <a:ext cx="5598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False</a:t>
            </a:r>
            <a:endParaRPr sz="900" b="1"/>
          </a:p>
        </p:txBody>
      </p:sp>
      <p:sp>
        <p:nvSpPr>
          <p:cNvPr id="518" name="Google Shape;518;p51"/>
          <p:cNvSpPr txBox="1"/>
          <p:nvPr/>
        </p:nvSpPr>
        <p:spPr>
          <a:xfrm>
            <a:off x="7938302" y="2551138"/>
            <a:ext cx="5598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True</a:t>
            </a:r>
            <a:endParaRPr sz="900" b="1"/>
          </a:p>
        </p:txBody>
      </p:sp>
      <p:sp>
        <p:nvSpPr>
          <p:cNvPr id="519" name="Google Shape;519;p51"/>
          <p:cNvSpPr txBox="1"/>
          <p:nvPr/>
        </p:nvSpPr>
        <p:spPr>
          <a:xfrm>
            <a:off x="8098206" y="1872725"/>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sp>
        <p:nvSpPr>
          <p:cNvPr id="520" name="Google Shape;520;p51"/>
          <p:cNvSpPr txBox="1"/>
          <p:nvPr/>
        </p:nvSpPr>
        <p:spPr>
          <a:xfrm>
            <a:off x="0" y="569750"/>
            <a:ext cx="7573800" cy="1375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An if statement in python takes an expression with it. If the expression amounts to True, then the block of statements under it is executed. If it amounts to False, then the block is skipped and control transfers to the statements after the block. </a:t>
            </a:r>
            <a:endParaRPr>
              <a:solidFill>
                <a:srgbClr val="111111"/>
              </a:solidFill>
              <a:highlight>
                <a:srgbClr val="FFFFFF"/>
              </a:highlight>
              <a:latin typeface="Calibri"/>
              <a:ea typeface="Calibri"/>
              <a:cs typeface="Calibri"/>
              <a:sym typeface="Calibri"/>
            </a:endParaRPr>
          </a:p>
          <a:p>
            <a:pPr marL="457200" lvl="0" indent="0" algn="l" rtl="0">
              <a:lnSpc>
                <a:spcPct val="115000"/>
              </a:lnSpc>
              <a:spcBef>
                <a:spcPts val="800"/>
              </a:spcBef>
              <a:spcAft>
                <a:spcPts val="0"/>
              </a:spcAft>
              <a:buNone/>
            </a:pPr>
            <a:endParaRPr>
              <a:solidFill>
                <a:srgbClr val="111111"/>
              </a:solidFill>
              <a:highlight>
                <a:srgbClr val="FFFFFF"/>
              </a:highlight>
              <a:latin typeface="Calibri"/>
              <a:ea typeface="Calibri"/>
              <a:cs typeface="Calibri"/>
              <a:sym typeface="Calibri"/>
            </a:endParaRPr>
          </a:p>
          <a:p>
            <a:pPr marL="457200" lvl="0" indent="-317500" algn="l" rtl="0">
              <a:lnSpc>
                <a:spcPct val="115000"/>
              </a:lnSpc>
              <a:spcBef>
                <a:spcPts val="80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Always Remember to indent the statements in a block equally. This is because we don’t use curly braces to delimit blocks. Also, use a colon(:) after the condition.</a:t>
            </a:r>
            <a:endParaRPr>
              <a:solidFill>
                <a:srgbClr val="404040"/>
              </a:solidFill>
              <a:highlight>
                <a:srgbClr val="FAFAFA"/>
              </a:highlight>
              <a:latin typeface="Calibri"/>
              <a:ea typeface="Calibri"/>
              <a:cs typeface="Calibri"/>
              <a:sym typeface="Calibri"/>
            </a:endParaRPr>
          </a:p>
        </p:txBody>
      </p:sp>
      <p:sp>
        <p:nvSpPr>
          <p:cNvPr id="521" name="Google Shape;521;p51"/>
          <p:cNvSpPr/>
          <p:nvPr/>
        </p:nvSpPr>
        <p:spPr>
          <a:xfrm>
            <a:off x="608100" y="2504150"/>
            <a:ext cx="6965700" cy="24222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a=7</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if a&gt;6:</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print(f"{a} is good")</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7 is good</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if 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print("yay")</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yay</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522" name="Google Shape;522;p51"/>
          <p:cNvPicPr preferRelativeResize="0"/>
          <p:nvPr/>
        </p:nvPicPr>
        <p:blipFill>
          <a:blip r:embed="rId4">
            <a:alphaModFix/>
          </a:blip>
          <a:stretch>
            <a:fillRect/>
          </a:stretch>
        </p:blipFill>
        <p:spPr>
          <a:xfrm>
            <a:off x="208675" y="2500025"/>
            <a:ext cx="247036" cy="276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52"/>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528" name="Google Shape;528;p52"/>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If - else Statement</a:t>
            </a:r>
            <a:endParaRPr sz="3200">
              <a:solidFill>
                <a:srgbClr val="C00000"/>
              </a:solidFill>
              <a:latin typeface="Century Gothic"/>
              <a:ea typeface="Century Gothic"/>
              <a:cs typeface="Century Gothic"/>
              <a:sym typeface="Century Gothic"/>
            </a:endParaRPr>
          </a:p>
        </p:txBody>
      </p:sp>
      <p:sp>
        <p:nvSpPr>
          <p:cNvPr id="529" name="Google Shape;529;p52"/>
          <p:cNvSpPr/>
          <p:nvPr/>
        </p:nvSpPr>
        <p:spPr>
          <a:xfrm>
            <a:off x="7355695" y="1078400"/>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0" name="Google Shape;530;p52"/>
          <p:cNvCxnSpPr/>
          <p:nvPr/>
        </p:nvCxnSpPr>
        <p:spPr>
          <a:xfrm flipH="1">
            <a:off x="7445150" y="1262000"/>
            <a:ext cx="3300" cy="370500"/>
          </a:xfrm>
          <a:prstGeom prst="straightConnector1">
            <a:avLst/>
          </a:prstGeom>
          <a:noFill/>
          <a:ln w="19050" cap="flat" cmpd="sng">
            <a:solidFill>
              <a:schemeClr val="dk2"/>
            </a:solidFill>
            <a:prstDash val="solid"/>
            <a:round/>
            <a:headEnd type="none" w="med" len="med"/>
            <a:tailEnd type="triangle" w="med" len="med"/>
          </a:ln>
        </p:spPr>
      </p:cxnSp>
      <p:sp>
        <p:nvSpPr>
          <p:cNvPr id="531" name="Google Shape;531;p52"/>
          <p:cNvSpPr/>
          <p:nvPr/>
        </p:nvSpPr>
        <p:spPr>
          <a:xfrm>
            <a:off x="6990000" y="1612538"/>
            <a:ext cx="914400" cy="9144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2" name="Google Shape;532;p52"/>
          <p:cNvCxnSpPr/>
          <p:nvPr/>
        </p:nvCxnSpPr>
        <p:spPr>
          <a:xfrm flipH="1">
            <a:off x="7456279" y="3303675"/>
            <a:ext cx="1800" cy="438900"/>
          </a:xfrm>
          <a:prstGeom prst="straightConnector1">
            <a:avLst/>
          </a:prstGeom>
          <a:noFill/>
          <a:ln w="19050" cap="flat" cmpd="sng">
            <a:solidFill>
              <a:schemeClr val="dk2"/>
            </a:solidFill>
            <a:prstDash val="solid"/>
            <a:round/>
            <a:headEnd type="none" w="med" len="med"/>
            <a:tailEnd type="triangle" w="med" len="med"/>
          </a:ln>
        </p:spPr>
      </p:cxnSp>
      <p:sp>
        <p:nvSpPr>
          <p:cNvPr id="533" name="Google Shape;533;p52"/>
          <p:cNvSpPr/>
          <p:nvPr/>
        </p:nvSpPr>
        <p:spPr>
          <a:xfrm>
            <a:off x="6963475" y="2977850"/>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4" name="Google Shape;534;p52"/>
          <p:cNvCxnSpPr/>
          <p:nvPr/>
        </p:nvCxnSpPr>
        <p:spPr>
          <a:xfrm flipH="1">
            <a:off x="7446750" y="2511650"/>
            <a:ext cx="900" cy="466200"/>
          </a:xfrm>
          <a:prstGeom prst="straightConnector1">
            <a:avLst/>
          </a:prstGeom>
          <a:noFill/>
          <a:ln w="19050" cap="flat" cmpd="sng">
            <a:solidFill>
              <a:schemeClr val="dk2"/>
            </a:solidFill>
            <a:prstDash val="solid"/>
            <a:round/>
            <a:headEnd type="none" w="med" len="med"/>
            <a:tailEnd type="triangle" w="med" len="med"/>
          </a:ln>
        </p:spPr>
      </p:cxnSp>
      <p:sp>
        <p:nvSpPr>
          <p:cNvPr id="535" name="Google Shape;535;p52"/>
          <p:cNvSpPr/>
          <p:nvPr/>
        </p:nvSpPr>
        <p:spPr>
          <a:xfrm>
            <a:off x="7296300" y="3763300"/>
            <a:ext cx="301800" cy="30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a:off x="7352444" y="3818698"/>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2"/>
          <p:cNvSpPr txBox="1"/>
          <p:nvPr/>
        </p:nvSpPr>
        <p:spPr>
          <a:xfrm>
            <a:off x="6963475" y="2974049"/>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sp>
        <p:nvSpPr>
          <p:cNvPr id="538" name="Google Shape;538;p52"/>
          <p:cNvSpPr txBox="1"/>
          <p:nvPr/>
        </p:nvSpPr>
        <p:spPr>
          <a:xfrm>
            <a:off x="6912327" y="2551138"/>
            <a:ext cx="5598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True</a:t>
            </a:r>
            <a:endParaRPr sz="900" b="1"/>
          </a:p>
        </p:txBody>
      </p:sp>
      <p:sp>
        <p:nvSpPr>
          <p:cNvPr id="539" name="Google Shape;539;p52"/>
          <p:cNvSpPr/>
          <p:nvPr/>
        </p:nvSpPr>
        <p:spPr>
          <a:xfrm>
            <a:off x="8090875" y="2519750"/>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txBox="1"/>
          <p:nvPr/>
        </p:nvSpPr>
        <p:spPr>
          <a:xfrm>
            <a:off x="8090875" y="2515949"/>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cxnSp>
        <p:nvCxnSpPr>
          <p:cNvPr id="541" name="Google Shape;541;p52"/>
          <p:cNvCxnSpPr>
            <a:stCxn id="531" idx="3"/>
            <a:endCxn id="540" idx="0"/>
          </p:cNvCxnSpPr>
          <p:nvPr/>
        </p:nvCxnSpPr>
        <p:spPr>
          <a:xfrm>
            <a:off x="7904400" y="2069738"/>
            <a:ext cx="681000" cy="446100"/>
          </a:xfrm>
          <a:prstGeom prst="bentConnector2">
            <a:avLst/>
          </a:prstGeom>
          <a:noFill/>
          <a:ln w="9525" cap="flat" cmpd="sng">
            <a:solidFill>
              <a:schemeClr val="dk2"/>
            </a:solidFill>
            <a:prstDash val="solid"/>
            <a:round/>
            <a:headEnd type="none" w="med" len="med"/>
            <a:tailEnd type="none" w="med" len="med"/>
          </a:ln>
        </p:spPr>
      </p:cxnSp>
      <p:cxnSp>
        <p:nvCxnSpPr>
          <p:cNvPr id="542" name="Google Shape;542;p52"/>
          <p:cNvCxnSpPr>
            <a:stCxn id="539" idx="2"/>
            <a:endCxn id="533" idx="2"/>
          </p:cNvCxnSpPr>
          <p:nvPr/>
        </p:nvCxnSpPr>
        <p:spPr>
          <a:xfrm rot="5400000">
            <a:off x="7792675" y="2498000"/>
            <a:ext cx="458100" cy="1127400"/>
          </a:xfrm>
          <a:prstGeom prst="bentConnector3">
            <a:avLst>
              <a:gd name="adj1" fmla="val 151981"/>
            </a:avLst>
          </a:prstGeom>
          <a:noFill/>
          <a:ln w="9525" cap="flat" cmpd="sng">
            <a:solidFill>
              <a:schemeClr val="dk2"/>
            </a:solidFill>
            <a:prstDash val="solid"/>
            <a:round/>
            <a:headEnd type="none" w="med" len="med"/>
            <a:tailEnd type="none" w="med" len="med"/>
          </a:ln>
        </p:spPr>
      </p:cxnSp>
      <p:sp>
        <p:nvSpPr>
          <p:cNvPr id="543" name="Google Shape;543;p52"/>
          <p:cNvSpPr txBox="1"/>
          <p:nvPr/>
        </p:nvSpPr>
        <p:spPr>
          <a:xfrm>
            <a:off x="7072231" y="1872725"/>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sp>
        <p:nvSpPr>
          <p:cNvPr id="544" name="Google Shape;544;p52"/>
          <p:cNvSpPr txBox="1"/>
          <p:nvPr/>
        </p:nvSpPr>
        <p:spPr>
          <a:xfrm>
            <a:off x="7965002" y="1823338"/>
            <a:ext cx="5598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False</a:t>
            </a:r>
            <a:endParaRPr sz="900" b="1"/>
          </a:p>
        </p:txBody>
      </p:sp>
      <p:sp>
        <p:nvSpPr>
          <p:cNvPr id="545" name="Google Shape;545;p52"/>
          <p:cNvSpPr txBox="1"/>
          <p:nvPr/>
        </p:nvSpPr>
        <p:spPr>
          <a:xfrm>
            <a:off x="0" y="569750"/>
            <a:ext cx="6803400" cy="768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What happens if the condition is not true? We can mention that it in the block after the else statement. An else statement comes right after the block after ‘if’.</a:t>
            </a:r>
            <a:endParaRPr sz="1150">
              <a:solidFill>
                <a:srgbClr val="404040"/>
              </a:solidFill>
              <a:highlight>
                <a:srgbClr val="FAFAFA"/>
              </a:highlight>
              <a:latin typeface="Verdana"/>
              <a:ea typeface="Verdana"/>
              <a:cs typeface="Verdana"/>
              <a:sym typeface="Verdana"/>
            </a:endParaRPr>
          </a:p>
        </p:txBody>
      </p:sp>
      <p:sp>
        <p:nvSpPr>
          <p:cNvPr id="546" name="Google Shape;546;p52"/>
          <p:cNvSpPr/>
          <p:nvPr/>
        </p:nvSpPr>
        <p:spPr>
          <a:xfrm>
            <a:off x="613113" y="1972313"/>
            <a:ext cx="5976600" cy="24222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if 2&lt;1: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else: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highlight>
                  <a:srgbClr val="FFFFFF"/>
                </a:highlight>
                <a:latin typeface="Courier New"/>
                <a:ea typeface="Courier New"/>
                <a:cs typeface="Courier New"/>
                <a:sym typeface="Courier New"/>
              </a:rPr>
              <a:t>* Here the else comes under the if not inside the if, so the indent has to be removed for the else statement</a:t>
            </a:r>
            <a:endParaRPr>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highlight>
                <a:srgbClr val="FFFFFF"/>
              </a:highlight>
              <a:latin typeface="Courier New"/>
              <a:ea typeface="Courier New"/>
              <a:cs typeface="Courier New"/>
              <a:sym typeface="Courier New"/>
            </a:endParaRPr>
          </a:p>
        </p:txBody>
      </p:sp>
      <p:pic>
        <p:nvPicPr>
          <p:cNvPr id="547" name="Google Shape;547;p52"/>
          <p:cNvPicPr preferRelativeResize="0"/>
          <p:nvPr/>
        </p:nvPicPr>
        <p:blipFill>
          <a:blip r:embed="rId4">
            <a:alphaModFix/>
          </a:blip>
          <a:stretch>
            <a:fillRect/>
          </a:stretch>
        </p:blipFill>
        <p:spPr>
          <a:xfrm>
            <a:off x="213688" y="1968188"/>
            <a:ext cx="247036" cy="27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pic>
        <p:nvPicPr>
          <p:cNvPr id="552" name="Google Shape;552;p53"/>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553" name="Google Shape;553;p53"/>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Chained Condition (elif Conditions)</a:t>
            </a:r>
            <a:endParaRPr sz="3200">
              <a:solidFill>
                <a:srgbClr val="C00000"/>
              </a:solidFill>
              <a:latin typeface="Century Gothic"/>
              <a:ea typeface="Century Gothic"/>
              <a:cs typeface="Century Gothic"/>
              <a:sym typeface="Century Gothic"/>
            </a:endParaRPr>
          </a:p>
        </p:txBody>
      </p:sp>
      <p:sp>
        <p:nvSpPr>
          <p:cNvPr id="554" name="Google Shape;554;p53"/>
          <p:cNvSpPr/>
          <p:nvPr/>
        </p:nvSpPr>
        <p:spPr>
          <a:xfrm>
            <a:off x="6827520" y="634200"/>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53"/>
          <p:cNvCxnSpPr/>
          <p:nvPr/>
        </p:nvCxnSpPr>
        <p:spPr>
          <a:xfrm flipH="1">
            <a:off x="6916975" y="817800"/>
            <a:ext cx="3300" cy="370500"/>
          </a:xfrm>
          <a:prstGeom prst="straightConnector1">
            <a:avLst/>
          </a:prstGeom>
          <a:noFill/>
          <a:ln w="19050" cap="flat" cmpd="sng">
            <a:solidFill>
              <a:schemeClr val="dk2"/>
            </a:solidFill>
            <a:prstDash val="solid"/>
            <a:round/>
            <a:headEnd type="none" w="med" len="med"/>
            <a:tailEnd type="triangle" w="med" len="med"/>
          </a:ln>
        </p:spPr>
      </p:cxnSp>
      <p:sp>
        <p:nvSpPr>
          <p:cNvPr id="556" name="Google Shape;556;p53"/>
          <p:cNvSpPr/>
          <p:nvPr/>
        </p:nvSpPr>
        <p:spPr>
          <a:xfrm>
            <a:off x="6461825" y="1168338"/>
            <a:ext cx="914400" cy="8229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7" name="Google Shape;557;p53"/>
          <p:cNvCxnSpPr/>
          <p:nvPr/>
        </p:nvCxnSpPr>
        <p:spPr>
          <a:xfrm flipH="1">
            <a:off x="6918575" y="1991250"/>
            <a:ext cx="900" cy="375000"/>
          </a:xfrm>
          <a:prstGeom prst="straightConnector1">
            <a:avLst/>
          </a:prstGeom>
          <a:noFill/>
          <a:ln w="19050" cap="flat" cmpd="sng">
            <a:solidFill>
              <a:schemeClr val="dk2"/>
            </a:solidFill>
            <a:prstDash val="solid"/>
            <a:round/>
            <a:headEnd type="none" w="med" len="med"/>
            <a:tailEnd type="triangle" w="med" len="med"/>
          </a:ln>
        </p:spPr>
      </p:cxnSp>
      <p:sp>
        <p:nvSpPr>
          <p:cNvPr id="558" name="Google Shape;558;p53"/>
          <p:cNvSpPr/>
          <p:nvPr/>
        </p:nvSpPr>
        <p:spPr>
          <a:xfrm>
            <a:off x="6768125" y="4690700"/>
            <a:ext cx="301800" cy="30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6824269" y="4746098"/>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7833425" y="1471450"/>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3"/>
          <p:cNvSpPr txBox="1"/>
          <p:nvPr/>
        </p:nvSpPr>
        <p:spPr>
          <a:xfrm>
            <a:off x="7878850" y="1456174"/>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sp>
        <p:nvSpPr>
          <p:cNvPr id="562" name="Google Shape;562;p53"/>
          <p:cNvSpPr txBox="1"/>
          <p:nvPr/>
        </p:nvSpPr>
        <p:spPr>
          <a:xfrm>
            <a:off x="6534731" y="2627100"/>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cxnSp>
        <p:nvCxnSpPr>
          <p:cNvPr id="563" name="Google Shape;563;p53"/>
          <p:cNvCxnSpPr/>
          <p:nvPr/>
        </p:nvCxnSpPr>
        <p:spPr>
          <a:xfrm>
            <a:off x="7376225" y="1625538"/>
            <a:ext cx="457200" cy="900"/>
          </a:xfrm>
          <a:prstGeom prst="straightConnector1">
            <a:avLst/>
          </a:prstGeom>
          <a:noFill/>
          <a:ln w="9525" cap="flat" cmpd="sng">
            <a:solidFill>
              <a:schemeClr val="dk2"/>
            </a:solidFill>
            <a:prstDash val="solid"/>
            <a:round/>
            <a:headEnd type="none" w="med" len="med"/>
            <a:tailEnd type="triangle" w="med" len="med"/>
          </a:ln>
        </p:spPr>
      </p:cxnSp>
      <p:sp>
        <p:nvSpPr>
          <p:cNvPr id="564" name="Google Shape;564;p53"/>
          <p:cNvSpPr/>
          <p:nvPr/>
        </p:nvSpPr>
        <p:spPr>
          <a:xfrm>
            <a:off x="6463313" y="2356104"/>
            <a:ext cx="914400" cy="8229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3"/>
          <p:cNvSpPr/>
          <p:nvPr/>
        </p:nvSpPr>
        <p:spPr>
          <a:xfrm>
            <a:off x="7834913" y="2626175"/>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3"/>
          <p:cNvSpPr txBox="1"/>
          <p:nvPr/>
        </p:nvSpPr>
        <p:spPr>
          <a:xfrm>
            <a:off x="7834913" y="2600824"/>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cxnSp>
        <p:nvCxnSpPr>
          <p:cNvPr id="567" name="Google Shape;567;p53"/>
          <p:cNvCxnSpPr/>
          <p:nvPr/>
        </p:nvCxnSpPr>
        <p:spPr>
          <a:xfrm>
            <a:off x="7377713" y="2780263"/>
            <a:ext cx="457200" cy="900"/>
          </a:xfrm>
          <a:prstGeom prst="straightConnector1">
            <a:avLst/>
          </a:prstGeom>
          <a:noFill/>
          <a:ln w="9525" cap="flat" cmpd="sng">
            <a:solidFill>
              <a:schemeClr val="dk2"/>
            </a:solidFill>
            <a:prstDash val="solid"/>
            <a:round/>
            <a:headEnd type="none" w="med" len="med"/>
            <a:tailEnd type="triangle" w="med" len="med"/>
          </a:ln>
        </p:spPr>
      </p:cxnSp>
      <p:cxnSp>
        <p:nvCxnSpPr>
          <p:cNvPr id="568" name="Google Shape;568;p53"/>
          <p:cNvCxnSpPr/>
          <p:nvPr/>
        </p:nvCxnSpPr>
        <p:spPr>
          <a:xfrm flipH="1">
            <a:off x="6918575" y="3134250"/>
            <a:ext cx="900" cy="375000"/>
          </a:xfrm>
          <a:prstGeom prst="straightConnector1">
            <a:avLst/>
          </a:prstGeom>
          <a:noFill/>
          <a:ln w="19050" cap="flat" cmpd="sng">
            <a:solidFill>
              <a:schemeClr val="dk2"/>
            </a:solidFill>
            <a:prstDash val="solid"/>
            <a:round/>
            <a:headEnd type="none" w="med" len="med"/>
            <a:tailEnd type="triangle" w="med" len="med"/>
          </a:ln>
        </p:spPr>
      </p:cxnSp>
      <p:sp>
        <p:nvSpPr>
          <p:cNvPr id="569" name="Google Shape;569;p53"/>
          <p:cNvSpPr/>
          <p:nvPr/>
        </p:nvSpPr>
        <p:spPr>
          <a:xfrm>
            <a:off x="6463313" y="3499104"/>
            <a:ext cx="914400" cy="8229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3"/>
          <p:cNvSpPr/>
          <p:nvPr/>
        </p:nvSpPr>
        <p:spPr>
          <a:xfrm>
            <a:off x="7834913" y="3769175"/>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3"/>
          <p:cNvSpPr txBox="1"/>
          <p:nvPr/>
        </p:nvSpPr>
        <p:spPr>
          <a:xfrm>
            <a:off x="7834913" y="3745474"/>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cxnSp>
        <p:nvCxnSpPr>
          <p:cNvPr id="572" name="Google Shape;572;p53"/>
          <p:cNvCxnSpPr/>
          <p:nvPr/>
        </p:nvCxnSpPr>
        <p:spPr>
          <a:xfrm>
            <a:off x="7377713" y="3923263"/>
            <a:ext cx="457200" cy="900"/>
          </a:xfrm>
          <a:prstGeom prst="straightConnector1">
            <a:avLst/>
          </a:prstGeom>
          <a:noFill/>
          <a:ln w="9525" cap="flat" cmpd="sng">
            <a:solidFill>
              <a:schemeClr val="dk2"/>
            </a:solidFill>
            <a:prstDash val="solid"/>
            <a:round/>
            <a:headEnd type="none" w="med" len="med"/>
            <a:tailEnd type="triangle" w="med" len="med"/>
          </a:ln>
        </p:spPr>
      </p:cxnSp>
      <p:cxnSp>
        <p:nvCxnSpPr>
          <p:cNvPr id="573" name="Google Shape;573;p53"/>
          <p:cNvCxnSpPr/>
          <p:nvPr/>
        </p:nvCxnSpPr>
        <p:spPr>
          <a:xfrm flipH="1">
            <a:off x="6918575" y="4277250"/>
            <a:ext cx="900" cy="375000"/>
          </a:xfrm>
          <a:prstGeom prst="straightConnector1">
            <a:avLst/>
          </a:prstGeom>
          <a:noFill/>
          <a:ln w="19050" cap="flat" cmpd="sng">
            <a:solidFill>
              <a:schemeClr val="dk2"/>
            </a:solidFill>
            <a:prstDash val="solid"/>
            <a:round/>
            <a:headEnd type="none" w="med" len="med"/>
            <a:tailEnd type="triangle" w="med" len="med"/>
          </a:ln>
        </p:spPr>
      </p:cxnSp>
      <p:sp>
        <p:nvSpPr>
          <p:cNvPr id="574" name="Google Shape;574;p53"/>
          <p:cNvSpPr txBox="1"/>
          <p:nvPr/>
        </p:nvSpPr>
        <p:spPr>
          <a:xfrm>
            <a:off x="6529981" y="1390425"/>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sp>
        <p:nvSpPr>
          <p:cNvPr id="575" name="Google Shape;575;p53"/>
          <p:cNvSpPr txBox="1"/>
          <p:nvPr/>
        </p:nvSpPr>
        <p:spPr>
          <a:xfrm>
            <a:off x="6534731" y="2574538"/>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sp>
        <p:nvSpPr>
          <p:cNvPr id="576" name="Google Shape;576;p53"/>
          <p:cNvSpPr txBox="1"/>
          <p:nvPr/>
        </p:nvSpPr>
        <p:spPr>
          <a:xfrm>
            <a:off x="6534731" y="3735100"/>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sp>
        <p:nvSpPr>
          <p:cNvPr id="577" name="Google Shape;577;p53"/>
          <p:cNvSpPr txBox="1"/>
          <p:nvPr/>
        </p:nvSpPr>
        <p:spPr>
          <a:xfrm>
            <a:off x="7377778" y="1258775"/>
            <a:ext cx="4572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True</a:t>
            </a:r>
            <a:endParaRPr sz="900" b="1"/>
          </a:p>
        </p:txBody>
      </p:sp>
      <p:sp>
        <p:nvSpPr>
          <p:cNvPr id="578" name="Google Shape;578;p53"/>
          <p:cNvSpPr txBox="1"/>
          <p:nvPr/>
        </p:nvSpPr>
        <p:spPr>
          <a:xfrm>
            <a:off x="7342028" y="2439625"/>
            <a:ext cx="4572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True</a:t>
            </a:r>
            <a:endParaRPr sz="900" b="1"/>
          </a:p>
        </p:txBody>
      </p:sp>
      <p:sp>
        <p:nvSpPr>
          <p:cNvPr id="579" name="Google Shape;579;p53"/>
          <p:cNvSpPr txBox="1"/>
          <p:nvPr/>
        </p:nvSpPr>
        <p:spPr>
          <a:xfrm>
            <a:off x="7342028" y="3543850"/>
            <a:ext cx="4572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True</a:t>
            </a:r>
            <a:endParaRPr sz="900" b="1"/>
          </a:p>
        </p:txBody>
      </p:sp>
      <p:sp>
        <p:nvSpPr>
          <p:cNvPr id="580" name="Google Shape;580;p53"/>
          <p:cNvSpPr txBox="1"/>
          <p:nvPr/>
        </p:nvSpPr>
        <p:spPr>
          <a:xfrm>
            <a:off x="6327024" y="2050525"/>
            <a:ext cx="5004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False</a:t>
            </a:r>
            <a:endParaRPr sz="900" b="1"/>
          </a:p>
        </p:txBody>
      </p:sp>
      <p:sp>
        <p:nvSpPr>
          <p:cNvPr id="581" name="Google Shape;581;p53"/>
          <p:cNvSpPr txBox="1"/>
          <p:nvPr/>
        </p:nvSpPr>
        <p:spPr>
          <a:xfrm>
            <a:off x="6327024" y="3181100"/>
            <a:ext cx="5004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False</a:t>
            </a:r>
            <a:endParaRPr sz="900" b="1"/>
          </a:p>
        </p:txBody>
      </p:sp>
      <p:cxnSp>
        <p:nvCxnSpPr>
          <p:cNvPr id="582" name="Google Shape;582;p53"/>
          <p:cNvCxnSpPr>
            <a:stCxn id="560" idx="3"/>
            <a:endCxn id="565" idx="3"/>
          </p:cNvCxnSpPr>
          <p:nvPr/>
        </p:nvCxnSpPr>
        <p:spPr>
          <a:xfrm>
            <a:off x="8822525" y="1627900"/>
            <a:ext cx="1500" cy="1154700"/>
          </a:xfrm>
          <a:prstGeom prst="bentConnector3">
            <a:avLst>
              <a:gd name="adj1" fmla="val 15974167"/>
            </a:avLst>
          </a:prstGeom>
          <a:noFill/>
          <a:ln w="9525" cap="flat" cmpd="sng">
            <a:solidFill>
              <a:schemeClr val="dk2"/>
            </a:solidFill>
            <a:prstDash val="solid"/>
            <a:round/>
            <a:headEnd type="none" w="med" len="med"/>
            <a:tailEnd type="none" w="med" len="med"/>
          </a:ln>
        </p:spPr>
      </p:cxnSp>
      <p:cxnSp>
        <p:nvCxnSpPr>
          <p:cNvPr id="583" name="Google Shape;583;p53"/>
          <p:cNvCxnSpPr>
            <a:stCxn id="565" idx="3"/>
            <a:endCxn id="570" idx="3"/>
          </p:cNvCxnSpPr>
          <p:nvPr/>
        </p:nvCxnSpPr>
        <p:spPr>
          <a:xfrm>
            <a:off x="8824013" y="2782625"/>
            <a:ext cx="600" cy="1143000"/>
          </a:xfrm>
          <a:prstGeom prst="bentConnector3">
            <a:avLst>
              <a:gd name="adj1" fmla="val 39687500"/>
            </a:avLst>
          </a:prstGeom>
          <a:noFill/>
          <a:ln w="9525" cap="flat" cmpd="sng">
            <a:solidFill>
              <a:schemeClr val="dk2"/>
            </a:solidFill>
            <a:prstDash val="solid"/>
            <a:round/>
            <a:headEnd type="none" w="med" len="med"/>
            <a:tailEnd type="none" w="med" len="med"/>
          </a:ln>
        </p:spPr>
      </p:cxnSp>
      <p:cxnSp>
        <p:nvCxnSpPr>
          <p:cNvPr id="584" name="Google Shape;584;p53"/>
          <p:cNvCxnSpPr>
            <a:stCxn id="570" idx="3"/>
            <a:endCxn id="569" idx="2"/>
          </p:cNvCxnSpPr>
          <p:nvPr/>
        </p:nvCxnSpPr>
        <p:spPr>
          <a:xfrm flipH="1">
            <a:off x="6920513" y="3925625"/>
            <a:ext cx="1903500" cy="396300"/>
          </a:xfrm>
          <a:prstGeom prst="bentConnector4">
            <a:avLst>
              <a:gd name="adj1" fmla="val -12510"/>
              <a:gd name="adj2" fmla="val 145672"/>
            </a:avLst>
          </a:prstGeom>
          <a:noFill/>
          <a:ln w="9525" cap="flat" cmpd="sng">
            <a:solidFill>
              <a:schemeClr val="dk2"/>
            </a:solidFill>
            <a:prstDash val="solid"/>
            <a:round/>
            <a:headEnd type="none" w="med" len="med"/>
            <a:tailEnd type="none" w="med" len="med"/>
          </a:ln>
        </p:spPr>
      </p:cxnSp>
      <p:sp>
        <p:nvSpPr>
          <p:cNvPr id="585" name="Google Shape;585;p53"/>
          <p:cNvSpPr txBox="1"/>
          <p:nvPr/>
        </p:nvSpPr>
        <p:spPr>
          <a:xfrm>
            <a:off x="0" y="558000"/>
            <a:ext cx="6235800" cy="1597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Python allows the elif keyword as a replacement to the else-if statements in Java or C++. </a:t>
            </a:r>
            <a:endParaRPr>
              <a:solidFill>
                <a:srgbClr val="111111"/>
              </a:solidFill>
              <a:highlight>
                <a:srgbClr val="FFFFFF"/>
              </a:highlight>
              <a:latin typeface="Calibri"/>
              <a:ea typeface="Calibri"/>
              <a:cs typeface="Calibri"/>
              <a:sym typeface="Calibri"/>
            </a:endParaRPr>
          </a:p>
          <a:p>
            <a:pPr marL="457200" lvl="0" indent="0" algn="l" rtl="0">
              <a:lnSpc>
                <a:spcPct val="115000"/>
              </a:lnSpc>
              <a:spcBef>
                <a:spcPts val="800"/>
              </a:spcBef>
              <a:spcAft>
                <a:spcPts val="0"/>
              </a:spcAft>
              <a:buNone/>
            </a:pPr>
            <a:endParaRPr>
              <a:solidFill>
                <a:srgbClr val="111111"/>
              </a:solidFill>
              <a:highlight>
                <a:srgbClr val="FFFFFF"/>
              </a:highlight>
              <a:latin typeface="Calibri"/>
              <a:ea typeface="Calibri"/>
              <a:cs typeface="Calibri"/>
              <a:sym typeface="Calibri"/>
            </a:endParaRPr>
          </a:p>
          <a:p>
            <a:pPr marL="457200" lvl="0" indent="-317500" algn="l" rtl="0">
              <a:lnSpc>
                <a:spcPct val="115000"/>
              </a:lnSpc>
              <a:spcBef>
                <a:spcPts val="80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When we have more than one condition to check, we can use it. If condition 1 isn’t True, condition 2 is checked. If it isn’t true, condition 3 is checked.</a:t>
            </a:r>
            <a:endParaRPr sz="1150">
              <a:solidFill>
                <a:srgbClr val="404040"/>
              </a:solidFill>
              <a:highlight>
                <a:srgbClr val="FAFAFA"/>
              </a:highlight>
              <a:latin typeface="Verdana"/>
              <a:ea typeface="Verdana"/>
              <a:cs typeface="Verdana"/>
              <a:sym typeface="Verdana"/>
            </a:endParaRPr>
          </a:p>
        </p:txBody>
      </p:sp>
      <p:sp>
        <p:nvSpPr>
          <p:cNvPr id="586" name="Google Shape;586;p53"/>
          <p:cNvSpPr/>
          <p:nvPr/>
        </p:nvSpPr>
        <p:spPr>
          <a:xfrm>
            <a:off x="613125" y="2505725"/>
            <a:ext cx="5645400" cy="24222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if 2&lt;1: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elif 3&lt;1: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 ("3")</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else: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highlight>
                  <a:srgbClr val="FFFFFF"/>
                </a:highlight>
                <a:latin typeface="Courier New"/>
                <a:ea typeface="Courier New"/>
                <a:cs typeface="Courier New"/>
                <a:sym typeface="Courier New"/>
              </a:rPr>
              <a:t>* Here the else &amp; elif comes out of if so the indent has to be removed</a:t>
            </a:r>
            <a:endParaRPr>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highlight>
                <a:srgbClr val="FFFFFF"/>
              </a:highlight>
              <a:latin typeface="Courier New"/>
              <a:ea typeface="Courier New"/>
              <a:cs typeface="Courier New"/>
              <a:sym typeface="Courier New"/>
            </a:endParaRPr>
          </a:p>
        </p:txBody>
      </p:sp>
      <p:pic>
        <p:nvPicPr>
          <p:cNvPr id="587" name="Google Shape;587;p53"/>
          <p:cNvPicPr preferRelativeResize="0"/>
          <p:nvPr/>
        </p:nvPicPr>
        <p:blipFill>
          <a:blip r:embed="rId4">
            <a:alphaModFix/>
          </a:blip>
          <a:stretch>
            <a:fillRect/>
          </a:stretch>
        </p:blipFill>
        <p:spPr>
          <a:xfrm>
            <a:off x="213688" y="2501588"/>
            <a:ext cx="247036" cy="276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592" name="Google Shape;592;p54"/>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593" name="Google Shape;593;p54"/>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Nested If Conditions</a:t>
            </a:r>
            <a:endParaRPr sz="3200">
              <a:solidFill>
                <a:srgbClr val="C00000"/>
              </a:solidFill>
              <a:latin typeface="Century Gothic"/>
              <a:ea typeface="Century Gothic"/>
              <a:cs typeface="Century Gothic"/>
              <a:sym typeface="Century Gothic"/>
            </a:endParaRPr>
          </a:p>
        </p:txBody>
      </p:sp>
      <p:sp>
        <p:nvSpPr>
          <p:cNvPr id="594" name="Google Shape;594;p54"/>
          <p:cNvSpPr/>
          <p:nvPr/>
        </p:nvSpPr>
        <p:spPr>
          <a:xfrm>
            <a:off x="6827520" y="634200"/>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4"/>
          <p:cNvSpPr/>
          <p:nvPr/>
        </p:nvSpPr>
        <p:spPr>
          <a:xfrm>
            <a:off x="6461825" y="1092138"/>
            <a:ext cx="914400" cy="8229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54"/>
          <p:cNvCxnSpPr/>
          <p:nvPr/>
        </p:nvCxnSpPr>
        <p:spPr>
          <a:xfrm flipH="1">
            <a:off x="6918575" y="1915050"/>
            <a:ext cx="900" cy="320100"/>
          </a:xfrm>
          <a:prstGeom prst="straightConnector1">
            <a:avLst/>
          </a:prstGeom>
          <a:noFill/>
          <a:ln w="19050" cap="flat" cmpd="sng">
            <a:solidFill>
              <a:schemeClr val="dk2"/>
            </a:solidFill>
            <a:prstDash val="solid"/>
            <a:round/>
            <a:headEnd type="none" w="med" len="med"/>
            <a:tailEnd type="triangle" w="med" len="med"/>
          </a:ln>
        </p:spPr>
      </p:cxnSp>
      <p:sp>
        <p:nvSpPr>
          <p:cNvPr id="597" name="Google Shape;597;p54"/>
          <p:cNvSpPr/>
          <p:nvPr/>
        </p:nvSpPr>
        <p:spPr>
          <a:xfrm>
            <a:off x="6803136" y="4538300"/>
            <a:ext cx="301800" cy="30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4"/>
          <p:cNvSpPr/>
          <p:nvPr/>
        </p:nvSpPr>
        <p:spPr>
          <a:xfrm>
            <a:off x="6859280" y="4593698"/>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4"/>
          <p:cNvSpPr/>
          <p:nvPr/>
        </p:nvSpPr>
        <p:spPr>
          <a:xfrm>
            <a:off x="6463325" y="2215363"/>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4"/>
          <p:cNvSpPr txBox="1"/>
          <p:nvPr/>
        </p:nvSpPr>
        <p:spPr>
          <a:xfrm>
            <a:off x="6508750" y="2200086"/>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sp>
        <p:nvSpPr>
          <p:cNvPr id="601" name="Google Shape;601;p54"/>
          <p:cNvSpPr/>
          <p:nvPr/>
        </p:nvSpPr>
        <p:spPr>
          <a:xfrm>
            <a:off x="6463313" y="2813304"/>
            <a:ext cx="914400" cy="8229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4"/>
          <p:cNvSpPr/>
          <p:nvPr/>
        </p:nvSpPr>
        <p:spPr>
          <a:xfrm>
            <a:off x="6463313" y="3905375"/>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4"/>
          <p:cNvSpPr txBox="1"/>
          <p:nvPr/>
        </p:nvSpPr>
        <p:spPr>
          <a:xfrm>
            <a:off x="6463313" y="3880024"/>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cxnSp>
        <p:nvCxnSpPr>
          <p:cNvPr id="604" name="Google Shape;604;p54"/>
          <p:cNvCxnSpPr/>
          <p:nvPr/>
        </p:nvCxnSpPr>
        <p:spPr>
          <a:xfrm flipH="1">
            <a:off x="6918575" y="3605784"/>
            <a:ext cx="900" cy="320100"/>
          </a:xfrm>
          <a:prstGeom prst="straightConnector1">
            <a:avLst/>
          </a:prstGeom>
          <a:noFill/>
          <a:ln w="19050" cap="flat" cmpd="sng">
            <a:solidFill>
              <a:schemeClr val="dk2"/>
            </a:solidFill>
            <a:prstDash val="solid"/>
            <a:round/>
            <a:headEnd type="none" w="med" len="med"/>
            <a:tailEnd type="triangle" w="med" len="med"/>
          </a:ln>
        </p:spPr>
      </p:cxnSp>
      <p:cxnSp>
        <p:nvCxnSpPr>
          <p:cNvPr id="605" name="Google Shape;605;p54"/>
          <p:cNvCxnSpPr/>
          <p:nvPr/>
        </p:nvCxnSpPr>
        <p:spPr>
          <a:xfrm flipH="1">
            <a:off x="6958584" y="4201050"/>
            <a:ext cx="900" cy="320100"/>
          </a:xfrm>
          <a:prstGeom prst="straightConnector1">
            <a:avLst/>
          </a:prstGeom>
          <a:noFill/>
          <a:ln w="19050" cap="flat" cmpd="sng">
            <a:solidFill>
              <a:schemeClr val="dk2"/>
            </a:solidFill>
            <a:prstDash val="solid"/>
            <a:round/>
            <a:headEnd type="none" w="med" len="med"/>
            <a:tailEnd type="triangle" w="med" len="med"/>
          </a:ln>
        </p:spPr>
      </p:cxnSp>
      <p:sp>
        <p:nvSpPr>
          <p:cNvPr id="606" name="Google Shape;606;p54"/>
          <p:cNvSpPr txBox="1"/>
          <p:nvPr/>
        </p:nvSpPr>
        <p:spPr>
          <a:xfrm>
            <a:off x="6529981" y="1314225"/>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sp>
        <p:nvSpPr>
          <p:cNvPr id="607" name="Google Shape;607;p54"/>
          <p:cNvSpPr txBox="1"/>
          <p:nvPr/>
        </p:nvSpPr>
        <p:spPr>
          <a:xfrm>
            <a:off x="6534731" y="3031738"/>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sp>
        <p:nvSpPr>
          <p:cNvPr id="608" name="Google Shape;608;p54"/>
          <p:cNvSpPr txBox="1"/>
          <p:nvPr/>
        </p:nvSpPr>
        <p:spPr>
          <a:xfrm>
            <a:off x="7727999" y="1257275"/>
            <a:ext cx="5637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chemeClr val="dk1"/>
                </a:solidFill>
              </a:rPr>
              <a:t>False</a:t>
            </a:r>
            <a:endParaRPr sz="900" b="1"/>
          </a:p>
        </p:txBody>
      </p:sp>
      <p:sp>
        <p:nvSpPr>
          <p:cNvPr id="609" name="Google Shape;609;p54"/>
          <p:cNvSpPr txBox="1"/>
          <p:nvPr/>
        </p:nvSpPr>
        <p:spPr>
          <a:xfrm>
            <a:off x="6327024" y="1898125"/>
            <a:ext cx="5004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rPr>
              <a:t>True</a:t>
            </a:r>
            <a:endParaRPr sz="900" b="1"/>
          </a:p>
        </p:txBody>
      </p:sp>
      <p:cxnSp>
        <p:nvCxnSpPr>
          <p:cNvPr id="610" name="Google Shape;610;p54"/>
          <p:cNvCxnSpPr/>
          <p:nvPr/>
        </p:nvCxnSpPr>
        <p:spPr>
          <a:xfrm flipH="1">
            <a:off x="6914125" y="2526792"/>
            <a:ext cx="3300" cy="320100"/>
          </a:xfrm>
          <a:prstGeom prst="straightConnector1">
            <a:avLst/>
          </a:prstGeom>
          <a:noFill/>
          <a:ln w="19050" cap="flat" cmpd="sng">
            <a:solidFill>
              <a:schemeClr val="dk2"/>
            </a:solidFill>
            <a:prstDash val="solid"/>
            <a:round/>
            <a:headEnd type="none" w="med" len="med"/>
            <a:tailEnd type="triangle" w="med" len="med"/>
          </a:ln>
        </p:spPr>
      </p:cxnSp>
      <p:sp>
        <p:nvSpPr>
          <p:cNvPr id="611" name="Google Shape;611;p54"/>
          <p:cNvSpPr txBox="1"/>
          <p:nvPr/>
        </p:nvSpPr>
        <p:spPr>
          <a:xfrm>
            <a:off x="6327024" y="3588800"/>
            <a:ext cx="5004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rPr>
              <a:t>True</a:t>
            </a:r>
            <a:endParaRPr sz="900" b="1"/>
          </a:p>
        </p:txBody>
      </p:sp>
      <p:cxnSp>
        <p:nvCxnSpPr>
          <p:cNvPr id="612" name="Google Shape;612;p54"/>
          <p:cNvCxnSpPr>
            <a:endCxn id="602" idx="2"/>
          </p:cNvCxnSpPr>
          <p:nvPr/>
        </p:nvCxnSpPr>
        <p:spPr>
          <a:xfrm rot="5400000">
            <a:off x="5809763" y="2651675"/>
            <a:ext cx="2714700" cy="418500"/>
          </a:xfrm>
          <a:prstGeom prst="bentConnector5">
            <a:avLst>
              <a:gd name="adj1" fmla="val 135"/>
              <a:gd name="adj2" fmla="val -256550"/>
              <a:gd name="adj3" fmla="val 105281"/>
            </a:avLst>
          </a:prstGeom>
          <a:noFill/>
          <a:ln w="9525" cap="flat" cmpd="sng">
            <a:solidFill>
              <a:schemeClr val="dk2"/>
            </a:solidFill>
            <a:prstDash val="solid"/>
            <a:round/>
            <a:headEnd type="none" w="med" len="med"/>
            <a:tailEnd type="none" w="med" len="med"/>
          </a:ln>
        </p:spPr>
      </p:cxnSp>
      <p:cxnSp>
        <p:nvCxnSpPr>
          <p:cNvPr id="613" name="Google Shape;613;p54"/>
          <p:cNvCxnSpPr/>
          <p:nvPr/>
        </p:nvCxnSpPr>
        <p:spPr>
          <a:xfrm rot="10800000" flipH="1">
            <a:off x="7377713" y="3215754"/>
            <a:ext cx="1079100" cy="9000"/>
          </a:xfrm>
          <a:prstGeom prst="straightConnector1">
            <a:avLst/>
          </a:prstGeom>
          <a:noFill/>
          <a:ln w="9525" cap="flat" cmpd="sng">
            <a:solidFill>
              <a:schemeClr val="dk2"/>
            </a:solidFill>
            <a:prstDash val="solid"/>
            <a:round/>
            <a:headEnd type="none" w="med" len="med"/>
            <a:tailEnd type="none" w="med" len="med"/>
          </a:ln>
        </p:spPr>
      </p:cxnSp>
      <p:sp>
        <p:nvSpPr>
          <p:cNvPr id="614" name="Google Shape;614;p54"/>
          <p:cNvSpPr txBox="1"/>
          <p:nvPr/>
        </p:nvSpPr>
        <p:spPr>
          <a:xfrm>
            <a:off x="7727999" y="2969450"/>
            <a:ext cx="5637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rPr>
              <a:t>False</a:t>
            </a:r>
            <a:endParaRPr sz="900" b="1"/>
          </a:p>
        </p:txBody>
      </p:sp>
      <p:cxnSp>
        <p:nvCxnSpPr>
          <p:cNvPr id="615" name="Google Shape;615;p54"/>
          <p:cNvCxnSpPr/>
          <p:nvPr/>
        </p:nvCxnSpPr>
        <p:spPr>
          <a:xfrm flipH="1">
            <a:off x="6920075" y="822960"/>
            <a:ext cx="900" cy="283500"/>
          </a:xfrm>
          <a:prstGeom prst="straightConnector1">
            <a:avLst/>
          </a:prstGeom>
          <a:noFill/>
          <a:ln w="19050" cap="flat" cmpd="sng">
            <a:solidFill>
              <a:schemeClr val="dk2"/>
            </a:solidFill>
            <a:prstDash val="solid"/>
            <a:round/>
            <a:headEnd type="none" w="med" len="med"/>
            <a:tailEnd type="triangle" w="med" len="med"/>
          </a:ln>
        </p:spPr>
      </p:cxnSp>
      <p:sp>
        <p:nvSpPr>
          <p:cNvPr id="616" name="Google Shape;616;p54"/>
          <p:cNvSpPr txBox="1"/>
          <p:nvPr/>
        </p:nvSpPr>
        <p:spPr>
          <a:xfrm>
            <a:off x="0" y="575100"/>
            <a:ext cx="5821800" cy="1087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We can use a if statement in the block of another if statement. </a:t>
            </a:r>
            <a:endParaRPr>
              <a:solidFill>
                <a:srgbClr val="111111"/>
              </a:solidFill>
              <a:highlight>
                <a:srgbClr val="FFFFFF"/>
              </a:highlight>
              <a:latin typeface="Calibri"/>
              <a:ea typeface="Calibri"/>
              <a:cs typeface="Calibri"/>
              <a:sym typeface="Calibri"/>
            </a:endParaRPr>
          </a:p>
          <a:p>
            <a:pPr marL="457200" lvl="0" indent="0" algn="l" rtl="0">
              <a:lnSpc>
                <a:spcPct val="115000"/>
              </a:lnSpc>
              <a:spcBef>
                <a:spcPts val="800"/>
              </a:spcBef>
              <a:spcAft>
                <a:spcPts val="0"/>
              </a:spcAft>
              <a:buNone/>
            </a:pPr>
            <a:endParaRPr>
              <a:solidFill>
                <a:srgbClr val="111111"/>
              </a:solidFill>
              <a:highlight>
                <a:srgbClr val="FFFFFF"/>
              </a:highlight>
              <a:latin typeface="Calibri"/>
              <a:ea typeface="Calibri"/>
              <a:cs typeface="Calibri"/>
              <a:sym typeface="Calibri"/>
            </a:endParaRPr>
          </a:p>
          <a:p>
            <a:pPr marL="457200" lvl="0" indent="-317500" algn="l" rtl="0">
              <a:lnSpc>
                <a:spcPct val="115000"/>
              </a:lnSpc>
              <a:spcBef>
                <a:spcPts val="80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This is to implement further check any conditions.</a:t>
            </a:r>
            <a:endParaRPr sz="1150">
              <a:solidFill>
                <a:srgbClr val="404040"/>
              </a:solidFill>
              <a:highlight>
                <a:srgbClr val="FAFAFA"/>
              </a:highlight>
              <a:latin typeface="Verdana"/>
              <a:ea typeface="Verdana"/>
              <a:cs typeface="Verdana"/>
              <a:sym typeface="Verdana"/>
            </a:endParaRPr>
          </a:p>
        </p:txBody>
      </p:sp>
      <p:sp>
        <p:nvSpPr>
          <p:cNvPr id="617" name="Google Shape;617;p54"/>
          <p:cNvSpPr/>
          <p:nvPr/>
        </p:nvSpPr>
        <p:spPr>
          <a:xfrm>
            <a:off x="613125" y="1972325"/>
            <a:ext cx="5645400" cy="29544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a=1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b=2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if a==1: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if b==2: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print("a is 1 and b is 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 is 1 and b is 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if a&lt;4: print("Greater")</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Greater</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highlight>
                  <a:srgbClr val="FFFFFF"/>
                </a:highlight>
                <a:latin typeface="Courier New"/>
                <a:ea typeface="Courier New"/>
                <a:cs typeface="Courier New"/>
                <a:sym typeface="Courier New"/>
              </a:rPr>
              <a:t>*This is called single line statements</a:t>
            </a:r>
            <a:endParaRPr>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618" name="Google Shape;618;p54"/>
          <p:cNvPicPr preferRelativeResize="0"/>
          <p:nvPr/>
        </p:nvPicPr>
        <p:blipFill>
          <a:blip r:embed="rId4">
            <a:alphaModFix/>
          </a:blip>
          <a:stretch>
            <a:fillRect/>
          </a:stretch>
        </p:blipFill>
        <p:spPr>
          <a:xfrm>
            <a:off x="213688" y="1968188"/>
            <a:ext cx="247036" cy="27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8"/>
          <p:cNvPicPr preferRelativeResize="0"/>
          <p:nvPr/>
        </p:nvPicPr>
        <p:blipFill>
          <a:blip r:embed="rId3">
            <a:alphaModFix/>
          </a:blip>
          <a:stretch>
            <a:fillRect/>
          </a:stretch>
        </p:blipFill>
        <p:spPr>
          <a:xfrm>
            <a:off x="0" y="-136600"/>
            <a:ext cx="9144000" cy="814975"/>
          </a:xfrm>
          <a:prstGeom prst="rect">
            <a:avLst/>
          </a:prstGeom>
          <a:noFill/>
          <a:ln>
            <a:noFill/>
          </a:ln>
        </p:spPr>
      </p:pic>
      <p:sp>
        <p:nvSpPr>
          <p:cNvPr id="164" name="Google Shape;164;p28"/>
          <p:cNvSpPr txBox="1"/>
          <p:nvPr/>
        </p:nvSpPr>
        <p:spPr>
          <a:xfrm>
            <a:off x="76200" y="0"/>
            <a:ext cx="4403100" cy="53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300">
                <a:solidFill>
                  <a:schemeClr val="dk1"/>
                </a:solidFill>
                <a:latin typeface="Century Gothic"/>
                <a:ea typeface="Century Gothic"/>
                <a:cs typeface="Century Gothic"/>
                <a:sym typeface="Century Gothic"/>
              </a:rPr>
              <a:t>Introduction to Python</a:t>
            </a:r>
            <a:endParaRPr sz="2300">
              <a:solidFill>
                <a:schemeClr val="dk1"/>
              </a:solidFill>
              <a:latin typeface="Century Gothic"/>
              <a:ea typeface="Century Gothic"/>
              <a:cs typeface="Century Gothic"/>
              <a:sym typeface="Century Gothic"/>
            </a:endParaRPr>
          </a:p>
        </p:txBody>
      </p:sp>
      <p:sp>
        <p:nvSpPr>
          <p:cNvPr id="165" name="Google Shape;165;p28"/>
          <p:cNvSpPr txBox="1">
            <a:spLocks noGrp="1"/>
          </p:cNvSpPr>
          <p:nvPr>
            <p:ph type="body" idx="1"/>
          </p:nvPr>
        </p:nvSpPr>
        <p:spPr>
          <a:xfrm>
            <a:off x="209075" y="1774150"/>
            <a:ext cx="8776500" cy="1923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Calibri"/>
              <a:buChar char="❏"/>
            </a:pPr>
            <a:r>
              <a:rPr lang="en" sz="1500">
                <a:solidFill>
                  <a:schemeClr val="dk1"/>
                </a:solidFill>
                <a:latin typeface="Calibri"/>
                <a:ea typeface="Calibri"/>
                <a:cs typeface="Calibri"/>
                <a:sym typeface="Calibri"/>
              </a:rPr>
              <a:t>Python is a general-purpose language.</a:t>
            </a:r>
            <a:endParaRPr sz="150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Char char="❏"/>
            </a:pPr>
            <a:r>
              <a:rPr lang="en" sz="1500">
                <a:solidFill>
                  <a:schemeClr val="dk1"/>
                </a:solidFill>
                <a:latin typeface="Calibri"/>
                <a:ea typeface="Calibri"/>
                <a:cs typeface="Calibri"/>
                <a:sym typeface="Calibri"/>
              </a:rPr>
              <a:t>It has wide range of applications like</a:t>
            </a:r>
            <a:endParaRPr sz="1500">
              <a:solidFill>
                <a:schemeClr val="dk1"/>
              </a:solidFill>
              <a:latin typeface="Calibri"/>
              <a:ea typeface="Calibri"/>
              <a:cs typeface="Calibri"/>
              <a:sym typeface="Calibri"/>
            </a:endParaRPr>
          </a:p>
          <a:p>
            <a:pPr marL="914400" lvl="1" indent="-317500" algn="l" rtl="0">
              <a:lnSpc>
                <a:spcPct val="150000"/>
              </a:lnSpc>
              <a:spcBef>
                <a:spcPts val="0"/>
              </a:spcBef>
              <a:spcAft>
                <a:spcPts val="0"/>
              </a:spcAft>
              <a:buClr>
                <a:schemeClr val="dk1"/>
              </a:buClr>
              <a:buSzPts val="1400"/>
              <a:buFont typeface="Calibri"/>
              <a:buChar char="■"/>
            </a:pPr>
            <a:r>
              <a:rPr lang="en" sz="1500">
                <a:solidFill>
                  <a:schemeClr val="dk1"/>
                </a:solidFill>
                <a:latin typeface="Calibri"/>
                <a:ea typeface="Calibri"/>
                <a:cs typeface="Calibri"/>
                <a:sym typeface="Calibri"/>
              </a:rPr>
              <a:t>  Web development – (Django and Bottle)</a:t>
            </a:r>
            <a:endParaRPr sz="1500">
              <a:solidFill>
                <a:schemeClr val="dk1"/>
              </a:solidFill>
              <a:latin typeface="Calibri"/>
              <a:ea typeface="Calibri"/>
              <a:cs typeface="Calibri"/>
              <a:sym typeface="Calibri"/>
            </a:endParaRPr>
          </a:p>
          <a:p>
            <a:pPr marL="914400" lvl="1" indent="-317500" algn="l" rtl="0">
              <a:lnSpc>
                <a:spcPct val="150000"/>
              </a:lnSpc>
              <a:spcBef>
                <a:spcPts val="0"/>
              </a:spcBef>
              <a:spcAft>
                <a:spcPts val="0"/>
              </a:spcAft>
              <a:buClr>
                <a:schemeClr val="dk1"/>
              </a:buClr>
              <a:buSzPts val="1400"/>
              <a:buFont typeface="Calibri"/>
              <a:buChar char="■"/>
            </a:pPr>
            <a:r>
              <a:rPr lang="en" sz="1500">
                <a:solidFill>
                  <a:schemeClr val="dk1"/>
                </a:solidFill>
                <a:latin typeface="Calibri"/>
                <a:ea typeface="Calibri"/>
                <a:cs typeface="Calibri"/>
                <a:sym typeface="Calibri"/>
              </a:rPr>
              <a:t>  Scientific and mathematical computing – (Orange, SymPy, NumPy)</a:t>
            </a:r>
            <a:endParaRPr sz="1500">
              <a:solidFill>
                <a:schemeClr val="dk1"/>
              </a:solidFill>
              <a:latin typeface="Calibri"/>
              <a:ea typeface="Calibri"/>
              <a:cs typeface="Calibri"/>
              <a:sym typeface="Calibri"/>
            </a:endParaRPr>
          </a:p>
          <a:p>
            <a:pPr marL="914400" lvl="1" indent="-317500" algn="l" rtl="0">
              <a:lnSpc>
                <a:spcPct val="150000"/>
              </a:lnSpc>
              <a:spcBef>
                <a:spcPts val="0"/>
              </a:spcBef>
              <a:spcAft>
                <a:spcPts val="1000"/>
              </a:spcAft>
              <a:buClr>
                <a:schemeClr val="dk1"/>
              </a:buClr>
              <a:buSzPts val="1400"/>
              <a:buFont typeface="Calibri"/>
              <a:buChar char="■"/>
            </a:pPr>
            <a:r>
              <a:rPr lang="en" sz="1500">
                <a:solidFill>
                  <a:schemeClr val="dk1"/>
                </a:solidFill>
                <a:latin typeface="Calibri"/>
                <a:ea typeface="Calibri"/>
                <a:cs typeface="Calibri"/>
                <a:sym typeface="Calibri"/>
              </a:rPr>
              <a:t>  Desktop graphical user Interfaces – (Pygame, Panda3D).</a:t>
            </a:r>
            <a:endParaRPr sz="1400">
              <a:solidFill>
                <a:schemeClr val="dk1"/>
              </a:solidFill>
              <a:latin typeface="Calibri"/>
              <a:ea typeface="Calibri"/>
              <a:cs typeface="Calibri"/>
              <a:sym typeface="Calibri"/>
            </a:endParaRPr>
          </a:p>
        </p:txBody>
      </p:sp>
      <p:pic>
        <p:nvPicPr>
          <p:cNvPr id="166" name="Google Shape;166;p28" descr="Definition-For-Plagiarism"/>
          <p:cNvPicPr preferRelativeResize="0"/>
          <p:nvPr/>
        </p:nvPicPr>
        <p:blipFill rotWithShape="1">
          <a:blip r:embed="rId4">
            <a:alphaModFix/>
          </a:blip>
          <a:srcRect/>
          <a:stretch/>
        </p:blipFill>
        <p:spPr>
          <a:xfrm>
            <a:off x="21357" y="689905"/>
            <a:ext cx="685800" cy="853603"/>
          </a:xfrm>
          <a:prstGeom prst="rect">
            <a:avLst/>
          </a:prstGeom>
          <a:noFill/>
          <a:ln>
            <a:noFill/>
          </a:ln>
        </p:spPr>
      </p:pic>
      <p:sp>
        <p:nvSpPr>
          <p:cNvPr id="167" name="Google Shape;167;p28"/>
          <p:cNvSpPr/>
          <p:nvPr/>
        </p:nvSpPr>
        <p:spPr>
          <a:xfrm>
            <a:off x="729121" y="738031"/>
            <a:ext cx="8172900" cy="725400"/>
          </a:xfrm>
          <a:prstGeom prst="roundRect">
            <a:avLst>
              <a:gd name="adj" fmla="val 16667"/>
            </a:avLst>
          </a:prstGeom>
          <a:solidFill>
            <a:srgbClr val="FFFFFF"/>
          </a:solidFill>
          <a:ln w="12700" cap="flat" cmpd="sng">
            <a:solidFill>
              <a:srgbClr val="E36C09"/>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776325" y="738025"/>
            <a:ext cx="8060700" cy="72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100"/>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Python is free &amp; open-source cross platform language, and it is also a powerful high-level, object-oriented programming language which has simple easy-to-use syntax.</a:t>
            </a:r>
            <a:endParaRPr>
              <a:solidFill>
                <a:schemeClr val="dk1"/>
              </a:solidFill>
              <a:latin typeface="Calibri"/>
              <a:ea typeface="Calibri"/>
              <a:cs typeface="Calibri"/>
              <a:sym typeface="Calibri"/>
            </a:endParaRPr>
          </a:p>
          <a:p>
            <a:pPr marL="0" marR="0" lvl="0" indent="0" algn="l" rtl="0">
              <a:spcBef>
                <a:spcPts val="0"/>
              </a:spcBef>
              <a:spcAft>
                <a:spcPts val="0"/>
              </a:spcAft>
              <a:buNone/>
            </a:pPr>
            <a:endParaRPr sz="16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55"/>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624" name="Google Shape;624;p55"/>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While loop</a:t>
            </a:r>
            <a:endParaRPr sz="3200">
              <a:solidFill>
                <a:srgbClr val="C00000"/>
              </a:solidFill>
              <a:latin typeface="Century Gothic"/>
              <a:ea typeface="Century Gothic"/>
              <a:cs typeface="Century Gothic"/>
              <a:sym typeface="Century Gothic"/>
            </a:endParaRPr>
          </a:p>
        </p:txBody>
      </p:sp>
      <p:sp>
        <p:nvSpPr>
          <p:cNvPr id="625" name="Google Shape;625;p55"/>
          <p:cNvSpPr/>
          <p:nvPr/>
        </p:nvSpPr>
        <p:spPr>
          <a:xfrm>
            <a:off x="7772070" y="1078400"/>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55"/>
          <p:cNvCxnSpPr/>
          <p:nvPr/>
        </p:nvCxnSpPr>
        <p:spPr>
          <a:xfrm flipH="1">
            <a:off x="7861525" y="1262000"/>
            <a:ext cx="3300" cy="370500"/>
          </a:xfrm>
          <a:prstGeom prst="straightConnector1">
            <a:avLst/>
          </a:prstGeom>
          <a:noFill/>
          <a:ln w="19050" cap="flat" cmpd="sng">
            <a:solidFill>
              <a:schemeClr val="dk2"/>
            </a:solidFill>
            <a:prstDash val="solid"/>
            <a:round/>
            <a:headEnd type="none" w="med" len="med"/>
            <a:tailEnd type="triangle" w="med" len="med"/>
          </a:ln>
        </p:spPr>
      </p:cxnSp>
      <p:sp>
        <p:nvSpPr>
          <p:cNvPr id="627" name="Google Shape;627;p55"/>
          <p:cNvSpPr/>
          <p:nvPr/>
        </p:nvSpPr>
        <p:spPr>
          <a:xfrm>
            <a:off x="7406375" y="1612538"/>
            <a:ext cx="914400" cy="9144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7379850" y="2977850"/>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9" name="Google Shape;629;p55"/>
          <p:cNvCxnSpPr/>
          <p:nvPr/>
        </p:nvCxnSpPr>
        <p:spPr>
          <a:xfrm flipH="1">
            <a:off x="7863125" y="2511650"/>
            <a:ext cx="900" cy="466200"/>
          </a:xfrm>
          <a:prstGeom prst="straightConnector1">
            <a:avLst/>
          </a:prstGeom>
          <a:noFill/>
          <a:ln w="19050" cap="flat" cmpd="sng">
            <a:solidFill>
              <a:schemeClr val="dk2"/>
            </a:solidFill>
            <a:prstDash val="solid"/>
            <a:round/>
            <a:headEnd type="none" w="med" len="med"/>
            <a:tailEnd type="triangle" w="med" len="med"/>
          </a:ln>
        </p:spPr>
      </p:cxnSp>
      <p:sp>
        <p:nvSpPr>
          <p:cNvPr id="630" name="Google Shape;630;p55"/>
          <p:cNvSpPr/>
          <p:nvPr/>
        </p:nvSpPr>
        <p:spPr>
          <a:xfrm>
            <a:off x="8758325" y="1918850"/>
            <a:ext cx="301800" cy="30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8814469" y="1974248"/>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txBox="1"/>
          <p:nvPr/>
        </p:nvSpPr>
        <p:spPr>
          <a:xfrm>
            <a:off x="7379850" y="2974049"/>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sp>
        <p:nvSpPr>
          <p:cNvPr id="633" name="Google Shape;633;p55"/>
          <p:cNvSpPr txBox="1"/>
          <p:nvPr/>
        </p:nvSpPr>
        <p:spPr>
          <a:xfrm>
            <a:off x="8260202" y="1632488"/>
            <a:ext cx="5598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False</a:t>
            </a:r>
            <a:endParaRPr sz="900" b="1"/>
          </a:p>
        </p:txBody>
      </p:sp>
      <p:sp>
        <p:nvSpPr>
          <p:cNvPr id="634" name="Google Shape;634;p55"/>
          <p:cNvSpPr txBox="1"/>
          <p:nvPr/>
        </p:nvSpPr>
        <p:spPr>
          <a:xfrm>
            <a:off x="7328702" y="2551138"/>
            <a:ext cx="5598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True</a:t>
            </a:r>
            <a:endParaRPr sz="900" b="1"/>
          </a:p>
        </p:txBody>
      </p:sp>
      <p:sp>
        <p:nvSpPr>
          <p:cNvPr id="635" name="Google Shape;635;p55"/>
          <p:cNvSpPr txBox="1"/>
          <p:nvPr/>
        </p:nvSpPr>
        <p:spPr>
          <a:xfrm>
            <a:off x="7488606" y="1872725"/>
            <a:ext cx="771600" cy="2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Condition</a:t>
            </a:r>
            <a:endParaRPr sz="900" b="1">
              <a:solidFill>
                <a:srgbClr val="FFFFFF"/>
              </a:solidFill>
            </a:endParaRPr>
          </a:p>
        </p:txBody>
      </p:sp>
      <p:cxnSp>
        <p:nvCxnSpPr>
          <p:cNvPr id="636" name="Google Shape;636;p55"/>
          <p:cNvCxnSpPr>
            <a:stCxn id="628" idx="1"/>
            <a:endCxn id="627" idx="1"/>
          </p:cNvCxnSpPr>
          <p:nvPr/>
        </p:nvCxnSpPr>
        <p:spPr>
          <a:xfrm rot="10800000" flipH="1">
            <a:off x="7379850" y="2069600"/>
            <a:ext cx="26400" cy="1064700"/>
          </a:xfrm>
          <a:prstGeom prst="bentConnector3">
            <a:avLst>
              <a:gd name="adj1" fmla="val -901989"/>
            </a:avLst>
          </a:prstGeom>
          <a:noFill/>
          <a:ln w="9525" cap="flat" cmpd="sng">
            <a:solidFill>
              <a:schemeClr val="dk2"/>
            </a:solidFill>
            <a:prstDash val="solid"/>
            <a:round/>
            <a:headEnd type="none" w="med" len="med"/>
            <a:tailEnd type="stealth" w="med" len="med"/>
          </a:ln>
        </p:spPr>
      </p:cxnSp>
      <p:cxnSp>
        <p:nvCxnSpPr>
          <p:cNvPr id="637" name="Google Shape;637;p55"/>
          <p:cNvCxnSpPr/>
          <p:nvPr/>
        </p:nvCxnSpPr>
        <p:spPr>
          <a:xfrm rot="10800000" flipH="1">
            <a:off x="8320669" y="2066048"/>
            <a:ext cx="448200" cy="3600"/>
          </a:xfrm>
          <a:prstGeom prst="straightConnector1">
            <a:avLst/>
          </a:prstGeom>
          <a:noFill/>
          <a:ln w="9525" cap="flat" cmpd="sng">
            <a:solidFill>
              <a:schemeClr val="dk2"/>
            </a:solidFill>
            <a:prstDash val="solid"/>
            <a:round/>
            <a:headEnd type="none" w="med" len="med"/>
            <a:tailEnd type="triangle" w="med" len="med"/>
          </a:ln>
        </p:spPr>
      </p:cxnSp>
      <p:sp>
        <p:nvSpPr>
          <p:cNvPr id="638" name="Google Shape;638;p55"/>
          <p:cNvSpPr txBox="1"/>
          <p:nvPr/>
        </p:nvSpPr>
        <p:spPr>
          <a:xfrm>
            <a:off x="0" y="569750"/>
            <a:ext cx="6684900" cy="604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while loop in python iterates till its condition becomes False. In other words, it executes the statements under itself while the condition it takes is True.</a:t>
            </a:r>
            <a:endParaRPr sz="1150">
              <a:solidFill>
                <a:srgbClr val="404040"/>
              </a:solidFill>
              <a:highlight>
                <a:srgbClr val="FAFAFA"/>
              </a:highlight>
              <a:latin typeface="Verdana"/>
              <a:ea typeface="Verdana"/>
              <a:cs typeface="Verdana"/>
              <a:sym typeface="Verdana"/>
            </a:endParaRPr>
          </a:p>
        </p:txBody>
      </p:sp>
      <p:sp>
        <p:nvSpPr>
          <p:cNvPr id="639" name="Google Shape;639;p55"/>
          <p:cNvSpPr/>
          <p:nvPr/>
        </p:nvSpPr>
        <p:spPr>
          <a:xfrm>
            <a:off x="613125" y="1286525"/>
            <a:ext cx="2297700" cy="20043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a=3</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while(a&gt;0):</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print(a)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a-=1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3</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640" name="Google Shape;640;p55"/>
          <p:cNvPicPr preferRelativeResize="0"/>
          <p:nvPr/>
        </p:nvPicPr>
        <p:blipFill>
          <a:blip r:embed="rId4">
            <a:alphaModFix/>
          </a:blip>
          <a:stretch>
            <a:fillRect/>
          </a:stretch>
        </p:blipFill>
        <p:spPr>
          <a:xfrm>
            <a:off x="213688" y="1282388"/>
            <a:ext cx="247036" cy="276225"/>
          </a:xfrm>
          <a:prstGeom prst="rect">
            <a:avLst/>
          </a:prstGeom>
          <a:noFill/>
          <a:ln>
            <a:noFill/>
          </a:ln>
        </p:spPr>
      </p:pic>
      <p:sp>
        <p:nvSpPr>
          <p:cNvPr id="641" name="Google Shape;641;p55"/>
          <p:cNvSpPr txBox="1"/>
          <p:nvPr/>
        </p:nvSpPr>
        <p:spPr>
          <a:xfrm>
            <a:off x="78625" y="4243650"/>
            <a:ext cx="9065400" cy="843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Be careful while using a while loop. Because if you forget to increment the counter variable in python, or write flawed logic, the condition may never become false. In such a case, the loop will run infinitely, and the conditions after the loop will starve. </a:t>
            </a:r>
            <a:endParaRPr>
              <a:solidFill>
                <a:srgbClr val="111111"/>
              </a:solidFill>
              <a:highlight>
                <a:srgbClr val="FFFFFF"/>
              </a:highlight>
              <a:latin typeface="Calibri"/>
              <a:ea typeface="Calibri"/>
              <a:cs typeface="Calibri"/>
              <a:sym typeface="Calibri"/>
            </a:endParaRPr>
          </a:p>
        </p:txBody>
      </p:sp>
      <p:sp>
        <p:nvSpPr>
          <p:cNvPr id="642" name="Google Shape;642;p55"/>
          <p:cNvSpPr/>
          <p:nvPr/>
        </p:nvSpPr>
        <p:spPr>
          <a:xfrm>
            <a:off x="4130025" y="1289304"/>
            <a:ext cx="2297700" cy="28425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while(a&gt;0):</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print(a)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a-=1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if(a==1):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break;</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else: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       print("reached 0")</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3</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reached 0</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2</a:t>
            </a:r>
            <a:endParaRPr>
              <a:solidFill>
                <a:srgbClr val="FF0000"/>
              </a:solidFill>
              <a:highlight>
                <a:srgbClr val="FFFFFF"/>
              </a:highlight>
              <a:latin typeface="Courier New"/>
              <a:ea typeface="Courier New"/>
              <a:cs typeface="Courier New"/>
              <a:sym typeface="Courier New"/>
            </a:endParaRPr>
          </a:p>
        </p:txBody>
      </p:sp>
      <p:pic>
        <p:nvPicPr>
          <p:cNvPr id="643" name="Google Shape;643;p55"/>
          <p:cNvPicPr preferRelativeResize="0"/>
          <p:nvPr/>
        </p:nvPicPr>
        <p:blipFill>
          <a:blip r:embed="rId4">
            <a:alphaModFix/>
          </a:blip>
          <a:stretch>
            <a:fillRect/>
          </a:stretch>
        </p:blipFill>
        <p:spPr>
          <a:xfrm>
            <a:off x="3718888" y="1282388"/>
            <a:ext cx="247036" cy="276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pic>
        <p:nvPicPr>
          <p:cNvPr id="648" name="Google Shape;648;p56"/>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649" name="Google Shape;649;p56"/>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For Loop</a:t>
            </a:r>
            <a:endParaRPr sz="3200">
              <a:solidFill>
                <a:srgbClr val="C00000"/>
              </a:solidFill>
              <a:latin typeface="Century Gothic"/>
              <a:ea typeface="Century Gothic"/>
              <a:cs typeface="Century Gothic"/>
              <a:sym typeface="Century Gothic"/>
            </a:endParaRPr>
          </a:p>
        </p:txBody>
      </p:sp>
      <p:sp>
        <p:nvSpPr>
          <p:cNvPr id="650" name="Google Shape;650;p56"/>
          <p:cNvSpPr/>
          <p:nvPr/>
        </p:nvSpPr>
        <p:spPr>
          <a:xfrm>
            <a:off x="7772070" y="1078400"/>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1" name="Google Shape;651;p56"/>
          <p:cNvCxnSpPr/>
          <p:nvPr/>
        </p:nvCxnSpPr>
        <p:spPr>
          <a:xfrm flipH="1">
            <a:off x="7861525" y="1262000"/>
            <a:ext cx="3300" cy="370500"/>
          </a:xfrm>
          <a:prstGeom prst="straightConnector1">
            <a:avLst/>
          </a:prstGeom>
          <a:noFill/>
          <a:ln w="19050" cap="flat" cmpd="sng">
            <a:solidFill>
              <a:schemeClr val="dk2"/>
            </a:solidFill>
            <a:prstDash val="solid"/>
            <a:round/>
            <a:headEnd type="none" w="med" len="med"/>
            <a:tailEnd type="triangle" w="med" len="med"/>
          </a:ln>
        </p:spPr>
      </p:cxnSp>
      <p:sp>
        <p:nvSpPr>
          <p:cNvPr id="652" name="Google Shape;652;p56"/>
          <p:cNvSpPr/>
          <p:nvPr/>
        </p:nvSpPr>
        <p:spPr>
          <a:xfrm>
            <a:off x="7406375" y="1612538"/>
            <a:ext cx="914400" cy="914400"/>
          </a:xfrm>
          <a:prstGeom prst="diamond">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6"/>
          <p:cNvSpPr/>
          <p:nvPr/>
        </p:nvSpPr>
        <p:spPr>
          <a:xfrm>
            <a:off x="7379850" y="2977850"/>
            <a:ext cx="989100" cy="3129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56"/>
          <p:cNvCxnSpPr/>
          <p:nvPr/>
        </p:nvCxnSpPr>
        <p:spPr>
          <a:xfrm flipH="1">
            <a:off x="7863125" y="2511650"/>
            <a:ext cx="900" cy="466200"/>
          </a:xfrm>
          <a:prstGeom prst="straightConnector1">
            <a:avLst/>
          </a:prstGeom>
          <a:noFill/>
          <a:ln w="19050" cap="flat" cmpd="sng">
            <a:solidFill>
              <a:schemeClr val="dk2"/>
            </a:solidFill>
            <a:prstDash val="solid"/>
            <a:round/>
            <a:headEnd type="none" w="med" len="med"/>
            <a:tailEnd type="triangle" w="med" len="med"/>
          </a:ln>
        </p:spPr>
      </p:cxnSp>
      <p:sp>
        <p:nvSpPr>
          <p:cNvPr id="655" name="Google Shape;655;p56"/>
          <p:cNvSpPr/>
          <p:nvPr/>
        </p:nvSpPr>
        <p:spPr>
          <a:xfrm>
            <a:off x="8758325" y="1918850"/>
            <a:ext cx="301800" cy="30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6"/>
          <p:cNvSpPr/>
          <p:nvPr/>
        </p:nvSpPr>
        <p:spPr>
          <a:xfrm>
            <a:off x="8814469" y="1974248"/>
            <a:ext cx="183000" cy="1836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6"/>
          <p:cNvSpPr txBox="1"/>
          <p:nvPr/>
        </p:nvSpPr>
        <p:spPr>
          <a:xfrm>
            <a:off x="7379850" y="2974049"/>
            <a:ext cx="989100" cy="1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Block of Code</a:t>
            </a:r>
            <a:endParaRPr sz="900" b="1">
              <a:solidFill>
                <a:srgbClr val="FFFFFF"/>
              </a:solidFill>
            </a:endParaRPr>
          </a:p>
        </p:txBody>
      </p:sp>
      <p:sp>
        <p:nvSpPr>
          <p:cNvPr id="658" name="Google Shape;658;p56"/>
          <p:cNvSpPr txBox="1"/>
          <p:nvPr/>
        </p:nvSpPr>
        <p:spPr>
          <a:xfrm>
            <a:off x="7488600" y="1872725"/>
            <a:ext cx="771600" cy="3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FFFFFF"/>
                </a:solidFill>
              </a:rPr>
              <a:t>Items for Sequence</a:t>
            </a:r>
            <a:endParaRPr sz="900" b="1">
              <a:solidFill>
                <a:srgbClr val="FFFFFF"/>
              </a:solidFill>
            </a:endParaRPr>
          </a:p>
        </p:txBody>
      </p:sp>
      <p:cxnSp>
        <p:nvCxnSpPr>
          <p:cNvPr id="659" name="Google Shape;659;p56"/>
          <p:cNvCxnSpPr>
            <a:stCxn id="653" idx="1"/>
            <a:endCxn id="652" idx="1"/>
          </p:cNvCxnSpPr>
          <p:nvPr/>
        </p:nvCxnSpPr>
        <p:spPr>
          <a:xfrm rot="10800000" flipH="1">
            <a:off x="7379850" y="2069600"/>
            <a:ext cx="26400" cy="1064700"/>
          </a:xfrm>
          <a:prstGeom prst="bentConnector3">
            <a:avLst>
              <a:gd name="adj1" fmla="val -901989"/>
            </a:avLst>
          </a:prstGeom>
          <a:noFill/>
          <a:ln w="9525" cap="flat" cmpd="sng">
            <a:solidFill>
              <a:schemeClr val="dk2"/>
            </a:solidFill>
            <a:prstDash val="solid"/>
            <a:round/>
            <a:headEnd type="none" w="med" len="med"/>
            <a:tailEnd type="stealth" w="med" len="med"/>
          </a:ln>
        </p:spPr>
      </p:cxnSp>
      <p:cxnSp>
        <p:nvCxnSpPr>
          <p:cNvPr id="660" name="Google Shape;660;p56"/>
          <p:cNvCxnSpPr/>
          <p:nvPr/>
        </p:nvCxnSpPr>
        <p:spPr>
          <a:xfrm rot="10800000" flipH="1">
            <a:off x="8320669" y="2066048"/>
            <a:ext cx="448200" cy="3600"/>
          </a:xfrm>
          <a:prstGeom prst="straightConnector1">
            <a:avLst/>
          </a:prstGeom>
          <a:noFill/>
          <a:ln w="9525" cap="flat" cmpd="sng">
            <a:solidFill>
              <a:schemeClr val="dk2"/>
            </a:solidFill>
            <a:prstDash val="solid"/>
            <a:round/>
            <a:headEnd type="none" w="med" len="med"/>
            <a:tailEnd type="triangle" w="med" len="med"/>
          </a:ln>
        </p:spPr>
      </p:cxnSp>
      <p:sp>
        <p:nvSpPr>
          <p:cNvPr id="661" name="Google Shape;661;p56"/>
          <p:cNvSpPr txBox="1"/>
          <p:nvPr/>
        </p:nvSpPr>
        <p:spPr>
          <a:xfrm>
            <a:off x="0" y="569750"/>
            <a:ext cx="6968700" cy="914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for loop can iterate over a sequence of items. The structure of a for loop in Python is different than that in C++ or Java. That is, for(int i=0;i&lt;n;i++) won’t work here. In Python, we use the ‘in’ keyword</a:t>
            </a:r>
            <a:endParaRPr>
              <a:solidFill>
                <a:srgbClr val="111111"/>
              </a:solidFill>
              <a:highlight>
                <a:srgbClr val="FFFFFF"/>
              </a:highlight>
              <a:latin typeface="Calibri"/>
              <a:ea typeface="Calibri"/>
              <a:cs typeface="Calibri"/>
              <a:sym typeface="Calibri"/>
            </a:endParaRPr>
          </a:p>
        </p:txBody>
      </p:sp>
      <p:sp>
        <p:nvSpPr>
          <p:cNvPr id="662" name="Google Shape;662;p56"/>
          <p:cNvSpPr/>
          <p:nvPr/>
        </p:nvSpPr>
        <p:spPr>
          <a:xfrm>
            <a:off x="613125" y="1515125"/>
            <a:ext cx="2608500" cy="29031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for a in range(3):</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chemeClr val="lt1"/>
                </a:highlight>
                <a:latin typeface="Courier New"/>
                <a:ea typeface="Courier New"/>
                <a:cs typeface="Courier New"/>
                <a:sym typeface="Courier New"/>
              </a:rPr>
              <a:t>...</a:t>
            </a:r>
            <a:r>
              <a:rPr lang="en">
                <a:solidFill>
                  <a:srgbClr val="FF0000"/>
                </a:solidFill>
                <a:highlight>
                  <a:srgbClr val="FFFFFF"/>
                </a:highlight>
                <a:latin typeface="Courier New"/>
                <a:ea typeface="Courier New"/>
                <a:cs typeface="Courier New"/>
                <a:sym typeface="Courier New"/>
              </a:rPr>
              <a:t>   print(a+1)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1</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3</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for i in "RAM":</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print(i)</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R</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M</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663" name="Google Shape;663;p56"/>
          <p:cNvPicPr preferRelativeResize="0"/>
          <p:nvPr/>
        </p:nvPicPr>
        <p:blipFill>
          <a:blip r:embed="rId4">
            <a:alphaModFix/>
          </a:blip>
          <a:stretch>
            <a:fillRect/>
          </a:stretch>
        </p:blipFill>
        <p:spPr>
          <a:xfrm>
            <a:off x="213688" y="1510988"/>
            <a:ext cx="247036" cy="276225"/>
          </a:xfrm>
          <a:prstGeom prst="rect">
            <a:avLst/>
          </a:prstGeom>
          <a:noFill/>
          <a:ln>
            <a:noFill/>
          </a:ln>
        </p:spPr>
      </p:pic>
      <p:sp>
        <p:nvSpPr>
          <p:cNvPr id="664" name="Google Shape;664;p56"/>
          <p:cNvSpPr/>
          <p:nvPr/>
        </p:nvSpPr>
        <p:spPr>
          <a:xfrm>
            <a:off x="3889725" y="1515125"/>
            <a:ext cx="2608500" cy="29031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for i in "RAM":</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print(i)</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if(i=="A"):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break;</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else: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print("Reached else")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R</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Reached else</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665" name="Google Shape;665;p56"/>
          <p:cNvPicPr preferRelativeResize="0"/>
          <p:nvPr/>
        </p:nvPicPr>
        <p:blipFill>
          <a:blip r:embed="rId4">
            <a:alphaModFix/>
          </a:blip>
          <a:stretch>
            <a:fillRect/>
          </a:stretch>
        </p:blipFill>
        <p:spPr>
          <a:xfrm>
            <a:off x="3490288" y="1510988"/>
            <a:ext cx="247036" cy="27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pic>
        <p:nvPicPr>
          <p:cNvPr id="670" name="Google Shape;670;p57"/>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671" name="Google Shape;671;p57"/>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Range Function</a:t>
            </a:r>
            <a:endParaRPr sz="3200">
              <a:solidFill>
                <a:srgbClr val="C00000"/>
              </a:solidFill>
              <a:latin typeface="Century Gothic"/>
              <a:ea typeface="Century Gothic"/>
              <a:cs typeface="Century Gothic"/>
              <a:sym typeface="Century Gothic"/>
            </a:endParaRPr>
          </a:p>
        </p:txBody>
      </p:sp>
      <p:sp>
        <p:nvSpPr>
          <p:cNvPr id="672" name="Google Shape;672;p57"/>
          <p:cNvSpPr txBox="1"/>
          <p:nvPr/>
        </p:nvSpPr>
        <p:spPr>
          <a:xfrm>
            <a:off x="0" y="551100"/>
            <a:ext cx="9071700" cy="998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Range function yields a sequence of numbers. When called with one argument, say n, it creates a sequence of numbers from 0 to n-1.</a:t>
            </a:r>
            <a:endParaRPr>
              <a:solidFill>
                <a:srgbClr val="111111"/>
              </a:solidFill>
              <a:highlight>
                <a:srgbClr val="FFFFFF"/>
              </a:highlight>
              <a:latin typeface="Calibri"/>
              <a:ea typeface="Calibri"/>
              <a:cs typeface="Calibri"/>
              <a:sym typeface="Calibri"/>
            </a:endParaRPr>
          </a:p>
          <a:p>
            <a:pPr marL="0" lvl="0" indent="0" algn="l" rtl="0">
              <a:spcBef>
                <a:spcPts val="0"/>
              </a:spcBef>
              <a:spcAft>
                <a:spcPts val="0"/>
              </a:spcAft>
              <a:buNone/>
            </a:pPr>
            <a:endParaRPr>
              <a:solidFill>
                <a:srgbClr val="111111"/>
              </a:solidFill>
              <a:highlight>
                <a:srgbClr val="FFFFFF"/>
              </a:highlight>
              <a:latin typeface="Calibri"/>
              <a:ea typeface="Calibri"/>
              <a:cs typeface="Calibri"/>
              <a:sym typeface="Calibri"/>
            </a:endParaRPr>
          </a:p>
          <a:p>
            <a:pPr marL="0" lvl="0" indent="457200" algn="l" rtl="0">
              <a:lnSpc>
                <a:spcPct val="115000"/>
              </a:lnSpc>
              <a:spcBef>
                <a:spcPts val="0"/>
              </a:spcBef>
              <a:spcAft>
                <a:spcPts val="0"/>
              </a:spcAft>
              <a:buClr>
                <a:schemeClr val="dk1"/>
              </a:buClr>
              <a:buSzPts val="1100"/>
              <a:buFont typeface="Arial"/>
              <a:buNone/>
            </a:pPr>
            <a:r>
              <a:rPr lang="en">
                <a:solidFill>
                  <a:srgbClr val="111111"/>
                </a:solidFill>
                <a:highlight>
                  <a:srgbClr val="FFFFFF"/>
                </a:highlight>
                <a:latin typeface="Calibri"/>
                <a:ea typeface="Calibri"/>
                <a:cs typeface="Calibri"/>
                <a:sym typeface="Calibri"/>
              </a:rPr>
              <a:t>We use the list function to convert the range object into a list object.</a:t>
            </a:r>
            <a:endParaRPr sz="1150">
              <a:solidFill>
                <a:srgbClr val="404040"/>
              </a:solidFill>
              <a:highlight>
                <a:srgbClr val="FAFAFA"/>
              </a:highlight>
              <a:latin typeface="Verdana"/>
              <a:ea typeface="Verdana"/>
              <a:cs typeface="Verdana"/>
              <a:sym typeface="Verdana"/>
            </a:endParaRPr>
          </a:p>
          <a:p>
            <a:pPr marL="0" lvl="0" indent="0" algn="l" rtl="0">
              <a:spcBef>
                <a:spcPts val="800"/>
              </a:spcBef>
              <a:spcAft>
                <a:spcPts val="0"/>
              </a:spcAft>
              <a:buNone/>
            </a:pPr>
            <a:endParaRPr>
              <a:solidFill>
                <a:srgbClr val="111111"/>
              </a:solidFill>
              <a:highlight>
                <a:srgbClr val="FFFFFF"/>
              </a:highlight>
              <a:latin typeface="Calibri"/>
              <a:ea typeface="Calibri"/>
              <a:cs typeface="Calibri"/>
              <a:sym typeface="Calibri"/>
            </a:endParaRPr>
          </a:p>
        </p:txBody>
      </p:sp>
      <p:sp>
        <p:nvSpPr>
          <p:cNvPr id="673" name="Google Shape;673;p57"/>
          <p:cNvSpPr/>
          <p:nvPr/>
        </p:nvSpPr>
        <p:spPr>
          <a:xfrm>
            <a:off x="952275" y="1636900"/>
            <a:ext cx="6918300" cy="33606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Clr>
                <a:schemeClr val="dk1"/>
              </a:buClr>
              <a:buSzPts val="1100"/>
              <a:buFont typeface="Arial"/>
              <a:buNone/>
            </a:pPr>
            <a:r>
              <a:rPr lang="en">
                <a:solidFill>
                  <a:srgbClr val="FF0000"/>
                </a:solidFill>
                <a:highlight>
                  <a:srgbClr val="FFFFFF"/>
                </a:highlight>
                <a:latin typeface="Courier New"/>
                <a:ea typeface="Courier New"/>
                <a:cs typeface="Courier New"/>
                <a:sym typeface="Courier New"/>
              </a:rPr>
              <a:t>&gt;&gt;&gt; list(range(10))</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[0, 1, 2, 3, 4, 5, 6, 7, 8, 9]</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list(range(2,7))</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[2, 3, 4, 5, 6]</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list(range(12,2,-2))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[12, 10, 8, 6, 4]</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list(range(2,12,-2))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for i in {2,3,3,4}:</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print(i)</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2</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3</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4</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Clr>
                <a:schemeClr val="dk1"/>
              </a:buClr>
              <a:buSzPts val="1100"/>
              <a:buFont typeface="Arial"/>
              <a:buNone/>
            </a:pP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rgbClr val="FFFFFF"/>
              </a:highlight>
              <a:latin typeface="Courier New"/>
              <a:ea typeface="Courier New"/>
              <a:cs typeface="Courier New"/>
              <a:sym typeface="Courier New"/>
            </a:endParaRPr>
          </a:p>
        </p:txBody>
      </p:sp>
      <p:pic>
        <p:nvPicPr>
          <p:cNvPr id="674" name="Google Shape;674;p57"/>
          <p:cNvPicPr preferRelativeResize="0"/>
          <p:nvPr/>
        </p:nvPicPr>
        <p:blipFill>
          <a:blip r:embed="rId4">
            <a:alphaModFix/>
          </a:blip>
          <a:stretch>
            <a:fillRect/>
          </a:stretch>
        </p:blipFill>
        <p:spPr>
          <a:xfrm>
            <a:off x="552838" y="1632763"/>
            <a:ext cx="247036" cy="276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pic>
        <p:nvPicPr>
          <p:cNvPr id="679" name="Google Shape;679;p58"/>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680" name="Google Shape;680;p58"/>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Nested For Loop</a:t>
            </a:r>
            <a:endParaRPr sz="3200">
              <a:solidFill>
                <a:srgbClr val="C00000"/>
              </a:solidFill>
              <a:latin typeface="Century Gothic"/>
              <a:ea typeface="Century Gothic"/>
              <a:cs typeface="Century Gothic"/>
              <a:sym typeface="Century Gothic"/>
            </a:endParaRPr>
          </a:p>
        </p:txBody>
      </p:sp>
      <p:sp>
        <p:nvSpPr>
          <p:cNvPr id="681" name="Google Shape;681;p58"/>
          <p:cNvSpPr txBox="1"/>
          <p:nvPr/>
        </p:nvSpPr>
        <p:spPr>
          <a:xfrm>
            <a:off x="0" y="579350"/>
            <a:ext cx="9144000" cy="631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111111"/>
              </a:buClr>
              <a:buSzPts val="1400"/>
              <a:buFont typeface="Calibri"/>
              <a:buChar char="❏"/>
            </a:pPr>
            <a:r>
              <a:rPr lang="en">
                <a:solidFill>
                  <a:srgbClr val="111111"/>
                </a:solidFill>
                <a:highlight>
                  <a:srgbClr val="FFFFFF"/>
                </a:highlight>
                <a:latin typeface="Calibri"/>
                <a:ea typeface="Calibri"/>
                <a:cs typeface="Calibri"/>
                <a:sym typeface="Calibri"/>
              </a:rPr>
              <a:t>We can also nest a loop inside another. You can put a for loop inside a while, or a while inside a for, or a for inside a for, or a while inside a while. Or you can put a loop inside a loop inside a loop. You can go as far as you want.</a:t>
            </a:r>
            <a:endParaRPr/>
          </a:p>
        </p:txBody>
      </p:sp>
      <p:sp>
        <p:nvSpPr>
          <p:cNvPr id="682" name="Google Shape;682;p58"/>
          <p:cNvSpPr/>
          <p:nvPr/>
        </p:nvSpPr>
        <p:spPr>
          <a:xfrm>
            <a:off x="613125" y="1515125"/>
            <a:ext cx="3456600" cy="29031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b="1">
                <a:highlight>
                  <a:srgbClr val="FFFFFF"/>
                </a:highlight>
                <a:latin typeface="Courier New"/>
                <a:ea typeface="Courier New"/>
                <a:cs typeface="Courier New"/>
                <a:sym typeface="Courier New"/>
              </a:rPr>
              <a:t>Using Nested For Loop</a:t>
            </a:r>
            <a:endParaRPr b="1">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&gt;&gt;&gt; for i in range(1,6):</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for j in range(i):</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print("*",end='')</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    print("\n",end='')</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rgbClr val="FFFFFF"/>
                </a:highlight>
                <a:latin typeface="Courier New"/>
                <a:ea typeface="Courier New"/>
                <a:cs typeface="Courier New"/>
                <a:sym typeface="Courier New"/>
              </a:rPr>
              <a:t>*****</a:t>
            </a:r>
            <a:endParaRPr>
              <a:solidFill>
                <a:srgbClr val="FF0000"/>
              </a:solidFill>
              <a:highlight>
                <a:srgbClr val="FFFFFF"/>
              </a:highlight>
              <a:latin typeface="Courier New"/>
              <a:ea typeface="Courier New"/>
              <a:cs typeface="Courier New"/>
              <a:sym typeface="Courier New"/>
            </a:endParaRPr>
          </a:p>
        </p:txBody>
      </p:sp>
      <p:pic>
        <p:nvPicPr>
          <p:cNvPr id="683" name="Google Shape;683;p58"/>
          <p:cNvPicPr preferRelativeResize="0"/>
          <p:nvPr/>
        </p:nvPicPr>
        <p:blipFill>
          <a:blip r:embed="rId4">
            <a:alphaModFix/>
          </a:blip>
          <a:stretch>
            <a:fillRect/>
          </a:stretch>
        </p:blipFill>
        <p:spPr>
          <a:xfrm>
            <a:off x="213688" y="1510988"/>
            <a:ext cx="247036" cy="276225"/>
          </a:xfrm>
          <a:prstGeom prst="rect">
            <a:avLst/>
          </a:prstGeom>
          <a:noFill/>
          <a:ln>
            <a:noFill/>
          </a:ln>
        </p:spPr>
      </p:pic>
      <p:sp>
        <p:nvSpPr>
          <p:cNvPr id="684" name="Google Shape;684;p58"/>
          <p:cNvSpPr/>
          <p:nvPr/>
        </p:nvSpPr>
        <p:spPr>
          <a:xfrm>
            <a:off x="5337525" y="1515125"/>
            <a:ext cx="3456600" cy="33411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50800" lvl="0" indent="0" algn="l" rtl="0">
              <a:lnSpc>
                <a:spcPct val="109090"/>
              </a:lnSpc>
              <a:spcBef>
                <a:spcPts val="0"/>
              </a:spcBef>
              <a:spcAft>
                <a:spcPts val="0"/>
              </a:spcAft>
              <a:buNone/>
            </a:pPr>
            <a:r>
              <a:rPr lang="en" b="1">
                <a:solidFill>
                  <a:schemeClr val="dk1"/>
                </a:solidFill>
                <a:highlight>
                  <a:schemeClr val="lt1"/>
                </a:highlight>
                <a:latin typeface="Courier New"/>
                <a:ea typeface="Courier New"/>
                <a:cs typeface="Courier New"/>
                <a:sym typeface="Courier New"/>
              </a:rPr>
              <a:t>Using Nested while Loop</a:t>
            </a:r>
            <a:endParaRPr b="1">
              <a:solidFill>
                <a:schemeClr val="dk1"/>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&gt;&gt;&gt; i=6</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&gt;&gt;&gt; while(i&gt;0):</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     j=6</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     while(j&gt;i):</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        print("*",end='')</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        j-=1</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     i-=1</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     print("\n",end='')</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r>
              <a:rPr lang="en">
                <a:solidFill>
                  <a:srgbClr val="FF0000"/>
                </a:solidFill>
                <a:highlight>
                  <a:schemeClr val="lt1"/>
                </a:highlight>
                <a:latin typeface="Courier New"/>
                <a:ea typeface="Courier New"/>
                <a:cs typeface="Courier New"/>
                <a:sym typeface="Courier New"/>
              </a:rPr>
              <a:t>****</a:t>
            </a: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chemeClr val="lt1"/>
              </a:highlight>
              <a:latin typeface="Courier New"/>
              <a:ea typeface="Courier New"/>
              <a:cs typeface="Courier New"/>
              <a:sym typeface="Courier New"/>
            </a:endParaRPr>
          </a:p>
          <a:p>
            <a:pPr marL="0" marR="50800" lvl="0" indent="0" algn="l" rtl="0">
              <a:lnSpc>
                <a:spcPct val="109090"/>
              </a:lnSpc>
              <a:spcBef>
                <a:spcPts val="0"/>
              </a:spcBef>
              <a:spcAft>
                <a:spcPts val="0"/>
              </a:spcAft>
              <a:buNone/>
            </a:pPr>
            <a:endParaRPr>
              <a:solidFill>
                <a:srgbClr val="FF0000"/>
              </a:solidFill>
              <a:highlight>
                <a:schemeClr val="lt1"/>
              </a:highlight>
              <a:latin typeface="Courier New"/>
              <a:ea typeface="Courier New"/>
              <a:cs typeface="Courier New"/>
              <a:sym typeface="Courier New"/>
            </a:endParaRPr>
          </a:p>
        </p:txBody>
      </p:sp>
      <p:pic>
        <p:nvPicPr>
          <p:cNvPr id="685" name="Google Shape;685;p58"/>
          <p:cNvPicPr preferRelativeResize="0"/>
          <p:nvPr/>
        </p:nvPicPr>
        <p:blipFill>
          <a:blip r:embed="rId4">
            <a:alphaModFix/>
          </a:blip>
          <a:stretch>
            <a:fillRect/>
          </a:stretch>
        </p:blipFill>
        <p:spPr>
          <a:xfrm>
            <a:off x="4938088" y="1510988"/>
            <a:ext cx="247036" cy="276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p5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691" name="Google Shape;691;p59"/>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aaa</a:t>
            </a:r>
            <a:endParaRPr sz="3200">
              <a:solidFill>
                <a:srgbClr val="C00000"/>
              </a:solidFill>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699" name="Google Shape;699;p60" descr="Image result for key takeaways icon"/>
          <p:cNvPicPr preferRelativeResize="0"/>
          <p:nvPr/>
        </p:nvPicPr>
        <p:blipFill rotWithShape="1">
          <a:blip r:embed="rId3">
            <a:alphaModFix/>
          </a:blip>
          <a:srcRect/>
          <a:stretch/>
        </p:blipFill>
        <p:spPr>
          <a:xfrm flipH="1">
            <a:off x="78615" y="113830"/>
            <a:ext cx="691290" cy="491880"/>
          </a:xfrm>
          <a:prstGeom prst="rect">
            <a:avLst/>
          </a:prstGeom>
          <a:noFill/>
          <a:ln>
            <a:noFill/>
          </a:ln>
        </p:spPr>
      </p:pic>
      <p:sp>
        <p:nvSpPr>
          <p:cNvPr id="700" name="Google Shape;700;p60"/>
          <p:cNvSpPr txBox="1"/>
          <p:nvPr/>
        </p:nvSpPr>
        <p:spPr>
          <a:xfrm>
            <a:off x="760744" y="559987"/>
            <a:ext cx="3043200" cy="45600"/>
          </a:xfrm>
          <a:prstGeom prst="rect">
            <a:avLst/>
          </a:prstGeom>
          <a:solidFill>
            <a:srgbClr val="00CC00"/>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1100"/>
              <a:buFont typeface="Calibri"/>
              <a:buNone/>
            </a:pPr>
            <a:r>
              <a:rPr lang="en" sz="1100" b="0" i="0" u="none" strike="noStrike" cap="none">
                <a:solidFill>
                  <a:schemeClr val="dk1"/>
                </a:solidFill>
                <a:latin typeface="Calibri"/>
                <a:ea typeface="Calibri"/>
                <a:cs typeface="Calibri"/>
                <a:sym typeface="Calibri"/>
              </a:rPr>
              <a:t>`</a:t>
            </a:r>
            <a:endParaRPr sz="1100" b="0" i="0" u="none" strike="noStrike" cap="none">
              <a:solidFill>
                <a:schemeClr val="dk1"/>
              </a:solidFill>
              <a:latin typeface="Calibri"/>
              <a:ea typeface="Calibri"/>
              <a:cs typeface="Calibri"/>
              <a:sym typeface="Calibri"/>
            </a:endParaRPr>
          </a:p>
        </p:txBody>
      </p:sp>
      <p:sp>
        <p:nvSpPr>
          <p:cNvPr id="701" name="Google Shape;701;p60"/>
          <p:cNvSpPr/>
          <p:nvPr/>
        </p:nvSpPr>
        <p:spPr>
          <a:xfrm>
            <a:off x="654690" y="128937"/>
            <a:ext cx="8382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a:solidFill>
                  <a:srgbClr val="003399"/>
                </a:solidFill>
                <a:latin typeface="Calibri"/>
                <a:ea typeface="Calibri"/>
                <a:cs typeface="Calibri"/>
                <a:sym typeface="Calibri"/>
              </a:rPr>
              <a:t>Key Takeaways</a:t>
            </a:r>
            <a:endParaRPr sz="2400">
              <a:solidFill>
                <a:schemeClr val="dk1"/>
              </a:solidFill>
              <a:latin typeface="Calibri"/>
              <a:ea typeface="Calibri"/>
              <a:cs typeface="Calibri"/>
              <a:sym typeface="Calibri"/>
            </a:endParaRPr>
          </a:p>
        </p:txBody>
      </p:sp>
      <p:sp>
        <p:nvSpPr>
          <p:cNvPr id="702" name="Google Shape;702;p60"/>
          <p:cNvSpPr/>
          <p:nvPr/>
        </p:nvSpPr>
        <p:spPr>
          <a:xfrm>
            <a:off x="0" y="4645620"/>
            <a:ext cx="9144000" cy="459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400" b="1">
                <a:solidFill>
                  <a:schemeClr val="dk1"/>
                </a:solidFill>
                <a:latin typeface="Arial Narrow"/>
                <a:ea typeface="Arial Narrow"/>
                <a:cs typeface="Arial Narrow"/>
                <a:sym typeface="Arial Narrow"/>
              </a:rPr>
              <a:t>Hard work </a:t>
            </a:r>
            <a:r>
              <a:rPr lang="en" sz="1400">
                <a:solidFill>
                  <a:schemeClr val="dk1"/>
                </a:solidFill>
                <a:latin typeface="Arial Narrow"/>
                <a:ea typeface="Arial Narrow"/>
                <a:cs typeface="Arial Narrow"/>
                <a:sym typeface="Arial Narrow"/>
              </a:rPr>
              <a:t>beats talent</a:t>
            </a:r>
            <a:endParaRPr/>
          </a:p>
          <a:p>
            <a:pPr marL="0" marR="0" lvl="0" indent="0" algn="ctr" rtl="0">
              <a:spcBef>
                <a:spcPts val="0"/>
              </a:spcBef>
              <a:spcAft>
                <a:spcPts val="0"/>
              </a:spcAft>
              <a:buNone/>
            </a:pPr>
            <a:r>
              <a:rPr lang="en" sz="1400">
                <a:solidFill>
                  <a:schemeClr val="dk1"/>
                </a:solidFill>
                <a:latin typeface="Arial Narrow"/>
                <a:ea typeface="Arial Narrow"/>
                <a:cs typeface="Arial Narrow"/>
                <a:sym typeface="Arial Narrow"/>
              </a:rPr>
              <a:t>when talent fails to </a:t>
            </a:r>
            <a:r>
              <a:rPr lang="en" sz="1400" b="1">
                <a:solidFill>
                  <a:schemeClr val="dk1"/>
                </a:solidFill>
                <a:latin typeface="Arial Narrow"/>
                <a:ea typeface="Arial Narrow"/>
                <a:cs typeface="Arial Narrow"/>
                <a:sym typeface="Arial Narrow"/>
              </a:rPr>
              <a:t>work hard</a:t>
            </a:r>
            <a:r>
              <a:rPr lang="en" sz="1400">
                <a:solidFill>
                  <a:schemeClr val="dk1"/>
                </a:solidFill>
                <a:latin typeface="Arial Narrow"/>
                <a:ea typeface="Arial Narrow"/>
                <a:cs typeface="Arial Narrow"/>
                <a:sym typeface="Arial Narrow"/>
              </a:rPr>
              <a:t>.</a:t>
            </a:r>
            <a:endParaRPr sz="1400">
              <a:solidFill>
                <a:schemeClr val="dk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9"/>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174" name="Google Shape;174;p29"/>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History of Python</a:t>
            </a:r>
            <a:endParaRPr sz="3200">
              <a:solidFill>
                <a:srgbClr val="C00000"/>
              </a:solidFill>
              <a:latin typeface="Century Gothic"/>
              <a:ea typeface="Century Gothic"/>
              <a:cs typeface="Century Gothic"/>
              <a:sym typeface="Century Gothic"/>
            </a:endParaRPr>
          </a:p>
        </p:txBody>
      </p:sp>
      <p:sp>
        <p:nvSpPr>
          <p:cNvPr id="175" name="Google Shape;175;p29"/>
          <p:cNvSpPr txBox="1"/>
          <p:nvPr/>
        </p:nvSpPr>
        <p:spPr>
          <a:xfrm>
            <a:off x="155425" y="695425"/>
            <a:ext cx="8775000" cy="39378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Python is a fairly old language created by Guido Van Rossum and its design began in the late 1980s and was first released in February 1991.</a:t>
            </a:r>
            <a:endParaRPr sz="1500">
              <a:solidFill>
                <a:schemeClr val="dk1"/>
              </a:solidFill>
              <a:latin typeface="Calibri"/>
              <a:ea typeface="Calibri"/>
              <a:cs typeface="Calibri"/>
              <a:sym typeface="Calibri"/>
            </a:endParaRPr>
          </a:p>
          <a:p>
            <a:pPr marL="0" lvl="0" indent="0" algn="l" rtl="0">
              <a:lnSpc>
                <a:spcPct val="115000"/>
              </a:lnSpc>
              <a:spcBef>
                <a:spcPts val="60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100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1000"/>
              </a:spcBef>
              <a:spcAft>
                <a:spcPts val="0"/>
              </a:spcAft>
              <a:buNone/>
            </a:pPr>
            <a:endParaRPr>
              <a:solidFill>
                <a:schemeClr val="dk1"/>
              </a:solidFill>
              <a:latin typeface="Calibri"/>
              <a:ea typeface="Calibri"/>
              <a:cs typeface="Calibri"/>
              <a:sym typeface="Calibri"/>
            </a:endParaRPr>
          </a:p>
          <a:p>
            <a:pPr marL="457200" lvl="0" indent="-323850" algn="l" rtl="0">
              <a:lnSpc>
                <a:spcPct val="115000"/>
              </a:lnSpc>
              <a:spcBef>
                <a:spcPts val="10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Rossum wanted to create an interpreted language like ABC (ABC has simple easy-to-understand syntax) that could access the Amoeba Distributed Operating system calls, which is extensible.</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100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1000"/>
              </a:spcBef>
              <a:spcAft>
                <a:spcPts val="0"/>
              </a:spcAft>
              <a:buNone/>
            </a:pPr>
            <a:endParaRPr>
              <a:solidFill>
                <a:schemeClr val="dk1"/>
              </a:solidFill>
              <a:latin typeface="Calibri"/>
              <a:ea typeface="Calibri"/>
              <a:cs typeface="Calibri"/>
              <a:sym typeface="Calibri"/>
            </a:endParaRPr>
          </a:p>
          <a:p>
            <a:pPr marL="457200" lvl="0" indent="-323850" algn="l" rtl="0">
              <a:lnSpc>
                <a:spcPct val="115000"/>
              </a:lnSpc>
              <a:spcBef>
                <a:spcPts val="10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name "Python" was adopted from TV series "Monty Python's Flying Circus“ in late seventies which was a favorite show of Rossum. But not from the dangerous snake </a:t>
            </a:r>
            <a:r>
              <a:rPr lang="en" sz="1500" b="1">
                <a:solidFill>
                  <a:schemeClr val="dk1"/>
                </a:solidFill>
                <a:latin typeface="Calibri"/>
                <a:ea typeface="Calibri"/>
                <a:cs typeface="Calibri"/>
                <a:sym typeface="Calibri"/>
              </a:rPr>
              <a:t>PYTHON.</a:t>
            </a:r>
            <a:endParaRPr sz="1500" b="1">
              <a:solidFill>
                <a:schemeClr val="dk1"/>
              </a:solidFill>
              <a:latin typeface="Calibri"/>
              <a:ea typeface="Calibri"/>
              <a:cs typeface="Calibri"/>
              <a:sym typeface="Calibri"/>
            </a:endParaRPr>
          </a:p>
          <a:p>
            <a:pPr marL="0" lvl="0" indent="0" algn="l" rtl="0">
              <a:lnSpc>
                <a:spcPct val="115000"/>
              </a:lnSpc>
              <a:spcBef>
                <a:spcPts val="0"/>
              </a:spcBef>
              <a:spcAft>
                <a:spcPts val="1000"/>
              </a:spcAft>
              <a:buNone/>
            </a:pP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181" name="Google Shape;181;p30"/>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200">
                <a:solidFill>
                  <a:srgbClr val="003399"/>
                </a:solidFill>
                <a:latin typeface="Century Gothic"/>
                <a:ea typeface="Century Gothic"/>
                <a:cs typeface="Century Gothic"/>
                <a:sym typeface="Century Gothic"/>
              </a:rPr>
              <a:t>Features &amp; Applications of PYTHON</a:t>
            </a:r>
            <a:endParaRPr sz="3200">
              <a:solidFill>
                <a:srgbClr val="C00000"/>
              </a:solidFill>
              <a:latin typeface="Century Gothic"/>
              <a:ea typeface="Century Gothic"/>
              <a:cs typeface="Century Gothic"/>
              <a:sym typeface="Century Gothic"/>
            </a:endParaRPr>
          </a:p>
        </p:txBody>
      </p:sp>
      <p:sp>
        <p:nvSpPr>
          <p:cNvPr id="182" name="Google Shape;182;p30"/>
          <p:cNvSpPr/>
          <p:nvPr/>
        </p:nvSpPr>
        <p:spPr>
          <a:xfrm>
            <a:off x="480525" y="690725"/>
            <a:ext cx="310800" cy="42246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635875" y="8318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84" name="Google Shape;184;p30"/>
          <p:cNvSpPr txBox="1"/>
          <p:nvPr/>
        </p:nvSpPr>
        <p:spPr>
          <a:xfrm>
            <a:off x="955200" y="766925"/>
            <a:ext cx="35406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 simple language which is easier to learn</a:t>
            </a:r>
            <a:endParaRPr>
              <a:solidFill>
                <a:schemeClr val="dk1"/>
              </a:solidFill>
              <a:latin typeface="Calibri"/>
              <a:ea typeface="Calibri"/>
              <a:cs typeface="Calibri"/>
              <a:sym typeface="Calibri"/>
            </a:endParaRPr>
          </a:p>
        </p:txBody>
      </p:sp>
      <p:cxnSp>
        <p:nvCxnSpPr>
          <p:cNvPr id="185" name="Google Shape;185;p30"/>
          <p:cNvCxnSpPr/>
          <p:nvPr/>
        </p:nvCxnSpPr>
        <p:spPr>
          <a:xfrm>
            <a:off x="946675" y="11407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186" name="Google Shape;186;p30"/>
          <p:cNvSpPr/>
          <p:nvPr/>
        </p:nvSpPr>
        <p:spPr>
          <a:xfrm>
            <a:off x="635875" y="14414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87" name="Google Shape;187;p30"/>
          <p:cNvSpPr txBox="1"/>
          <p:nvPr/>
        </p:nvSpPr>
        <p:spPr>
          <a:xfrm>
            <a:off x="955200" y="1376525"/>
            <a:ext cx="35406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Free and open-source</a:t>
            </a:r>
            <a:endParaRPr>
              <a:solidFill>
                <a:schemeClr val="dk1"/>
              </a:solidFill>
              <a:latin typeface="Calibri"/>
              <a:ea typeface="Calibri"/>
              <a:cs typeface="Calibri"/>
              <a:sym typeface="Calibri"/>
            </a:endParaRPr>
          </a:p>
        </p:txBody>
      </p:sp>
      <p:cxnSp>
        <p:nvCxnSpPr>
          <p:cNvPr id="188" name="Google Shape;188;p30"/>
          <p:cNvCxnSpPr/>
          <p:nvPr/>
        </p:nvCxnSpPr>
        <p:spPr>
          <a:xfrm>
            <a:off x="946675" y="17503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189" name="Google Shape;189;p30"/>
          <p:cNvSpPr/>
          <p:nvPr/>
        </p:nvSpPr>
        <p:spPr>
          <a:xfrm>
            <a:off x="635875" y="20510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90" name="Google Shape;190;p30"/>
          <p:cNvSpPr txBox="1"/>
          <p:nvPr/>
        </p:nvSpPr>
        <p:spPr>
          <a:xfrm>
            <a:off x="955200" y="1986125"/>
            <a:ext cx="35406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Portability</a:t>
            </a:r>
            <a:endParaRPr>
              <a:solidFill>
                <a:schemeClr val="dk1"/>
              </a:solidFill>
              <a:latin typeface="Calibri"/>
              <a:ea typeface="Calibri"/>
              <a:cs typeface="Calibri"/>
              <a:sym typeface="Calibri"/>
            </a:endParaRPr>
          </a:p>
        </p:txBody>
      </p:sp>
      <p:cxnSp>
        <p:nvCxnSpPr>
          <p:cNvPr id="191" name="Google Shape;191;p30"/>
          <p:cNvCxnSpPr/>
          <p:nvPr/>
        </p:nvCxnSpPr>
        <p:spPr>
          <a:xfrm>
            <a:off x="946675" y="23599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192" name="Google Shape;192;p30"/>
          <p:cNvSpPr/>
          <p:nvPr/>
        </p:nvSpPr>
        <p:spPr>
          <a:xfrm>
            <a:off x="635875" y="26606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93" name="Google Shape;193;p30"/>
          <p:cNvSpPr txBox="1"/>
          <p:nvPr/>
        </p:nvSpPr>
        <p:spPr>
          <a:xfrm>
            <a:off x="955200" y="2595725"/>
            <a:ext cx="35406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Extensible and Embeddable</a:t>
            </a:r>
            <a:endParaRPr>
              <a:solidFill>
                <a:schemeClr val="dk1"/>
              </a:solidFill>
              <a:latin typeface="Calibri"/>
              <a:ea typeface="Calibri"/>
              <a:cs typeface="Calibri"/>
              <a:sym typeface="Calibri"/>
            </a:endParaRPr>
          </a:p>
        </p:txBody>
      </p:sp>
      <p:cxnSp>
        <p:nvCxnSpPr>
          <p:cNvPr id="194" name="Google Shape;194;p30"/>
          <p:cNvCxnSpPr/>
          <p:nvPr/>
        </p:nvCxnSpPr>
        <p:spPr>
          <a:xfrm>
            <a:off x="946675" y="29695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195" name="Google Shape;195;p30"/>
          <p:cNvSpPr/>
          <p:nvPr/>
        </p:nvSpPr>
        <p:spPr>
          <a:xfrm>
            <a:off x="635875" y="32702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96" name="Google Shape;196;p30"/>
          <p:cNvSpPr txBox="1"/>
          <p:nvPr/>
        </p:nvSpPr>
        <p:spPr>
          <a:xfrm>
            <a:off x="955200" y="3205325"/>
            <a:ext cx="35406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A high-level, interpreted language</a:t>
            </a:r>
            <a:endParaRPr>
              <a:solidFill>
                <a:schemeClr val="dk1"/>
              </a:solidFill>
              <a:latin typeface="Calibri"/>
              <a:ea typeface="Calibri"/>
              <a:cs typeface="Calibri"/>
              <a:sym typeface="Calibri"/>
            </a:endParaRPr>
          </a:p>
        </p:txBody>
      </p:sp>
      <p:cxnSp>
        <p:nvCxnSpPr>
          <p:cNvPr id="197" name="Google Shape;197;p30"/>
          <p:cNvCxnSpPr/>
          <p:nvPr/>
        </p:nvCxnSpPr>
        <p:spPr>
          <a:xfrm>
            <a:off x="946675" y="35791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198" name="Google Shape;198;p30"/>
          <p:cNvSpPr/>
          <p:nvPr/>
        </p:nvSpPr>
        <p:spPr>
          <a:xfrm>
            <a:off x="635875" y="38798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99" name="Google Shape;199;p30"/>
          <p:cNvSpPr txBox="1"/>
          <p:nvPr/>
        </p:nvSpPr>
        <p:spPr>
          <a:xfrm>
            <a:off x="955200" y="3814925"/>
            <a:ext cx="38808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Large standard libraries to solve common tasks</a:t>
            </a:r>
            <a:endParaRPr>
              <a:solidFill>
                <a:schemeClr val="dk1"/>
              </a:solidFill>
              <a:latin typeface="Calibri"/>
              <a:ea typeface="Calibri"/>
              <a:cs typeface="Calibri"/>
              <a:sym typeface="Calibri"/>
            </a:endParaRPr>
          </a:p>
        </p:txBody>
      </p:sp>
      <p:cxnSp>
        <p:nvCxnSpPr>
          <p:cNvPr id="200" name="Google Shape;200;p30"/>
          <p:cNvCxnSpPr/>
          <p:nvPr/>
        </p:nvCxnSpPr>
        <p:spPr>
          <a:xfrm>
            <a:off x="946675" y="41887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201" name="Google Shape;201;p30"/>
          <p:cNvSpPr/>
          <p:nvPr/>
        </p:nvSpPr>
        <p:spPr>
          <a:xfrm>
            <a:off x="635875" y="44894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sp>
        <p:nvSpPr>
          <p:cNvPr id="202" name="Google Shape;202;p30"/>
          <p:cNvSpPr txBox="1"/>
          <p:nvPr/>
        </p:nvSpPr>
        <p:spPr>
          <a:xfrm>
            <a:off x="955200" y="4424525"/>
            <a:ext cx="35406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Object-Oriented</a:t>
            </a:r>
            <a:endParaRPr>
              <a:solidFill>
                <a:schemeClr val="dk1"/>
              </a:solidFill>
              <a:latin typeface="Calibri"/>
              <a:ea typeface="Calibri"/>
              <a:cs typeface="Calibri"/>
              <a:sym typeface="Calibri"/>
            </a:endParaRPr>
          </a:p>
        </p:txBody>
      </p:sp>
      <p:cxnSp>
        <p:nvCxnSpPr>
          <p:cNvPr id="203" name="Google Shape;203;p30"/>
          <p:cNvCxnSpPr/>
          <p:nvPr/>
        </p:nvCxnSpPr>
        <p:spPr>
          <a:xfrm>
            <a:off x="946675" y="47983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204" name="Google Shape;204;p30"/>
          <p:cNvSpPr txBox="1">
            <a:spLocks noGrp="1"/>
          </p:cNvSpPr>
          <p:nvPr>
            <p:ph type="body" idx="1"/>
          </p:nvPr>
        </p:nvSpPr>
        <p:spPr>
          <a:xfrm>
            <a:off x="5409050" y="1542525"/>
            <a:ext cx="3540600" cy="180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solidFill>
                  <a:schemeClr val="dk1"/>
                </a:solidFill>
                <a:latin typeface="Calibri"/>
                <a:ea typeface="Calibri"/>
                <a:cs typeface="Calibri"/>
                <a:sym typeface="Calibri"/>
              </a:rPr>
              <a:t>Applications:</a:t>
            </a:r>
            <a:endParaRPr sz="1500" b="1">
              <a:solidFill>
                <a:schemeClr val="dk1"/>
              </a:solidFill>
              <a:latin typeface="Calibri"/>
              <a:ea typeface="Calibri"/>
              <a:cs typeface="Calibri"/>
              <a:sym typeface="Calibri"/>
            </a:endParaRPr>
          </a:p>
          <a:p>
            <a:pPr marL="457200" lvl="0" indent="-317500" algn="l" rtl="0">
              <a:lnSpc>
                <a:spcPct val="150000"/>
              </a:lnSpc>
              <a:spcBef>
                <a:spcPts val="60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Web Applications</a:t>
            </a:r>
            <a:endParaRPr sz="140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Scientific and Numeric Computing</a:t>
            </a:r>
            <a:endParaRPr sz="140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Creating software Prototypes</a:t>
            </a:r>
            <a:endParaRPr sz="140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Good Language to Teach Programming</a:t>
            </a:r>
            <a:endParaRPr sz="15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1"/>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10" name="Google Shape;210;p31"/>
          <p:cNvSpPr/>
          <p:nvPr/>
        </p:nvSpPr>
        <p:spPr>
          <a:xfrm>
            <a:off x="78625" y="37025"/>
            <a:ext cx="6588300" cy="430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rgbClr val="003399"/>
                </a:solidFill>
                <a:latin typeface="Century Gothic"/>
                <a:ea typeface="Century Gothic"/>
                <a:cs typeface="Century Gothic"/>
                <a:sym typeface="Century Gothic"/>
              </a:rPr>
              <a:t>Reasons to Choose Python as First Language</a:t>
            </a:r>
            <a:endParaRPr sz="2200">
              <a:solidFill>
                <a:srgbClr val="003399"/>
              </a:solidFill>
              <a:latin typeface="Century Gothic"/>
              <a:ea typeface="Century Gothic"/>
              <a:cs typeface="Century Gothic"/>
              <a:sym typeface="Century Gothic"/>
            </a:endParaRPr>
          </a:p>
          <a:p>
            <a:pPr marL="0" marR="0" lvl="0" indent="0" algn="l" rtl="0">
              <a:spcBef>
                <a:spcPts val="0"/>
              </a:spcBef>
              <a:spcAft>
                <a:spcPts val="0"/>
              </a:spcAft>
              <a:buNone/>
            </a:pPr>
            <a:endParaRPr sz="2200">
              <a:solidFill>
                <a:srgbClr val="003399"/>
              </a:solidFill>
              <a:latin typeface="Century Gothic"/>
              <a:ea typeface="Century Gothic"/>
              <a:cs typeface="Century Gothic"/>
              <a:sym typeface="Century Gothic"/>
            </a:endParaRPr>
          </a:p>
        </p:txBody>
      </p:sp>
      <p:sp>
        <p:nvSpPr>
          <p:cNvPr id="211" name="Google Shape;211;p31"/>
          <p:cNvSpPr/>
          <p:nvPr/>
        </p:nvSpPr>
        <p:spPr>
          <a:xfrm>
            <a:off x="2614125" y="1147925"/>
            <a:ext cx="310800" cy="25785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2769475" y="13652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13" name="Google Shape;213;p31"/>
          <p:cNvSpPr txBox="1"/>
          <p:nvPr/>
        </p:nvSpPr>
        <p:spPr>
          <a:xfrm>
            <a:off x="3088800" y="1300325"/>
            <a:ext cx="20547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Simple Elegant Syntax</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p:txBody>
      </p:sp>
      <p:cxnSp>
        <p:nvCxnSpPr>
          <p:cNvPr id="214" name="Google Shape;214;p31"/>
          <p:cNvCxnSpPr/>
          <p:nvPr/>
        </p:nvCxnSpPr>
        <p:spPr>
          <a:xfrm>
            <a:off x="3080275" y="16741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215" name="Google Shape;215;p31"/>
          <p:cNvSpPr/>
          <p:nvPr/>
        </p:nvSpPr>
        <p:spPr>
          <a:xfrm>
            <a:off x="2769475" y="18986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16" name="Google Shape;216;p31"/>
          <p:cNvSpPr txBox="1"/>
          <p:nvPr/>
        </p:nvSpPr>
        <p:spPr>
          <a:xfrm>
            <a:off x="3088800" y="1833725"/>
            <a:ext cx="17613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Not Overly Strict</a:t>
            </a:r>
            <a:endParaRPr>
              <a:solidFill>
                <a:schemeClr val="dk1"/>
              </a:solidFill>
              <a:latin typeface="Calibri"/>
              <a:ea typeface="Calibri"/>
              <a:cs typeface="Calibri"/>
              <a:sym typeface="Calibri"/>
            </a:endParaRPr>
          </a:p>
        </p:txBody>
      </p:sp>
      <p:cxnSp>
        <p:nvCxnSpPr>
          <p:cNvPr id="217" name="Google Shape;217;p31"/>
          <p:cNvCxnSpPr/>
          <p:nvPr/>
        </p:nvCxnSpPr>
        <p:spPr>
          <a:xfrm>
            <a:off x="3080275" y="22075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218" name="Google Shape;218;p31"/>
          <p:cNvSpPr/>
          <p:nvPr/>
        </p:nvSpPr>
        <p:spPr>
          <a:xfrm>
            <a:off x="2769475" y="25082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19" name="Google Shape;219;p31"/>
          <p:cNvSpPr txBox="1"/>
          <p:nvPr/>
        </p:nvSpPr>
        <p:spPr>
          <a:xfrm>
            <a:off x="3088800" y="24433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Expressiveness of the language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p:txBody>
      </p:sp>
      <p:cxnSp>
        <p:nvCxnSpPr>
          <p:cNvPr id="220" name="Google Shape;220;p31"/>
          <p:cNvCxnSpPr/>
          <p:nvPr/>
        </p:nvCxnSpPr>
        <p:spPr>
          <a:xfrm>
            <a:off x="3080275" y="2817125"/>
            <a:ext cx="3474600" cy="9000"/>
          </a:xfrm>
          <a:prstGeom prst="straightConnector1">
            <a:avLst/>
          </a:prstGeom>
          <a:noFill/>
          <a:ln w="19050" cap="flat" cmpd="sng">
            <a:solidFill>
              <a:srgbClr val="1C4587"/>
            </a:solidFill>
            <a:prstDash val="solid"/>
            <a:round/>
            <a:headEnd type="none" w="med" len="med"/>
            <a:tailEnd type="none" w="med" len="med"/>
          </a:ln>
        </p:spPr>
      </p:cxnSp>
      <p:sp>
        <p:nvSpPr>
          <p:cNvPr id="221" name="Google Shape;221;p31"/>
          <p:cNvSpPr/>
          <p:nvPr/>
        </p:nvSpPr>
        <p:spPr>
          <a:xfrm>
            <a:off x="2769475" y="3117875"/>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22" name="Google Shape;222;p31"/>
          <p:cNvSpPr txBox="1"/>
          <p:nvPr/>
        </p:nvSpPr>
        <p:spPr>
          <a:xfrm>
            <a:off x="3088800" y="3052925"/>
            <a:ext cx="25161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Great Community and Support</a:t>
            </a:r>
            <a:endParaRPr>
              <a:solidFill>
                <a:schemeClr val="dk1"/>
              </a:solidFill>
              <a:latin typeface="Calibri"/>
              <a:ea typeface="Calibri"/>
              <a:cs typeface="Calibri"/>
              <a:sym typeface="Calibri"/>
            </a:endParaRPr>
          </a:p>
        </p:txBody>
      </p:sp>
      <p:cxnSp>
        <p:nvCxnSpPr>
          <p:cNvPr id="223" name="Google Shape;223;p31"/>
          <p:cNvCxnSpPr/>
          <p:nvPr/>
        </p:nvCxnSpPr>
        <p:spPr>
          <a:xfrm>
            <a:off x="3080275" y="3426725"/>
            <a:ext cx="3474600" cy="9000"/>
          </a:xfrm>
          <a:prstGeom prst="straightConnector1">
            <a:avLst/>
          </a:prstGeom>
          <a:noFill/>
          <a:ln w="19050" cap="flat" cmpd="sng">
            <a:solidFill>
              <a:srgbClr val="1C4587"/>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2"/>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29" name="Google Shape;229;p32"/>
          <p:cNvSpPr/>
          <p:nvPr/>
        </p:nvSpPr>
        <p:spPr>
          <a:xfrm>
            <a:off x="78627" y="37025"/>
            <a:ext cx="6756000" cy="430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rgbClr val="003399"/>
                </a:solidFill>
                <a:latin typeface="Century Gothic"/>
                <a:ea typeface="Century Gothic"/>
                <a:cs typeface="Century Gothic"/>
                <a:sym typeface="Century Gothic"/>
              </a:rPr>
              <a:t>Hello, World! – Python Program </a:t>
            </a:r>
            <a:r>
              <a:rPr lang="en" sz="2400">
                <a:solidFill>
                  <a:srgbClr val="C00000"/>
                </a:solidFill>
                <a:latin typeface="Century Gothic"/>
                <a:ea typeface="Century Gothic"/>
                <a:cs typeface="Century Gothic"/>
                <a:sym typeface="Century Gothic"/>
              </a:rPr>
              <a:t>[Hands-on]</a:t>
            </a:r>
            <a:endParaRPr sz="2400">
              <a:solidFill>
                <a:srgbClr val="C00000"/>
              </a:solidFill>
              <a:latin typeface="Century Gothic"/>
              <a:ea typeface="Century Gothic"/>
              <a:cs typeface="Century Gothic"/>
              <a:sym typeface="Century Gothic"/>
            </a:endParaRPr>
          </a:p>
          <a:p>
            <a:pPr marL="0" marR="0" lvl="0" indent="0" algn="l" rtl="0">
              <a:spcBef>
                <a:spcPts val="0"/>
              </a:spcBef>
              <a:spcAft>
                <a:spcPts val="0"/>
              </a:spcAft>
              <a:buNone/>
            </a:pPr>
            <a:endParaRPr sz="2200">
              <a:solidFill>
                <a:srgbClr val="003399"/>
              </a:solidFill>
              <a:latin typeface="Century Gothic"/>
              <a:ea typeface="Century Gothic"/>
              <a:cs typeface="Century Gothic"/>
              <a:sym typeface="Century Gothic"/>
            </a:endParaRPr>
          </a:p>
        </p:txBody>
      </p:sp>
      <p:sp>
        <p:nvSpPr>
          <p:cNvPr id="230" name="Google Shape;230;p32"/>
          <p:cNvSpPr txBox="1">
            <a:spLocks noGrp="1"/>
          </p:cNvSpPr>
          <p:nvPr>
            <p:ph type="body" idx="1"/>
          </p:nvPr>
        </p:nvSpPr>
        <p:spPr>
          <a:xfrm>
            <a:off x="153725" y="552275"/>
            <a:ext cx="8791500" cy="4530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Very often we see a program called "Hello, World!" is used to introduce a new programming language to beginners. A "Hello, World!" is a simple program that outputs "Hello, World!".</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However, Python is one of the easiest language to learn, and creating "Hello, World!" program. It is as simple as writing print("Hello, World!").</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There are  various ways to start python</a:t>
            </a:r>
            <a:endParaRPr sz="1400">
              <a:solidFill>
                <a:schemeClr val="dk1"/>
              </a:solidFill>
              <a:latin typeface="Calibri"/>
              <a:ea typeface="Calibri"/>
              <a:cs typeface="Calibri"/>
              <a:sym typeface="Calibri"/>
            </a:endParaRPr>
          </a:p>
          <a:p>
            <a:pPr marL="914400" lvl="0" indent="-317500" algn="l" rtl="0">
              <a:lnSpc>
                <a:spcPct val="150000"/>
              </a:lnSpc>
              <a:spcBef>
                <a:spcPts val="0"/>
              </a:spcBef>
              <a:spcAft>
                <a:spcPts val="0"/>
              </a:spcAft>
              <a:buClr>
                <a:schemeClr val="dk1"/>
              </a:buClr>
              <a:buSzPts val="1400"/>
              <a:buFont typeface="Calibri"/>
              <a:buChar char="■"/>
            </a:pPr>
            <a:r>
              <a:rPr lang="en" sz="1400" b="1">
                <a:solidFill>
                  <a:schemeClr val="dk1"/>
                </a:solidFill>
                <a:latin typeface="Calibri"/>
                <a:ea typeface="Calibri"/>
                <a:cs typeface="Calibri"/>
                <a:sym typeface="Calibri"/>
              </a:rPr>
              <a:t>Immediate Mode</a:t>
            </a:r>
            <a:r>
              <a:rPr lang="en" sz="1400">
                <a:solidFill>
                  <a:schemeClr val="dk1"/>
                </a:solidFill>
                <a:latin typeface="Calibri"/>
                <a:ea typeface="Calibri"/>
                <a:cs typeface="Calibri"/>
                <a:sym typeface="Calibri"/>
              </a:rPr>
              <a:t> - Typing python in the command line will invoke the interpreter in immediate mode.</a:t>
            </a:r>
            <a:endParaRPr sz="1400">
              <a:solidFill>
                <a:schemeClr val="dk1"/>
              </a:solidFill>
              <a:latin typeface="Calibri"/>
              <a:ea typeface="Calibri"/>
              <a:cs typeface="Calibri"/>
              <a:sym typeface="Calibri"/>
            </a:endParaRPr>
          </a:p>
          <a:p>
            <a:pPr marL="457200" lvl="0" indent="457200" algn="l" rtl="0">
              <a:spcBef>
                <a:spcPts val="0"/>
              </a:spcBef>
              <a:spcAft>
                <a:spcPts val="0"/>
              </a:spcAft>
              <a:buNone/>
            </a:pPr>
            <a:r>
              <a:rPr lang="en" sz="1400">
                <a:solidFill>
                  <a:schemeClr val="dk1"/>
                </a:solidFill>
                <a:latin typeface="Calibri"/>
                <a:ea typeface="Calibri"/>
                <a:cs typeface="Calibri"/>
                <a:sym typeface="Calibri"/>
              </a:rPr>
              <a:t>		</a:t>
            </a:r>
            <a:r>
              <a:rPr lang="en" sz="1400">
                <a:solidFill>
                  <a:schemeClr val="dk1"/>
                </a:solidFill>
              </a:rPr>
              <a:t>Eg: &gt;&gt;&gt;</a:t>
            </a:r>
            <a:endParaRPr sz="1400">
              <a:solidFill>
                <a:schemeClr val="dk1"/>
              </a:solidFill>
            </a:endParaRPr>
          </a:p>
          <a:p>
            <a:pPr marL="914400" lvl="0" indent="-317500" algn="l" rtl="0">
              <a:spcBef>
                <a:spcPts val="600"/>
              </a:spcBef>
              <a:spcAft>
                <a:spcPts val="0"/>
              </a:spcAft>
              <a:buClr>
                <a:schemeClr val="dk1"/>
              </a:buClr>
              <a:buSzPts val="1400"/>
              <a:buChar char="■"/>
            </a:pPr>
            <a:r>
              <a:rPr lang="en" sz="1400" b="1">
                <a:solidFill>
                  <a:schemeClr val="dk1"/>
                </a:solidFill>
                <a:latin typeface="Calibri"/>
                <a:ea typeface="Calibri"/>
                <a:cs typeface="Calibri"/>
                <a:sym typeface="Calibri"/>
              </a:rPr>
              <a:t>Script Mode</a:t>
            </a:r>
            <a:r>
              <a:rPr lang="en" sz="1400">
                <a:solidFill>
                  <a:schemeClr val="dk1"/>
                </a:solidFill>
                <a:latin typeface="Calibri"/>
                <a:ea typeface="Calibri"/>
                <a:cs typeface="Calibri"/>
                <a:sym typeface="Calibri"/>
              </a:rPr>
              <a:t> - This mode is used to execute Python program written in a file. Such a file is called a script. Scripts can be saved to disk for future use. Python scripts have the extension .py, meaning that the filename ends with .py.   </a:t>
            </a:r>
            <a:r>
              <a:rPr lang="en" sz="1400">
                <a:solidFill>
                  <a:schemeClr val="dk1"/>
                </a:solidFill>
              </a:rPr>
              <a:t>Eg: python helloWorld.py</a:t>
            </a:r>
            <a:endParaRPr sz="1400">
              <a:solidFill>
                <a:schemeClr val="dk1"/>
              </a:solidFill>
            </a:endParaRPr>
          </a:p>
          <a:p>
            <a:pPr marL="914400" lvl="0" indent="-317500" algn="l" rtl="0">
              <a:spcBef>
                <a:spcPts val="0"/>
              </a:spcBef>
              <a:spcAft>
                <a:spcPts val="0"/>
              </a:spcAft>
              <a:buClr>
                <a:schemeClr val="dk1"/>
              </a:buClr>
              <a:buSzPts val="1400"/>
              <a:buFont typeface="Calibri"/>
              <a:buChar char="■"/>
            </a:pPr>
            <a:r>
              <a:rPr lang="en" sz="1400" b="1">
                <a:solidFill>
                  <a:schemeClr val="dk1"/>
                </a:solidFill>
                <a:latin typeface="Calibri"/>
                <a:ea typeface="Calibri"/>
                <a:cs typeface="Calibri"/>
                <a:sym typeface="Calibri"/>
              </a:rPr>
              <a:t>IDE Mode - </a:t>
            </a:r>
            <a:r>
              <a:rPr lang="en" sz="1400">
                <a:solidFill>
                  <a:schemeClr val="dk1"/>
                </a:solidFill>
                <a:latin typeface="Calibri"/>
                <a:ea typeface="Calibri"/>
                <a:cs typeface="Calibri"/>
                <a:sym typeface="Calibri"/>
              </a:rPr>
              <a:t>Using Ide like PyScripter, we can execute a program. By using IDE we can decrease the time required for application Development</a:t>
            </a:r>
            <a:endParaRPr sz="1400">
              <a:solidFill>
                <a:schemeClr val="dk1"/>
              </a:solidFill>
              <a:latin typeface="Calibri"/>
              <a:ea typeface="Calibri"/>
              <a:cs typeface="Calibri"/>
              <a:sym typeface="Calibri"/>
            </a:endParaRPr>
          </a:p>
          <a:p>
            <a:pPr marL="0" lvl="0" indent="0" algn="l" rtl="0">
              <a:lnSpc>
                <a:spcPct val="150000"/>
              </a:lnSpc>
              <a:spcBef>
                <a:spcPts val="600"/>
              </a:spcBef>
              <a:spcAft>
                <a:spcPts val="0"/>
              </a:spcAft>
              <a:buNone/>
            </a:pPr>
            <a:endParaRPr sz="1400">
              <a:solidFill>
                <a:schemeClr val="dk1"/>
              </a:solidFill>
              <a:latin typeface="Calibri"/>
              <a:ea typeface="Calibri"/>
              <a:cs typeface="Calibri"/>
              <a:sym typeface="Calibri"/>
            </a:endParaRPr>
          </a:p>
        </p:txBody>
      </p:sp>
      <p:sp>
        <p:nvSpPr>
          <p:cNvPr id="231" name="Google Shape;231;p32"/>
          <p:cNvSpPr/>
          <p:nvPr/>
        </p:nvSpPr>
        <p:spPr>
          <a:xfrm>
            <a:off x="1077575" y="3825000"/>
            <a:ext cx="7184100" cy="1188000"/>
          </a:xfrm>
          <a:prstGeom prst="rect">
            <a:avLst/>
          </a:prstGeom>
          <a:solidFill>
            <a:srgbClr val="FFFFFF"/>
          </a:solidFill>
          <a:ln w="952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300" b="1" u="sng"/>
              <a:t>helloWorld.py</a:t>
            </a:r>
            <a:endParaRPr sz="1300" b="1" u="sng"/>
          </a:p>
          <a:p>
            <a:pPr marL="0" lvl="0" indent="0" algn="l" rtl="0">
              <a:lnSpc>
                <a:spcPct val="115000"/>
              </a:lnSpc>
              <a:spcBef>
                <a:spcPts val="200"/>
              </a:spcBef>
              <a:spcAft>
                <a:spcPts val="0"/>
              </a:spcAft>
              <a:buClr>
                <a:schemeClr val="dk1"/>
              </a:buClr>
              <a:buSzPts val="1100"/>
              <a:buFont typeface="Arial"/>
              <a:buNone/>
            </a:pPr>
            <a:r>
              <a:rPr lang="en" sz="1300">
                <a:solidFill>
                  <a:srgbClr val="FF0000"/>
                </a:solidFill>
              </a:rPr>
              <a:t>print(“Hello, World!")</a:t>
            </a:r>
            <a:endParaRPr sz="1300">
              <a:solidFill>
                <a:srgbClr val="FF0000"/>
              </a:solidFill>
            </a:endParaRPr>
          </a:p>
          <a:p>
            <a:pPr marL="0" lvl="0" indent="0" algn="l" rtl="0">
              <a:lnSpc>
                <a:spcPct val="115000"/>
              </a:lnSpc>
              <a:spcBef>
                <a:spcPts val="200"/>
              </a:spcBef>
              <a:spcAft>
                <a:spcPts val="0"/>
              </a:spcAft>
              <a:buClr>
                <a:schemeClr val="dk1"/>
              </a:buClr>
              <a:buSzPts val="1100"/>
              <a:buFont typeface="Arial"/>
              <a:buNone/>
            </a:pPr>
            <a:r>
              <a:rPr lang="en" sz="1300" b="1" u="sng"/>
              <a:t>Execute</a:t>
            </a:r>
            <a:endParaRPr sz="1300" b="1" u="sng"/>
          </a:p>
          <a:p>
            <a:pPr marL="0" lvl="0" indent="0" algn="l" rtl="0">
              <a:lnSpc>
                <a:spcPct val="115000"/>
              </a:lnSpc>
              <a:spcBef>
                <a:spcPts val="200"/>
              </a:spcBef>
              <a:spcAft>
                <a:spcPts val="200"/>
              </a:spcAft>
              <a:buNone/>
            </a:pPr>
            <a:r>
              <a:rPr lang="en">
                <a:solidFill>
                  <a:srgbClr val="FF0000"/>
                </a:solidFill>
              </a:rPr>
              <a:t>python helloWorld.py</a:t>
            </a:r>
            <a:endParaRPr>
              <a:solidFill>
                <a:srgbClr val="FF0000"/>
              </a:solidFill>
            </a:endParaRPr>
          </a:p>
        </p:txBody>
      </p:sp>
      <p:pic>
        <p:nvPicPr>
          <p:cNvPr id="232" name="Google Shape;232;p32"/>
          <p:cNvPicPr preferRelativeResize="0"/>
          <p:nvPr/>
        </p:nvPicPr>
        <p:blipFill>
          <a:blip r:embed="rId4">
            <a:alphaModFix/>
          </a:blip>
          <a:stretch>
            <a:fillRect/>
          </a:stretch>
        </p:blipFill>
        <p:spPr>
          <a:xfrm>
            <a:off x="643150" y="3825000"/>
            <a:ext cx="285750" cy="27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3"/>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38" name="Google Shape;238;p33"/>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 sz="2200">
                <a:solidFill>
                  <a:srgbClr val="003399"/>
                </a:solidFill>
                <a:latin typeface="Century Gothic"/>
                <a:ea typeface="Century Gothic"/>
                <a:cs typeface="Century Gothic"/>
                <a:sym typeface="Century Gothic"/>
              </a:rPr>
              <a:t>Data Types</a:t>
            </a:r>
            <a:endParaRPr sz="2200">
              <a:solidFill>
                <a:srgbClr val="003399"/>
              </a:solidFill>
              <a:latin typeface="Century Gothic"/>
              <a:ea typeface="Century Gothic"/>
              <a:cs typeface="Century Gothic"/>
              <a:sym typeface="Century Gothic"/>
            </a:endParaRPr>
          </a:p>
        </p:txBody>
      </p:sp>
      <p:sp>
        <p:nvSpPr>
          <p:cNvPr id="239" name="Google Shape;239;p33"/>
          <p:cNvSpPr txBox="1">
            <a:spLocks noGrp="1"/>
          </p:cNvSpPr>
          <p:nvPr>
            <p:ph type="body" idx="1"/>
          </p:nvPr>
        </p:nvSpPr>
        <p:spPr>
          <a:xfrm>
            <a:off x="139750" y="648000"/>
            <a:ext cx="8875500" cy="110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Every value in Python has a datatype. Since everything is an object in Python programming, data types are actually classes and variables are instance (object) of these classes.</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There are various data types in Python. Some of the important types are listed below</a:t>
            </a:r>
            <a:r>
              <a:rPr lang="en">
                <a:solidFill>
                  <a:srgbClr val="252830"/>
                </a:solidFill>
              </a:rPr>
              <a:t>.</a:t>
            </a:r>
            <a:endParaRPr>
              <a:solidFill>
                <a:srgbClr val="252830"/>
              </a:solidFill>
            </a:endParaRPr>
          </a:p>
          <a:p>
            <a:pPr marL="0" lvl="0" indent="0" algn="l" rtl="0">
              <a:lnSpc>
                <a:spcPct val="150000"/>
              </a:lnSpc>
              <a:spcBef>
                <a:spcPts val="0"/>
              </a:spcBef>
              <a:spcAft>
                <a:spcPts val="0"/>
              </a:spcAft>
              <a:buNone/>
            </a:pPr>
            <a:endParaRPr sz="1400">
              <a:solidFill>
                <a:schemeClr val="dk1"/>
              </a:solidFill>
              <a:latin typeface="Calibri"/>
              <a:ea typeface="Calibri"/>
              <a:cs typeface="Calibri"/>
              <a:sym typeface="Calibri"/>
            </a:endParaRPr>
          </a:p>
        </p:txBody>
      </p:sp>
      <p:sp>
        <p:nvSpPr>
          <p:cNvPr id="240" name="Google Shape;240;p33"/>
          <p:cNvSpPr/>
          <p:nvPr/>
        </p:nvSpPr>
        <p:spPr>
          <a:xfrm>
            <a:off x="2418450" y="2184500"/>
            <a:ext cx="310800" cy="19386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2573800" y="2401850"/>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42" name="Google Shape;242;p33"/>
          <p:cNvSpPr txBox="1"/>
          <p:nvPr/>
        </p:nvSpPr>
        <p:spPr>
          <a:xfrm>
            <a:off x="2969325" y="2336900"/>
            <a:ext cx="13839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Numbers</a:t>
            </a:r>
            <a:endParaRPr>
              <a:solidFill>
                <a:schemeClr val="dk1"/>
              </a:solidFill>
              <a:latin typeface="Calibri"/>
              <a:ea typeface="Calibri"/>
              <a:cs typeface="Calibri"/>
              <a:sym typeface="Calibri"/>
            </a:endParaRPr>
          </a:p>
        </p:txBody>
      </p:sp>
      <p:cxnSp>
        <p:nvCxnSpPr>
          <p:cNvPr id="243" name="Google Shape;243;p33"/>
          <p:cNvCxnSpPr/>
          <p:nvPr/>
        </p:nvCxnSpPr>
        <p:spPr>
          <a:xfrm>
            <a:off x="2884600" y="2710700"/>
            <a:ext cx="1828800" cy="9000"/>
          </a:xfrm>
          <a:prstGeom prst="straightConnector1">
            <a:avLst/>
          </a:prstGeom>
          <a:noFill/>
          <a:ln w="19050" cap="flat" cmpd="sng">
            <a:solidFill>
              <a:srgbClr val="1C4587"/>
            </a:solidFill>
            <a:prstDash val="solid"/>
            <a:round/>
            <a:headEnd type="none" w="med" len="med"/>
            <a:tailEnd type="none" w="med" len="med"/>
          </a:ln>
        </p:spPr>
      </p:cxnSp>
      <p:sp>
        <p:nvSpPr>
          <p:cNvPr id="244" name="Google Shape;244;p33"/>
          <p:cNvSpPr/>
          <p:nvPr/>
        </p:nvSpPr>
        <p:spPr>
          <a:xfrm>
            <a:off x="2573800" y="2935250"/>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45" name="Google Shape;245;p33"/>
          <p:cNvSpPr txBox="1"/>
          <p:nvPr/>
        </p:nvSpPr>
        <p:spPr>
          <a:xfrm>
            <a:off x="2969325" y="2870300"/>
            <a:ext cx="10902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Strings</a:t>
            </a:r>
            <a:endParaRPr>
              <a:solidFill>
                <a:schemeClr val="dk1"/>
              </a:solidFill>
              <a:latin typeface="Calibri"/>
              <a:ea typeface="Calibri"/>
              <a:cs typeface="Calibri"/>
              <a:sym typeface="Calibri"/>
            </a:endParaRPr>
          </a:p>
        </p:txBody>
      </p:sp>
      <p:cxnSp>
        <p:nvCxnSpPr>
          <p:cNvPr id="246" name="Google Shape;246;p33"/>
          <p:cNvCxnSpPr/>
          <p:nvPr/>
        </p:nvCxnSpPr>
        <p:spPr>
          <a:xfrm>
            <a:off x="2884600" y="3244100"/>
            <a:ext cx="1828800" cy="9000"/>
          </a:xfrm>
          <a:prstGeom prst="straightConnector1">
            <a:avLst/>
          </a:prstGeom>
          <a:noFill/>
          <a:ln w="19050" cap="flat" cmpd="sng">
            <a:solidFill>
              <a:srgbClr val="1C4587"/>
            </a:solidFill>
            <a:prstDash val="solid"/>
            <a:round/>
            <a:headEnd type="none" w="med" len="med"/>
            <a:tailEnd type="none" w="med" len="med"/>
          </a:ln>
        </p:spPr>
      </p:cxnSp>
      <p:sp>
        <p:nvSpPr>
          <p:cNvPr id="247" name="Google Shape;247;p33"/>
          <p:cNvSpPr/>
          <p:nvPr/>
        </p:nvSpPr>
        <p:spPr>
          <a:xfrm>
            <a:off x="2573800" y="3544850"/>
            <a:ext cx="310800" cy="3129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48" name="Google Shape;248;p33"/>
          <p:cNvSpPr txBox="1"/>
          <p:nvPr/>
        </p:nvSpPr>
        <p:spPr>
          <a:xfrm>
            <a:off x="2969325" y="3479900"/>
            <a:ext cx="1006500" cy="3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Booleans</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p:txBody>
      </p:sp>
      <p:cxnSp>
        <p:nvCxnSpPr>
          <p:cNvPr id="249" name="Google Shape;249;p33"/>
          <p:cNvCxnSpPr/>
          <p:nvPr/>
        </p:nvCxnSpPr>
        <p:spPr>
          <a:xfrm>
            <a:off x="2884600" y="3853700"/>
            <a:ext cx="1828800" cy="9000"/>
          </a:xfrm>
          <a:prstGeom prst="straightConnector1">
            <a:avLst/>
          </a:prstGeom>
          <a:noFill/>
          <a:ln w="19050" cap="flat" cmpd="sng">
            <a:solidFill>
              <a:srgbClr val="1C4587"/>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34"/>
          <p:cNvPicPr preferRelativeResize="0"/>
          <p:nvPr/>
        </p:nvPicPr>
        <p:blipFill>
          <a:blip r:embed="rId3">
            <a:alphaModFix/>
          </a:blip>
          <a:stretch>
            <a:fillRect/>
          </a:stretch>
        </p:blipFill>
        <p:spPr>
          <a:xfrm>
            <a:off x="0" y="391625"/>
            <a:ext cx="9144000" cy="313050"/>
          </a:xfrm>
          <a:prstGeom prst="rect">
            <a:avLst/>
          </a:prstGeom>
          <a:noFill/>
          <a:ln>
            <a:noFill/>
          </a:ln>
        </p:spPr>
      </p:pic>
      <p:sp>
        <p:nvSpPr>
          <p:cNvPr id="255" name="Google Shape;255;p34"/>
          <p:cNvSpPr/>
          <p:nvPr/>
        </p:nvSpPr>
        <p:spPr>
          <a:xfrm>
            <a:off x="78615" y="37020"/>
            <a:ext cx="5645400" cy="430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 sz="2200">
                <a:solidFill>
                  <a:srgbClr val="003399"/>
                </a:solidFill>
                <a:latin typeface="Century Gothic"/>
                <a:ea typeface="Century Gothic"/>
                <a:cs typeface="Century Gothic"/>
                <a:sym typeface="Century Gothic"/>
              </a:rPr>
              <a:t>Numbers Type</a:t>
            </a:r>
            <a:endParaRPr sz="2200">
              <a:solidFill>
                <a:srgbClr val="003399"/>
              </a:solidFill>
              <a:latin typeface="Century Gothic"/>
              <a:ea typeface="Century Gothic"/>
              <a:cs typeface="Century Gothic"/>
              <a:sym typeface="Century Gothic"/>
            </a:endParaRPr>
          </a:p>
        </p:txBody>
      </p:sp>
      <p:sp>
        <p:nvSpPr>
          <p:cNvPr id="256" name="Google Shape;256;p34"/>
          <p:cNvSpPr/>
          <p:nvPr/>
        </p:nvSpPr>
        <p:spPr>
          <a:xfrm>
            <a:off x="265550" y="819975"/>
            <a:ext cx="1062300" cy="517200"/>
          </a:xfrm>
          <a:prstGeom prst="roundRect">
            <a:avLst>
              <a:gd name="adj" fmla="val 16667"/>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Calibri"/>
                <a:ea typeface="Calibri"/>
                <a:cs typeface="Calibri"/>
                <a:sym typeface="Calibri"/>
              </a:rPr>
              <a:t>Introduction to numbers</a:t>
            </a:r>
            <a:endParaRPr sz="1200" b="1">
              <a:latin typeface="Calibri"/>
              <a:ea typeface="Calibri"/>
              <a:cs typeface="Calibri"/>
              <a:sym typeface="Calibri"/>
            </a:endParaRPr>
          </a:p>
        </p:txBody>
      </p:sp>
      <p:sp>
        <p:nvSpPr>
          <p:cNvPr id="257" name="Google Shape;257;p34"/>
          <p:cNvSpPr/>
          <p:nvPr/>
        </p:nvSpPr>
        <p:spPr>
          <a:xfrm>
            <a:off x="1364350" y="1615300"/>
            <a:ext cx="1062300" cy="430800"/>
          </a:xfrm>
          <a:prstGeom prst="roundRect">
            <a:avLst>
              <a:gd name="adj" fmla="val 16667"/>
            </a:avLst>
          </a:prstGeom>
          <a:solidFill>
            <a:srgbClr val="FFFFFF"/>
          </a:solid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Float</a:t>
            </a:r>
            <a:endParaRPr sz="1100" b="1"/>
          </a:p>
        </p:txBody>
      </p:sp>
      <p:sp>
        <p:nvSpPr>
          <p:cNvPr id="258" name="Google Shape;258;p34"/>
          <p:cNvSpPr/>
          <p:nvPr/>
        </p:nvSpPr>
        <p:spPr>
          <a:xfrm>
            <a:off x="189350" y="2337975"/>
            <a:ext cx="1272000" cy="639000"/>
          </a:xfrm>
          <a:prstGeom prst="roundRect">
            <a:avLst>
              <a:gd name="adj" fmla="val 16667"/>
            </a:avLst>
          </a:prstGeom>
          <a:solidFill>
            <a:srgbClr val="FFFFFF"/>
          </a:solid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500"/>
              </a:spcAft>
              <a:buNone/>
            </a:pPr>
            <a:r>
              <a:rPr lang="en" sz="1100" b="1">
                <a:solidFill>
                  <a:schemeClr val="dk1"/>
                </a:solidFill>
                <a:latin typeface="Calibri"/>
                <a:ea typeface="Calibri"/>
                <a:cs typeface="Calibri"/>
                <a:sym typeface="Calibri"/>
              </a:rPr>
              <a:t>Writing numbers in binary, octal and hexadecimal</a:t>
            </a:r>
            <a:endParaRPr sz="1100" b="1">
              <a:latin typeface="Calibri"/>
              <a:ea typeface="Calibri"/>
              <a:cs typeface="Calibri"/>
              <a:sym typeface="Calibri"/>
            </a:endParaRPr>
          </a:p>
        </p:txBody>
      </p:sp>
      <p:sp>
        <p:nvSpPr>
          <p:cNvPr id="259" name="Google Shape;259;p34"/>
          <p:cNvSpPr/>
          <p:nvPr/>
        </p:nvSpPr>
        <p:spPr>
          <a:xfrm>
            <a:off x="1135750" y="3291175"/>
            <a:ext cx="1062300" cy="430800"/>
          </a:xfrm>
          <a:prstGeom prst="roundRect">
            <a:avLst>
              <a:gd name="adj" fmla="val 16667"/>
            </a:avLst>
          </a:prstGeom>
          <a:solidFill>
            <a:srgbClr val="FFFFFF"/>
          </a:solidFill>
          <a:ln w="28575" cap="flat" cmpd="sng">
            <a:solidFill>
              <a:srgbClr val="0099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The Decimal Module</a:t>
            </a:r>
            <a:endParaRPr sz="1100" b="1"/>
          </a:p>
        </p:txBody>
      </p:sp>
      <p:sp>
        <p:nvSpPr>
          <p:cNvPr id="260" name="Google Shape;260;p34"/>
          <p:cNvSpPr/>
          <p:nvPr/>
        </p:nvSpPr>
        <p:spPr>
          <a:xfrm>
            <a:off x="265550" y="4089075"/>
            <a:ext cx="1062300" cy="430800"/>
          </a:xfrm>
          <a:prstGeom prst="roundRect">
            <a:avLst>
              <a:gd name="adj" fmla="val 16667"/>
            </a:avLst>
          </a:prstGeom>
          <a:solidFill>
            <a:srgbClr val="FFFFFF"/>
          </a:solid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The Math Module</a:t>
            </a:r>
            <a:endParaRPr sz="1100" b="1"/>
          </a:p>
        </p:txBody>
      </p:sp>
      <p:sp>
        <p:nvSpPr>
          <p:cNvPr id="261" name="Google Shape;261;p34"/>
          <p:cNvSpPr/>
          <p:nvPr/>
        </p:nvSpPr>
        <p:spPr>
          <a:xfrm>
            <a:off x="2198050" y="4089075"/>
            <a:ext cx="1062300" cy="430800"/>
          </a:xfrm>
          <a:prstGeom prst="roundRect">
            <a:avLst>
              <a:gd name="adj" fmla="val 16667"/>
            </a:avLst>
          </a:prstGeom>
          <a:solidFill>
            <a:srgbClr val="FFFFFF"/>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Int</a:t>
            </a:r>
            <a:endParaRPr sz="1100" b="1"/>
          </a:p>
        </p:txBody>
      </p:sp>
      <p:sp>
        <p:nvSpPr>
          <p:cNvPr id="262" name="Google Shape;262;p34"/>
          <p:cNvSpPr/>
          <p:nvPr/>
        </p:nvSpPr>
        <p:spPr>
          <a:xfrm>
            <a:off x="2530800" y="2356350"/>
            <a:ext cx="1173000" cy="430800"/>
          </a:xfrm>
          <a:prstGeom prst="roundRect">
            <a:avLst>
              <a:gd name="adj" fmla="val 16667"/>
            </a:avLst>
          </a:prstGeom>
          <a:solidFill>
            <a:srgbClr val="FFFFF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The Fractions Modules</a:t>
            </a:r>
            <a:endParaRPr sz="1100" b="1"/>
          </a:p>
        </p:txBody>
      </p:sp>
      <p:sp>
        <p:nvSpPr>
          <p:cNvPr id="263" name="Google Shape;263;p34"/>
          <p:cNvSpPr/>
          <p:nvPr/>
        </p:nvSpPr>
        <p:spPr>
          <a:xfrm>
            <a:off x="3242275" y="3443575"/>
            <a:ext cx="1062300" cy="430800"/>
          </a:xfrm>
          <a:prstGeom prst="roundRect">
            <a:avLst>
              <a:gd name="adj" fmla="val 16667"/>
            </a:avLst>
          </a:prstGeom>
          <a:solidFill>
            <a:srgbClr val="FFFFFF"/>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Complex Numbers</a:t>
            </a:r>
            <a:endParaRPr sz="1100" b="1"/>
          </a:p>
        </p:txBody>
      </p:sp>
      <p:sp>
        <p:nvSpPr>
          <p:cNvPr id="264" name="Google Shape;264;p34"/>
          <p:cNvSpPr/>
          <p:nvPr/>
        </p:nvSpPr>
        <p:spPr>
          <a:xfrm>
            <a:off x="2947400" y="1315113"/>
            <a:ext cx="1062300" cy="430800"/>
          </a:xfrm>
          <a:prstGeom prst="roundRect">
            <a:avLst>
              <a:gd name="adj" fmla="val 16667"/>
            </a:avLst>
          </a:prstGeom>
          <a:solidFill>
            <a:srgbClr val="FFFFFF"/>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t>Conversion Functions</a:t>
            </a:r>
            <a:endParaRPr sz="1100" b="1"/>
          </a:p>
        </p:txBody>
      </p:sp>
      <p:cxnSp>
        <p:nvCxnSpPr>
          <p:cNvPr id="265" name="Google Shape;265;p34"/>
          <p:cNvCxnSpPr>
            <a:stCxn id="256" idx="2"/>
            <a:endCxn id="257" idx="1"/>
          </p:cNvCxnSpPr>
          <p:nvPr/>
        </p:nvCxnSpPr>
        <p:spPr>
          <a:xfrm rot="-5400000" flipH="1">
            <a:off x="833750" y="1300125"/>
            <a:ext cx="493500" cy="567600"/>
          </a:xfrm>
          <a:prstGeom prst="bentConnector2">
            <a:avLst/>
          </a:prstGeom>
          <a:noFill/>
          <a:ln w="28575" cap="flat" cmpd="sng">
            <a:solidFill>
              <a:srgbClr val="1155CC"/>
            </a:solidFill>
            <a:prstDash val="dash"/>
            <a:round/>
            <a:headEnd type="none" w="med" len="med"/>
            <a:tailEnd type="stealth" w="med" len="med"/>
          </a:ln>
        </p:spPr>
      </p:cxnSp>
      <p:cxnSp>
        <p:nvCxnSpPr>
          <p:cNvPr id="266" name="Google Shape;266;p34"/>
          <p:cNvCxnSpPr>
            <a:stCxn id="257" idx="2"/>
            <a:endCxn id="258" idx="3"/>
          </p:cNvCxnSpPr>
          <p:nvPr/>
        </p:nvCxnSpPr>
        <p:spPr>
          <a:xfrm rot="5400000">
            <a:off x="1372750" y="2134750"/>
            <a:ext cx="611400" cy="434100"/>
          </a:xfrm>
          <a:prstGeom prst="bentConnector2">
            <a:avLst/>
          </a:prstGeom>
          <a:noFill/>
          <a:ln w="28575" cap="flat" cmpd="sng">
            <a:solidFill>
              <a:srgbClr val="1155CC"/>
            </a:solidFill>
            <a:prstDash val="dash"/>
            <a:round/>
            <a:headEnd type="none" w="med" len="med"/>
            <a:tailEnd type="stealth" w="med" len="med"/>
          </a:ln>
        </p:spPr>
      </p:cxnSp>
      <p:cxnSp>
        <p:nvCxnSpPr>
          <p:cNvPr id="267" name="Google Shape;267;p34"/>
          <p:cNvCxnSpPr>
            <a:endCxn id="259" idx="1"/>
          </p:cNvCxnSpPr>
          <p:nvPr/>
        </p:nvCxnSpPr>
        <p:spPr>
          <a:xfrm rot="-5400000" flipH="1">
            <a:off x="701500" y="3072325"/>
            <a:ext cx="529500" cy="339000"/>
          </a:xfrm>
          <a:prstGeom prst="bentConnector2">
            <a:avLst/>
          </a:prstGeom>
          <a:noFill/>
          <a:ln w="28575" cap="flat" cmpd="sng">
            <a:solidFill>
              <a:srgbClr val="1155CC"/>
            </a:solidFill>
            <a:prstDash val="dash"/>
            <a:round/>
            <a:headEnd type="none" w="med" len="med"/>
            <a:tailEnd type="stealth" w="med" len="med"/>
          </a:ln>
        </p:spPr>
      </p:cxnSp>
      <p:cxnSp>
        <p:nvCxnSpPr>
          <p:cNvPr id="268" name="Google Shape;268;p34"/>
          <p:cNvCxnSpPr>
            <a:stCxn id="259" idx="2"/>
            <a:endCxn id="260" idx="3"/>
          </p:cNvCxnSpPr>
          <p:nvPr/>
        </p:nvCxnSpPr>
        <p:spPr>
          <a:xfrm rot="5400000">
            <a:off x="1206100" y="3843775"/>
            <a:ext cx="582600" cy="339000"/>
          </a:xfrm>
          <a:prstGeom prst="bentConnector2">
            <a:avLst/>
          </a:prstGeom>
          <a:noFill/>
          <a:ln w="28575" cap="flat" cmpd="sng">
            <a:solidFill>
              <a:srgbClr val="1155CC"/>
            </a:solidFill>
            <a:prstDash val="dash"/>
            <a:round/>
            <a:headEnd type="none" w="med" len="med"/>
            <a:tailEnd type="stealth" w="med" len="med"/>
          </a:ln>
        </p:spPr>
      </p:cxnSp>
      <p:cxnSp>
        <p:nvCxnSpPr>
          <p:cNvPr id="269" name="Google Shape;269;p34"/>
          <p:cNvCxnSpPr>
            <a:stCxn id="259" idx="3"/>
            <a:endCxn id="261" idx="0"/>
          </p:cNvCxnSpPr>
          <p:nvPr/>
        </p:nvCxnSpPr>
        <p:spPr>
          <a:xfrm>
            <a:off x="2198050" y="3506575"/>
            <a:ext cx="531300" cy="582600"/>
          </a:xfrm>
          <a:prstGeom prst="bentConnector2">
            <a:avLst/>
          </a:prstGeom>
          <a:noFill/>
          <a:ln w="28575" cap="flat" cmpd="sng">
            <a:solidFill>
              <a:srgbClr val="1155CC"/>
            </a:solidFill>
            <a:prstDash val="dash"/>
            <a:round/>
            <a:headEnd type="none" w="med" len="med"/>
            <a:tailEnd type="stealth" w="med" len="med"/>
          </a:ln>
        </p:spPr>
      </p:cxnSp>
      <p:cxnSp>
        <p:nvCxnSpPr>
          <p:cNvPr id="270" name="Google Shape;270;p34"/>
          <p:cNvCxnSpPr>
            <a:stCxn id="261" idx="3"/>
            <a:endCxn id="263" idx="2"/>
          </p:cNvCxnSpPr>
          <p:nvPr/>
        </p:nvCxnSpPr>
        <p:spPr>
          <a:xfrm rot="10800000" flipH="1">
            <a:off x="3260350" y="3874275"/>
            <a:ext cx="513000" cy="430200"/>
          </a:xfrm>
          <a:prstGeom prst="bentConnector2">
            <a:avLst/>
          </a:prstGeom>
          <a:noFill/>
          <a:ln w="28575" cap="flat" cmpd="sng">
            <a:solidFill>
              <a:srgbClr val="1155CC"/>
            </a:solidFill>
            <a:prstDash val="dash"/>
            <a:round/>
            <a:headEnd type="none" w="med" len="med"/>
            <a:tailEnd type="stealth" w="med" len="med"/>
          </a:ln>
        </p:spPr>
      </p:cxnSp>
      <p:cxnSp>
        <p:nvCxnSpPr>
          <p:cNvPr id="271" name="Google Shape;271;p34"/>
          <p:cNvCxnSpPr>
            <a:stCxn id="263" idx="0"/>
            <a:endCxn id="262" idx="2"/>
          </p:cNvCxnSpPr>
          <p:nvPr/>
        </p:nvCxnSpPr>
        <p:spPr>
          <a:xfrm rot="5400000" flipH="1">
            <a:off x="3117175" y="2787325"/>
            <a:ext cx="656400" cy="656100"/>
          </a:xfrm>
          <a:prstGeom prst="bentConnector3">
            <a:avLst>
              <a:gd name="adj1" fmla="val 50002"/>
            </a:avLst>
          </a:prstGeom>
          <a:noFill/>
          <a:ln w="28575" cap="flat" cmpd="sng">
            <a:solidFill>
              <a:srgbClr val="1155CC"/>
            </a:solidFill>
            <a:prstDash val="dash"/>
            <a:round/>
            <a:headEnd type="none" w="med" len="med"/>
            <a:tailEnd type="stealth" w="med" len="med"/>
          </a:ln>
        </p:spPr>
      </p:cxnSp>
      <p:cxnSp>
        <p:nvCxnSpPr>
          <p:cNvPr id="272" name="Google Shape;272;p34"/>
          <p:cNvCxnSpPr>
            <a:stCxn id="262" idx="0"/>
            <a:endCxn id="264" idx="2"/>
          </p:cNvCxnSpPr>
          <p:nvPr/>
        </p:nvCxnSpPr>
        <p:spPr>
          <a:xfrm rot="-5400000">
            <a:off x="2992650" y="1870500"/>
            <a:ext cx="610500" cy="361200"/>
          </a:xfrm>
          <a:prstGeom prst="bentConnector3">
            <a:avLst>
              <a:gd name="adj1" fmla="val 49995"/>
            </a:avLst>
          </a:prstGeom>
          <a:noFill/>
          <a:ln w="28575" cap="flat" cmpd="sng">
            <a:solidFill>
              <a:srgbClr val="1155CC"/>
            </a:solidFill>
            <a:prstDash val="dash"/>
            <a:round/>
            <a:headEnd type="none" w="med" len="med"/>
            <a:tailEnd type="stealth" w="med" len="med"/>
          </a:ln>
        </p:spPr>
      </p:cxnSp>
      <p:sp>
        <p:nvSpPr>
          <p:cNvPr id="273" name="Google Shape;273;p34"/>
          <p:cNvSpPr txBox="1"/>
          <p:nvPr/>
        </p:nvSpPr>
        <p:spPr>
          <a:xfrm>
            <a:off x="167725" y="4635675"/>
            <a:ext cx="4404300" cy="4308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800"/>
              </a:spcAft>
              <a:buNone/>
            </a:pPr>
            <a:r>
              <a:rPr lang="en" b="1">
                <a:solidFill>
                  <a:srgbClr val="FF0000"/>
                </a:solidFill>
                <a:latin typeface="Calibri"/>
                <a:ea typeface="Calibri"/>
                <a:cs typeface="Calibri"/>
                <a:sym typeface="Calibri"/>
              </a:rPr>
              <a:t>Note: </a:t>
            </a:r>
            <a:r>
              <a:rPr lang="en">
                <a:solidFill>
                  <a:schemeClr val="dk1"/>
                </a:solidFill>
                <a:latin typeface="Calibri"/>
                <a:ea typeface="Calibri"/>
                <a:cs typeface="Calibri"/>
                <a:sym typeface="Calibri"/>
              </a:rPr>
              <a:t>Long is no longer supported by Python 3.x.</a:t>
            </a:r>
            <a:endParaRPr/>
          </a:p>
        </p:txBody>
      </p:sp>
      <p:sp>
        <p:nvSpPr>
          <p:cNvPr id="274" name="Google Shape;274;p34"/>
          <p:cNvSpPr txBox="1">
            <a:spLocks noGrp="1"/>
          </p:cNvSpPr>
          <p:nvPr>
            <p:ph type="body" idx="1"/>
          </p:nvPr>
        </p:nvSpPr>
        <p:spPr>
          <a:xfrm>
            <a:off x="4610950" y="571800"/>
            <a:ext cx="4404300" cy="44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Integers, floating point numbers and complex numbers falls under Python numbers category. They are defined as int, float and complex class in Python.</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Python can hold signed integers .It can hold a value of any length, the only limitation being the amount of memory available.</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Python also supports floating-point real values. An int cannot store the value of the mathematical constant pi, but a float can. Float is only accurate upto 15 decimal places. After that, it rounds the number off.</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A complex number is a Python number type made of real and imaginary parts. It is represented as a+bj. Where </a:t>
            </a:r>
            <a:r>
              <a:rPr lang="en" sz="1400" b="1">
                <a:solidFill>
                  <a:schemeClr val="dk1"/>
                </a:solidFill>
                <a:latin typeface="Calibri"/>
                <a:ea typeface="Calibri"/>
                <a:cs typeface="Calibri"/>
                <a:sym typeface="Calibri"/>
              </a:rPr>
              <a:t>a</a:t>
            </a:r>
            <a:r>
              <a:rPr lang="en" sz="1400">
                <a:solidFill>
                  <a:schemeClr val="dk1"/>
                </a:solidFill>
                <a:latin typeface="Calibri"/>
                <a:ea typeface="Calibri"/>
                <a:cs typeface="Calibri"/>
                <a:sym typeface="Calibri"/>
              </a:rPr>
              <a:t> is real part and </a:t>
            </a:r>
            <a:r>
              <a:rPr lang="en" sz="1400" b="1">
                <a:solidFill>
                  <a:schemeClr val="dk1"/>
                </a:solidFill>
                <a:latin typeface="Calibri"/>
                <a:ea typeface="Calibri"/>
                <a:cs typeface="Calibri"/>
                <a:sym typeface="Calibri"/>
              </a:rPr>
              <a:t>bj</a:t>
            </a:r>
            <a:r>
              <a:rPr lang="en" sz="1400">
                <a:solidFill>
                  <a:schemeClr val="dk1"/>
                </a:solidFill>
                <a:latin typeface="Calibri"/>
                <a:ea typeface="Calibri"/>
                <a:cs typeface="Calibri"/>
                <a:sym typeface="Calibri"/>
              </a:rPr>
              <a:t> is the imaginary part. To Denote the irrational part we cannot use the letter i or other alphabets other than j as we normally do.</a:t>
            </a:r>
            <a:endParaRPr sz="1400">
              <a:solidFill>
                <a:schemeClr val="dk1"/>
              </a:solidFill>
              <a:latin typeface="Calibri"/>
              <a:ea typeface="Calibri"/>
              <a:cs typeface="Calibri"/>
              <a:sym typeface="Calibri"/>
            </a:endParaRPr>
          </a:p>
          <a:p>
            <a:pPr marL="0" lvl="0" indent="0" algn="l" rtl="0">
              <a:spcBef>
                <a:spcPts val="0"/>
              </a:spcBef>
              <a:spcAft>
                <a:spcPts val="0"/>
              </a:spcAft>
              <a:buNone/>
            </a:pPr>
            <a:endParaRPr sz="14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Lectur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4543</Words>
  <Application>Microsoft Office PowerPoint</Application>
  <PresentationFormat>On-screen Show (16:9)</PresentationFormat>
  <Paragraphs>639</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Century Gothic</vt:lpstr>
      <vt:lpstr>Cambria</vt:lpstr>
      <vt:lpstr>Verdana</vt:lpstr>
      <vt:lpstr>Calibri</vt:lpstr>
      <vt:lpstr>Courier New</vt:lpstr>
      <vt:lpstr>Arial Narrow</vt:lpstr>
      <vt:lpstr>Simple Light</vt:lpstr>
      <vt:lpstr>4_Lecture</vt:lpstr>
      <vt:lpstr>NPN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NPN Training</dc:title>
  <dc:creator>Santosh</dc:creator>
  <cp:lastModifiedBy>Santosh</cp:lastModifiedBy>
  <cp:revision>1</cp:revision>
  <dcterms:modified xsi:type="dcterms:W3CDTF">2019-05-11T03:39:16Z</dcterms:modified>
</cp:coreProperties>
</file>