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Arial Narrow"/>
      <p:regular r:id="rId43"/>
      <p:bold r:id="rId44"/>
      <p:italic r:id="rId45"/>
      <p:boldItalic r:id="rId46"/>
    </p:embeddedFont>
    <p:embeddedFont>
      <p:font typeface="Century Gothic"/>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ArialNarrow-bold.fntdata"/><Relationship Id="rId43" Type="http://schemas.openxmlformats.org/officeDocument/2006/relationships/font" Target="fonts/ArialNarrow-regular.fntdata"/><Relationship Id="rId46" Type="http://schemas.openxmlformats.org/officeDocument/2006/relationships/font" Target="fonts/ArialNarrow-boldItalic.fntdata"/><Relationship Id="rId45" Type="http://schemas.openxmlformats.org/officeDocument/2006/relationships/font" Target="fonts/ArialNarrow-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CenturyGothic-bold.fntdata"/><Relationship Id="rId47" Type="http://schemas.openxmlformats.org/officeDocument/2006/relationships/font" Target="fonts/CenturyGothic-regular.fntdata"/><Relationship Id="rId49" Type="http://schemas.openxmlformats.org/officeDocument/2006/relationships/font" Target="fonts/CenturyGothic-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CenturyGothic-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3e0afa34e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e0afa34e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3e0afa34e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e0afa34e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3e0afa34e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e0afa34e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Adding of lists with another example:</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L=[1,3]</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L+=[7,8]</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L</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[1, 3, 7, 8]</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3e0afa34e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e0afa34e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Adding of lists with another example:</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L=[1,3]</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L+=[7,8]</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L</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[1, 3, 7, 8]</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3e0afa34e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e0afa34e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3e0afa34e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e0afa34e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3e0afa34e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e0afa34e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3e0afa34e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e0afa34e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3e0afa34e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e0afa34e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3e0afa34e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e0afa34e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d0edf58af_0_7: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3d0edf58af_0_7:notes"/>
          <p:cNvSpPr txBox="1"/>
          <p:nvPr>
            <p:ph idx="1" type="body"/>
          </p:nvPr>
        </p:nvSpPr>
        <p:spPr>
          <a:xfrm>
            <a:off x="685800" y="4343400"/>
            <a:ext cx="5486400" cy="4114800"/>
          </a:xfrm>
          <a:prstGeom prst="rect">
            <a:avLst/>
          </a:prstGeom>
          <a:noFill/>
          <a:ln>
            <a:noFill/>
          </a:ln>
        </p:spPr>
        <p:txBody>
          <a:bodyPr anchorCtr="0" anchor="t" bIns="45650" lIns="91325" spcFirstLastPara="1" rIns="91325" wrap="square" tIns="456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0" name="Google Shape;140;g3d0edf58af_0_7:notes"/>
          <p:cNvSpPr txBox="1"/>
          <p:nvPr>
            <p:ph idx="12" type="sldNum"/>
          </p:nvPr>
        </p:nvSpPr>
        <p:spPr>
          <a:xfrm>
            <a:off x="3884613" y="8685214"/>
            <a:ext cx="2971800" cy="457200"/>
          </a:xfrm>
          <a:prstGeom prst="rect">
            <a:avLst/>
          </a:prstGeom>
          <a:noFill/>
          <a:ln>
            <a:noFill/>
          </a:ln>
        </p:spPr>
        <p:txBody>
          <a:bodyPr anchorCtr="0" anchor="b" bIns="45650" lIns="91325" spcFirstLastPara="1" rIns="91325" wrap="square" tIns="4565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141" name="Google Shape;141;g3d0edf58af_0_7:notes"/>
          <p:cNvSpPr txBox="1"/>
          <p:nvPr>
            <p:ph idx="10" type="dt"/>
          </p:nvPr>
        </p:nvSpPr>
        <p:spPr>
          <a:xfrm>
            <a:off x="3884613" y="0"/>
            <a:ext cx="2971800" cy="457200"/>
          </a:xfrm>
          <a:prstGeom prst="rect">
            <a:avLst/>
          </a:prstGeom>
          <a:noFill/>
          <a:ln>
            <a:noFill/>
          </a:ln>
        </p:spPr>
        <p:txBody>
          <a:bodyPr anchorCtr="0" anchor="t" bIns="45650" lIns="91325" spcFirstLastPara="1" rIns="91325" wrap="square" tIns="45650">
            <a:noAutofit/>
          </a:bodyPr>
          <a:lstStyle/>
          <a:p>
            <a:pPr indent="0" lvl="0" marL="0" marR="0" rtl="0" algn="r">
              <a:spcBef>
                <a:spcPts val="0"/>
              </a:spcBef>
              <a:spcAft>
                <a:spcPts val="0"/>
              </a:spcAft>
              <a:buNone/>
            </a:pPr>
            <a:r>
              <a:rPr lang="en" sz="1200">
                <a:solidFill>
                  <a:schemeClr val="dk1"/>
                </a:solidFill>
                <a:latin typeface="Calibri"/>
                <a:ea typeface="Calibri"/>
                <a:cs typeface="Calibri"/>
                <a:sym typeface="Calibri"/>
              </a:rPr>
              <a:t>Apache Spark &amp; Scala</a:t>
            </a:r>
            <a:endParaRPr sz="1200">
              <a:solidFill>
                <a:schemeClr val="dk1"/>
              </a:solidFill>
              <a:latin typeface="Calibri"/>
              <a:ea typeface="Calibri"/>
              <a:cs typeface="Calibri"/>
              <a:sym typeface="Calibri"/>
            </a:endParaRPr>
          </a:p>
        </p:txBody>
      </p:sp>
      <p:sp>
        <p:nvSpPr>
          <p:cNvPr id="142" name="Google Shape;142;g3d0edf58af_0_7:notes"/>
          <p:cNvSpPr txBox="1"/>
          <p:nvPr>
            <p:ph idx="11" type="ftr"/>
          </p:nvPr>
        </p:nvSpPr>
        <p:spPr>
          <a:xfrm>
            <a:off x="0" y="8685214"/>
            <a:ext cx="2971800" cy="457200"/>
          </a:xfrm>
          <a:prstGeom prst="rect">
            <a:avLst/>
          </a:prstGeom>
          <a:noFill/>
          <a:ln>
            <a:noFill/>
          </a:ln>
        </p:spPr>
        <p:txBody>
          <a:bodyPr anchorCtr="0" anchor="b" bIns="45650" lIns="91325" spcFirstLastPara="1" rIns="91325" wrap="square" tIns="4565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www.npntraining.com</a:t>
            </a:r>
            <a:endParaRPr sz="1200">
              <a:solidFill>
                <a:schemeClr val="dk1"/>
              </a:solidFill>
              <a:latin typeface="Calibri"/>
              <a:ea typeface="Calibri"/>
              <a:cs typeface="Calibri"/>
              <a:sym typeface="Calibri"/>
            </a:endParaRPr>
          </a:p>
        </p:txBody>
      </p:sp>
      <p:sp>
        <p:nvSpPr>
          <p:cNvPr id="143" name="Google Shape;143;g3d0edf58af_0_7:notes"/>
          <p:cNvSpPr txBox="1"/>
          <p:nvPr>
            <p:ph idx="3" type="hdr"/>
          </p:nvPr>
        </p:nvSpPr>
        <p:spPr>
          <a:xfrm>
            <a:off x="0" y="0"/>
            <a:ext cx="2971800" cy="457200"/>
          </a:xfrm>
          <a:prstGeom prst="rect">
            <a:avLst/>
          </a:prstGeom>
          <a:noFill/>
          <a:ln>
            <a:noFill/>
          </a:ln>
        </p:spPr>
        <p:txBody>
          <a:bodyPr anchorCtr="0" anchor="t" bIns="45650" lIns="91325" spcFirstLastPara="1" rIns="91325" wrap="square" tIns="4565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NPN Training</a:t>
            </a:r>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3e0afa34e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e0afa34e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3e0afa34e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e0afa34e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3e0afa34e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e0afa34e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3d9deb052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d9deb052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3d9deb052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d9deb052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3d9deb052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d9deb052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3d9deb052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d9deb052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3d9deb052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d9deb052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3d9deb052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d9deb052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3d9deb052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d9deb052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d0afef2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d0afef2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3d9deb052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d9deb052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3d9deb052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d9deb052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3d9deb052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d9deb052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3d9deb052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d9deb052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3d9deb052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d9deb052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3d9deb052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d9deb052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3d0edf58af_0_215: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g3d0edf58af_0_215:notes"/>
          <p:cNvSpPr txBox="1"/>
          <p:nvPr>
            <p:ph idx="1" type="body"/>
          </p:nvPr>
        </p:nvSpPr>
        <p:spPr>
          <a:xfrm>
            <a:off x="685800" y="4343400"/>
            <a:ext cx="5486400" cy="4114800"/>
          </a:xfrm>
          <a:prstGeom prst="rect">
            <a:avLst/>
          </a:prstGeom>
          <a:noFill/>
          <a:ln>
            <a:noFill/>
          </a:ln>
        </p:spPr>
        <p:txBody>
          <a:bodyPr anchorCtr="0" anchor="t" bIns="45650" lIns="91325" spcFirstLastPara="1" rIns="91325" wrap="square" tIns="456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07" name="Google Shape;507;g3d0edf58af_0_215:notes"/>
          <p:cNvSpPr txBox="1"/>
          <p:nvPr>
            <p:ph idx="10" type="dt"/>
          </p:nvPr>
        </p:nvSpPr>
        <p:spPr>
          <a:xfrm>
            <a:off x="3884613" y="0"/>
            <a:ext cx="2971800" cy="457200"/>
          </a:xfrm>
          <a:prstGeom prst="rect">
            <a:avLst/>
          </a:prstGeom>
          <a:noFill/>
          <a:ln>
            <a:noFill/>
          </a:ln>
        </p:spPr>
        <p:txBody>
          <a:bodyPr anchorCtr="0" anchor="t" bIns="45650" lIns="91325" spcFirstLastPara="1" rIns="91325" wrap="square" tIns="45650">
            <a:noAutofit/>
          </a:bodyPr>
          <a:lstStyle/>
          <a:p>
            <a:pPr indent="0" lvl="0" marL="0" marR="0" rtl="0" algn="r">
              <a:spcBef>
                <a:spcPts val="0"/>
              </a:spcBef>
              <a:spcAft>
                <a:spcPts val="0"/>
              </a:spcAft>
              <a:buNone/>
            </a:pPr>
            <a:r>
              <a:rPr lang="en" sz="1200">
                <a:solidFill>
                  <a:schemeClr val="dk1"/>
                </a:solidFill>
                <a:latin typeface="Calibri"/>
                <a:ea typeface="Calibri"/>
                <a:cs typeface="Calibri"/>
                <a:sym typeface="Calibri"/>
              </a:rPr>
              <a:t>Apache Spark &amp; Scala</a:t>
            </a:r>
            <a:endParaRPr sz="1200">
              <a:solidFill>
                <a:schemeClr val="dk1"/>
              </a:solidFill>
              <a:latin typeface="Calibri"/>
              <a:ea typeface="Calibri"/>
              <a:cs typeface="Calibri"/>
              <a:sym typeface="Calibri"/>
            </a:endParaRPr>
          </a:p>
        </p:txBody>
      </p:sp>
      <p:sp>
        <p:nvSpPr>
          <p:cNvPr id="508" name="Google Shape;508;g3d0edf58af_0_215:notes"/>
          <p:cNvSpPr txBox="1"/>
          <p:nvPr>
            <p:ph idx="11" type="ftr"/>
          </p:nvPr>
        </p:nvSpPr>
        <p:spPr>
          <a:xfrm>
            <a:off x="0" y="8685214"/>
            <a:ext cx="2971800" cy="457200"/>
          </a:xfrm>
          <a:prstGeom prst="rect">
            <a:avLst/>
          </a:prstGeom>
          <a:noFill/>
          <a:ln>
            <a:noFill/>
          </a:ln>
        </p:spPr>
        <p:txBody>
          <a:bodyPr anchorCtr="0" anchor="b" bIns="45650" lIns="91325" spcFirstLastPara="1" rIns="91325" wrap="square" tIns="4565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Ph: +91 9535584691 / +91 8095918383</a:t>
            </a:r>
            <a:endParaRPr sz="1200">
              <a:solidFill>
                <a:schemeClr val="dk1"/>
              </a:solidFill>
              <a:latin typeface="Calibri"/>
              <a:ea typeface="Calibri"/>
              <a:cs typeface="Calibri"/>
              <a:sym typeface="Calibri"/>
            </a:endParaRPr>
          </a:p>
        </p:txBody>
      </p:sp>
      <p:sp>
        <p:nvSpPr>
          <p:cNvPr id="509" name="Google Shape;509;g3d0edf58af_0_215:notes"/>
          <p:cNvSpPr txBox="1"/>
          <p:nvPr>
            <p:ph idx="3" type="hdr"/>
          </p:nvPr>
        </p:nvSpPr>
        <p:spPr>
          <a:xfrm>
            <a:off x="0" y="0"/>
            <a:ext cx="2971800" cy="457200"/>
          </a:xfrm>
          <a:prstGeom prst="rect">
            <a:avLst/>
          </a:prstGeom>
          <a:noFill/>
          <a:ln>
            <a:noFill/>
          </a:ln>
        </p:spPr>
        <p:txBody>
          <a:bodyPr anchorCtr="0" anchor="t" bIns="45650" lIns="91325" spcFirstLastPara="1" rIns="91325" wrap="square" tIns="4565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NPN Training</a:t>
            </a:r>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d0edf58af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d0edf58af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d5d42ee0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d5d42ee0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d5d42ee0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d5d42ee0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3d70f854b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d70f854b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e0afa34e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e0afa34e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e0afa34e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e0afa34e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56" name="Shape 5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7" name="Shape 57"/>
        <p:cNvGrpSpPr/>
        <p:nvPr/>
      </p:nvGrpSpPr>
      <p:grpSpPr>
        <a:xfrm>
          <a:off x="0" y="0"/>
          <a:ext cx="0" cy="0"/>
          <a:chOff x="0" y="0"/>
          <a:chExt cx="0" cy="0"/>
        </a:xfrm>
      </p:grpSpPr>
      <p:sp>
        <p:nvSpPr>
          <p:cNvPr id="58" name="Google Shape;58;p15"/>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9" name="Google Shape;59;p15"/>
          <p:cNvSpPr txBox="1"/>
          <p:nvPr>
            <p:ph idx="1" type="body"/>
          </p:nvPr>
        </p:nvSpPr>
        <p:spPr>
          <a:xfrm>
            <a:off x="457200" y="1200151"/>
            <a:ext cx="4038600" cy="33945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 name="Google Shape;60;p15"/>
          <p:cNvSpPr txBox="1"/>
          <p:nvPr>
            <p:ph idx="2" type="body"/>
          </p:nvPr>
        </p:nvSpPr>
        <p:spPr>
          <a:xfrm>
            <a:off x="4648200" y="1200151"/>
            <a:ext cx="4038600" cy="33945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1" name="Google Shape;61;p1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4" name="Shape 64"/>
        <p:cNvGrpSpPr/>
        <p:nvPr/>
      </p:nvGrpSpPr>
      <p:grpSpPr>
        <a:xfrm>
          <a:off x="0" y="0"/>
          <a:ext cx="0" cy="0"/>
          <a:chOff x="0" y="0"/>
          <a:chExt cx="0" cy="0"/>
        </a:xfrm>
      </p:grpSpPr>
      <p:sp>
        <p:nvSpPr>
          <p:cNvPr id="65" name="Google Shape;65;p16"/>
          <p:cNvSpPr/>
          <p:nvPr/>
        </p:nvSpPr>
        <p:spPr>
          <a:xfrm>
            <a:off x="8365066" y="4819650"/>
            <a:ext cx="762000" cy="304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 name="Google Shape;66;p16"/>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7" name="Google Shape;67;p16"/>
          <p:cNvSpPr txBox="1"/>
          <p:nvPr>
            <p:ph idx="1" type="subTitle"/>
          </p:nvPr>
        </p:nvSpPr>
        <p:spPr>
          <a:xfrm>
            <a:off x="1371600" y="2914650"/>
            <a:ext cx="6400800" cy="13143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68" name="Google Shape;68;p1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1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6"/>
          <p:cNvSpPr txBox="1"/>
          <p:nvPr>
            <p:ph idx="12" type="sldNum"/>
          </p:nvPr>
        </p:nvSpPr>
        <p:spPr>
          <a:xfrm>
            <a:off x="6553200" y="4736306"/>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1" name="Shape 71"/>
        <p:cNvGrpSpPr/>
        <p:nvPr/>
      </p:nvGrpSpPr>
      <p:grpSpPr>
        <a:xfrm>
          <a:off x="0" y="0"/>
          <a:ext cx="0" cy="0"/>
          <a:chOff x="0" y="0"/>
          <a:chExt cx="0" cy="0"/>
        </a:xfrm>
      </p:grpSpPr>
      <p:sp>
        <p:nvSpPr>
          <p:cNvPr id="72" name="Google Shape;72;p17"/>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3" name="Google Shape;73;p17"/>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4" name="Google Shape;74;p1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1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7" name="Shape 77"/>
        <p:cNvGrpSpPr/>
        <p:nvPr/>
      </p:nvGrpSpPr>
      <p:grpSpPr>
        <a:xfrm>
          <a:off x="0" y="0"/>
          <a:ext cx="0" cy="0"/>
          <a:chOff x="0" y="0"/>
          <a:chExt cx="0" cy="0"/>
        </a:xfrm>
      </p:grpSpPr>
      <p:sp>
        <p:nvSpPr>
          <p:cNvPr id="78" name="Google Shape;78;p18"/>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9" name="Google Shape;79;p18"/>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80" name="Google Shape;80;p1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3" name="Shape 83"/>
        <p:cNvGrpSpPr/>
        <p:nvPr/>
      </p:nvGrpSpPr>
      <p:grpSpPr>
        <a:xfrm>
          <a:off x="0" y="0"/>
          <a:ext cx="0" cy="0"/>
          <a:chOff x="0" y="0"/>
          <a:chExt cx="0" cy="0"/>
        </a:xfrm>
      </p:grpSpPr>
      <p:sp>
        <p:nvSpPr>
          <p:cNvPr id="84" name="Google Shape;84;p19"/>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5" name="Google Shape;85;p19"/>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6" name="Google Shape;86;p19"/>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7" name="Google Shape;87;p19"/>
          <p:cNvSpPr txBox="1"/>
          <p:nvPr>
            <p:ph idx="3" type="body"/>
          </p:nvPr>
        </p:nvSpPr>
        <p:spPr>
          <a:xfrm>
            <a:off x="4645026" y="1151335"/>
            <a:ext cx="4041900" cy="479700"/>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8" name="Google Shape;88;p19"/>
          <p:cNvSpPr txBox="1"/>
          <p:nvPr>
            <p:ph idx="4" type="body"/>
          </p:nvPr>
        </p:nvSpPr>
        <p:spPr>
          <a:xfrm>
            <a:off x="4645026" y="1631156"/>
            <a:ext cx="4041900" cy="2963400"/>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9" name="Google Shape;89;p1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2" name="Shape 92"/>
        <p:cNvGrpSpPr/>
        <p:nvPr/>
      </p:nvGrpSpPr>
      <p:grpSpPr>
        <a:xfrm>
          <a:off x="0" y="0"/>
          <a:ext cx="0" cy="0"/>
          <a:chOff x="0" y="0"/>
          <a:chExt cx="0" cy="0"/>
        </a:xfrm>
      </p:grpSpPr>
      <p:sp>
        <p:nvSpPr>
          <p:cNvPr id="93" name="Google Shape;93;p2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4" name="Google Shape;94;p2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2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6" name="Google Shape;96;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7" name="Shape 97"/>
        <p:cNvGrpSpPr/>
        <p:nvPr/>
      </p:nvGrpSpPr>
      <p:grpSpPr>
        <a:xfrm>
          <a:off x="0" y="0"/>
          <a:ext cx="0" cy="0"/>
          <a:chOff x="0" y="0"/>
          <a:chExt cx="0" cy="0"/>
        </a:xfrm>
      </p:grpSpPr>
      <p:sp>
        <p:nvSpPr>
          <p:cNvPr id="98" name="Google Shape;98;p2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2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Google Shape;100;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1" name="Shape 101"/>
        <p:cNvGrpSpPr/>
        <p:nvPr/>
      </p:nvGrpSpPr>
      <p:grpSpPr>
        <a:xfrm>
          <a:off x="0" y="0"/>
          <a:ext cx="0" cy="0"/>
          <a:chOff x="0" y="0"/>
          <a:chExt cx="0" cy="0"/>
        </a:xfrm>
      </p:grpSpPr>
      <p:sp>
        <p:nvSpPr>
          <p:cNvPr id="102" name="Google Shape;102;p22"/>
          <p:cNvSpPr txBox="1"/>
          <p:nvPr>
            <p:ph type="title"/>
          </p:nvPr>
        </p:nvSpPr>
        <p:spPr>
          <a:xfrm>
            <a:off x="457201" y="204787"/>
            <a:ext cx="3008400" cy="8715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3" name="Google Shape;103;p22"/>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4" name="Google Shape;104;p22"/>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05" name="Google Shape;105;p2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6" name="Google Shape;106;p2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Google Shape;107;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8" name="Shape 108"/>
        <p:cNvGrpSpPr/>
        <p:nvPr/>
      </p:nvGrpSpPr>
      <p:grpSpPr>
        <a:xfrm>
          <a:off x="0" y="0"/>
          <a:ext cx="0" cy="0"/>
          <a:chOff x="0" y="0"/>
          <a:chExt cx="0" cy="0"/>
        </a:xfrm>
      </p:grpSpPr>
      <p:sp>
        <p:nvSpPr>
          <p:cNvPr id="109" name="Google Shape;109;p23"/>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0" name="Google Shape;110;p23"/>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11" name="Google Shape;111;p23"/>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12" name="Google Shape;112;p2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3" name="Google Shape;113;p2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4" name="Google Shape;114;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5" name="Shape 115"/>
        <p:cNvGrpSpPr/>
        <p:nvPr/>
      </p:nvGrpSpPr>
      <p:grpSpPr>
        <a:xfrm>
          <a:off x="0" y="0"/>
          <a:ext cx="0" cy="0"/>
          <a:chOff x="0" y="0"/>
          <a:chExt cx="0" cy="0"/>
        </a:xfrm>
      </p:grpSpPr>
      <p:sp>
        <p:nvSpPr>
          <p:cNvPr id="116" name="Google Shape;116;p24"/>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7" name="Google Shape;117;p24"/>
          <p:cNvSpPr txBox="1"/>
          <p:nvPr>
            <p:ph idx="1" type="body"/>
          </p:nvPr>
        </p:nvSpPr>
        <p:spPr>
          <a:xfrm rot="5400000">
            <a:off x="2874750" y="-1217399"/>
            <a:ext cx="3394500"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8" name="Google Shape;118;p2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9" name="Google Shape;119;p2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0" name="Google Shape;120;p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1" name="Shape 121"/>
        <p:cNvGrpSpPr/>
        <p:nvPr/>
      </p:nvGrpSpPr>
      <p:grpSpPr>
        <a:xfrm>
          <a:off x="0" y="0"/>
          <a:ext cx="0" cy="0"/>
          <a:chOff x="0" y="0"/>
          <a:chExt cx="0" cy="0"/>
        </a:xfrm>
      </p:grpSpPr>
      <p:sp>
        <p:nvSpPr>
          <p:cNvPr id="122" name="Google Shape;122;p25"/>
          <p:cNvSpPr txBox="1"/>
          <p:nvPr>
            <p:ph type="title"/>
          </p:nvPr>
        </p:nvSpPr>
        <p:spPr>
          <a:xfrm rot="5400000">
            <a:off x="5463750" y="1371629"/>
            <a:ext cx="4388700"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3" name="Google Shape;123;p25"/>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4" name="Google Shape;124;p2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5" name="Google Shape;125;p2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6" name="Google Shape;126;p2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gif"/><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0" y="135075"/>
            <a:ext cx="8520600" cy="109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rgbClr val="FFFFFF"/>
                </a:solidFill>
                <a:latin typeface="Cambria"/>
                <a:ea typeface="Cambria"/>
                <a:cs typeface="Cambria"/>
                <a:sym typeface="Cambria"/>
              </a:rPr>
              <a:t>NPN Training</a:t>
            </a:r>
            <a:endParaRPr sz="7200">
              <a:solidFill>
                <a:srgbClr val="FFFFFF"/>
              </a:solidFill>
              <a:latin typeface="Cambria"/>
              <a:ea typeface="Cambria"/>
              <a:cs typeface="Cambria"/>
              <a:sym typeface="Cambria"/>
            </a:endParaRPr>
          </a:p>
        </p:txBody>
      </p:sp>
      <p:sp>
        <p:nvSpPr>
          <p:cNvPr id="132" name="Google Shape;132;p26"/>
          <p:cNvSpPr txBox="1"/>
          <p:nvPr/>
        </p:nvSpPr>
        <p:spPr>
          <a:xfrm>
            <a:off x="2563200" y="1021775"/>
            <a:ext cx="6580800" cy="429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rPr>
              <a:t>Training is the essence of success and we are committed to it.</a:t>
            </a:r>
            <a:endParaRPr sz="1200">
              <a:solidFill>
                <a:srgbClr val="FFFFFF"/>
              </a:solidFill>
            </a:endParaRPr>
          </a:p>
        </p:txBody>
      </p:sp>
      <p:sp>
        <p:nvSpPr>
          <p:cNvPr id="133" name="Google Shape;133;p26"/>
          <p:cNvSpPr/>
          <p:nvPr/>
        </p:nvSpPr>
        <p:spPr>
          <a:xfrm>
            <a:off x="0" y="1968425"/>
            <a:ext cx="9144000" cy="1091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3657600" rtl="0" algn="l">
              <a:lnSpc>
                <a:spcPct val="80000"/>
              </a:lnSpc>
              <a:spcBef>
                <a:spcPts val="0"/>
              </a:spcBef>
              <a:spcAft>
                <a:spcPts val="0"/>
              </a:spcAft>
              <a:buNone/>
            </a:pPr>
            <a:r>
              <a:t/>
            </a:r>
            <a:endParaRPr b="1" sz="2800">
              <a:solidFill>
                <a:schemeClr val="dk1"/>
              </a:solidFill>
              <a:latin typeface="Calibri"/>
              <a:ea typeface="Calibri"/>
              <a:cs typeface="Calibri"/>
              <a:sym typeface="Calibri"/>
            </a:endParaRPr>
          </a:p>
          <a:p>
            <a:pPr indent="0" lvl="0" marL="4572000" rtl="0" algn="l">
              <a:lnSpc>
                <a:spcPct val="80000"/>
              </a:lnSpc>
              <a:spcBef>
                <a:spcPts val="0"/>
              </a:spcBef>
              <a:spcAft>
                <a:spcPts val="0"/>
              </a:spcAft>
              <a:buClr>
                <a:schemeClr val="dk1"/>
              </a:buClr>
              <a:buSzPts val="1100"/>
              <a:buFont typeface="Arial"/>
              <a:buNone/>
            </a:pPr>
            <a:r>
              <a:rPr b="1" lang="en" sz="2800">
                <a:solidFill>
                  <a:schemeClr val="dk1"/>
                </a:solidFill>
                <a:latin typeface="Calibri"/>
                <a:ea typeface="Calibri"/>
                <a:cs typeface="Calibri"/>
                <a:sym typeface="Calibri"/>
              </a:rPr>
              <a:t>PYTHON - Collections</a:t>
            </a:r>
            <a:endParaRPr b="1" sz="2800">
              <a:solidFill>
                <a:schemeClr val="dk1"/>
              </a:solidFill>
              <a:latin typeface="Calibri"/>
              <a:ea typeface="Calibri"/>
              <a:cs typeface="Calibri"/>
              <a:sym typeface="Calibri"/>
            </a:endParaRPr>
          </a:p>
          <a:p>
            <a:pPr indent="0" lvl="0" marL="3657600" rtl="0" algn="l">
              <a:spcBef>
                <a:spcPts val="0"/>
              </a:spcBef>
              <a:spcAft>
                <a:spcPts val="0"/>
              </a:spcAft>
              <a:buNone/>
            </a:pPr>
            <a:r>
              <a:t/>
            </a:r>
            <a:endParaRPr b="1" sz="2800"/>
          </a:p>
        </p:txBody>
      </p:sp>
      <p:sp>
        <p:nvSpPr>
          <p:cNvPr id="134" name="Google Shape;134;p26"/>
          <p:cNvSpPr txBox="1"/>
          <p:nvPr>
            <p:ph type="ctrTitle"/>
          </p:nvPr>
        </p:nvSpPr>
        <p:spPr>
          <a:xfrm>
            <a:off x="5195450" y="3577925"/>
            <a:ext cx="2563200" cy="51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Calibri"/>
                <a:ea typeface="Calibri"/>
                <a:cs typeface="Calibri"/>
                <a:sym typeface="Calibri"/>
              </a:rPr>
              <a:t>Naveen P.N</a:t>
            </a:r>
            <a:endParaRPr sz="2800">
              <a:solidFill>
                <a:srgbClr val="FFFFFF"/>
              </a:solidFill>
              <a:latin typeface="Calibri"/>
              <a:ea typeface="Calibri"/>
              <a:cs typeface="Calibri"/>
              <a:sym typeface="Calibri"/>
            </a:endParaRPr>
          </a:p>
        </p:txBody>
      </p:sp>
      <p:cxnSp>
        <p:nvCxnSpPr>
          <p:cNvPr id="135" name="Google Shape;135;p26"/>
          <p:cNvCxnSpPr/>
          <p:nvPr/>
        </p:nvCxnSpPr>
        <p:spPr>
          <a:xfrm flipH="1" rot="10800000">
            <a:off x="5697675" y="4100875"/>
            <a:ext cx="2701800" cy="17400"/>
          </a:xfrm>
          <a:prstGeom prst="straightConnector1">
            <a:avLst/>
          </a:prstGeom>
          <a:noFill/>
          <a:ln cap="flat" cmpd="sng" w="19050">
            <a:solidFill>
              <a:srgbClr val="FFFFFF"/>
            </a:solidFill>
            <a:prstDash val="solid"/>
            <a:round/>
            <a:headEnd len="med" w="med" type="none"/>
            <a:tailEnd len="med" w="med" type="none"/>
          </a:ln>
        </p:spPr>
      </p:cxnSp>
      <p:pic>
        <p:nvPicPr>
          <p:cNvPr id="136" name="Google Shape;136;p26"/>
          <p:cNvPicPr preferRelativeResize="0"/>
          <p:nvPr/>
        </p:nvPicPr>
        <p:blipFill>
          <a:blip r:embed="rId3">
            <a:alphaModFix/>
          </a:blip>
          <a:stretch>
            <a:fillRect/>
          </a:stretch>
        </p:blipFill>
        <p:spPr>
          <a:xfrm>
            <a:off x="311700" y="2069900"/>
            <a:ext cx="1065434" cy="888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35"/>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246" name="Google Shape;246;p35"/>
          <p:cNvSpPr/>
          <p:nvPr/>
        </p:nvSpPr>
        <p:spPr>
          <a:xfrm>
            <a:off x="78626" y="37025"/>
            <a:ext cx="6406800" cy="43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200">
                <a:solidFill>
                  <a:srgbClr val="003399"/>
                </a:solidFill>
                <a:latin typeface="Century Gothic"/>
                <a:ea typeface="Century Gothic"/>
                <a:cs typeface="Century Gothic"/>
                <a:sym typeface="Century Gothic"/>
              </a:rPr>
              <a:t>Slicing, Inserting &amp; Deleting elements in List</a:t>
            </a:r>
            <a:endParaRPr sz="2200">
              <a:solidFill>
                <a:srgbClr val="003399"/>
              </a:solidFill>
              <a:latin typeface="Century Gothic"/>
              <a:ea typeface="Century Gothic"/>
              <a:cs typeface="Century Gothic"/>
              <a:sym typeface="Century Gothic"/>
            </a:endParaRPr>
          </a:p>
        </p:txBody>
      </p:sp>
      <p:sp>
        <p:nvSpPr>
          <p:cNvPr id="247" name="Google Shape;247;p35"/>
          <p:cNvSpPr txBox="1"/>
          <p:nvPr/>
        </p:nvSpPr>
        <p:spPr>
          <a:xfrm>
            <a:off x="0" y="569100"/>
            <a:ext cx="9071700" cy="1342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 list slice is a sub-list extracted from  an existing list. Syntax : list[start:end]</a:t>
            </a:r>
            <a:endParaRPr>
              <a:solidFill>
                <a:schemeClr val="dk1"/>
              </a:solidFill>
              <a:latin typeface="Calibri"/>
              <a:ea typeface="Calibri"/>
              <a:cs typeface="Calibri"/>
              <a:sym typeface="Calibri"/>
            </a:endParaRPr>
          </a:p>
          <a:p>
            <a:pPr indent="-317500" lvl="0" marL="457200" marR="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Appending elements is to add one or more elements to the end of a list,the following function can be used. Syntax : list.append(x)</a:t>
            </a:r>
            <a:endParaRPr>
              <a:solidFill>
                <a:schemeClr val="dk1"/>
              </a:solidFill>
              <a:latin typeface="Calibri"/>
              <a:ea typeface="Calibri"/>
              <a:cs typeface="Calibri"/>
              <a:sym typeface="Calibri"/>
            </a:endParaRPr>
          </a:p>
          <a:p>
            <a:pPr indent="-317500" lvl="0" marL="457200" marR="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Inserting and deleting elements is to add elements at any desired location within the list,we use the list.insert(i,x) function. Which inserts the element ‘x’ at index ‘i’ within the list. Syntax : list.insert(i,x)</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a:solidFill>
                <a:schemeClr val="dk1"/>
              </a:solidFill>
              <a:latin typeface="Calibri"/>
              <a:ea typeface="Calibri"/>
              <a:cs typeface="Calibri"/>
              <a:sym typeface="Calibri"/>
            </a:endParaRPr>
          </a:p>
        </p:txBody>
      </p:sp>
      <p:sp>
        <p:nvSpPr>
          <p:cNvPr id="248" name="Google Shape;248;p35"/>
          <p:cNvSpPr/>
          <p:nvPr/>
        </p:nvSpPr>
        <p:spPr>
          <a:xfrm>
            <a:off x="671800" y="2041775"/>
            <a:ext cx="31680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L=[5,2,3,2]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L[1:3] # slicing of list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[2, 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 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L1=[5,2,3]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L2=[7,8,9]</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L1.extend(L2)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 2, 3, 7, 8, 9]</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249" name="Google Shape;249;p35"/>
          <p:cNvPicPr preferRelativeResize="0"/>
          <p:nvPr/>
        </p:nvPicPr>
        <p:blipFill>
          <a:blip r:embed="rId4">
            <a:alphaModFix/>
          </a:blip>
          <a:stretch>
            <a:fillRect/>
          </a:stretch>
        </p:blipFill>
        <p:spPr>
          <a:xfrm>
            <a:off x="233900" y="2041775"/>
            <a:ext cx="288028" cy="276225"/>
          </a:xfrm>
          <a:prstGeom prst="rect">
            <a:avLst/>
          </a:prstGeom>
          <a:noFill/>
          <a:ln>
            <a:noFill/>
          </a:ln>
        </p:spPr>
      </p:pic>
      <p:sp>
        <p:nvSpPr>
          <p:cNvPr id="250" name="Google Shape;250;p35"/>
          <p:cNvSpPr/>
          <p:nvPr/>
        </p:nvSpPr>
        <p:spPr>
          <a:xfrm>
            <a:off x="5015200" y="2041775"/>
            <a:ext cx="33168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L.insert(50,9)</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 2, 9]</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del L[1]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 9]</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L=[5,2,3,7,8,9]</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del L[1:5:2]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 3, 8, 9]</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251" name="Google Shape;251;p35"/>
          <p:cNvPicPr preferRelativeResize="0"/>
          <p:nvPr/>
        </p:nvPicPr>
        <p:blipFill>
          <a:blip r:embed="rId4">
            <a:alphaModFix/>
          </a:blip>
          <a:stretch>
            <a:fillRect/>
          </a:stretch>
        </p:blipFill>
        <p:spPr>
          <a:xfrm>
            <a:off x="4577300" y="2041775"/>
            <a:ext cx="288028" cy="276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id="256" name="Google Shape;256;p36"/>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257" name="Google Shape;257;p36"/>
          <p:cNvSpPr/>
          <p:nvPr/>
        </p:nvSpPr>
        <p:spPr>
          <a:xfrm>
            <a:off x="78615" y="37020"/>
            <a:ext cx="56454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Remove, Pop &amp; Clear functions on Lists</a:t>
            </a:r>
            <a:endParaRPr sz="3200">
              <a:solidFill>
                <a:srgbClr val="C00000"/>
              </a:solidFill>
              <a:latin typeface="Century Gothic"/>
              <a:ea typeface="Century Gothic"/>
              <a:cs typeface="Century Gothic"/>
              <a:sym typeface="Century Gothic"/>
            </a:endParaRPr>
          </a:p>
        </p:txBody>
      </p:sp>
      <p:sp>
        <p:nvSpPr>
          <p:cNvPr id="258" name="Google Shape;258;p36"/>
          <p:cNvSpPr txBox="1"/>
          <p:nvPr/>
        </p:nvSpPr>
        <p:spPr>
          <a:xfrm>
            <a:off x="0" y="569100"/>
            <a:ext cx="9071700" cy="1342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If we want to delete a specific element regardless of it’s position ,we can use the list.remove(x) which searches and removes the first occurrence of x in the list.</a:t>
            </a:r>
            <a:endParaRPr>
              <a:solidFill>
                <a:schemeClr val="dk1"/>
              </a:solidFill>
              <a:latin typeface="Calibri"/>
              <a:ea typeface="Calibri"/>
              <a:cs typeface="Calibri"/>
              <a:sym typeface="Calibri"/>
            </a:endParaRPr>
          </a:p>
          <a:p>
            <a:pPr indent="-317500" lvl="0" marL="457200" marR="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Pop function allows us to delete an element at a specific position or at the end of a list and return the element that was deleted .</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Clear function deletes all the elements from a list and makes it empty .</a:t>
            </a:r>
            <a:endParaRPr>
              <a:solidFill>
                <a:schemeClr val="dk1"/>
              </a:solidFill>
              <a:latin typeface="Calibri"/>
              <a:ea typeface="Calibri"/>
              <a:cs typeface="Calibri"/>
              <a:sym typeface="Calibri"/>
            </a:endParaRPr>
          </a:p>
        </p:txBody>
      </p:sp>
      <p:sp>
        <p:nvSpPr>
          <p:cNvPr id="259" name="Google Shape;259;p36"/>
          <p:cNvSpPr/>
          <p:nvPr/>
        </p:nvSpPr>
        <p:spPr>
          <a:xfrm>
            <a:off x="671800" y="2041775"/>
            <a:ext cx="37143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L.remove(3)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 8, 9]</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L.remove(3)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Traceback (most recent call last):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  File "&lt;stdin&gt;", line 1, in &lt;module&gt;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ValueError: list.remove(x): x not in list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260" name="Google Shape;260;p36"/>
          <p:cNvPicPr preferRelativeResize="0"/>
          <p:nvPr/>
        </p:nvPicPr>
        <p:blipFill>
          <a:blip r:embed="rId4">
            <a:alphaModFix/>
          </a:blip>
          <a:stretch>
            <a:fillRect/>
          </a:stretch>
        </p:blipFill>
        <p:spPr>
          <a:xfrm>
            <a:off x="233900" y="2041775"/>
            <a:ext cx="288028" cy="276225"/>
          </a:xfrm>
          <a:prstGeom prst="rect">
            <a:avLst/>
          </a:prstGeom>
          <a:noFill/>
          <a:ln>
            <a:noFill/>
          </a:ln>
        </p:spPr>
      </p:pic>
      <p:sp>
        <p:nvSpPr>
          <p:cNvPr id="261" name="Google Shape;261;p36"/>
          <p:cNvSpPr/>
          <p:nvPr/>
        </p:nvSpPr>
        <p:spPr>
          <a:xfrm>
            <a:off x="5015200" y="2041775"/>
            <a:ext cx="33168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L=[5,2,3,2]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L.pop(1)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 3, 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L=[5,2,3,2]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L.clear()</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262" name="Google Shape;262;p36"/>
          <p:cNvPicPr preferRelativeResize="0"/>
          <p:nvPr/>
        </p:nvPicPr>
        <p:blipFill>
          <a:blip r:embed="rId4">
            <a:alphaModFix/>
          </a:blip>
          <a:stretch>
            <a:fillRect/>
          </a:stretch>
        </p:blipFill>
        <p:spPr>
          <a:xfrm>
            <a:off x="4577300" y="2041775"/>
            <a:ext cx="288028" cy="276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pic>
        <p:nvPicPr>
          <p:cNvPr id="267" name="Google Shape;267;p37"/>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268" name="Google Shape;268;p37"/>
          <p:cNvSpPr/>
          <p:nvPr/>
        </p:nvSpPr>
        <p:spPr>
          <a:xfrm>
            <a:off x="78615" y="37020"/>
            <a:ext cx="56454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Copying, Adding &amp; Multiplying Lists</a:t>
            </a:r>
            <a:endParaRPr sz="3200">
              <a:solidFill>
                <a:srgbClr val="C00000"/>
              </a:solidFill>
              <a:latin typeface="Century Gothic"/>
              <a:ea typeface="Century Gothic"/>
              <a:cs typeface="Century Gothic"/>
              <a:sym typeface="Century Gothic"/>
            </a:endParaRPr>
          </a:p>
        </p:txBody>
      </p:sp>
      <p:sp>
        <p:nvSpPr>
          <p:cNvPr id="269" name="Google Shape;269;p37"/>
          <p:cNvSpPr txBox="1"/>
          <p:nvPr/>
        </p:nvSpPr>
        <p:spPr>
          <a:xfrm>
            <a:off x="0" y="569100"/>
            <a:ext cx="9071700" cy="4574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Adding the Lists:</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Two lists can be concatenated to form a third list using the + operator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Multiplying Lists</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 list L can be multiplied by an integer n to denote the list L repeated n times </a:t>
            </a:r>
            <a:endParaRPr>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a:solidFill>
                <a:schemeClr val="dk1"/>
              </a:solidFill>
              <a:latin typeface="Calibri"/>
              <a:ea typeface="Calibri"/>
              <a:cs typeface="Calibri"/>
              <a:sym typeface="Calibri"/>
            </a:endParaRPr>
          </a:p>
        </p:txBody>
      </p:sp>
      <p:sp>
        <p:nvSpPr>
          <p:cNvPr id="270" name="Google Shape;270;p37"/>
          <p:cNvSpPr/>
          <p:nvPr/>
        </p:nvSpPr>
        <p:spPr>
          <a:xfrm>
            <a:off x="1129000" y="1203575"/>
            <a:ext cx="7095000" cy="13683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L1=[1,3]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L2=[7,8]</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L3=L1+L2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 3, 7, 8]</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271" name="Google Shape;271;p37"/>
          <p:cNvPicPr preferRelativeResize="0"/>
          <p:nvPr/>
        </p:nvPicPr>
        <p:blipFill>
          <a:blip r:embed="rId4">
            <a:alphaModFix/>
          </a:blip>
          <a:stretch>
            <a:fillRect/>
          </a:stretch>
        </p:blipFill>
        <p:spPr>
          <a:xfrm>
            <a:off x="691100" y="1203575"/>
            <a:ext cx="288028" cy="276225"/>
          </a:xfrm>
          <a:prstGeom prst="rect">
            <a:avLst/>
          </a:prstGeom>
          <a:noFill/>
          <a:ln>
            <a:noFill/>
          </a:ln>
        </p:spPr>
      </p:pic>
      <p:sp>
        <p:nvSpPr>
          <p:cNvPr id="272" name="Google Shape;272;p37"/>
          <p:cNvSpPr/>
          <p:nvPr/>
        </p:nvSpPr>
        <p:spPr>
          <a:xfrm>
            <a:off x="1129000" y="3489575"/>
            <a:ext cx="7095000" cy="13683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L=[5,2,3]*3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 2, 3, 5, 2, 3, 5, 2, 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b="1" lang="en">
                <a:latin typeface="Calibri"/>
                <a:ea typeface="Calibri"/>
                <a:cs typeface="Calibri"/>
                <a:sym typeface="Calibri"/>
              </a:rPr>
              <a:t>#List * n is the same as n*List</a:t>
            </a:r>
            <a:endParaRPr b="1">
              <a:latin typeface="Calibri"/>
              <a:ea typeface="Calibri"/>
              <a:cs typeface="Calibri"/>
              <a:sym typeface="Calibri"/>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273" name="Google Shape;273;p37"/>
          <p:cNvPicPr preferRelativeResize="0"/>
          <p:nvPr/>
        </p:nvPicPr>
        <p:blipFill>
          <a:blip r:embed="rId4">
            <a:alphaModFix/>
          </a:blip>
          <a:stretch>
            <a:fillRect/>
          </a:stretch>
        </p:blipFill>
        <p:spPr>
          <a:xfrm>
            <a:off x="691100" y="3489575"/>
            <a:ext cx="288028" cy="276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pic>
        <p:nvPicPr>
          <p:cNvPr id="278" name="Google Shape;278;p38"/>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279" name="Google Shape;279;p38"/>
          <p:cNvSpPr/>
          <p:nvPr/>
        </p:nvSpPr>
        <p:spPr>
          <a:xfrm>
            <a:off x="78626" y="37025"/>
            <a:ext cx="62151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Copying, Adding &amp; Multiplying Lists contd..</a:t>
            </a:r>
            <a:endParaRPr sz="3200">
              <a:solidFill>
                <a:srgbClr val="C00000"/>
              </a:solidFill>
              <a:latin typeface="Century Gothic"/>
              <a:ea typeface="Century Gothic"/>
              <a:cs typeface="Century Gothic"/>
              <a:sym typeface="Century Gothic"/>
            </a:endParaRPr>
          </a:p>
        </p:txBody>
      </p:sp>
      <p:sp>
        <p:nvSpPr>
          <p:cNvPr id="280" name="Google Shape;280;p38"/>
          <p:cNvSpPr txBox="1"/>
          <p:nvPr/>
        </p:nvSpPr>
        <p:spPr>
          <a:xfrm>
            <a:off x="0" y="569100"/>
            <a:ext cx="9071700" cy="4574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Assigning and Copying Lists</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 operator allows us to assign a list to a list variable.</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a:solidFill>
                <a:schemeClr val="dk1"/>
              </a:solidFill>
              <a:latin typeface="Calibri"/>
              <a:ea typeface="Calibri"/>
              <a:cs typeface="Calibri"/>
              <a:sym typeface="Calibri"/>
            </a:endParaRPr>
          </a:p>
        </p:txBody>
      </p:sp>
      <p:sp>
        <p:nvSpPr>
          <p:cNvPr id="281" name="Google Shape;281;p38"/>
          <p:cNvSpPr/>
          <p:nvPr/>
        </p:nvSpPr>
        <p:spPr>
          <a:xfrm>
            <a:off x="1129000" y="1660775"/>
            <a:ext cx="7095000" cy="24870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L1=[5,2,3]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L2=L1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 2, 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L1=[5,2,3]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L1[0]=9</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[9, 2, 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282" name="Google Shape;282;p38"/>
          <p:cNvPicPr preferRelativeResize="0"/>
          <p:nvPr/>
        </p:nvPicPr>
        <p:blipFill>
          <a:blip r:embed="rId4">
            <a:alphaModFix/>
          </a:blip>
          <a:stretch>
            <a:fillRect/>
          </a:stretch>
        </p:blipFill>
        <p:spPr>
          <a:xfrm>
            <a:off x="691100" y="1660775"/>
            <a:ext cx="288028" cy="27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pic>
        <p:nvPicPr>
          <p:cNvPr id="287" name="Google Shape;287;p39"/>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288" name="Google Shape;288;p39"/>
          <p:cNvSpPr/>
          <p:nvPr/>
        </p:nvSpPr>
        <p:spPr>
          <a:xfrm>
            <a:off x="78615" y="37020"/>
            <a:ext cx="56454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Tuples</a:t>
            </a:r>
            <a:endParaRPr sz="3200">
              <a:solidFill>
                <a:srgbClr val="C00000"/>
              </a:solidFill>
              <a:latin typeface="Century Gothic"/>
              <a:ea typeface="Century Gothic"/>
              <a:cs typeface="Century Gothic"/>
              <a:sym typeface="Century Gothic"/>
            </a:endParaRPr>
          </a:p>
        </p:txBody>
      </p:sp>
      <p:sp>
        <p:nvSpPr>
          <p:cNvPr id="289" name="Google Shape;289;p39"/>
          <p:cNvSpPr txBox="1"/>
          <p:nvPr/>
        </p:nvSpPr>
        <p:spPr>
          <a:xfrm>
            <a:off x="0" y="552275"/>
            <a:ext cx="9009000" cy="174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 tuple in python is defined as an immutable ordered sequence of elements.</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contents of a tuple cannot be changed once created.</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Ordered means that each item in a tuple has an index based on it’s position in the tuple.</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Creating tuples from lists using tuple() : </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 tuple can be created  from a list and assigned to a variable using the tuple() function .</a:t>
            </a:r>
            <a:endParaRPr>
              <a:solidFill>
                <a:schemeClr val="dk1"/>
              </a:solidFill>
              <a:latin typeface="Calibri"/>
              <a:ea typeface="Calibri"/>
              <a:cs typeface="Calibri"/>
              <a:sym typeface="Calibri"/>
            </a:endParaRPr>
          </a:p>
        </p:txBody>
      </p:sp>
      <p:sp>
        <p:nvSpPr>
          <p:cNvPr id="290" name="Google Shape;290;p39"/>
          <p:cNvSpPr/>
          <p:nvPr/>
        </p:nvSpPr>
        <p:spPr>
          <a:xfrm>
            <a:off x="620375" y="2301000"/>
            <a:ext cx="7302600" cy="964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0000"/>
                </a:solidFill>
                <a:latin typeface="Courier New"/>
                <a:ea typeface="Courier New"/>
                <a:cs typeface="Courier New"/>
                <a:sym typeface="Courier New"/>
              </a:rPr>
              <a:t>&gt;&gt;&gt; T=tuple([5,2,3])</a:t>
            </a:r>
            <a:endParaRPr>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a:solidFill>
                  <a:srgbClr val="FF0000"/>
                </a:solidFill>
                <a:latin typeface="Courier New"/>
                <a:ea typeface="Courier New"/>
                <a:cs typeface="Courier New"/>
                <a:sym typeface="Courier New"/>
              </a:rPr>
              <a:t>&gt;&gt;&gt; T</a:t>
            </a:r>
            <a:endParaRPr>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rPr lang="en">
                <a:solidFill>
                  <a:srgbClr val="FF0000"/>
                </a:solidFill>
                <a:latin typeface="Courier New"/>
                <a:ea typeface="Courier New"/>
                <a:cs typeface="Courier New"/>
                <a:sym typeface="Courier New"/>
              </a:rPr>
              <a:t>(5, 2, 3)</a:t>
            </a:r>
            <a:endParaRPr>
              <a:solidFill>
                <a:srgbClr val="FF0000"/>
              </a:solidFill>
              <a:latin typeface="Courier New"/>
              <a:ea typeface="Courier New"/>
              <a:cs typeface="Courier New"/>
              <a:sym typeface="Courier New"/>
            </a:endParaRPr>
          </a:p>
        </p:txBody>
      </p:sp>
      <p:pic>
        <p:nvPicPr>
          <p:cNvPr id="291" name="Google Shape;291;p39"/>
          <p:cNvPicPr preferRelativeResize="0"/>
          <p:nvPr/>
        </p:nvPicPr>
        <p:blipFill>
          <a:blip r:embed="rId4">
            <a:alphaModFix/>
          </a:blip>
          <a:stretch>
            <a:fillRect/>
          </a:stretch>
        </p:blipFill>
        <p:spPr>
          <a:xfrm>
            <a:off x="185950" y="2301000"/>
            <a:ext cx="285750" cy="276225"/>
          </a:xfrm>
          <a:prstGeom prst="rect">
            <a:avLst/>
          </a:prstGeom>
          <a:noFill/>
          <a:ln>
            <a:noFill/>
          </a:ln>
        </p:spPr>
      </p:pic>
      <p:sp>
        <p:nvSpPr>
          <p:cNvPr id="292" name="Google Shape;292;p39"/>
          <p:cNvSpPr txBox="1"/>
          <p:nvPr/>
        </p:nvSpPr>
        <p:spPr>
          <a:xfrm>
            <a:off x="0" y="3371675"/>
            <a:ext cx="8856600" cy="1742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Creating Singleton Tuples : We cannot use the following syntax to create a Singleton tuple . T= (5)</a:t>
            </a:r>
            <a:endParaRPr>
              <a:solidFill>
                <a:schemeClr val="dk1"/>
              </a:solidFill>
              <a:latin typeface="Calibri"/>
              <a:ea typeface="Calibri"/>
              <a:cs typeface="Calibri"/>
              <a:sym typeface="Calibri"/>
            </a:endParaRPr>
          </a:p>
          <a:p>
            <a:pPr indent="-317500" lvl="0" marL="457200" marR="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This is because the interpreter has no no way of knowing whether it has to treat (5) as an arithmetic expression or as a tuple.Here it assumes that we are dealing with an arithmetic expression.</a:t>
            </a:r>
            <a:endParaRPr>
              <a:solidFill>
                <a:schemeClr val="dk1"/>
              </a:solidFill>
              <a:latin typeface="Calibri"/>
              <a:ea typeface="Calibri"/>
              <a:cs typeface="Calibri"/>
              <a:sym typeface="Calibri"/>
            </a:endParaRPr>
          </a:p>
          <a:p>
            <a:pPr indent="-317500" lvl="0" marL="457200" marR="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Hence we need to clearly indicate that we are dealing with a tuple, we need to use a comma with or without the parentheses. T=5, or T = (5,)</a:t>
            </a:r>
            <a:endParaRPr>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pic>
        <p:nvPicPr>
          <p:cNvPr id="297" name="Google Shape;297;p40"/>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298" name="Google Shape;298;p40"/>
          <p:cNvSpPr/>
          <p:nvPr/>
        </p:nvSpPr>
        <p:spPr>
          <a:xfrm>
            <a:off x="78628" y="37025"/>
            <a:ext cx="75408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Accessing, Counting, Locating &amp; Iterating Tuples</a:t>
            </a:r>
            <a:endParaRPr sz="3200">
              <a:solidFill>
                <a:srgbClr val="C00000"/>
              </a:solidFill>
              <a:latin typeface="Century Gothic"/>
              <a:ea typeface="Century Gothic"/>
              <a:cs typeface="Century Gothic"/>
              <a:sym typeface="Century Gothic"/>
            </a:endParaRPr>
          </a:p>
        </p:txBody>
      </p:sp>
      <p:sp>
        <p:nvSpPr>
          <p:cNvPr id="299" name="Google Shape;299;p40"/>
          <p:cNvSpPr txBox="1"/>
          <p:nvPr/>
        </p:nvSpPr>
        <p:spPr>
          <a:xfrm>
            <a:off x="0" y="569100"/>
            <a:ext cx="9071700" cy="4574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Accessing the Tuples</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We will be accessing individual elements of a tuple in exactly the same way as we do for lists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Counting Tuple elements</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len() function is used to count the number of elements in a tuple. The minimum size of any tuple is 0.</a:t>
            </a:r>
            <a:endParaRPr>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a:solidFill>
                <a:schemeClr val="dk1"/>
              </a:solidFill>
              <a:latin typeface="Calibri"/>
              <a:ea typeface="Calibri"/>
              <a:cs typeface="Calibri"/>
              <a:sym typeface="Calibri"/>
            </a:endParaRPr>
          </a:p>
        </p:txBody>
      </p:sp>
      <p:sp>
        <p:nvSpPr>
          <p:cNvPr id="300" name="Google Shape;300;p40"/>
          <p:cNvSpPr/>
          <p:nvPr/>
        </p:nvSpPr>
        <p:spPr>
          <a:xfrm>
            <a:off x="1129000" y="1203575"/>
            <a:ext cx="7095000" cy="19539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T=(5,2,3)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T[0]</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T[0]=9</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Traceback (most recent call last):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  File "&lt;stdin&gt;", line 1, in &lt;module&gt;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TypeError: 'tuple' object does not support item assignment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301" name="Google Shape;301;p40"/>
          <p:cNvPicPr preferRelativeResize="0"/>
          <p:nvPr/>
        </p:nvPicPr>
        <p:blipFill>
          <a:blip r:embed="rId4">
            <a:alphaModFix/>
          </a:blip>
          <a:stretch>
            <a:fillRect/>
          </a:stretch>
        </p:blipFill>
        <p:spPr>
          <a:xfrm>
            <a:off x="691100" y="1203575"/>
            <a:ext cx="288028" cy="276225"/>
          </a:xfrm>
          <a:prstGeom prst="rect">
            <a:avLst/>
          </a:prstGeom>
          <a:noFill/>
          <a:ln>
            <a:noFill/>
          </a:ln>
        </p:spPr>
      </p:pic>
      <p:sp>
        <p:nvSpPr>
          <p:cNvPr id="302" name="Google Shape;302;p40"/>
          <p:cNvSpPr/>
          <p:nvPr/>
        </p:nvSpPr>
        <p:spPr>
          <a:xfrm>
            <a:off x="1129000" y="4022975"/>
            <a:ext cx="7095000" cy="9708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T=(5,2,3)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len(T)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rPr lang="en" sz="1300">
                <a:solidFill>
                  <a:srgbClr val="FF0000"/>
                </a:solidFill>
                <a:latin typeface="Courier New"/>
                <a:ea typeface="Courier New"/>
                <a:cs typeface="Courier New"/>
                <a:sym typeface="Courier New"/>
              </a:rPr>
              <a:t>3</a:t>
            </a:r>
            <a:endParaRPr sz="1300">
              <a:solidFill>
                <a:srgbClr val="FF0000"/>
              </a:solidFill>
              <a:latin typeface="Courier New"/>
              <a:ea typeface="Courier New"/>
              <a:cs typeface="Courier New"/>
              <a:sym typeface="Courier New"/>
            </a:endParaRPr>
          </a:p>
        </p:txBody>
      </p:sp>
      <p:pic>
        <p:nvPicPr>
          <p:cNvPr id="303" name="Google Shape;303;p40"/>
          <p:cNvPicPr preferRelativeResize="0"/>
          <p:nvPr/>
        </p:nvPicPr>
        <p:blipFill>
          <a:blip r:embed="rId4">
            <a:alphaModFix/>
          </a:blip>
          <a:stretch>
            <a:fillRect/>
          </a:stretch>
        </p:blipFill>
        <p:spPr>
          <a:xfrm>
            <a:off x="691100" y="4022975"/>
            <a:ext cx="288028" cy="27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pic>
        <p:nvPicPr>
          <p:cNvPr id="308" name="Google Shape;308;p41"/>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309" name="Google Shape;309;p41"/>
          <p:cNvSpPr/>
          <p:nvPr/>
        </p:nvSpPr>
        <p:spPr>
          <a:xfrm>
            <a:off x="78625" y="37025"/>
            <a:ext cx="83235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Accessing, Counting, Locating &amp; Iterating Tuples Contd..</a:t>
            </a:r>
            <a:endParaRPr sz="3200">
              <a:solidFill>
                <a:srgbClr val="C00000"/>
              </a:solidFill>
              <a:latin typeface="Century Gothic"/>
              <a:ea typeface="Century Gothic"/>
              <a:cs typeface="Century Gothic"/>
              <a:sym typeface="Century Gothic"/>
            </a:endParaRPr>
          </a:p>
        </p:txBody>
      </p:sp>
      <p:sp>
        <p:nvSpPr>
          <p:cNvPr id="310" name="Google Shape;310;p41"/>
          <p:cNvSpPr txBox="1"/>
          <p:nvPr/>
        </p:nvSpPr>
        <p:spPr>
          <a:xfrm>
            <a:off x="0" y="569100"/>
            <a:ext cx="9071700" cy="4574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Iterating through tuple elements &amp; </a:t>
            </a:r>
            <a:r>
              <a:rPr lang="en">
                <a:solidFill>
                  <a:schemeClr val="dk1"/>
                </a:solidFill>
                <a:latin typeface="Calibri"/>
                <a:ea typeface="Calibri"/>
                <a:cs typeface="Calibri"/>
                <a:sym typeface="Calibri"/>
              </a:rPr>
              <a:t>Searching </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Since ,the tuples are sequences,the for loop is directly compatible for iterating through the tuple.The in and not in operators will be used to verify whether a particular element is present in a tuple or not.</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Locating</a:t>
            </a:r>
            <a:r>
              <a:rPr lang="en">
                <a:solidFill>
                  <a:schemeClr val="dk1"/>
                </a:solidFill>
                <a:latin typeface="Calibri"/>
                <a:ea typeface="Calibri"/>
                <a:cs typeface="Calibri"/>
                <a:sym typeface="Calibri"/>
              </a:rPr>
              <a:t> &amp; Counting elements within tuples</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in and not in operators will be used to verify whether a particular element is present in a tuple or not.The count() function tells us how many instances of the specified object is present in the tuple .</a:t>
            </a:r>
            <a:endParaRPr>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a:solidFill>
                <a:schemeClr val="dk1"/>
              </a:solidFill>
              <a:latin typeface="Calibri"/>
              <a:ea typeface="Calibri"/>
              <a:cs typeface="Calibri"/>
              <a:sym typeface="Calibri"/>
            </a:endParaRPr>
          </a:p>
        </p:txBody>
      </p:sp>
      <p:sp>
        <p:nvSpPr>
          <p:cNvPr id="311" name="Google Shape;311;p41"/>
          <p:cNvSpPr/>
          <p:nvPr/>
        </p:nvSpPr>
        <p:spPr>
          <a:xfrm>
            <a:off x="1129000" y="1432175"/>
            <a:ext cx="2736600" cy="1570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T=(5,2,3)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for i in T: print(i)</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rPr lang="en" sz="1300">
                <a:solidFill>
                  <a:srgbClr val="FF0000"/>
                </a:solidFill>
                <a:latin typeface="Courier New"/>
                <a:ea typeface="Courier New"/>
                <a:cs typeface="Courier New"/>
                <a:sym typeface="Courier New"/>
              </a:rPr>
              <a:t>3</a:t>
            </a:r>
            <a:endParaRPr sz="1300">
              <a:solidFill>
                <a:srgbClr val="FF0000"/>
              </a:solidFill>
              <a:latin typeface="Courier New"/>
              <a:ea typeface="Courier New"/>
              <a:cs typeface="Courier New"/>
              <a:sym typeface="Courier New"/>
            </a:endParaRPr>
          </a:p>
        </p:txBody>
      </p:sp>
      <p:pic>
        <p:nvPicPr>
          <p:cNvPr id="312" name="Google Shape;312;p41"/>
          <p:cNvPicPr preferRelativeResize="0"/>
          <p:nvPr/>
        </p:nvPicPr>
        <p:blipFill>
          <a:blip r:embed="rId4">
            <a:alphaModFix/>
          </a:blip>
          <a:stretch>
            <a:fillRect/>
          </a:stretch>
        </p:blipFill>
        <p:spPr>
          <a:xfrm>
            <a:off x="691100" y="1432175"/>
            <a:ext cx="288028" cy="276225"/>
          </a:xfrm>
          <a:prstGeom prst="rect">
            <a:avLst/>
          </a:prstGeom>
          <a:noFill/>
          <a:ln>
            <a:noFill/>
          </a:ln>
        </p:spPr>
      </p:pic>
      <p:sp>
        <p:nvSpPr>
          <p:cNvPr id="313" name="Google Shape;313;p41"/>
          <p:cNvSpPr/>
          <p:nvPr/>
        </p:nvSpPr>
        <p:spPr>
          <a:xfrm>
            <a:off x="1129000" y="3918200"/>
            <a:ext cx="3120000" cy="11487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T.count(3)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T.count(4)</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rPr lang="en" sz="1300">
                <a:solidFill>
                  <a:srgbClr val="FF0000"/>
                </a:solidFill>
                <a:latin typeface="Courier New"/>
                <a:ea typeface="Courier New"/>
                <a:cs typeface="Courier New"/>
                <a:sym typeface="Courier New"/>
              </a:rPr>
              <a:t>0</a:t>
            </a:r>
            <a:endParaRPr sz="1300">
              <a:solidFill>
                <a:srgbClr val="FF0000"/>
              </a:solidFill>
              <a:latin typeface="Courier New"/>
              <a:ea typeface="Courier New"/>
              <a:cs typeface="Courier New"/>
              <a:sym typeface="Courier New"/>
            </a:endParaRPr>
          </a:p>
        </p:txBody>
      </p:sp>
      <p:pic>
        <p:nvPicPr>
          <p:cNvPr id="314" name="Google Shape;314;p41"/>
          <p:cNvPicPr preferRelativeResize="0"/>
          <p:nvPr/>
        </p:nvPicPr>
        <p:blipFill>
          <a:blip r:embed="rId4">
            <a:alphaModFix/>
          </a:blip>
          <a:stretch>
            <a:fillRect/>
          </a:stretch>
        </p:blipFill>
        <p:spPr>
          <a:xfrm>
            <a:off x="691100" y="3870575"/>
            <a:ext cx="288028" cy="276225"/>
          </a:xfrm>
          <a:prstGeom prst="rect">
            <a:avLst/>
          </a:prstGeom>
          <a:noFill/>
          <a:ln>
            <a:noFill/>
          </a:ln>
        </p:spPr>
      </p:pic>
      <p:sp>
        <p:nvSpPr>
          <p:cNvPr id="315" name="Google Shape;315;p41"/>
          <p:cNvSpPr/>
          <p:nvPr/>
        </p:nvSpPr>
        <p:spPr>
          <a:xfrm>
            <a:off x="5008785" y="1432175"/>
            <a:ext cx="3648900" cy="1570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3in 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True</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4 not in 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True</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316" name="Google Shape;316;p41"/>
          <p:cNvPicPr preferRelativeResize="0"/>
          <p:nvPr/>
        </p:nvPicPr>
        <p:blipFill>
          <a:blip r:embed="rId4">
            <a:alphaModFix/>
          </a:blip>
          <a:stretch>
            <a:fillRect/>
          </a:stretch>
        </p:blipFill>
        <p:spPr>
          <a:xfrm>
            <a:off x="4424900" y="1432175"/>
            <a:ext cx="384050" cy="276225"/>
          </a:xfrm>
          <a:prstGeom prst="rect">
            <a:avLst/>
          </a:prstGeom>
          <a:noFill/>
          <a:ln>
            <a:noFill/>
          </a:ln>
        </p:spPr>
      </p:pic>
      <p:sp>
        <p:nvSpPr>
          <p:cNvPr id="317" name="Google Shape;317;p41"/>
          <p:cNvSpPr/>
          <p:nvPr/>
        </p:nvSpPr>
        <p:spPr>
          <a:xfrm>
            <a:off x="5015200" y="3918200"/>
            <a:ext cx="3120000" cy="11487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T.index(2)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Clr>
                <a:schemeClr val="dk1"/>
              </a:buClr>
              <a:buSzPts val="1100"/>
              <a:buFont typeface="Arial"/>
              <a:buNone/>
            </a:pPr>
            <a:r>
              <a:rPr lang="en" sz="1300">
                <a:solidFill>
                  <a:srgbClr val="FF0000"/>
                </a:solidFill>
                <a:latin typeface="Courier New"/>
                <a:ea typeface="Courier New"/>
                <a:cs typeface="Courier New"/>
                <a:sym typeface="Courier New"/>
              </a:rPr>
              <a:t>&gt;&gt;&gt; T.index(4)</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Clr>
                <a:schemeClr val="dk1"/>
              </a:buClr>
              <a:buSzPts val="1100"/>
              <a:buFont typeface="Arial"/>
              <a:buNone/>
            </a:pPr>
            <a:r>
              <a:rPr lang="en" sz="1300">
                <a:solidFill>
                  <a:srgbClr val="FF0000"/>
                </a:solidFill>
                <a:latin typeface="Courier New"/>
                <a:ea typeface="Courier New"/>
                <a:cs typeface="Courier New"/>
                <a:sym typeface="Courier New"/>
              </a:rPr>
              <a:t>throws error for this index</a:t>
            </a:r>
            <a:endParaRPr sz="1300">
              <a:solidFill>
                <a:srgbClr val="FF0000"/>
              </a:solidFill>
              <a:latin typeface="Courier New"/>
              <a:ea typeface="Courier New"/>
              <a:cs typeface="Courier New"/>
              <a:sym typeface="Courier New"/>
            </a:endParaRPr>
          </a:p>
        </p:txBody>
      </p:sp>
      <p:pic>
        <p:nvPicPr>
          <p:cNvPr id="318" name="Google Shape;318;p41"/>
          <p:cNvPicPr preferRelativeResize="0"/>
          <p:nvPr/>
        </p:nvPicPr>
        <p:blipFill>
          <a:blip r:embed="rId4">
            <a:alphaModFix/>
          </a:blip>
          <a:stretch>
            <a:fillRect/>
          </a:stretch>
        </p:blipFill>
        <p:spPr>
          <a:xfrm>
            <a:off x="4577300" y="3870575"/>
            <a:ext cx="288028" cy="276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pic>
        <p:nvPicPr>
          <p:cNvPr id="323" name="Google Shape;323;p42"/>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324" name="Google Shape;324;p42"/>
          <p:cNvSpPr/>
          <p:nvPr/>
        </p:nvSpPr>
        <p:spPr>
          <a:xfrm>
            <a:off x="78630" y="37025"/>
            <a:ext cx="8562900" cy="43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 sz="2200">
                <a:solidFill>
                  <a:srgbClr val="003399"/>
                </a:solidFill>
                <a:latin typeface="Century Gothic"/>
                <a:ea typeface="Century Gothic"/>
                <a:cs typeface="Century Gothic"/>
                <a:sym typeface="Century Gothic"/>
              </a:rPr>
              <a:t>Accessing, Counting, Locating &amp; Iterating Tuples Contd..</a:t>
            </a:r>
            <a:endParaRPr sz="3200">
              <a:solidFill>
                <a:srgbClr val="C00000"/>
              </a:solidFill>
              <a:latin typeface="Century Gothic"/>
              <a:ea typeface="Century Gothic"/>
              <a:cs typeface="Century Gothic"/>
              <a:sym typeface="Century Gothic"/>
            </a:endParaRPr>
          </a:p>
        </p:txBody>
      </p:sp>
      <p:sp>
        <p:nvSpPr>
          <p:cNvPr id="325" name="Google Shape;325;p42"/>
          <p:cNvSpPr txBox="1"/>
          <p:nvPr/>
        </p:nvSpPr>
        <p:spPr>
          <a:xfrm>
            <a:off x="0" y="721500"/>
            <a:ext cx="9071700" cy="4574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Locating elements</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index() member function of tuple searches for the first occurrence of an element within a list and returns the index where it was found, and throws a ValueError if not found.</a:t>
            </a:r>
            <a:endParaRPr>
              <a:solidFill>
                <a:schemeClr val="dk1"/>
              </a:solidFill>
              <a:latin typeface="Calibri"/>
              <a:ea typeface="Calibri"/>
              <a:cs typeface="Calibri"/>
              <a:sym typeface="Calibri"/>
            </a:endParaRPr>
          </a:p>
          <a:p>
            <a:pPr indent="457200" lvl="0" marL="457200" rtl="0" algn="l">
              <a:lnSpc>
                <a:spcPct val="115000"/>
              </a:lnSpc>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Syntax </a:t>
            </a:r>
            <a:r>
              <a:rPr lang="en">
                <a:solidFill>
                  <a:schemeClr val="dk1"/>
                </a:solidFill>
                <a:latin typeface="Calibri"/>
                <a:ea typeface="Calibri"/>
                <a:cs typeface="Calibri"/>
                <a:sym typeface="Calibri"/>
              </a:rPr>
              <a:t>:  tuple.index(x[,i[,j]])</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a:solidFill>
                <a:schemeClr val="dk1"/>
              </a:solidFill>
              <a:latin typeface="Calibri"/>
              <a:ea typeface="Calibri"/>
              <a:cs typeface="Calibri"/>
              <a:sym typeface="Calibri"/>
            </a:endParaRPr>
          </a:p>
        </p:txBody>
      </p:sp>
      <p:sp>
        <p:nvSpPr>
          <p:cNvPr id="326" name="Google Shape;326;p42"/>
          <p:cNvSpPr/>
          <p:nvPr/>
        </p:nvSpPr>
        <p:spPr>
          <a:xfrm>
            <a:off x="1129000" y="1813175"/>
            <a:ext cx="7512600" cy="25146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T=(5,2,3,2)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&gt;&gt;&gt;T.index(2)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T.index(2)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Error</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L.index(2,0,2)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327" name="Google Shape;327;p42"/>
          <p:cNvPicPr preferRelativeResize="0"/>
          <p:nvPr/>
        </p:nvPicPr>
        <p:blipFill>
          <a:blip r:embed="rId4">
            <a:alphaModFix/>
          </a:blip>
          <a:stretch>
            <a:fillRect/>
          </a:stretch>
        </p:blipFill>
        <p:spPr>
          <a:xfrm>
            <a:off x="691100" y="1813175"/>
            <a:ext cx="288028" cy="276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pic>
        <p:nvPicPr>
          <p:cNvPr id="332" name="Google Shape;332;p43"/>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333" name="Google Shape;333;p43"/>
          <p:cNvSpPr/>
          <p:nvPr/>
        </p:nvSpPr>
        <p:spPr>
          <a:xfrm>
            <a:off x="78615" y="37020"/>
            <a:ext cx="5645400" cy="43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 sz="2200">
                <a:solidFill>
                  <a:srgbClr val="003399"/>
                </a:solidFill>
                <a:latin typeface="Century Gothic"/>
                <a:ea typeface="Century Gothic"/>
                <a:cs typeface="Century Gothic"/>
                <a:sym typeface="Century Gothic"/>
              </a:rPr>
              <a:t>Locating  Tuples Contd..</a:t>
            </a:r>
            <a:endParaRPr/>
          </a:p>
        </p:txBody>
      </p:sp>
      <p:sp>
        <p:nvSpPr>
          <p:cNvPr id="334" name="Google Shape;334;p43"/>
          <p:cNvSpPr/>
          <p:nvPr/>
        </p:nvSpPr>
        <p:spPr>
          <a:xfrm>
            <a:off x="1129000" y="704675"/>
            <a:ext cx="7512600" cy="42219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Form #2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Syntax : tuple.index(x,i)</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&gt;&gt;&gt;T=(5,2,3,2)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&gt;&gt;&gt;T.index(2,2)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Form #3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Syntax : tuple.index(x,i,j)</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Clr>
                <a:schemeClr val="dk1"/>
              </a:buClr>
              <a:buSzPts val="1100"/>
              <a:buFont typeface="Arial"/>
              <a:buNone/>
            </a:pPr>
            <a:r>
              <a:rPr lang="en" sz="1300">
                <a:solidFill>
                  <a:srgbClr val="FF0000"/>
                </a:solidFill>
                <a:latin typeface="Courier New"/>
                <a:ea typeface="Courier New"/>
                <a:cs typeface="Courier New"/>
                <a:sym typeface="Courier New"/>
              </a:rPr>
              <a:t>&gt;&gt;&gt;T=(5,2,3,2)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&gt;&gt;&gt;T.index(3,0,2)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Clr>
                <a:schemeClr val="dk1"/>
              </a:buClr>
              <a:buSzPts val="1100"/>
              <a:buFont typeface="Arial"/>
              <a:buNone/>
            </a:pPr>
            <a:r>
              <a:rPr lang="en" sz="1300">
                <a:solidFill>
                  <a:srgbClr val="FF0000"/>
                </a:solidFill>
                <a:latin typeface="Courier New"/>
                <a:ea typeface="Courier New"/>
                <a:cs typeface="Courier New"/>
                <a:sym typeface="Courier New"/>
              </a:rPr>
              <a:t>Error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335" name="Google Shape;335;p43"/>
          <p:cNvPicPr preferRelativeResize="0"/>
          <p:nvPr/>
        </p:nvPicPr>
        <p:blipFill>
          <a:blip r:embed="rId4">
            <a:alphaModFix/>
          </a:blip>
          <a:stretch>
            <a:fillRect/>
          </a:stretch>
        </p:blipFill>
        <p:spPr>
          <a:xfrm>
            <a:off x="691100" y="704675"/>
            <a:ext cx="288028" cy="463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pic>
        <p:nvPicPr>
          <p:cNvPr id="340" name="Google Shape;340;p44"/>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341" name="Google Shape;341;p44"/>
          <p:cNvSpPr/>
          <p:nvPr/>
        </p:nvSpPr>
        <p:spPr>
          <a:xfrm>
            <a:off x="78615" y="37020"/>
            <a:ext cx="5645400" cy="43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200">
                <a:solidFill>
                  <a:srgbClr val="003399"/>
                </a:solidFill>
                <a:latin typeface="Century Gothic"/>
                <a:ea typeface="Century Gothic"/>
                <a:cs typeface="Century Gothic"/>
                <a:sym typeface="Century Gothic"/>
              </a:rPr>
              <a:t>Slicing, Adding &amp; Multiplying  Tuples …...</a:t>
            </a:r>
            <a:endParaRPr sz="3200">
              <a:solidFill>
                <a:srgbClr val="C00000"/>
              </a:solidFill>
              <a:latin typeface="Century Gothic"/>
              <a:ea typeface="Century Gothic"/>
              <a:cs typeface="Century Gothic"/>
              <a:sym typeface="Century Gothic"/>
            </a:endParaRPr>
          </a:p>
        </p:txBody>
      </p:sp>
      <p:sp>
        <p:nvSpPr>
          <p:cNvPr id="342" name="Google Shape;342;p44"/>
          <p:cNvSpPr txBox="1"/>
          <p:nvPr/>
        </p:nvSpPr>
        <p:spPr>
          <a:xfrm>
            <a:off x="184300" y="704675"/>
            <a:ext cx="8782500" cy="10644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 Tuple slice is a sub-tuple  extracted from  an existing Tuple.  Syntax : tuple[start:end]</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 operator is used for adding or concatenating  the tuples.</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 Operator is used for multiplying the tuples..</a:t>
            </a:r>
            <a:endParaRPr>
              <a:solidFill>
                <a:schemeClr val="dk1"/>
              </a:solidFill>
              <a:latin typeface="Calibri"/>
              <a:ea typeface="Calibri"/>
              <a:cs typeface="Calibri"/>
              <a:sym typeface="Calibri"/>
            </a:endParaRPr>
          </a:p>
        </p:txBody>
      </p:sp>
      <p:sp>
        <p:nvSpPr>
          <p:cNvPr id="343" name="Google Shape;343;p44"/>
          <p:cNvSpPr/>
          <p:nvPr/>
        </p:nvSpPr>
        <p:spPr>
          <a:xfrm>
            <a:off x="671800" y="2041775"/>
            <a:ext cx="3642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T=(5,2,3,2)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T[1:3] # slicing of tuple</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[2, 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T[1:]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(2,3,2)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&gt;&gt;&gt;T[:3]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(5,2,3,2)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344" name="Google Shape;344;p44"/>
          <p:cNvPicPr preferRelativeResize="0"/>
          <p:nvPr/>
        </p:nvPicPr>
        <p:blipFill>
          <a:blip r:embed="rId4">
            <a:alphaModFix/>
          </a:blip>
          <a:stretch>
            <a:fillRect/>
          </a:stretch>
        </p:blipFill>
        <p:spPr>
          <a:xfrm>
            <a:off x="233900" y="2041775"/>
            <a:ext cx="288028" cy="276225"/>
          </a:xfrm>
          <a:prstGeom prst="rect">
            <a:avLst/>
          </a:prstGeom>
          <a:noFill/>
          <a:ln>
            <a:noFill/>
          </a:ln>
        </p:spPr>
      </p:pic>
      <p:sp>
        <p:nvSpPr>
          <p:cNvPr id="345" name="Google Shape;345;p44"/>
          <p:cNvSpPr/>
          <p:nvPr/>
        </p:nvSpPr>
        <p:spPr>
          <a:xfrm>
            <a:off x="5015200" y="2041775"/>
            <a:ext cx="33168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&gt;&gt;&gt;T1=(1,3)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&gt;&gt;&gt;T2=(7,8)</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&gt;&gt;&gt;T3=T1+T2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T3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(1,3,7,8)</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T=(5,2,3)*3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(5,2,3,5,2,3,5,2,3)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346" name="Google Shape;346;p44"/>
          <p:cNvPicPr preferRelativeResize="0"/>
          <p:nvPr/>
        </p:nvPicPr>
        <p:blipFill>
          <a:blip r:embed="rId4">
            <a:alphaModFix/>
          </a:blip>
          <a:stretch>
            <a:fillRect/>
          </a:stretch>
        </p:blipFill>
        <p:spPr>
          <a:xfrm>
            <a:off x="4577300" y="2041775"/>
            <a:ext cx="288028" cy="27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p:nvPr/>
        </p:nvSpPr>
        <p:spPr>
          <a:xfrm>
            <a:off x="885120" y="205965"/>
            <a:ext cx="4172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Topics for the Module</a:t>
            </a:r>
            <a:endParaRPr sz="2250">
              <a:solidFill>
                <a:schemeClr val="dk1"/>
              </a:solidFill>
              <a:latin typeface="Calibri"/>
              <a:ea typeface="Calibri"/>
              <a:cs typeface="Calibri"/>
              <a:sym typeface="Calibri"/>
            </a:endParaRPr>
          </a:p>
        </p:txBody>
      </p:sp>
      <p:pic>
        <p:nvPicPr>
          <p:cNvPr descr="http://www.beaconlearningcenter.com/Weblessons/InformationElimination/graphics/PE03516_.gif" id="146" name="Google Shape;146;p27"/>
          <p:cNvPicPr preferRelativeResize="0"/>
          <p:nvPr/>
        </p:nvPicPr>
        <p:blipFill rotWithShape="1">
          <a:blip r:embed="rId3">
            <a:alphaModFix/>
          </a:blip>
          <a:srcRect b="0" l="0" r="0" t="0"/>
          <a:stretch/>
        </p:blipFill>
        <p:spPr>
          <a:xfrm>
            <a:off x="309045" y="113830"/>
            <a:ext cx="571500" cy="732486"/>
          </a:xfrm>
          <a:prstGeom prst="rect">
            <a:avLst/>
          </a:prstGeom>
          <a:noFill/>
          <a:ln>
            <a:noFill/>
          </a:ln>
        </p:spPr>
      </p:pic>
      <p:sp>
        <p:nvSpPr>
          <p:cNvPr id="147" name="Google Shape;147;p27"/>
          <p:cNvSpPr txBox="1"/>
          <p:nvPr/>
        </p:nvSpPr>
        <p:spPr>
          <a:xfrm flipH="1" rot="10800000">
            <a:off x="1" y="602790"/>
            <a:ext cx="9144000" cy="45600"/>
          </a:xfrm>
          <a:prstGeom prst="rect">
            <a:avLst/>
          </a:prstGeom>
          <a:solidFill>
            <a:srgbClr val="0070C0"/>
          </a:solidFill>
          <a:ln>
            <a:noFill/>
          </a:ln>
        </p:spPr>
        <p:txBody>
          <a:bodyPr anchorCtr="0" anchor="ctr" bIns="34275" lIns="68575" spcFirstLastPara="1" rIns="68575" wrap="square" tIns="34275">
            <a:noAutofit/>
          </a:bodyPr>
          <a:lstStyle/>
          <a:p>
            <a:pPr indent="0" lvl="0" marL="0" marR="0" rtl="0" algn="ctr">
              <a:lnSpc>
                <a:spcPct val="80000"/>
              </a:lnSpc>
              <a:spcBef>
                <a:spcPts val="0"/>
              </a:spcBef>
              <a:spcAft>
                <a:spcPts val="0"/>
              </a:spcAft>
              <a:buNone/>
            </a:pPr>
            <a:r>
              <a:rPr lang="en" sz="825">
                <a:solidFill>
                  <a:schemeClr val="dk1"/>
                </a:solidFill>
                <a:latin typeface="Calibri"/>
                <a:ea typeface="Calibri"/>
                <a:cs typeface="Calibri"/>
                <a:sym typeface="Calibri"/>
              </a:rPr>
              <a:t>`</a:t>
            </a:r>
            <a:endParaRPr sz="825">
              <a:solidFill>
                <a:schemeClr val="dk1"/>
              </a:solidFill>
              <a:latin typeface="Calibri"/>
              <a:ea typeface="Calibri"/>
              <a:cs typeface="Calibri"/>
              <a:sym typeface="Calibri"/>
            </a:endParaRPr>
          </a:p>
        </p:txBody>
      </p:sp>
      <p:sp>
        <p:nvSpPr>
          <p:cNvPr id="148" name="Google Shape;148;p27"/>
          <p:cNvSpPr/>
          <p:nvPr/>
        </p:nvSpPr>
        <p:spPr>
          <a:xfrm>
            <a:off x="590225" y="1473475"/>
            <a:ext cx="3981900" cy="292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
                <a:solidFill>
                  <a:schemeClr val="dk1"/>
                </a:solidFill>
                <a:latin typeface="Century Gothic"/>
                <a:ea typeface="Century Gothic"/>
                <a:cs typeface="Century Gothic"/>
                <a:sym typeface="Century Gothic"/>
              </a:rPr>
              <a:t>Introduction to Python Collections</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SzPts val="1100"/>
              <a:buNone/>
            </a:pPr>
            <a:r>
              <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entury Gothic"/>
                <a:ea typeface="Century Gothic"/>
                <a:cs typeface="Century Gothic"/>
                <a:sym typeface="Century Gothic"/>
              </a:rPr>
              <a:t>Lists</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SzPts val="1100"/>
              <a:buNone/>
            </a:pPr>
            <a:r>
              <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entury Gothic"/>
                <a:ea typeface="Century Gothic"/>
                <a:cs typeface="Century Gothic"/>
                <a:sym typeface="Century Gothic"/>
              </a:rPr>
              <a:t>Tuples</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SzPts val="1100"/>
              <a:buNone/>
            </a:pPr>
            <a:r>
              <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entury Gothic"/>
                <a:ea typeface="Century Gothic"/>
                <a:cs typeface="Century Gothic"/>
                <a:sym typeface="Century Gothic"/>
              </a:rPr>
              <a:t>Sets</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SzPts val="1100"/>
              <a:buNone/>
            </a:pPr>
            <a:r>
              <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entury Gothic"/>
                <a:ea typeface="Century Gothic"/>
                <a:cs typeface="Century Gothic"/>
                <a:sym typeface="Century Gothic"/>
              </a:rPr>
              <a:t>Dictionaries</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SzPts val="1100"/>
              <a:buNone/>
            </a:pPr>
            <a:r>
              <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entury Gothic"/>
                <a:ea typeface="Century Gothic"/>
                <a:cs typeface="Century Gothic"/>
                <a:sym typeface="Century Gothic"/>
              </a:rPr>
              <a:t>Exercise</a:t>
            </a:r>
            <a:r>
              <a:rPr lang="en">
                <a:solidFill>
                  <a:schemeClr val="dk1"/>
                </a:solidFill>
                <a:latin typeface="Century Gothic"/>
                <a:ea typeface="Century Gothic"/>
                <a:cs typeface="Century Gothic"/>
                <a:sym typeface="Century Gothic"/>
              </a:rPr>
              <a:t> [Hands on]</a:t>
            </a:r>
            <a:endParaRPr>
              <a:solidFill>
                <a:schemeClr val="dk1"/>
              </a:solidFill>
              <a:latin typeface="Century Gothic"/>
              <a:ea typeface="Century Gothic"/>
              <a:cs typeface="Century Gothic"/>
              <a:sym typeface="Century Gothic"/>
            </a:endParaRPr>
          </a:p>
        </p:txBody>
      </p:sp>
      <p:cxnSp>
        <p:nvCxnSpPr>
          <p:cNvPr id="149" name="Google Shape;149;p27"/>
          <p:cNvCxnSpPr/>
          <p:nvPr/>
        </p:nvCxnSpPr>
        <p:spPr>
          <a:xfrm>
            <a:off x="501070" y="1343928"/>
            <a:ext cx="4500" cy="3191400"/>
          </a:xfrm>
          <a:prstGeom prst="straightConnector1">
            <a:avLst/>
          </a:prstGeom>
          <a:noFill/>
          <a:ln cap="flat" cmpd="sng" w="25400">
            <a:solidFill>
              <a:schemeClr val="accent5"/>
            </a:solidFill>
            <a:prstDash val="solid"/>
            <a:round/>
            <a:headEnd len="sm" w="sm" type="none"/>
            <a:tailEnd len="sm" w="sm" type="none"/>
          </a:ln>
          <a:effectLst>
            <a:outerShdw blurRad="40000" rotWithShape="0" dir="5400000" dist="20000">
              <a:srgbClr val="000000">
                <a:alpha val="37650"/>
              </a:srgbClr>
            </a:outerShdw>
          </a:effectLst>
        </p:spPr>
      </p:cxnSp>
      <p:sp>
        <p:nvSpPr>
          <p:cNvPr id="150" name="Google Shape;150;p27"/>
          <p:cNvSpPr/>
          <p:nvPr/>
        </p:nvSpPr>
        <p:spPr>
          <a:xfrm>
            <a:off x="424260" y="1484143"/>
            <a:ext cx="153600" cy="192000"/>
          </a:xfrm>
          <a:prstGeom prst="ellipse">
            <a:avLst/>
          </a:prstGeom>
          <a:solidFill>
            <a:schemeClr val="lt1"/>
          </a:solidFill>
          <a:ln cap="flat" cmpd="sng" w="9525">
            <a:solidFill>
              <a:srgbClr val="0099CC"/>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27"/>
          <p:cNvSpPr/>
          <p:nvPr/>
        </p:nvSpPr>
        <p:spPr>
          <a:xfrm>
            <a:off x="299883" y="858953"/>
            <a:ext cx="55002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E36C09"/>
                </a:solidFill>
                <a:latin typeface="Century Gothic"/>
                <a:ea typeface="Century Gothic"/>
                <a:cs typeface="Century Gothic"/>
                <a:sym typeface="Century Gothic"/>
              </a:rPr>
              <a:t>After completing the module, you will be able to understand:</a:t>
            </a:r>
            <a:endParaRPr sz="1400">
              <a:solidFill>
                <a:srgbClr val="E36C09"/>
              </a:solidFill>
              <a:latin typeface="Century Gothic"/>
              <a:ea typeface="Century Gothic"/>
              <a:cs typeface="Century Gothic"/>
              <a:sym typeface="Century Gothic"/>
            </a:endParaRPr>
          </a:p>
        </p:txBody>
      </p:sp>
      <p:sp>
        <p:nvSpPr>
          <p:cNvPr id="152" name="Google Shape;152;p27"/>
          <p:cNvSpPr/>
          <p:nvPr/>
        </p:nvSpPr>
        <p:spPr>
          <a:xfrm>
            <a:off x="424260" y="2007520"/>
            <a:ext cx="153600" cy="192000"/>
          </a:xfrm>
          <a:prstGeom prst="ellipse">
            <a:avLst/>
          </a:prstGeom>
          <a:solidFill>
            <a:schemeClr val="lt1"/>
          </a:solidFill>
          <a:ln cap="flat" cmpd="sng" w="9525">
            <a:solidFill>
              <a:srgbClr val="0099CC"/>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27"/>
          <p:cNvSpPr/>
          <p:nvPr/>
        </p:nvSpPr>
        <p:spPr>
          <a:xfrm>
            <a:off x="424260" y="2530905"/>
            <a:ext cx="153600" cy="192000"/>
          </a:xfrm>
          <a:prstGeom prst="ellipse">
            <a:avLst/>
          </a:prstGeom>
          <a:solidFill>
            <a:schemeClr val="lt1"/>
          </a:solidFill>
          <a:ln cap="flat" cmpd="sng" w="9525">
            <a:solidFill>
              <a:srgbClr val="0099CC"/>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27"/>
          <p:cNvSpPr/>
          <p:nvPr/>
        </p:nvSpPr>
        <p:spPr>
          <a:xfrm>
            <a:off x="424260" y="2987400"/>
            <a:ext cx="153600" cy="192000"/>
          </a:xfrm>
          <a:prstGeom prst="ellipse">
            <a:avLst/>
          </a:prstGeom>
          <a:solidFill>
            <a:schemeClr val="lt1"/>
          </a:solidFill>
          <a:ln cap="flat" cmpd="sng" w="9525">
            <a:solidFill>
              <a:srgbClr val="0099CC"/>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27"/>
          <p:cNvSpPr/>
          <p:nvPr/>
        </p:nvSpPr>
        <p:spPr>
          <a:xfrm>
            <a:off x="436613" y="3992268"/>
            <a:ext cx="153600" cy="192000"/>
          </a:xfrm>
          <a:prstGeom prst="ellipse">
            <a:avLst/>
          </a:prstGeom>
          <a:solidFill>
            <a:schemeClr val="lt1"/>
          </a:solidFill>
          <a:ln cap="flat" cmpd="sng" w="9525">
            <a:solidFill>
              <a:srgbClr val="0099CC"/>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http://toolkit.smallbiz.nsw.gov.au/media/useruploads/images/Marketing_Ch1_Pt3_Marketing_Objectives.jpg" id="156" name="Google Shape;156;p27"/>
          <p:cNvPicPr preferRelativeResize="0"/>
          <p:nvPr/>
        </p:nvPicPr>
        <p:blipFill rotWithShape="1">
          <a:blip r:embed="rId4">
            <a:alphaModFix/>
          </a:blip>
          <a:srcRect b="0" l="0" r="0" t="0"/>
          <a:stretch/>
        </p:blipFill>
        <p:spPr>
          <a:xfrm>
            <a:off x="7029920" y="919194"/>
            <a:ext cx="2024313" cy="4190784"/>
          </a:xfrm>
          <a:prstGeom prst="rect">
            <a:avLst/>
          </a:prstGeom>
          <a:noFill/>
          <a:ln>
            <a:noFill/>
          </a:ln>
        </p:spPr>
      </p:pic>
      <p:sp>
        <p:nvSpPr>
          <p:cNvPr id="157" name="Google Shape;157;p27"/>
          <p:cNvSpPr/>
          <p:nvPr/>
        </p:nvSpPr>
        <p:spPr>
          <a:xfrm>
            <a:off x="436613" y="3495130"/>
            <a:ext cx="153600" cy="192000"/>
          </a:xfrm>
          <a:prstGeom prst="ellipse">
            <a:avLst/>
          </a:prstGeom>
          <a:solidFill>
            <a:schemeClr val="lt1"/>
          </a:solidFill>
          <a:ln cap="flat" cmpd="sng" w="9525">
            <a:solidFill>
              <a:srgbClr val="0099CC"/>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pic>
        <p:nvPicPr>
          <p:cNvPr id="351" name="Google Shape;351;p45"/>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352" name="Google Shape;352;p45"/>
          <p:cNvSpPr/>
          <p:nvPr/>
        </p:nvSpPr>
        <p:spPr>
          <a:xfrm>
            <a:off x="78615" y="37020"/>
            <a:ext cx="56454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Assigning  Tuples…..</a:t>
            </a:r>
            <a:endParaRPr sz="3200">
              <a:solidFill>
                <a:srgbClr val="C00000"/>
              </a:solidFill>
              <a:latin typeface="Century Gothic"/>
              <a:ea typeface="Century Gothic"/>
              <a:cs typeface="Century Gothic"/>
              <a:sym typeface="Century Gothic"/>
            </a:endParaRPr>
          </a:p>
        </p:txBody>
      </p:sp>
      <p:sp>
        <p:nvSpPr>
          <p:cNvPr id="353" name="Google Shape;353;p45"/>
          <p:cNvSpPr txBox="1"/>
          <p:nvPr/>
        </p:nvSpPr>
        <p:spPr>
          <a:xfrm>
            <a:off x="184300" y="889475"/>
            <a:ext cx="8782500" cy="8847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An element in a tuple can be a reference to some object .</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We cannot change the reference,But we can change the contents of the object.</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If a tuple contains a list,we can add/remove/change elements in the list for instance.</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 operator allows us to assign a tuple variable .</a:t>
            </a:r>
            <a:endParaRPr>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a:solidFill>
                <a:schemeClr val="dk1"/>
              </a:solidFill>
              <a:latin typeface="Calibri"/>
              <a:ea typeface="Calibri"/>
              <a:cs typeface="Calibri"/>
              <a:sym typeface="Calibri"/>
            </a:endParaRPr>
          </a:p>
        </p:txBody>
      </p:sp>
      <p:sp>
        <p:nvSpPr>
          <p:cNvPr id="354" name="Google Shape;354;p45"/>
          <p:cNvSpPr/>
          <p:nvPr/>
        </p:nvSpPr>
        <p:spPr>
          <a:xfrm>
            <a:off x="671800" y="2041775"/>
            <a:ext cx="3642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T1=(5,[],3)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T2=T1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T2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&gt;&gt;&gt;T1[1].append(9)</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&gt;&gt;&gt;T1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(5,[9],3)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&gt;&gt;&gt;T2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(5,[9],3)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355" name="Google Shape;355;p45"/>
          <p:cNvPicPr preferRelativeResize="0"/>
          <p:nvPr/>
        </p:nvPicPr>
        <p:blipFill>
          <a:blip r:embed="rId4">
            <a:alphaModFix/>
          </a:blip>
          <a:stretch>
            <a:fillRect/>
          </a:stretch>
        </p:blipFill>
        <p:spPr>
          <a:xfrm>
            <a:off x="233900" y="2041775"/>
            <a:ext cx="288028" cy="276225"/>
          </a:xfrm>
          <a:prstGeom prst="rect">
            <a:avLst/>
          </a:prstGeom>
          <a:noFill/>
          <a:ln>
            <a:noFill/>
          </a:ln>
        </p:spPr>
      </p:pic>
      <p:sp>
        <p:nvSpPr>
          <p:cNvPr id="356" name="Google Shape;356;p45"/>
          <p:cNvSpPr/>
          <p:nvPr/>
        </p:nvSpPr>
        <p:spPr>
          <a:xfrm>
            <a:off x="5009900" y="2005925"/>
            <a:ext cx="3642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x = y = 5</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x</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y</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&gt;&gt;&gt;x,y = 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&gt;&gt;&gt;x</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&gt;&gt;&gt;y</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357" name="Google Shape;357;p45"/>
          <p:cNvPicPr preferRelativeResize="0"/>
          <p:nvPr/>
        </p:nvPicPr>
        <p:blipFill>
          <a:blip r:embed="rId4">
            <a:alphaModFix/>
          </a:blip>
          <a:stretch>
            <a:fillRect/>
          </a:stretch>
        </p:blipFill>
        <p:spPr>
          <a:xfrm>
            <a:off x="4572000" y="2005925"/>
            <a:ext cx="288028" cy="276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pic>
        <p:nvPicPr>
          <p:cNvPr id="362" name="Google Shape;362;p46"/>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363" name="Google Shape;363;p46"/>
          <p:cNvSpPr/>
          <p:nvPr/>
        </p:nvSpPr>
        <p:spPr>
          <a:xfrm>
            <a:off x="78615" y="37020"/>
            <a:ext cx="56454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Sets </a:t>
            </a:r>
            <a:endParaRPr sz="3200">
              <a:solidFill>
                <a:srgbClr val="C00000"/>
              </a:solidFill>
              <a:latin typeface="Century Gothic"/>
              <a:ea typeface="Century Gothic"/>
              <a:cs typeface="Century Gothic"/>
              <a:sym typeface="Century Gothic"/>
            </a:endParaRPr>
          </a:p>
        </p:txBody>
      </p:sp>
      <p:sp>
        <p:nvSpPr>
          <p:cNvPr id="364" name="Google Shape;364;p46"/>
          <p:cNvSpPr txBox="1"/>
          <p:nvPr/>
        </p:nvSpPr>
        <p:spPr>
          <a:xfrm>
            <a:off x="76200" y="642950"/>
            <a:ext cx="9043500" cy="1330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 Set is an unordered collection of unique elements .</a:t>
            </a:r>
            <a:endParaRPr>
              <a:solidFill>
                <a:schemeClr val="dk1"/>
              </a:solidFill>
              <a:latin typeface="Calibri"/>
              <a:ea typeface="Calibri"/>
              <a:cs typeface="Calibri"/>
              <a:sym typeface="Calibri"/>
            </a:endParaRPr>
          </a:p>
          <a:p>
            <a:pPr indent="-317500" lvl="1" marL="9144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Unordered means that elements in a set do not have an index by which they can be addressed ..</a:t>
            </a:r>
            <a:endParaRPr>
              <a:solidFill>
                <a:schemeClr val="dk1"/>
              </a:solidFill>
              <a:latin typeface="Calibri"/>
              <a:ea typeface="Calibri"/>
              <a:cs typeface="Calibri"/>
              <a:sym typeface="Calibri"/>
            </a:endParaRPr>
          </a:p>
          <a:p>
            <a:pPr indent="-317500" lvl="1" marL="9144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Duplicate elements are not allowed .</a:t>
            </a:r>
            <a:endParaRPr>
              <a:solidFill>
                <a:schemeClr val="dk1"/>
              </a:solidFill>
              <a:latin typeface="Calibri"/>
              <a:ea typeface="Calibri"/>
              <a:cs typeface="Calibri"/>
              <a:sym typeface="Calibri"/>
            </a:endParaRPr>
          </a:p>
          <a:p>
            <a:pPr indent="-317500" lvl="1" marL="9144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 set can contain only hashable elements.In Python immutable collections are hashable and mutable are not.</a:t>
            </a:r>
            <a:endParaRPr>
              <a:solidFill>
                <a:schemeClr val="dk1"/>
              </a:solidFill>
              <a:latin typeface="Calibri"/>
              <a:ea typeface="Calibri"/>
              <a:cs typeface="Calibri"/>
              <a:sym typeface="Calibri"/>
            </a:endParaRPr>
          </a:p>
        </p:txBody>
      </p:sp>
      <p:sp>
        <p:nvSpPr>
          <p:cNvPr id="365" name="Google Shape;365;p46"/>
          <p:cNvSpPr/>
          <p:nvPr/>
        </p:nvSpPr>
        <p:spPr>
          <a:xfrm>
            <a:off x="671800" y="2041775"/>
            <a:ext cx="3642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S=set([1,2,3,4,5])</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S</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{1,2,3,4,5}</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&gt;&gt;&gt;S=set(range(1,6))</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{1,2,3,4,5}</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&gt;&gt;&gt;S={2,4,6,8}</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{8,2,4,6}</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366" name="Google Shape;366;p46"/>
          <p:cNvPicPr preferRelativeResize="0"/>
          <p:nvPr/>
        </p:nvPicPr>
        <p:blipFill>
          <a:blip r:embed="rId4">
            <a:alphaModFix/>
          </a:blip>
          <a:stretch>
            <a:fillRect/>
          </a:stretch>
        </p:blipFill>
        <p:spPr>
          <a:xfrm>
            <a:off x="233900" y="2041775"/>
            <a:ext cx="288028" cy="276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pic>
        <p:nvPicPr>
          <p:cNvPr id="371" name="Google Shape;371;p47"/>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372" name="Google Shape;372;p47"/>
          <p:cNvSpPr/>
          <p:nvPr/>
        </p:nvSpPr>
        <p:spPr>
          <a:xfrm>
            <a:off x="78630" y="37025"/>
            <a:ext cx="87039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Counting and Iterating through Set elements ...</a:t>
            </a:r>
            <a:endParaRPr sz="3200">
              <a:solidFill>
                <a:srgbClr val="C00000"/>
              </a:solidFill>
              <a:latin typeface="Century Gothic"/>
              <a:ea typeface="Century Gothic"/>
              <a:cs typeface="Century Gothic"/>
              <a:sym typeface="Century Gothic"/>
            </a:endParaRPr>
          </a:p>
        </p:txBody>
      </p:sp>
      <p:sp>
        <p:nvSpPr>
          <p:cNvPr id="373" name="Google Shape;373;p47"/>
          <p:cNvSpPr txBox="1"/>
          <p:nvPr/>
        </p:nvSpPr>
        <p:spPr>
          <a:xfrm>
            <a:off x="0" y="704675"/>
            <a:ext cx="8920500" cy="1304700"/>
          </a:xfrm>
          <a:prstGeom prst="rect">
            <a:avLst/>
          </a:prstGeom>
          <a:noFill/>
          <a:ln>
            <a:noFill/>
          </a:ln>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len() function is available to count the number of elements in a set .</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Since accessing particular set elements is not possible,iterating through a set is the only option to determine the contents of a set.</a:t>
            </a:r>
            <a:endParaRPr>
              <a:solidFill>
                <a:schemeClr val="dk1"/>
              </a:solidFill>
              <a:latin typeface="Calibri"/>
              <a:ea typeface="Calibri"/>
              <a:cs typeface="Calibri"/>
              <a:sym typeface="Calibri"/>
            </a:endParaRPr>
          </a:p>
        </p:txBody>
      </p:sp>
      <p:sp>
        <p:nvSpPr>
          <p:cNvPr id="374" name="Google Shape;374;p47"/>
          <p:cNvSpPr/>
          <p:nvPr/>
        </p:nvSpPr>
        <p:spPr>
          <a:xfrm>
            <a:off x="671800" y="2041775"/>
            <a:ext cx="3642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S=set(range(1,6))</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S</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{1,2,3,4,5}</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&gt;&gt;&gt;len(S)</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&gt;&gt;&gt;S=set()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set()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&gt;&gt;&gt;len(S)</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0</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375" name="Google Shape;375;p47"/>
          <p:cNvPicPr preferRelativeResize="0"/>
          <p:nvPr/>
        </p:nvPicPr>
        <p:blipFill>
          <a:blip r:embed="rId4">
            <a:alphaModFix/>
          </a:blip>
          <a:stretch>
            <a:fillRect/>
          </a:stretch>
        </p:blipFill>
        <p:spPr>
          <a:xfrm>
            <a:off x="233900" y="2041775"/>
            <a:ext cx="288028" cy="276225"/>
          </a:xfrm>
          <a:prstGeom prst="rect">
            <a:avLst/>
          </a:prstGeom>
          <a:noFill/>
          <a:ln>
            <a:noFill/>
          </a:ln>
        </p:spPr>
      </p:pic>
      <p:sp>
        <p:nvSpPr>
          <p:cNvPr id="376" name="Google Shape;376;p47"/>
          <p:cNvSpPr/>
          <p:nvPr/>
        </p:nvSpPr>
        <p:spPr>
          <a:xfrm>
            <a:off x="5077175" y="2009375"/>
            <a:ext cx="3642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S=set(range(1,6))</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for i in S: print(i)</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4</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5</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377" name="Google Shape;377;p47"/>
          <p:cNvPicPr preferRelativeResize="0"/>
          <p:nvPr/>
        </p:nvPicPr>
        <p:blipFill>
          <a:blip r:embed="rId4">
            <a:alphaModFix/>
          </a:blip>
          <a:stretch>
            <a:fillRect/>
          </a:stretch>
        </p:blipFill>
        <p:spPr>
          <a:xfrm>
            <a:off x="4639275" y="2009375"/>
            <a:ext cx="288028" cy="276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pic>
        <p:nvPicPr>
          <p:cNvPr id="382" name="Google Shape;382;p48"/>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383" name="Google Shape;383;p48"/>
          <p:cNvSpPr/>
          <p:nvPr/>
        </p:nvSpPr>
        <p:spPr>
          <a:xfrm>
            <a:off x="78630" y="37025"/>
            <a:ext cx="87039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Adding  Elements ...</a:t>
            </a:r>
            <a:endParaRPr sz="3200">
              <a:solidFill>
                <a:srgbClr val="C00000"/>
              </a:solidFill>
              <a:latin typeface="Century Gothic"/>
              <a:ea typeface="Century Gothic"/>
              <a:cs typeface="Century Gothic"/>
              <a:sym typeface="Century Gothic"/>
            </a:endParaRPr>
          </a:p>
        </p:txBody>
      </p:sp>
      <p:sp>
        <p:nvSpPr>
          <p:cNvPr id="384" name="Google Shape;384;p48"/>
          <p:cNvSpPr txBox="1"/>
          <p:nvPr/>
        </p:nvSpPr>
        <p:spPr>
          <a:xfrm>
            <a:off x="0" y="704675"/>
            <a:ext cx="8920500" cy="1304700"/>
          </a:xfrm>
          <a:prstGeom prst="rect">
            <a:avLst/>
          </a:prstGeom>
          <a:noFill/>
          <a:ln>
            <a:noFill/>
          </a:ln>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To Add individual elements to a set,the set.add(x) function will be used .</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To add a set of elements to another,the set.update(s) function is used.</a:t>
            </a:r>
            <a:endParaRPr>
              <a:solidFill>
                <a:schemeClr val="dk1"/>
              </a:solidFill>
              <a:latin typeface="Calibri"/>
              <a:ea typeface="Calibri"/>
              <a:cs typeface="Calibri"/>
              <a:sym typeface="Calibri"/>
            </a:endParaRPr>
          </a:p>
        </p:txBody>
      </p:sp>
      <p:sp>
        <p:nvSpPr>
          <p:cNvPr id="385" name="Google Shape;385;p48"/>
          <p:cNvSpPr/>
          <p:nvPr/>
        </p:nvSpPr>
        <p:spPr>
          <a:xfrm>
            <a:off x="671800" y="2041775"/>
            <a:ext cx="3642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S1={2,4,6,8}</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S1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{8,2,4,6}</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&gt;&gt;&gt;S2={1,3,5,7}</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{1,3,5,7}</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&gt;&gt;&gt;S1.update(S2)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{1,2,3,4,5,6,7,8}</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386" name="Google Shape;386;p48"/>
          <p:cNvPicPr preferRelativeResize="0"/>
          <p:nvPr/>
        </p:nvPicPr>
        <p:blipFill>
          <a:blip r:embed="rId4">
            <a:alphaModFix/>
          </a:blip>
          <a:stretch>
            <a:fillRect/>
          </a:stretch>
        </p:blipFill>
        <p:spPr>
          <a:xfrm>
            <a:off x="233900" y="2041775"/>
            <a:ext cx="288028" cy="276225"/>
          </a:xfrm>
          <a:prstGeom prst="rect">
            <a:avLst/>
          </a:prstGeom>
          <a:noFill/>
          <a:ln>
            <a:noFill/>
          </a:ln>
        </p:spPr>
      </p:pic>
      <p:sp>
        <p:nvSpPr>
          <p:cNvPr id="387" name="Google Shape;387;p48"/>
          <p:cNvSpPr/>
          <p:nvPr/>
        </p:nvSpPr>
        <p:spPr>
          <a:xfrm>
            <a:off x="5077175" y="2009375"/>
            <a:ext cx="3642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S=set(range(1,6))</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S</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{1,2,3,4,5}</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&gt;&gt;&gt;S.add(9)</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{1,2,3,4,5,9}</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388" name="Google Shape;388;p48"/>
          <p:cNvPicPr preferRelativeResize="0"/>
          <p:nvPr/>
        </p:nvPicPr>
        <p:blipFill>
          <a:blip r:embed="rId4">
            <a:alphaModFix/>
          </a:blip>
          <a:stretch>
            <a:fillRect/>
          </a:stretch>
        </p:blipFill>
        <p:spPr>
          <a:xfrm>
            <a:off x="4639275" y="2009375"/>
            <a:ext cx="288028" cy="276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pic>
        <p:nvPicPr>
          <p:cNvPr id="393" name="Google Shape;393;p49"/>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394" name="Google Shape;394;p49"/>
          <p:cNvSpPr/>
          <p:nvPr/>
        </p:nvSpPr>
        <p:spPr>
          <a:xfrm>
            <a:off x="78630" y="37025"/>
            <a:ext cx="87039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Deleting</a:t>
            </a:r>
            <a:r>
              <a:rPr lang="en" sz="2200">
                <a:solidFill>
                  <a:srgbClr val="003399"/>
                </a:solidFill>
                <a:latin typeface="Century Gothic"/>
                <a:ea typeface="Century Gothic"/>
                <a:cs typeface="Century Gothic"/>
                <a:sym typeface="Century Gothic"/>
              </a:rPr>
              <a:t> Set elements ...</a:t>
            </a:r>
            <a:endParaRPr sz="3200">
              <a:solidFill>
                <a:srgbClr val="C00000"/>
              </a:solidFill>
              <a:latin typeface="Century Gothic"/>
              <a:ea typeface="Century Gothic"/>
              <a:cs typeface="Century Gothic"/>
              <a:sym typeface="Century Gothic"/>
            </a:endParaRPr>
          </a:p>
        </p:txBody>
      </p:sp>
      <p:sp>
        <p:nvSpPr>
          <p:cNvPr id="395" name="Google Shape;395;p49"/>
          <p:cNvSpPr txBox="1"/>
          <p:nvPr/>
        </p:nvSpPr>
        <p:spPr>
          <a:xfrm>
            <a:off x="0" y="704675"/>
            <a:ext cx="8920500" cy="1304700"/>
          </a:xfrm>
          <a:prstGeom prst="rect">
            <a:avLst/>
          </a:prstGeom>
          <a:noFill/>
          <a:ln>
            <a:noFill/>
          </a:ln>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set.pop() function deletes an element from the set and returns the element deleted .We cannot predict which element will actually get deleted.</a:t>
            </a:r>
            <a:r>
              <a:rPr lang="en">
                <a:solidFill>
                  <a:schemeClr val="dk1"/>
                </a:solidFill>
                <a:latin typeface="Calibri"/>
                <a:ea typeface="Calibri"/>
                <a:cs typeface="Calibri"/>
                <a:sym typeface="Calibri"/>
              </a:rPr>
              <a:t>Error if value not found.</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set.remove(x) function removes the element x from the set .Error if value not found.</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function set.clear() deletes all elements in the set.</a:t>
            </a:r>
            <a:endParaRPr>
              <a:solidFill>
                <a:schemeClr val="dk1"/>
              </a:solidFill>
              <a:latin typeface="Calibri"/>
              <a:ea typeface="Calibri"/>
              <a:cs typeface="Calibri"/>
              <a:sym typeface="Calibri"/>
            </a:endParaRPr>
          </a:p>
        </p:txBody>
      </p:sp>
      <p:sp>
        <p:nvSpPr>
          <p:cNvPr id="396" name="Google Shape;396;p49"/>
          <p:cNvSpPr/>
          <p:nvPr/>
        </p:nvSpPr>
        <p:spPr>
          <a:xfrm>
            <a:off x="671800" y="2041775"/>
            <a:ext cx="3642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S=set(range(1,6))</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S</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{1,2,3,4,5}</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&gt;&gt;&gt;S.pop()</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{2,3,4,5}</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&gt;&gt;&gt;S.pop()</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397" name="Google Shape;397;p49"/>
          <p:cNvPicPr preferRelativeResize="0"/>
          <p:nvPr/>
        </p:nvPicPr>
        <p:blipFill>
          <a:blip r:embed="rId4">
            <a:alphaModFix/>
          </a:blip>
          <a:stretch>
            <a:fillRect/>
          </a:stretch>
        </p:blipFill>
        <p:spPr>
          <a:xfrm>
            <a:off x="233900" y="2041775"/>
            <a:ext cx="288028" cy="276225"/>
          </a:xfrm>
          <a:prstGeom prst="rect">
            <a:avLst/>
          </a:prstGeom>
          <a:noFill/>
          <a:ln>
            <a:noFill/>
          </a:ln>
        </p:spPr>
      </p:pic>
      <p:sp>
        <p:nvSpPr>
          <p:cNvPr id="398" name="Google Shape;398;p49"/>
          <p:cNvSpPr/>
          <p:nvPr/>
        </p:nvSpPr>
        <p:spPr>
          <a:xfrm>
            <a:off x="5077175" y="2009375"/>
            <a:ext cx="3642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S=set(range(1,6))</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S</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{1,2,3,4,5}</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&gt;&gt;&gt;S.remove(3)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{1,2,4,5}</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Clr>
                <a:schemeClr val="dk1"/>
              </a:buClr>
              <a:buSzPts val="1100"/>
              <a:buFont typeface="Arial"/>
              <a:buNone/>
            </a:pPr>
            <a:r>
              <a:rPr lang="en" sz="1300">
                <a:solidFill>
                  <a:srgbClr val="FF0000"/>
                </a:solidFill>
                <a:latin typeface="Courier New"/>
                <a:ea typeface="Courier New"/>
                <a:cs typeface="Courier New"/>
                <a:sym typeface="Courier New"/>
              </a:rPr>
              <a:t>&gt;&gt;&gt; S=set(range(1,6))</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S.clear()</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Clr>
                <a:schemeClr val="dk1"/>
              </a:buClr>
              <a:buSzPts val="1100"/>
              <a:buFont typeface="Arial"/>
              <a:buNone/>
            </a:pPr>
            <a:r>
              <a:rPr lang="en" sz="1300">
                <a:solidFill>
                  <a:srgbClr val="FF0000"/>
                </a:solidFill>
                <a:latin typeface="Courier New"/>
                <a:ea typeface="Courier New"/>
                <a:cs typeface="Courier New"/>
                <a:sym typeface="Courier New"/>
              </a:rPr>
              <a:t>set()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399" name="Google Shape;399;p49"/>
          <p:cNvPicPr preferRelativeResize="0"/>
          <p:nvPr/>
        </p:nvPicPr>
        <p:blipFill>
          <a:blip r:embed="rId4">
            <a:alphaModFix/>
          </a:blip>
          <a:stretch>
            <a:fillRect/>
          </a:stretch>
        </p:blipFill>
        <p:spPr>
          <a:xfrm>
            <a:off x="4639275" y="2009375"/>
            <a:ext cx="288028" cy="276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pic>
        <p:nvPicPr>
          <p:cNvPr id="404" name="Google Shape;404;p50"/>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405" name="Google Shape;405;p50"/>
          <p:cNvSpPr/>
          <p:nvPr/>
        </p:nvSpPr>
        <p:spPr>
          <a:xfrm>
            <a:off x="78630" y="37025"/>
            <a:ext cx="87039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Set Operations</a:t>
            </a:r>
            <a:r>
              <a:rPr lang="en" sz="2200">
                <a:solidFill>
                  <a:srgbClr val="003399"/>
                </a:solidFill>
                <a:latin typeface="Century Gothic"/>
                <a:ea typeface="Century Gothic"/>
                <a:cs typeface="Century Gothic"/>
                <a:sym typeface="Century Gothic"/>
              </a:rPr>
              <a:t> ...UNION</a:t>
            </a:r>
            <a:endParaRPr sz="3200">
              <a:solidFill>
                <a:srgbClr val="C00000"/>
              </a:solidFill>
              <a:latin typeface="Century Gothic"/>
              <a:ea typeface="Century Gothic"/>
              <a:cs typeface="Century Gothic"/>
              <a:sym typeface="Century Gothic"/>
            </a:endParaRPr>
          </a:p>
        </p:txBody>
      </p:sp>
      <p:sp>
        <p:nvSpPr>
          <p:cNvPr id="406" name="Google Shape;406;p50"/>
          <p:cNvSpPr txBox="1"/>
          <p:nvPr/>
        </p:nvSpPr>
        <p:spPr>
          <a:xfrm>
            <a:off x="0" y="704675"/>
            <a:ext cx="8920500" cy="1304700"/>
          </a:xfrm>
          <a:prstGeom prst="rect">
            <a:avLst/>
          </a:prstGeom>
          <a:noFill/>
          <a:ln>
            <a:noFill/>
          </a:ln>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set.union(s) function returns a new set that represents the union of the set.</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 operator plays the same role as set.union(s) .</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set.update(s) function also finds the union,but stores it back into the original set.</a:t>
            </a:r>
            <a:endParaRPr>
              <a:solidFill>
                <a:schemeClr val="dk1"/>
              </a:solidFill>
              <a:latin typeface="Calibri"/>
              <a:ea typeface="Calibri"/>
              <a:cs typeface="Calibri"/>
              <a:sym typeface="Calibri"/>
            </a:endParaRPr>
          </a:p>
        </p:txBody>
      </p:sp>
      <p:sp>
        <p:nvSpPr>
          <p:cNvPr id="407" name="Google Shape;407;p50"/>
          <p:cNvSpPr/>
          <p:nvPr/>
        </p:nvSpPr>
        <p:spPr>
          <a:xfrm>
            <a:off x="671800" y="2041775"/>
            <a:ext cx="3642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S1={1,2}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&gt;&gt;&gt;S2={2,3}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S1.union(S2)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Clr>
                <a:schemeClr val="dk1"/>
              </a:buClr>
              <a:buSzPts val="1100"/>
              <a:buFont typeface="Arial"/>
              <a:buNone/>
            </a:pPr>
            <a:r>
              <a:rPr lang="en" sz="1300">
                <a:solidFill>
                  <a:srgbClr val="FF0000"/>
                </a:solidFill>
                <a:latin typeface="Courier New"/>
                <a:ea typeface="Courier New"/>
                <a:cs typeface="Courier New"/>
                <a:sym typeface="Courier New"/>
              </a:rPr>
              <a:t>&gt;&gt;&gt; S1={1,2}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Clr>
                <a:schemeClr val="dk1"/>
              </a:buClr>
              <a:buSzPts val="1100"/>
              <a:buFont typeface="Arial"/>
              <a:buNone/>
            </a:pPr>
            <a:r>
              <a:rPr lang="en" sz="1300">
                <a:solidFill>
                  <a:srgbClr val="FF0000"/>
                </a:solidFill>
                <a:latin typeface="Courier New"/>
                <a:ea typeface="Courier New"/>
                <a:cs typeface="Courier New"/>
                <a:sym typeface="Courier New"/>
              </a:rPr>
              <a:t>&gt;&gt;&gt;S2={2,3}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S1 | S2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Clr>
                <a:schemeClr val="dk1"/>
              </a:buClr>
              <a:buSzPts val="1100"/>
              <a:buFont typeface="Arial"/>
              <a:buNone/>
            </a:pPr>
            <a:r>
              <a:rPr lang="en" sz="1300">
                <a:solidFill>
                  <a:srgbClr val="FF0000"/>
                </a:solidFill>
                <a:latin typeface="Courier New"/>
                <a:ea typeface="Courier New"/>
                <a:cs typeface="Courier New"/>
                <a:sym typeface="Courier New"/>
              </a:rPr>
              <a:t>{1,2}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408" name="Google Shape;408;p50"/>
          <p:cNvPicPr preferRelativeResize="0"/>
          <p:nvPr/>
        </p:nvPicPr>
        <p:blipFill>
          <a:blip r:embed="rId4">
            <a:alphaModFix/>
          </a:blip>
          <a:stretch>
            <a:fillRect/>
          </a:stretch>
        </p:blipFill>
        <p:spPr>
          <a:xfrm>
            <a:off x="233900" y="2041775"/>
            <a:ext cx="288028" cy="276225"/>
          </a:xfrm>
          <a:prstGeom prst="rect">
            <a:avLst/>
          </a:prstGeom>
          <a:noFill/>
          <a:ln>
            <a:noFill/>
          </a:ln>
        </p:spPr>
      </p:pic>
      <p:sp>
        <p:nvSpPr>
          <p:cNvPr id="409" name="Google Shape;409;p50"/>
          <p:cNvSpPr/>
          <p:nvPr/>
        </p:nvSpPr>
        <p:spPr>
          <a:xfrm>
            <a:off x="5077175" y="2009375"/>
            <a:ext cx="3642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{1,2}.union({2,3})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&gt;&gt;&gt;{1}.union({2},{3},{4})</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{1,2,3,4}</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&gt;&gt;&gt;{1} | {2} | {3} | {4}</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{1,2,3,4}</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Clr>
                <a:schemeClr val="dk1"/>
              </a:buClr>
              <a:buSzPts val="1100"/>
              <a:buFont typeface="Arial"/>
              <a:buNone/>
            </a:pPr>
            <a:r>
              <a:rPr lang="en" sz="1300">
                <a:solidFill>
                  <a:srgbClr val="FF0000"/>
                </a:solidFill>
                <a:latin typeface="Courier New"/>
                <a:ea typeface="Courier New"/>
                <a:cs typeface="Courier New"/>
                <a:sym typeface="Courier New"/>
              </a:rPr>
              <a:t>&gt;&gt;&gt; S1={1,2}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Clr>
                <a:schemeClr val="dk1"/>
              </a:buClr>
              <a:buSzPts val="1100"/>
              <a:buFont typeface="Arial"/>
              <a:buNone/>
            </a:pPr>
            <a:r>
              <a:rPr lang="en" sz="1300">
                <a:solidFill>
                  <a:srgbClr val="FF0000"/>
                </a:solidFill>
                <a:latin typeface="Courier New"/>
                <a:ea typeface="Courier New"/>
                <a:cs typeface="Courier New"/>
                <a:sym typeface="Courier New"/>
              </a:rPr>
              <a:t>&gt;&gt;&gt;S2={2,3}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Clr>
                <a:schemeClr val="dk1"/>
              </a:buClr>
              <a:buSzPts val="1100"/>
              <a:buFont typeface="Arial"/>
              <a:buNone/>
            </a:pPr>
            <a:r>
              <a:rPr lang="en" sz="1300">
                <a:solidFill>
                  <a:srgbClr val="FF0000"/>
                </a:solidFill>
                <a:latin typeface="Courier New"/>
                <a:ea typeface="Courier New"/>
                <a:cs typeface="Courier New"/>
                <a:sym typeface="Courier New"/>
              </a:rPr>
              <a:t>&gt;&gt;&gt; S1.update(S2)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Clr>
                <a:schemeClr val="dk1"/>
              </a:buClr>
              <a:buSzPts val="1100"/>
              <a:buFont typeface="Arial"/>
              <a:buNone/>
            </a:pPr>
            <a:r>
              <a:rPr lang="en" sz="1300">
                <a:solidFill>
                  <a:srgbClr val="FF0000"/>
                </a:solidFill>
                <a:latin typeface="Courier New"/>
                <a:ea typeface="Courier New"/>
                <a:cs typeface="Courier New"/>
                <a:sym typeface="Courier New"/>
              </a:rPr>
              <a:t>&gt;&gt;&gt;S1 ---&gt;{1,2,3}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410" name="Google Shape;410;p50"/>
          <p:cNvPicPr preferRelativeResize="0"/>
          <p:nvPr/>
        </p:nvPicPr>
        <p:blipFill>
          <a:blip r:embed="rId4">
            <a:alphaModFix/>
          </a:blip>
          <a:stretch>
            <a:fillRect/>
          </a:stretch>
        </p:blipFill>
        <p:spPr>
          <a:xfrm>
            <a:off x="4639275" y="2009375"/>
            <a:ext cx="288028" cy="276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pic>
        <p:nvPicPr>
          <p:cNvPr id="415" name="Google Shape;415;p51"/>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416" name="Google Shape;416;p51"/>
          <p:cNvSpPr/>
          <p:nvPr/>
        </p:nvSpPr>
        <p:spPr>
          <a:xfrm>
            <a:off x="78630" y="37025"/>
            <a:ext cx="87039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Set Operations ...INTERSECTION</a:t>
            </a:r>
            <a:endParaRPr sz="3200">
              <a:solidFill>
                <a:srgbClr val="C00000"/>
              </a:solidFill>
              <a:latin typeface="Century Gothic"/>
              <a:ea typeface="Century Gothic"/>
              <a:cs typeface="Century Gothic"/>
              <a:sym typeface="Century Gothic"/>
            </a:endParaRPr>
          </a:p>
        </p:txBody>
      </p:sp>
      <p:sp>
        <p:nvSpPr>
          <p:cNvPr id="417" name="Google Shape;417;p51"/>
          <p:cNvSpPr txBox="1"/>
          <p:nvPr/>
        </p:nvSpPr>
        <p:spPr>
          <a:xfrm>
            <a:off x="0" y="704675"/>
            <a:ext cx="8920500" cy="1304700"/>
          </a:xfrm>
          <a:prstGeom prst="rect">
            <a:avLst/>
          </a:prstGeom>
          <a:noFill/>
          <a:ln>
            <a:noFill/>
          </a:ln>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set.intersection(s) function returns a new set that represents the intersection of the sets.</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&amp; operator plays the same role as set.intersection(s) .</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set.intersection_update(s) function also finds the intersection,but stores it back into the original set.</a:t>
            </a:r>
            <a:endParaRPr>
              <a:solidFill>
                <a:schemeClr val="dk1"/>
              </a:solidFill>
              <a:latin typeface="Calibri"/>
              <a:ea typeface="Calibri"/>
              <a:cs typeface="Calibri"/>
              <a:sym typeface="Calibri"/>
            </a:endParaRPr>
          </a:p>
        </p:txBody>
      </p:sp>
      <p:sp>
        <p:nvSpPr>
          <p:cNvPr id="418" name="Google Shape;418;p51"/>
          <p:cNvSpPr/>
          <p:nvPr/>
        </p:nvSpPr>
        <p:spPr>
          <a:xfrm>
            <a:off x="671800" y="2041775"/>
            <a:ext cx="3642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S1={1,2}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&gt;&gt;&gt;S2={2,3}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S1.intersection(S2)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S1={1,2}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&gt;&gt;&gt;S2={2,3}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S1 &amp; S2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419" name="Google Shape;419;p51"/>
          <p:cNvPicPr preferRelativeResize="0"/>
          <p:nvPr/>
        </p:nvPicPr>
        <p:blipFill>
          <a:blip r:embed="rId4">
            <a:alphaModFix/>
          </a:blip>
          <a:stretch>
            <a:fillRect/>
          </a:stretch>
        </p:blipFill>
        <p:spPr>
          <a:xfrm>
            <a:off x="233900" y="2041775"/>
            <a:ext cx="288028" cy="276225"/>
          </a:xfrm>
          <a:prstGeom prst="rect">
            <a:avLst/>
          </a:prstGeom>
          <a:noFill/>
          <a:ln>
            <a:noFill/>
          </a:ln>
        </p:spPr>
      </p:pic>
      <p:sp>
        <p:nvSpPr>
          <p:cNvPr id="420" name="Google Shape;420;p51"/>
          <p:cNvSpPr/>
          <p:nvPr/>
        </p:nvSpPr>
        <p:spPr>
          <a:xfrm>
            <a:off x="5077175" y="2009375"/>
            <a:ext cx="3642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{1,2}.intersection({2,3})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&gt;&gt;&gt;{1,2,3}.intersection({2,3,4},{1,3,5})</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&gt;&gt;&gt;S1={1,2}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&gt;&gt;&gt;S2={2,3}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&gt;&gt;&gt;S1.intersection_update(S2)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421" name="Google Shape;421;p51"/>
          <p:cNvPicPr preferRelativeResize="0"/>
          <p:nvPr/>
        </p:nvPicPr>
        <p:blipFill>
          <a:blip r:embed="rId4">
            <a:alphaModFix/>
          </a:blip>
          <a:stretch>
            <a:fillRect/>
          </a:stretch>
        </p:blipFill>
        <p:spPr>
          <a:xfrm>
            <a:off x="4639275" y="2009375"/>
            <a:ext cx="288028" cy="276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pic>
        <p:nvPicPr>
          <p:cNvPr id="426" name="Google Shape;426;p52"/>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427" name="Google Shape;427;p52"/>
          <p:cNvSpPr/>
          <p:nvPr/>
        </p:nvSpPr>
        <p:spPr>
          <a:xfrm>
            <a:off x="78630" y="37025"/>
            <a:ext cx="87039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Set Operations ...DIFFERENCE</a:t>
            </a:r>
            <a:endParaRPr sz="3200">
              <a:solidFill>
                <a:srgbClr val="C00000"/>
              </a:solidFill>
              <a:latin typeface="Century Gothic"/>
              <a:ea typeface="Century Gothic"/>
              <a:cs typeface="Century Gothic"/>
              <a:sym typeface="Century Gothic"/>
            </a:endParaRPr>
          </a:p>
        </p:txBody>
      </p:sp>
      <p:sp>
        <p:nvSpPr>
          <p:cNvPr id="428" name="Google Shape;428;p52"/>
          <p:cNvSpPr txBox="1"/>
          <p:nvPr/>
        </p:nvSpPr>
        <p:spPr>
          <a:xfrm>
            <a:off x="0" y="704675"/>
            <a:ext cx="8920500" cy="1304700"/>
          </a:xfrm>
          <a:prstGeom prst="rect">
            <a:avLst/>
          </a:prstGeom>
          <a:noFill/>
          <a:ln>
            <a:noFill/>
          </a:ln>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set.difference(s) function returns a new set that represents the difference of the sets.</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 operator plays the same role as set.difference(s) .</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set.difference_update(s) function also finds the difference,but stores it back into the original set.</a:t>
            </a:r>
            <a:endParaRPr>
              <a:solidFill>
                <a:schemeClr val="dk1"/>
              </a:solidFill>
              <a:latin typeface="Calibri"/>
              <a:ea typeface="Calibri"/>
              <a:cs typeface="Calibri"/>
              <a:sym typeface="Calibri"/>
            </a:endParaRPr>
          </a:p>
        </p:txBody>
      </p:sp>
      <p:sp>
        <p:nvSpPr>
          <p:cNvPr id="429" name="Google Shape;429;p52"/>
          <p:cNvSpPr/>
          <p:nvPr/>
        </p:nvSpPr>
        <p:spPr>
          <a:xfrm>
            <a:off x="671800" y="2041775"/>
            <a:ext cx="3642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S1={1,2}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&gt;&gt;&gt;S2={2,3}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S1.difference(S2)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S1={1,2}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&gt;&gt;&gt;S2={2,3}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S1 - S2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430" name="Google Shape;430;p52"/>
          <p:cNvPicPr preferRelativeResize="0"/>
          <p:nvPr/>
        </p:nvPicPr>
        <p:blipFill>
          <a:blip r:embed="rId4">
            <a:alphaModFix/>
          </a:blip>
          <a:stretch>
            <a:fillRect/>
          </a:stretch>
        </p:blipFill>
        <p:spPr>
          <a:xfrm>
            <a:off x="233900" y="2041775"/>
            <a:ext cx="288028" cy="276225"/>
          </a:xfrm>
          <a:prstGeom prst="rect">
            <a:avLst/>
          </a:prstGeom>
          <a:noFill/>
          <a:ln>
            <a:noFill/>
          </a:ln>
        </p:spPr>
      </p:pic>
      <p:sp>
        <p:nvSpPr>
          <p:cNvPr id="431" name="Google Shape;431;p52"/>
          <p:cNvSpPr/>
          <p:nvPr/>
        </p:nvSpPr>
        <p:spPr>
          <a:xfrm>
            <a:off x="5077175" y="2009375"/>
            <a:ext cx="3642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{1,2}.difference({2,3})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a:t>
            </a:r>
            <a:r>
              <a:rPr lang="en" sz="1300">
                <a:solidFill>
                  <a:srgbClr val="FF0000"/>
                </a:solidFill>
                <a:latin typeface="Courier New"/>
                <a:ea typeface="Courier New"/>
                <a:cs typeface="Courier New"/>
                <a:sym typeface="Courier New"/>
              </a:rPr>
              <a:t>{1,2,3}.difference({2,4,6},{3,6,9})</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&gt;&gt;&gt;S1={1,2}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&gt;&gt;&gt;S2={2,3}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&gt;&gt;&gt;S1.difference_update(S2)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&gt;&gt;&gt;S1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432" name="Google Shape;432;p52"/>
          <p:cNvPicPr preferRelativeResize="0"/>
          <p:nvPr/>
        </p:nvPicPr>
        <p:blipFill>
          <a:blip r:embed="rId4">
            <a:alphaModFix/>
          </a:blip>
          <a:stretch>
            <a:fillRect/>
          </a:stretch>
        </p:blipFill>
        <p:spPr>
          <a:xfrm>
            <a:off x="4639275" y="2009375"/>
            <a:ext cx="288028" cy="276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pic>
        <p:nvPicPr>
          <p:cNvPr id="437" name="Google Shape;437;p53"/>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438" name="Google Shape;438;p53"/>
          <p:cNvSpPr/>
          <p:nvPr/>
        </p:nvSpPr>
        <p:spPr>
          <a:xfrm>
            <a:off x="78630" y="37025"/>
            <a:ext cx="87039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Dictionaries ….</a:t>
            </a:r>
            <a:endParaRPr sz="3200">
              <a:solidFill>
                <a:srgbClr val="C00000"/>
              </a:solidFill>
              <a:latin typeface="Century Gothic"/>
              <a:ea typeface="Century Gothic"/>
              <a:cs typeface="Century Gothic"/>
              <a:sym typeface="Century Gothic"/>
            </a:endParaRPr>
          </a:p>
        </p:txBody>
      </p:sp>
      <p:sp>
        <p:nvSpPr>
          <p:cNvPr id="439" name="Google Shape;439;p53"/>
          <p:cNvSpPr txBox="1"/>
          <p:nvPr/>
        </p:nvSpPr>
        <p:spPr>
          <a:xfrm>
            <a:off x="0" y="704675"/>
            <a:ext cx="8920500" cy="1304700"/>
          </a:xfrm>
          <a:prstGeom prst="rect">
            <a:avLst/>
          </a:prstGeom>
          <a:noFill/>
          <a:ln>
            <a:noFill/>
          </a:ln>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 dictionary is a collection of key-value pairs subject to the constraint that all the keys should be unique.</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keys of a dictionary can be considered to be members of a set,with each key keeping track of a value.</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 dictionary object can be created and assigned to a variable using the dict() function .</a:t>
            </a:r>
            <a:endParaRPr>
              <a:solidFill>
                <a:schemeClr val="dk1"/>
              </a:solidFill>
              <a:latin typeface="Calibri"/>
              <a:ea typeface="Calibri"/>
              <a:cs typeface="Calibri"/>
              <a:sym typeface="Calibri"/>
            </a:endParaRPr>
          </a:p>
        </p:txBody>
      </p:sp>
      <p:sp>
        <p:nvSpPr>
          <p:cNvPr id="440" name="Google Shape;440;p53"/>
          <p:cNvSpPr/>
          <p:nvPr/>
        </p:nvSpPr>
        <p:spPr>
          <a:xfrm>
            <a:off x="671800" y="2041775"/>
            <a:ext cx="6759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D=dict([(‘apple’,’red’),(‘grapes’,’green’)])</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&gt;&gt;&gt;D</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{‘grapes’: ‘green’ , ‘apple’: ‘red’}</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&gt;&gt;&gt;D={</a:t>
            </a:r>
            <a:r>
              <a:rPr lang="en" sz="1300">
                <a:solidFill>
                  <a:srgbClr val="FF0000"/>
                </a:solidFill>
                <a:latin typeface="Courier New"/>
                <a:ea typeface="Courier New"/>
                <a:cs typeface="Courier New"/>
                <a:sym typeface="Courier New"/>
              </a:rPr>
              <a:t>‘apple’: ‘red’,‘grapes’: ‘green’}</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&gt;&gt;&gt;D</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Clr>
                <a:schemeClr val="dk1"/>
              </a:buClr>
              <a:buSzPts val="1100"/>
              <a:buFont typeface="Arial"/>
              <a:buNone/>
            </a:pPr>
            <a:r>
              <a:rPr lang="en" sz="1300">
                <a:solidFill>
                  <a:srgbClr val="FF0000"/>
                </a:solidFill>
                <a:latin typeface="Courier New"/>
                <a:ea typeface="Courier New"/>
                <a:cs typeface="Courier New"/>
                <a:sym typeface="Courier New"/>
              </a:rPr>
              <a:t>{‘grapes’: ‘green’ , ‘apple’: ‘red’}</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441" name="Google Shape;441;p53"/>
          <p:cNvPicPr preferRelativeResize="0"/>
          <p:nvPr/>
        </p:nvPicPr>
        <p:blipFill>
          <a:blip r:embed="rId4">
            <a:alphaModFix/>
          </a:blip>
          <a:stretch>
            <a:fillRect/>
          </a:stretch>
        </p:blipFill>
        <p:spPr>
          <a:xfrm>
            <a:off x="233900" y="2041775"/>
            <a:ext cx="288028" cy="276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pic>
        <p:nvPicPr>
          <p:cNvPr id="446" name="Google Shape;446;p54"/>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447" name="Google Shape;447;p54"/>
          <p:cNvSpPr/>
          <p:nvPr/>
        </p:nvSpPr>
        <p:spPr>
          <a:xfrm>
            <a:off x="78630" y="37025"/>
            <a:ext cx="87039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Accessing </a:t>
            </a:r>
            <a:r>
              <a:rPr lang="en" sz="2200">
                <a:solidFill>
                  <a:srgbClr val="003399"/>
                </a:solidFill>
                <a:latin typeface="Century Gothic"/>
                <a:ea typeface="Century Gothic"/>
                <a:cs typeface="Century Gothic"/>
                <a:sym typeface="Century Gothic"/>
              </a:rPr>
              <a:t>Dictionary elements ….</a:t>
            </a:r>
            <a:endParaRPr sz="3200">
              <a:solidFill>
                <a:srgbClr val="C00000"/>
              </a:solidFill>
              <a:latin typeface="Century Gothic"/>
              <a:ea typeface="Century Gothic"/>
              <a:cs typeface="Century Gothic"/>
              <a:sym typeface="Century Gothic"/>
            </a:endParaRPr>
          </a:p>
        </p:txBody>
      </p:sp>
      <p:sp>
        <p:nvSpPr>
          <p:cNvPr id="448" name="Google Shape;448;p54"/>
          <p:cNvSpPr txBox="1"/>
          <p:nvPr/>
        </p:nvSpPr>
        <p:spPr>
          <a:xfrm>
            <a:off x="0" y="704675"/>
            <a:ext cx="8920500" cy="1304700"/>
          </a:xfrm>
          <a:prstGeom prst="rect">
            <a:avLst/>
          </a:prstGeom>
          <a:noFill/>
          <a:ln>
            <a:noFill/>
          </a:ln>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 dictionary can be viewed as a special kind of array whose subscripts are strings instead of integers</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 operator is used to access an element of a list given it’s key.</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An attempt to access a value using a key that does not exist in the dictionary results in a Key error.</a:t>
            </a:r>
            <a:endParaRPr>
              <a:solidFill>
                <a:schemeClr val="dk1"/>
              </a:solidFill>
              <a:latin typeface="Calibri"/>
              <a:ea typeface="Calibri"/>
              <a:cs typeface="Calibri"/>
              <a:sym typeface="Calibri"/>
            </a:endParaRPr>
          </a:p>
        </p:txBody>
      </p:sp>
      <p:sp>
        <p:nvSpPr>
          <p:cNvPr id="449" name="Google Shape;449;p54"/>
          <p:cNvSpPr/>
          <p:nvPr/>
        </p:nvSpPr>
        <p:spPr>
          <a:xfrm>
            <a:off x="671800" y="2041775"/>
            <a:ext cx="6759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&gt;&gt;&gt;D={‘apple’: ‘red’,‘grapes’: ‘green’}</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&gt;&gt;&gt;D[‘apple’]</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‘red’</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&gt;&gt;&gt;D[‘grapes’]</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‘green’</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&gt;&gt;&gt;D={‘apple’: ‘red’,‘grapes’: ‘green’}</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&gt;&gt;&gt;D[‘grapes’]=’purple’</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&gt;&gt;&gt;D</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{‘grapes’: ‘purple’ , ‘apple’: ‘red’}</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450" name="Google Shape;450;p54"/>
          <p:cNvPicPr preferRelativeResize="0"/>
          <p:nvPr/>
        </p:nvPicPr>
        <p:blipFill>
          <a:blip r:embed="rId4">
            <a:alphaModFix/>
          </a:blip>
          <a:stretch>
            <a:fillRect/>
          </a:stretch>
        </p:blipFill>
        <p:spPr>
          <a:xfrm>
            <a:off x="233900" y="2041775"/>
            <a:ext cx="288028" cy="27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28"/>
          <p:cNvPicPr preferRelativeResize="0"/>
          <p:nvPr/>
        </p:nvPicPr>
        <p:blipFill>
          <a:blip r:embed="rId3">
            <a:alphaModFix/>
          </a:blip>
          <a:stretch>
            <a:fillRect/>
          </a:stretch>
        </p:blipFill>
        <p:spPr>
          <a:xfrm>
            <a:off x="0" y="-136600"/>
            <a:ext cx="9144000" cy="814975"/>
          </a:xfrm>
          <a:prstGeom prst="rect">
            <a:avLst/>
          </a:prstGeom>
          <a:noFill/>
          <a:ln>
            <a:noFill/>
          </a:ln>
        </p:spPr>
      </p:pic>
      <p:sp>
        <p:nvSpPr>
          <p:cNvPr id="163" name="Google Shape;163;p28"/>
          <p:cNvSpPr txBox="1"/>
          <p:nvPr/>
        </p:nvSpPr>
        <p:spPr>
          <a:xfrm>
            <a:off x="76200" y="0"/>
            <a:ext cx="5816100" cy="538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300">
                <a:solidFill>
                  <a:schemeClr val="dk1"/>
                </a:solidFill>
                <a:latin typeface="Century Gothic"/>
                <a:ea typeface="Century Gothic"/>
                <a:cs typeface="Century Gothic"/>
                <a:sym typeface="Century Gothic"/>
              </a:rPr>
              <a:t>Introduction to Python Collections</a:t>
            </a:r>
            <a:endParaRPr sz="2300">
              <a:solidFill>
                <a:schemeClr val="dk1"/>
              </a:solidFill>
              <a:latin typeface="Century Gothic"/>
              <a:ea typeface="Century Gothic"/>
              <a:cs typeface="Century Gothic"/>
              <a:sym typeface="Century Gothic"/>
            </a:endParaRPr>
          </a:p>
        </p:txBody>
      </p:sp>
      <p:sp>
        <p:nvSpPr>
          <p:cNvPr id="164" name="Google Shape;164;p28"/>
          <p:cNvSpPr txBox="1"/>
          <p:nvPr>
            <p:ph idx="1" type="body"/>
          </p:nvPr>
        </p:nvSpPr>
        <p:spPr>
          <a:xfrm>
            <a:off x="209075" y="2078950"/>
            <a:ext cx="8776500" cy="2709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Calibri"/>
              <a:buChar char="❏"/>
            </a:pPr>
            <a:r>
              <a:rPr lang="en" sz="1400">
                <a:solidFill>
                  <a:srgbClr val="3A3A3A"/>
                </a:solidFill>
                <a:highlight>
                  <a:srgbClr val="FFFFFF"/>
                </a:highlight>
                <a:latin typeface="Calibri"/>
                <a:ea typeface="Calibri"/>
                <a:cs typeface="Calibri"/>
                <a:sym typeface="Calibri"/>
              </a:rPr>
              <a:t>For example, you might have a car type. You create several instances of the car and want some way to group all of those cars together and access them easily. This is the perfect scenario for a collection.</a:t>
            </a:r>
            <a:endParaRPr sz="1400">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sz="1400">
                <a:solidFill>
                  <a:srgbClr val="3A3A3A"/>
                </a:solidFill>
                <a:highlight>
                  <a:srgbClr val="FFFFFF"/>
                </a:highlight>
                <a:latin typeface="Calibri"/>
                <a:ea typeface="Calibri"/>
                <a:cs typeface="Calibri"/>
                <a:sym typeface="Calibri"/>
              </a:rPr>
              <a:t>The collection will survive in memory. You don't need to build the collection or create any type of scaffolding. All of that is provided for free. </a:t>
            </a:r>
            <a:endParaRPr sz="1400">
              <a:solidFill>
                <a:srgbClr val="3A3A3A"/>
              </a:solidFill>
              <a:highlight>
                <a:srgbClr val="FFFFFF"/>
              </a:highlight>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sz="1400">
                <a:solidFill>
                  <a:srgbClr val="3A3A3A"/>
                </a:solidFill>
                <a:highlight>
                  <a:srgbClr val="FFFFFF"/>
                </a:highlight>
                <a:latin typeface="Calibri"/>
                <a:ea typeface="Calibri"/>
                <a:cs typeface="Calibri"/>
                <a:sym typeface="Calibri"/>
              </a:rPr>
              <a:t>Just create a collection instance and start adding your cars. When you're ready, you can pull them out by name or by index (position within the collection).</a:t>
            </a:r>
            <a:endParaRPr sz="1400">
              <a:solidFill>
                <a:srgbClr val="3A3A3A"/>
              </a:solidFill>
              <a:highlight>
                <a:srgbClr val="FFFFFF"/>
              </a:highlight>
              <a:latin typeface="Calibri"/>
              <a:ea typeface="Calibri"/>
              <a:cs typeface="Calibri"/>
              <a:sym typeface="Calibri"/>
            </a:endParaRPr>
          </a:p>
          <a:p>
            <a:pPr indent="-317500" lvl="0" marL="457200" rtl="0" algn="l">
              <a:lnSpc>
                <a:spcPct val="150000"/>
              </a:lnSpc>
              <a:spcBef>
                <a:spcPts val="0"/>
              </a:spcBef>
              <a:spcAft>
                <a:spcPts val="0"/>
              </a:spcAft>
              <a:buClr>
                <a:srgbClr val="3A3A3A"/>
              </a:buClr>
              <a:buSzPts val="1400"/>
              <a:buFont typeface="Roboto"/>
              <a:buChar char="❏"/>
            </a:pPr>
            <a:r>
              <a:rPr lang="en" sz="1400">
                <a:solidFill>
                  <a:srgbClr val="3A3A3A"/>
                </a:solidFill>
                <a:highlight>
                  <a:srgbClr val="FFFFFF"/>
                </a:highlight>
                <a:latin typeface="Calibri"/>
                <a:ea typeface="Calibri"/>
                <a:cs typeface="Calibri"/>
                <a:sym typeface="Calibri"/>
              </a:rPr>
              <a:t>Python offers several built-in types that fall under a vague category called collections. While there isn't a formal type called </a:t>
            </a:r>
            <a:r>
              <a:rPr b="1" lang="en" sz="1400">
                <a:solidFill>
                  <a:srgbClr val="3A3A3A"/>
                </a:solidFill>
                <a:highlight>
                  <a:srgbClr val="FFFFFF"/>
                </a:highlight>
                <a:latin typeface="Calibri"/>
                <a:ea typeface="Calibri"/>
                <a:cs typeface="Calibri"/>
                <a:sym typeface="Calibri"/>
              </a:rPr>
              <a:t>collection </a:t>
            </a:r>
            <a:r>
              <a:rPr lang="en" sz="1400">
                <a:solidFill>
                  <a:srgbClr val="3A3A3A"/>
                </a:solidFill>
                <a:highlight>
                  <a:srgbClr val="FFFFFF"/>
                </a:highlight>
                <a:latin typeface="Calibri"/>
                <a:ea typeface="Calibri"/>
                <a:cs typeface="Calibri"/>
                <a:sym typeface="Calibri"/>
              </a:rPr>
              <a:t>in Python.</a:t>
            </a:r>
            <a:endParaRPr sz="1400">
              <a:solidFill>
                <a:srgbClr val="3A3A3A"/>
              </a:solidFill>
              <a:highlight>
                <a:srgbClr val="FFFFFF"/>
              </a:highlight>
              <a:latin typeface="Calibri"/>
              <a:ea typeface="Calibri"/>
              <a:cs typeface="Calibri"/>
              <a:sym typeface="Calibri"/>
            </a:endParaRPr>
          </a:p>
        </p:txBody>
      </p:sp>
      <p:pic>
        <p:nvPicPr>
          <p:cNvPr descr="Definition-For-Plagiarism" id="165" name="Google Shape;165;p28"/>
          <p:cNvPicPr preferRelativeResize="0"/>
          <p:nvPr/>
        </p:nvPicPr>
        <p:blipFill rotWithShape="1">
          <a:blip r:embed="rId4">
            <a:alphaModFix/>
          </a:blip>
          <a:srcRect b="0" l="0" r="0" t="0"/>
          <a:stretch/>
        </p:blipFill>
        <p:spPr>
          <a:xfrm>
            <a:off x="21357" y="689905"/>
            <a:ext cx="685800" cy="853603"/>
          </a:xfrm>
          <a:prstGeom prst="rect">
            <a:avLst/>
          </a:prstGeom>
          <a:noFill/>
          <a:ln>
            <a:noFill/>
          </a:ln>
        </p:spPr>
      </p:pic>
      <p:sp>
        <p:nvSpPr>
          <p:cNvPr id="166" name="Google Shape;166;p28"/>
          <p:cNvSpPr/>
          <p:nvPr/>
        </p:nvSpPr>
        <p:spPr>
          <a:xfrm>
            <a:off x="729125" y="738023"/>
            <a:ext cx="8172900" cy="934200"/>
          </a:xfrm>
          <a:prstGeom prst="roundRect">
            <a:avLst>
              <a:gd fmla="val 16667" name="adj"/>
            </a:avLst>
          </a:prstGeom>
          <a:solidFill>
            <a:srgbClr val="FFFFFF"/>
          </a:solidFill>
          <a:ln cap="flat" cmpd="sng" w="12700">
            <a:solidFill>
              <a:srgbClr val="E36C09"/>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8"/>
          <p:cNvSpPr/>
          <p:nvPr/>
        </p:nvSpPr>
        <p:spPr>
          <a:xfrm>
            <a:off x="785225" y="778375"/>
            <a:ext cx="8060700" cy="853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
                <a:solidFill>
                  <a:srgbClr val="3A3A3A"/>
                </a:solidFill>
                <a:highlight>
                  <a:srgbClr val="FFFFFF"/>
                </a:highlight>
                <a:latin typeface="Calibri"/>
                <a:ea typeface="Calibri"/>
                <a:cs typeface="Calibri"/>
                <a:sym typeface="Calibri"/>
              </a:rPr>
              <a:t>A </a:t>
            </a:r>
            <a:r>
              <a:rPr b="1" lang="en">
                <a:solidFill>
                  <a:srgbClr val="3A3A3A"/>
                </a:solidFill>
                <a:highlight>
                  <a:srgbClr val="FFFFFF"/>
                </a:highlight>
                <a:latin typeface="Calibri"/>
                <a:ea typeface="Calibri"/>
                <a:cs typeface="Calibri"/>
                <a:sym typeface="Calibri"/>
              </a:rPr>
              <a:t>collection</a:t>
            </a:r>
            <a:r>
              <a:rPr lang="en">
                <a:solidFill>
                  <a:srgbClr val="3A3A3A"/>
                </a:solidFill>
                <a:highlight>
                  <a:srgbClr val="FFFFFF"/>
                </a:highlight>
                <a:latin typeface="Calibri"/>
                <a:ea typeface="Calibri"/>
                <a:cs typeface="Calibri"/>
                <a:sym typeface="Calibri"/>
              </a:rPr>
              <a:t> is similar to a basket that you can add and remove items from. In some cases, they are the same types of items, and in others they are different. Basically, it's a storage construct that allows you to collect things.</a:t>
            </a: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pic>
        <p:nvPicPr>
          <p:cNvPr id="455" name="Google Shape;455;p55"/>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456" name="Google Shape;456;p55"/>
          <p:cNvSpPr/>
          <p:nvPr/>
        </p:nvSpPr>
        <p:spPr>
          <a:xfrm>
            <a:off x="78630" y="37025"/>
            <a:ext cx="87039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Iterating through</a:t>
            </a:r>
            <a:r>
              <a:rPr lang="en" sz="2200">
                <a:solidFill>
                  <a:srgbClr val="003399"/>
                </a:solidFill>
                <a:latin typeface="Century Gothic"/>
                <a:ea typeface="Century Gothic"/>
                <a:cs typeface="Century Gothic"/>
                <a:sym typeface="Century Gothic"/>
              </a:rPr>
              <a:t> Dictionary elements ….</a:t>
            </a:r>
            <a:endParaRPr sz="3200">
              <a:solidFill>
                <a:srgbClr val="C00000"/>
              </a:solidFill>
              <a:latin typeface="Century Gothic"/>
              <a:ea typeface="Century Gothic"/>
              <a:cs typeface="Century Gothic"/>
              <a:sym typeface="Century Gothic"/>
            </a:endParaRPr>
          </a:p>
        </p:txBody>
      </p:sp>
      <p:sp>
        <p:nvSpPr>
          <p:cNvPr id="457" name="Google Shape;457;p55"/>
          <p:cNvSpPr txBox="1"/>
          <p:nvPr/>
        </p:nvSpPr>
        <p:spPr>
          <a:xfrm>
            <a:off x="0" y="704675"/>
            <a:ext cx="8920500" cy="951600"/>
          </a:xfrm>
          <a:prstGeom prst="rect">
            <a:avLst/>
          </a:prstGeom>
          <a:noFill/>
          <a:ln>
            <a:noFill/>
          </a:ln>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Since each element in a dictionary is a key-value pair,iterating through a dictionary is of multiple types.</a:t>
            </a:r>
            <a:endParaRPr>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t/>
            </a:r>
            <a:endParaRPr>
              <a:solidFill>
                <a:schemeClr val="dk1"/>
              </a:solidFill>
              <a:latin typeface="Calibri"/>
              <a:ea typeface="Calibri"/>
              <a:cs typeface="Calibri"/>
              <a:sym typeface="Calibri"/>
            </a:endParaRPr>
          </a:p>
        </p:txBody>
      </p:sp>
      <p:sp>
        <p:nvSpPr>
          <p:cNvPr id="458" name="Google Shape;458;p55"/>
          <p:cNvSpPr/>
          <p:nvPr/>
        </p:nvSpPr>
        <p:spPr>
          <a:xfrm>
            <a:off x="671800" y="1487400"/>
            <a:ext cx="6759600" cy="35229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00FF00"/>
                </a:solidFill>
                <a:latin typeface="Courier New"/>
                <a:ea typeface="Courier New"/>
                <a:cs typeface="Courier New"/>
                <a:sym typeface="Courier New"/>
              </a:rPr>
              <a:t>Iterating through the keys of a dictionary :</a:t>
            </a:r>
            <a:endParaRPr sz="1300">
              <a:solidFill>
                <a:srgbClr val="00FF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&gt;&gt;&gt;D={‘apple’: ‘red’,‘grapes’: ‘green’}</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&gt;&gt;&gt;for K in D: print(K)</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grapes apple</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00FF00"/>
                </a:solidFill>
                <a:latin typeface="Courier New"/>
                <a:ea typeface="Courier New"/>
                <a:cs typeface="Courier New"/>
                <a:sym typeface="Courier New"/>
              </a:rPr>
              <a:t>Iterating through the values of a dictionary :</a:t>
            </a:r>
            <a:endParaRPr sz="1300">
              <a:solidFill>
                <a:srgbClr val="00FF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00FF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&gt;&gt;&gt;D={‘apple’: ‘red’,‘grapes’: ‘green’}</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&gt;&gt;&gt;for K in D: print(D[K])</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green red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459" name="Google Shape;459;p55"/>
          <p:cNvPicPr preferRelativeResize="0"/>
          <p:nvPr/>
        </p:nvPicPr>
        <p:blipFill>
          <a:blip r:embed="rId4">
            <a:alphaModFix/>
          </a:blip>
          <a:stretch>
            <a:fillRect/>
          </a:stretch>
        </p:blipFill>
        <p:spPr>
          <a:xfrm>
            <a:off x="233900" y="2041775"/>
            <a:ext cx="288028" cy="276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pic>
        <p:nvPicPr>
          <p:cNvPr id="464" name="Google Shape;464;p56"/>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465" name="Google Shape;465;p56"/>
          <p:cNvSpPr/>
          <p:nvPr/>
        </p:nvSpPr>
        <p:spPr>
          <a:xfrm>
            <a:off x="78630" y="37025"/>
            <a:ext cx="87039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Iterating through Dictionary elements contd ….</a:t>
            </a:r>
            <a:endParaRPr sz="3200">
              <a:solidFill>
                <a:srgbClr val="C00000"/>
              </a:solidFill>
              <a:latin typeface="Century Gothic"/>
              <a:ea typeface="Century Gothic"/>
              <a:cs typeface="Century Gothic"/>
              <a:sym typeface="Century Gothic"/>
            </a:endParaRPr>
          </a:p>
        </p:txBody>
      </p:sp>
      <p:sp>
        <p:nvSpPr>
          <p:cNvPr id="466" name="Google Shape;466;p56"/>
          <p:cNvSpPr/>
          <p:nvPr/>
        </p:nvSpPr>
        <p:spPr>
          <a:xfrm>
            <a:off x="856050" y="1042150"/>
            <a:ext cx="6759600" cy="35229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00FF00"/>
                </a:solidFill>
                <a:latin typeface="Courier New"/>
                <a:ea typeface="Courier New"/>
                <a:cs typeface="Courier New"/>
                <a:sym typeface="Courier New"/>
              </a:rPr>
              <a:t>Iterating through the key-value pairs of a dictionary :</a:t>
            </a:r>
            <a:endParaRPr sz="1300">
              <a:solidFill>
                <a:srgbClr val="00FF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&gt;&gt;&gt;D={‘apple’: ‘red’,‘grapes’: ‘green’}</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&gt;&gt;&gt;for K,V in D.items():</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       print(k,v)</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Apple red</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Grapes green</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467" name="Google Shape;467;p56"/>
          <p:cNvPicPr preferRelativeResize="0"/>
          <p:nvPr/>
        </p:nvPicPr>
        <p:blipFill>
          <a:blip r:embed="rId4">
            <a:alphaModFix/>
          </a:blip>
          <a:stretch>
            <a:fillRect/>
          </a:stretch>
        </p:blipFill>
        <p:spPr>
          <a:xfrm>
            <a:off x="233900" y="2041775"/>
            <a:ext cx="288028" cy="276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pic>
        <p:nvPicPr>
          <p:cNvPr id="472" name="Google Shape;472;p57"/>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473" name="Google Shape;473;p57"/>
          <p:cNvSpPr/>
          <p:nvPr/>
        </p:nvSpPr>
        <p:spPr>
          <a:xfrm>
            <a:off x="78630" y="37025"/>
            <a:ext cx="87039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Adding and Deleting elements</a:t>
            </a:r>
            <a:r>
              <a:rPr lang="en" sz="2200">
                <a:solidFill>
                  <a:srgbClr val="003399"/>
                </a:solidFill>
                <a:latin typeface="Century Gothic"/>
                <a:ea typeface="Century Gothic"/>
                <a:cs typeface="Century Gothic"/>
                <a:sym typeface="Century Gothic"/>
              </a:rPr>
              <a:t> ….</a:t>
            </a:r>
            <a:endParaRPr sz="3200">
              <a:solidFill>
                <a:srgbClr val="C00000"/>
              </a:solidFill>
              <a:latin typeface="Century Gothic"/>
              <a:ea typeface="Century Gothic"/>
              <a:cs typeface="Century Gothic"/>
              <a:sym typeface="Century Gothic"/>
            </a:endParaRPr>
          </a:p>
        </p:txBody>
      </p:sp>
      <p:sp>
        <p:nvSpPr>
          <p:cNvPr id="474" name="Google Shape;474;p57"/>
          <p:cNvSpPr txBox="1"/>
          <p:nvPr/>
        </p:nvSpPr>
        <p:spPr>
          <a:xfrm>
            <a:off x="0" y="594650"/>
            <a:ext cx="8920500" cy="1353300"/>
          </a:xfrm>
          <a:prstGeom prst="rect">
            <a:avLst/>
          </a:prstGeom>
          <a:noFill/>
          <a:ln>
            <a:noFill/>
          </a:ln>
        </p:spPr>
        <p:txBody>
          <a:bodyPr anchorCtr="0" anchor="ctr" bIns="91425" lIns="91425" spcFirstLastPara="1" rIns="91425" wrap="square" tIns="91425">
            <a:noAutofit/>
          </a:bodyPr>
          <a:lstStyle/>
          <a:p>
            <a:pPr indent="0" lvl="0" marL="457200" rtl="0" algn="l">
              <a:lnSpc>
                <a:spcPct val="150000"/>
              </a:lnSpc>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elements can be added to a dictionary using the [] operator.</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function dict.setdefault(key) returns the value associated with the key in the dictionary dict if the key exists and creates it with a value of None if the key does not exist.</a:t>
            </a:r>
            <a:endParaRPr>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t/>
            </a:r>
            <a:endParaRPr>
              <a:solidFill>
                <a:schemeClr val="dk1"/>
              </a:solidFill>
              <a:latin typeface="Calibri"/>
              <a:ea typeface="Calibri"/>
              <a:cs typeface="Calibri"/>
              <a:sym typeface="Calibri"/>
            </a:endParaRPr>
          </a:p>
        </p:txBody>
      </p:sp>
      <p:sp>
        <p:nvSpPr>
          <p:cNvPr id="475" name="Google Shape;475;p57"/>
          <p:cNvSpPr/>
          <p:nvPr/>
        </p:nvSpPr>
        <p:spPr>
          <a:xfrm>
            <a:off x="733200" y="1947950"/>
            <a:ext cx="6759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latin typeface="Calibri"/>
                <a:ea typeface="Calibri"/>
                <a:cs typeface="Calibri"/>
                <a:sym typeface="Calibri"/>
              </a:rPr>
              <a:t>&gt;&gt;&gt;D={‘apple’: ‘red’,‘grapes’: ‘green’}</a:t>
            </a:r>
            <a:endParaRPr>
              <a:solidFill>
                <a:srgbClr val="FF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rgbClr val="FF0000"/>
                </a:solidFill>
                <a:latin typeface="Calibri"/>
                <a:ea typeface="Calibri"/>
                <a:cs typeface="Calibri"/>
                <a:sym typeface="Calibri"/>
              </a:rPr>
              <a:t>&gt;&gt;&gt;D[‘mango’]=’yellow’</a:t>
            </a:r>
            <a:endParaRPr>
              <a:solidFill>
                <a:srgbClr val="FF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rgbClr val="FF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rgbClr val="FF0000"/>
                </a:solidFill>
                <a:latin typeface="Calibri"/>
                <a:ea typeface="Calibri"/>
                <a:cs typeface="Calibri"/>
                <a:sym typeface="Calibri"/>
              </a:rPr>
              <a:t>&gt;&gt;&gt;D={‘apple’: ‘red’,‘grapes’: ‘green’}</a:t>
            </a:r>
            <a:endParaRPr>
              <a:solidFill>
                <a:srgbClr val="FF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rgbClr val="FF0000"/>
                </a:solidFill>
                <a:latin typeface="Calibri"/>
                <a:ea typeface="Calibri"/>
                <a:cs typeface="Calibri"/>
                <a:sym typeface="Calibri"/>
              </a:rPr>
              <a:t>&gt;&gt;&gt;D.setdefault(‘apple’)</a:t>
            </a:r>
            <a:endParaRPr>
              <a:solidFill>
                <a:srgbClr val="FF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rgbClr val="FF0000"/>
                </a:solidFill>
                <a:latin typeface="Calibri"/>
                <a:ea typeface="Calibri"/>
                <a:cs typeface="Calibri"/>
                <a:sym typeface="Calibri"/>
              </a:rPr>
              <a:t>‘Red’</a:t>
            </a:r>
            <a:endParaRPr>
              <a:solidFill>
                <a:srgbClr val="FF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rgbClr val="FF0000"/>
                </a:solidFill>
                <a:latin typeface="Calibri"/>
                <a:ea typeface="Calibri"/>
                <a:cs typeface="Calibri"/>
                <a:sym typeface="Calibri"/>
              </a:rPr>
              <a:t>&gt;&gt;&gt;D.setdefault(‘pear’)</a:t>
            </a:r>
            <a:endParaRPr>
              <a:solidFill>
                <a:srgbClr val="FF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rgbClr val="FF0000"/>
                </a:solidFill>
                <a:latin typeface="Calibri"/>
                <a:ea typeface="Calibri"/>
                <a:cs typeface="Calibri"/>
                <a:sym typeface="Calibri"/>
              </a:rPr>
              <a:t>&gt;&gt;&gt;D</a:t>
            </a:r>
            <a:endParaRPr>
              <a:solidFill>
                <a:srgbClr val="FF0000"/>
              </a:solidFill>
              <a:latin typeface="Calibri"/>
              <a:ea typeface="Calibri"/>
              <a:cs typeface="Calibri"/>
              <a:sym typeface="Calibri"/>
            </a:endParaRPr>
          </a:p>
        </p:txBody>
      </p:sp>
      <p:pic>
        <p:nvPicPr>
          <p:cNvPr id="476" name="Google Shape;476;p57"/>
          <p:cNvPicPr preferRelativeResize="0"/>
          <p:nvPr/>
        </p:nvPicPr>
        <p:blipFill>
          <a:blip r:embed="rId4">
            <a:alphaModFix/>
          </a:blip>
          <a:stretch>
            <a:fillRect/>
          </a:stretch>
        </p:blipFill>
        <p:spPr>
          <a:xfrm>
            <a:off x="233900" y="2041775"/>
            <a:ext cx="288028" cy="276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pic>
        <p:nvPicPr>
          <p:cNvPr id="481" name="Google Shape;481;p58"/>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482" name="Google Shape;482;p58"/>
          <p:cNvSpPr/>
          <p:nvPr/>
        </p:nvSpPr>
        <p:spPr>
          <a:xfrm>
            <a:off x="78630" y="37025"/>
            <a:ext cx="87039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Searching elements within dictionaries ….</a:t>
            </a:r>
            <a:endParaRPr sz="3200">
              <a:solidFill>
                <a:srgbClr val="C00000"/>
              </a:solidFill>
              <a:latin typeface="Century Gothic"/>
              <a:ea typeface="Century Gothic"/>
              <a:cs typeface="Century Gothic"/>
              <a:sym typeface="Century Gothic"/>
            </a:endParaRPr>
          </a:p>
        </p:txBody>
      </p:sp>
      <p:sp>
        <p:nvSpPr>
          <p:cNvPr id="483" name="Google Shape;483;p58"/>
          <p:cNvSpPr txBox="1"/>
          <p:nvPr/>
        </p:nvSpPr>
        <p:spPr>
          <a:xfrm>
            <a:off x="0" y="594650"/>
            <a:ext cx="8920500" cy="1353300"/>
          </a:xfrm>
          <a:prstGeom prst="rect">
            <a:avLst/>
          </a:prstGeom>
          <a:noFill/>
          <a:ln>
            <a:noFill/>
          </a:ln>
        </p:spPr>
        <p:txBody>
          <a:bodyPr anchorCtr="0" anchor="ctr" bIns="91425" lIns="91425" spcFirstLastPara="1" rIns="91425" wrap="square" tIns="91425">
            <a:noAutofit/>
          </a:bodyPr>
          <a:lstStyle/>
          <a:p>
            <a:pPr indent="0" lvl="0" marL="457200" rtl="0" algn="l">
              <a:lnSpc>
                <a:spcPct val="150000"/>
              </a:lnSpc>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in and not in operators are used to check if a key exists in a dictionary or not.</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dict.get(key) is used to return the value corresponding to the key in the dictionary.It doesn’t throw an error if we search for a key which doesn’t exist.</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 operator is also used to extract the value of a key.</a:t>
            </a:r>
            <a:endParaRPr>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t/>
            </a:r>
            <a:endParaRPr>
              <a:solidFill>
                <a:schemeClr val="dk1"/>
              </a:solidFill>
              <a:latin typeface="Calibri"/>
              <a:ea typeface="Calibri"/>
              <a:cs typeface="Calibri"/>
              <a:sym typeface="Calibri"/>
            </a:endParaRPr>
          </a:p>
        </p:txBody>
      </p:sp>
      <p:sp>
        <p:nvSpPr>
          <p:cNvPr id="484" name="Google Shape;484;p58"/>
          <p:cNvSpPr/>
          <p:nvPr/>
        </p:nvSpPr>
        <p:spPr>
          <a:xfrm>
            <a:off x="671800" y="2041775"/>
            <a:ext cx="67596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&gt;&gt;&gt;D={‘apple’: ‘red’,‘grapes’: ‘green’}</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&gt;&gt;&gt;’apple’ in D</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True</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&gt;&gt;&gt;D={‘apple’: ‘red’,‘grapes’: ‘green’}</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&gt;&gt;&gt;D.get(‘apple’)</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‘Red’</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&gt;&gt;&gt;D.get(‘mango’)</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&gt;&gt;&gt;D={‘apple’: ‘red’,‘grapes’: ‘green’}</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&gt;&gt;&gt;K=’apple’</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&gt;&gt;&gt;V=D[K]</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&gt;&gt;&gt;print(V) --red</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Clr>
                <a:schemeClr val="dk1"/>
              </a:buClr>
              <a:buSzPts val="1100"/>
              <a:buFont typeface="Arial"/>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485" name="Google Shape;485;p58"/>
          <p:cNvPicPr preferRelativeResize="0"/>
          <p:nvPr/>
        </p:nvPicPr>
        <p:blipFill>
          <a:blip r:embed="rId4">
            <a:alphaModFix/>
          </a:blip>
          <a:stretch>
            <a:fillRect/>
          </a:stretch>
        </p:blipFill>
        <p:spPr>
          <a:xfrm>
            <a:off x="233900" y="2041775"/>
            <a:ext cx="288028" cy="276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pic>
        <p:nvPicPr>
          <p:cNvPr id="490" name="Google Shape;490;p59"/>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491" name="Google Shape;491;p59"/>
          <p:cNvSpPr/>
          <p:nvPr/>
        </p:nvSpPr>
        <p:spPr>
          <a:xfrm>
            <a:off x="78630" y="37025"/>
            <a:ext cx="87039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Deleting elements  ….</a:t>
            </a:r>
            <a:endParaRPr sz="3200">
              <a:solidFill>
                <a:srgbClr val="C00000"/>
              </a:solidFill>
              <a:latin typeface="Century Gothic"/>
              <a:ea typeface="Century Gothic"/>
              <a:cs typeface="Century Gothic"/>
              <a:sym typeface="Century Gothic"/>
            </a:endParaRPr>
          </a:p>
        </p:txBody>
      </p:sp>
      <p:sp>
        <p:nvSpPr>
          <p:cNvPr id="492" name="Google Shape;492;p59"/>
          <p:cNvSpPr txBox="1"/>
          <p:nvPr/>
        </p:nvSpPr>
        <p:spPr>
          <a:xfrm>
            <a:off x="0" y="594650"/>
            <a:ext cx="8920500" cy="1353300"/>
          </a:xfrm>
          <a:prstGeom prst="rect">
            <a:avLst/>
          </a:prstGeom>
          <a:noFill/>
          <a:ln>
            <a:noFill/>
          </a:ln>
        </p:spPr>
        <p:txBody>
          <a:bodyPr anchorCtr="0" anchor="ctr" bIns="91425" lIns="91425" spcFirstLastPara="1" rIns="91425" wrap="square" tIns="91425">
            <a:noAutofit/>
          </a:bodyPr>
          <a:lstStyle/>
          <a:p>
            <a:pPr indent="0" lvl="0" marL="457200" rtl="0" algn="l">
              <a:lnSpc>
                <a:spcPct val="150000"/>
              </a:lnSpc>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del statement is used to delete an element from a dictionary,identifying using it’s key.Error on non-existence.</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dict.popitem() function removes an element from the dictionary and returns the pair in the form of a tuple.Generates an error when invoked on an  empty dictionary .</a:t>
            </a:r>
            <a:endParaRPr>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t/>
            </a:r>
            <a:endParaRPr>
              <a:solidFill>
                <a:schemeClr val="dk1"/>
              </a:solidFill>
              <a:latin typeface="Calibri"/>
              <a:ea typeface="Calibri"/>
              <a:cs typeface="Calibri"/>
              <a:sym typeface="Calibri"/>
            </a:endParaRPr>
          </a:p>
        </p:txBody>
      </p:sp>
      <p:sp>
        <p:nvSpPr>
          <p:cNvPr id="493" name="Google Shape;493;p59"/>
          <p:cNvSpPr/>
          <p:nvPr/>
        </p:nvSpPr>
        <p:spPr>
          <a:xfrm>
            <a:off x="733200" y="1947950"/>
            <a:ext cx="79572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&gt;&gt;&gt;D={‘apple’: ‘red’,‘grapes’: ‘green’}</a:t>
            </a:r>
            <a:endParaRPr>
              <a:solidFill>
                <a:srgbClr val="FF0000"/>
              </a:solidFill>
              <a:latin typeface="Calibri"/>
              <a:ea typeface="Calibri"/>
              <a:cs typeface="Calibri"/>
              <a:sym typeface="Calibri"/>
            </a:endParaRPr>
          </a:p>
          <a:p>
            <a:pPr indent="0" lvl="0" marL="0" rtl="0" algn="l">
              <a:spcBef>
                <a:spcPts val="0"/>
              </a:spcBef>
              <a:spcAft>
                <a:spcPts val="0"/>
              </a:spcAft>
              <a:buNone/>
            </a:pPr>
            <a:r>
              <a:rPr lang="en">
                <a:solidFill>
                  <a:srgbClr val="FF0000"/>
                </a:solidFill>
                <a:latin typeface="Calibri"/>
                <a:ea typeface="Calibri"/>
                <a:cs typeface="Calibri"/>
                <a:sym typeface="Calibri"/>
              </a:rPr>
              <a:t>&gt;&gt;&gt;del D[‘apple’]</a:t>
            </a:r>
            <a:endParaRPr>
              <a:solidFill>
                <a:srgbClr val="FF0000"/>
              </a:solidFill>
              <a:latin typeface="Calibri"/>
              <a:ea typeface="Calibri"/>
              <a:cs typeface="Calibri"/>
              <a:sym typeface="Calibri"/>
            </a:endParaRPr>
          </a:p>
          <a:p>
            <a:pPr indent="0" lvl="0" marL="0" rtl="0" algn="l">
              <a:spcBef>
                <a:spcPts val="0"/>
              </a:spcBef>
              <a:spcAft>
                <a:spcPts val="0"/>
              </a:spcAft>
              <a:buNone/>
            </a:pPr>
            <a:r>
              <a:rPr lang="en">
                <a:solidFill>
                  <a:srgbClr val="FF0000"/>
                </a:solidFill>
                <a:latin typeface="Calibri"/>
                <a:ea typeface="Calibri"/>
                <a:cs typeface="Calibri"/>
                <a:sym typeface="Calibri"/>
              </a:rPr>
              <a:t>&gt;&gt;&gt;D</a:t>
            </a:r>
            <a:endParaRPr>
              <a:solidFill>
                <a:srgbClr val="FF0000"/>
              </a:solidFill>
              <a:latin typeface="Calibri"/>
              <a:ea typeface="Calibri"/>
              <a:cs typeface="Calibri"/>
              <a:sym typeface="Calibri"/>
            </a:endParaRPr>
          </a:p>
          <a:p>
            <a:pPr indent="0" lvl="0" marL="0" rtl="0" algn="l">
              <a:spcBef>
                <a:spcPts val="0"/>
              </a:spcBef>
              <a:spcAft>
                <a:spcPts val="0"/>
              </a:spcAft>
              <a:buNone/>
            </a:pPr>
            <a:r>
              <a:rPr lang="en">
                <a:solidFill>
                  <a:srgbClr val="FF0000"/>
                </a:solidFill>
                <a:latin typeface="Calibri"/>
                <a:ea typeface="Calibri"/>
                <a:cs typeface="Calibri"/>
                <a:sym typeface="Calibri"/>
              </a:rPr>
              <a:t>{‘grapes’: ‘green’}</a:t>
            </a:r>
            <a:endParaRPr>
              <a:solidFill>
                <a:srgbClr val="FF0000"/>
              </a:solidFill>
              <a:latin typeface="Calibri"/>
              <a:ea typeface="Calibri"/>
              <a:cs typeface="Calibri"/>
              <a:sym typeface="Calibri"/>
            </a:endParaRPr>
          </a:p>
          <a:p>
            <a:pPr indent="0" lvl="0" marL="0" rtl="0" algn="l">
              <a:spcBef>
                <a:spcPts val="0"/>
              </a:spcBef>
              <a:spcAft>
                <a:spcPts val="0"/>
              </a:spcAft>
              <a:buNone/>
            </a:pPr>
            <a:r>
              <a:t/>
            </a:r>
            <a:endParaRPr>
              <a:solidFill>
                <a:srgbClr val="FF0000"/>
              </a:solidFill>
              <a:latin typeface="Calibri"/>
              <a:ea typeface="Calibri"/>
              <a:cs typeface="Calibri"/>
              <a:sym typeface="Calibri"/>
            </a:endParaRPr>
          </a:p>
          <a:p>
            <a:pPr indent="0" lvl="0" marL="0" rtl="0" algn="l">
              <a:spcBef>
                <a:spcPts val="0"/>
              </a:spcBef>
              <a:spcAft>
                <a:spcPts val="0"/>
              </a:spcAft>
              <a:buNone/>
            </a:pPr>
            <a:r>
              <a:rPr lang="en">
                <a:solidFill>
                  <a:srgbClr val="FF0000"/>
                </a:solidFill>
                <a:latin typeface="Calibri"/>
                <a:ea typeface="Calibri"/>
                <a:cs typeface="Calibri"/>
                <a:sym typeface="Calibri"/>
              </a:rPr>
              <a:t>&gt;&gt;&gt;D={‘apple’: ‘red’,‘grapes’: ‘green’}</a:t>
            </a:r>
            <a:endParaRPr>
              <a:solidFill>
                <a:srgbClr val="FF0000"/>
              </a:solidFill>
              <a:latin typeface="Calibri"/>
              <a:ea typeface="Calibri"/>
              <a:cs typeface="Calibri"/>
              <a:sym typeface="Calibri"/>
            </a:endParaRPr>
          </a:p>
          <a:p>
            <a:pPr indent="0" lvl="0" marL="0" rtl="0" algn="l">
              <a:spcBef>
                <a:spcPts val="0"/>
              </a:spcBef>
              <a:spcAft>
                <a:spcPts val="0"/>
              </a:spcAft>
              <a:buNone/>
            </a:pPr>
            <a:r>
              <a:rPr lang="en">
                <a:solidFill>
                  <a:srgbClr val="FF0000"/>
                </a:solidFill>
                <a:latin typeface="Calibri"/>
                <a:ea typeface="Calibri"/>
                <a:cs typeface="Calibri"/>
                <a:sym typeface="Calibri"/>
              </a:rPr>
              <a:t>&gt;&gt;&gt;D.popitem()</a:t>
            </a:r>
            <a:endParaRPr>
              <a:solidFill>
                <a:srgbClr val="FF0000"/>
              </a:solidFill>
              <a:latin typeface="Calibri"/>
              <a:ea typeface="Calibri"/>
              <a:cs typeface="Calibri"/>
              <a:sym typeface="Calibri"/>
            </a:endParaRPr>
          </a:p>
          <a:p>
            <a:pPr indent="0" lvl="0" marL="0" rtl="0" algn="l">
              <a:spcBef>
                <a:spcPts val="0"/>
              </a:spcBef>
              <a:spcAft>
                <a:spcPts val="0"/>
              </a:spcAft>
              <a:buNone/>
            </a:pPr>
            <a:r>
              <a:rPr lang="en">
                <a:solidFill>
                  <a:srgbClr val="FF0000"/>
                </a:solidFill>
                <a:latin typeface="Calibri"/>
                <a:ea typeface="Calibri"/>
                <a:cs typeface="Calibri"/>
                <a:sym typeface="Calibri"/>
              </a:rPr>
              <a:t>(‘apple’,’red’)</a:t>
            </a:r>
            <a:endParaRPr>
              <a:solidFill>
                <a:srgbClr val="FF0000"/>
              </a:solidFill>
              <a:latin typeface="Calibri"/>
              <a:ea typeface="Calibri"/>
              <a:cs typeface="Calibri"/>
              <a:sym typeface="Calibri"/>
            </a:endParaRPr>
          </a:p>
          <a:p>
            <a:pPr indent="0" lvl="0" marL="0" rtl="0" algn="l">
              <a:spcBef>
                <a:spcPts val="0"/>
              </a:spcBef>
              <a:spcAft>
                <a:spcPts val="0"/>
              </a:spcAft>
              <a:buNone/>
            </a:pPr>
            <a:r>
              <a:rPr lang="en">
                <a:solidFill>
                  <a:srgbClr val="FF0000"/>
                </a:solidFill>
                <a:latin typeface="Calibri"/>
                <a:ea typeface="Calibri"/>
                <a:cs typeface="Calibri"/>
                <a:sym typeface="Calibri"/>
              </a:rPr>
              <a:t>&gt;&gt;&gt;D</a:t>
            </a:r>
            <a:endParaRPr>
              <a:solidFill>
                <a:srgbClr val="FF0000"/>
              </a:solidFill>
              <a:latin typeface="Calibri"/>
              <a:ea typeface="Calibri"/>
              <a:cs typeface="Calibri"/>
              <a:sym typeface="Calibri"/>
            </a:endParaRPr>
          </a:p>
          <a:p>
            <a:pPr indent="0" lvl="0" marL="0" rtl="0" algn="l">
              <a:spcBef>
                <a:spcPts val="0"/>
              </a:spcBef>
              <a:spcAft>
                <a:spcPts val="0"/>
              </a:spcAft>
              <a:buNone/>
            </a:pPr>
            <a:r>
              <a:rPr lang="en">
                <a:solidFill>
                  <a:srgbClr val="FF0000"/>
                </a:solidFill>
                <a:latin typeface="Calibri"/>
                <a:ea typeface="Calibri"/>
                <a:cs typeface="Calibri"/>
                <a:sym typeface="Calibri"/>
              </a:rPr>
              <a:t>{‘grapes’: ‘green’}</a:t>
            </a:r>
            <a:endParaRPr>
              <a:solidFill>
                <a:srgbClr val="FF0000"/>
              </a:solidFill>
              <a:latin typeface="Calibri"/>
              <a:ea typeface="Calibri"/>
              <a:cs typeface="Calibri"/>
              <a:sym typeface="Calibri"/>
            </a:endParaRPr>
          </a:p>
        </p:txBody>
      </p:sp>
      <p:pic>
        <p:nvPicPr>
          <p:cNvPr id="494" name="Google Shape;494;p59"/>
          <p:cNvPicPr preferRelativeResize="0"/>
          <p:nvPr/>
        </p:nvPicPr>
        <p:blipFill>
          <a:blip r:embed="rId4">
            <a:alphaModFix/>
          </a:blip>
          <a:stretch>
            <a:fillRect/>
          </a:stretch>
        </p:blipFill>
        <p:spPr>
          <a:xfrm>
            <a:off x="233900" y="2041775"/>
            <a:ext cx="288028" cy="276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pic>
        <p:nvPicPr>
          <p:cNvPr id="499" name="Google Shape;499;p60"/>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500" name="Google Shape;500;p60"/>
          <p:cNvSpPr/>
          <p:nvPr/>
        </p:nvSpPr>
        <p:spPr>
          <a:xfrm>
            <a:off x="78630" y="37025"/>
            <a:ext cx="87039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Deleting elements contd  ….</a:t>
            </a:r>
            <a:endParaRPr sz="3200">
              <a:solidFill>
                <a:srgbClr val="C00000"/>
              </a:solidFill>
              <a:latin typeface="Century Gothic"/>
              <a:ea typeface="Century Gothic"/>
              <a:cs typeface="Century Gothic"/>
              <a:sym typeface="Century Gothic"/>
            </a:endParaRPr>
          </a:p>
        </p:txBody>
      </p:sp>
      <p:sp>
        <p:nvSpPr>
          <p:cNvPr id="501" name="Google Shape;501;p60"/>
          <p:cNvSpPr txBox="1"/>
          <p:nvPr/>
        </p:nvSpPr>
        <p:spPr>
          <a:xfrm>
            <a:off x="0" y="594650"/>
            <a:ext cx="8920500" cy="13533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dict.pop(key) function deletes the element with the key from the dictionary and returns the corresponding value of the deleted key .Error on key non existing .</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dict.clear() function clears out the dictionary,it removes all elements from the dictionary .</a:t>
            </a:r>
            <a:endParaRPr>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t/>
            </a:r>
            <a:endParaRPr>
              <a:solidFill>
                <a:schemeClr val="dk1"/>
              </a:solidFill>
              <a:latin typeface="Calibri"/>
              <a:ea typeface="Calibri"/>
              <a:cs typeface="Calibri"/>
              <a:sym typeface="Calibri"/>
            </a:endParaRPr>
          </a:p>
        </p:txBody>
      </p:sp>
      <p:sp>
        <p:nvSpPr>
          <p:cNvPr id="502" name="Google Shape;502;p60"/>
          <p:cNvSpPr/>
          <p:nvPr/>
        </p:nvSpPr>
        <p:spPr>
          <a:xfrm>
            <a:off x="733200" y="1947950"/>
            <a:ext cx="7957200" cy="2968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&gt;&gt;&gt;D={‘apple’: ‘red’,‘grapes’: ‘green’}</a:t>
            </a:r>
            <a:endParaRPr>
              <a:solidFill>
                <a:srgbClr val="FF0000"/>
              </a:solidFill>
              <a:latin typeface="Calibri"/>
              <a:ea typeface="Calibri"/>
              <a:cs typeface="Calibri"/>
              <a:sym typeface="Calibri"/>
            </a:endParaRPr>
          </a:p>
          <a:p>
            <a:pPr indent="0" lvl="0" marL="0" rtl="0" algn="l">
              <a:spcBef>
                <a:spcPts val="0"/>
              </a:spcBef>
              <a:spcAft>
                <a:spcPts val="0"/>
              </a:spcAft>
              <a:buNone/>
            </a:pPr>
            <a:r>
              <a:rPr lang="en">
                <a:solidFill>
                  <a:srgbClr val="FF0000"/>
                </a:solidFill>
                <a:latin typeface="Calibri"/>
                <a:ea typeface="Calibri"/>
                <a:cs typeface="Calibri"/>
                <a:sym typeface="Calibri"/>
              </a:rPr>
              <a:t>&gt;&gt;&gt;D.pop(‘apple’)</a:t>
            </a:r>
            <a:endParaRPr>
              <a:solidFill>
                <a:srgbClr val="FF0000"/>
              </a:solidFill>
              <a:latin typeface="Calibri"/>
              <a:ea typeface="Calibri"/>
              <a:cs typeface="Calibri"/>
              <a:sym typeface="Calibri"/>
            </a:endParaRPr>
          </a:p>
          <a:p>
            <a:pPr indent="0" lvl="0" marL="0" rtl="0" algn="l">
              <a:spcBef>
                <a:spcPts val="0"/>
              </a:spcBef>
              <a:spcAft>
                <a:spcPts val="0"/>
              </a:spcAft>
              <a:buNone/>
            </a:pPr>
            <a:r>
              <a:rPr lang="en">
                <a:solidFill>
                  <a:srgbClr val="FF0000"/>
                </a:solidFill>
                <a:latin typeface="Calibri"/>
                <a:ea typeface="Calibri"/>
                <a:cs typeface="Calibri"/>
                <a:sym typeface="Calibri"/>
              </a:rPr>
              <a:t>‘red’</a:t>
            </a:r>
            <a:endParaRPr>
              <a:solidFill>
                <a:srgbClr val="FF0000"/>
              </a:solidFill>
              <a:latin typeface="Calibri"/>
              <a:ea typeface="Calibri"/>
              <a:cs typeface="Calibri"/>
              <a:sym typeface="Calibri"/>
            </a:endParaRPr>
          </a:p>
          <a:p>
            <a:pPr indent="0" lvl="0" marL="0" rtl="0" algn="l">
              <a:spcBef>
                <a:spcPts val="0"/>
              </a:spcBef>
              <a:spcAft>
                <a:spcPts val="0"/>
              </a:spcAft>
              <a:buNone/>
            </a:pPr>
            <a:r>
              <a:rPr lang="en">
                <a:solidFill>
                  <a:srgbClr val="FF0000"/>
                </a:solidFill>
                <a:latin typeface="Calibri"/>
                <a:ea typeface="Calibri"/>
                <a:cs typeface="Calibri"/>
                <a:sym typeface="Calibri"/>
              </a:rPr>
              <a:t>&gt;&gt;&gt;D</a:t>
            </a:r>
            <a:endParaRPr>
              <a:solidFill>
                <a:srgbClr val="FF0000"/>
              </a:solidFill>
              <a:latin typeface="Calibri"/>
              <a:ea typeface="Calibri"/>
              <a:cs typeface="Calibri"/>
              <a:sym typeface="Calibri"/>
            </a:endParaRPr>
          </a:p>
          <a:p>
            <a:pPr indent="0" lvl="0" marL="0" rtl="0" algn="l">
              <a:spcBef>
                <a:spcPts val="0"/>
              </a:spcBef>
              <a:spcAft>
                <a:spcPts val="0"/>
              </a:spcAft>
              <a:buNone/>
            </a:pPr>
            <a:r>
              <a:rPr lang="en">
                <a:solidFill>
                  <a:srgbClr val="FF0000"/>
                </a:solidFill>
                <a:latin typeface="Calibri"/>
                <a:ea typeface="Calibri"/>
                <a:cs typeface="Calibri"/>
                <a:sym typeface="Calibri"/>
              </a:rPr>
              <a:t>{‘grapes’: ‘green’}</a:t>
            </a:r>
            <a:endParaRPr>
              <a:solidFill>
                <a:srgbClr val="FF0000"/>
              </a:solidFill>
              <a:latin typeface="Calibri"/>
              <a:ea typeface="Calibri"/>
              <a:cs typeface="Calibri"/>
              <a:sym typeface="Calibri"/>
            </a:endParaRPr>
          </a:p>
          <a:p>
            <a:pPr indent="0" lvl="0" marL="0" rtl="0" algn="l">
              <a:spcBef>
                <a:spcPts val="0"/>
              </a:spcBef>
              <a:spcAft>
                <a:spcPts val="0"/>
              </a:spcAft>
              <a:buNone/>
            </a:pPr>
            <a:r>
              <a:t/>
            </a:r>
            <a:endParaRPr>
              <a:solidFill>
                <a:srgbClr val="FF0000"/>
              </a:solidFill>
              <a:latin typeface="Calibri"/>
              <a:ea typeface="Calibri"/>
              <a:cs typeface="Calibri"/>
              <a:sym typeface="Calibri"/>
            </a:endParaRPr>
          </a:p>
          <a:p>
            <a:pPr indent="0" lvl="0" marL="0" rtl="0" algn="l">
              <a:spcBef>
                <a:spcPts val="0"/>
              </a:spcBef>
              <a:spcAft>
                <a:spcPts val="0"/>
              </a:spcAft>
              <a:buNone/>
            </a:pPr>
            <a:r>
              <a:rPr lang="en">
                <a:solidFill>
                  <a:srgbClr val="FF0000"/>
                </a:solidFill>
                <a:latin typeface="Calibri"/>
                <a:ea typeface="Calibri"/>
                <a:cs typeface="Calibri"/>
                <a:sym typeface="Calibri"/>
              </a:rPr>
              <a:t>&gt;&gt;&gt;D={‘apple’: ‘red’,‘grapes’: ‘green’}</a:t>
            </a:r>
            <a:endParaRPr>
              <a:solidFill>
                <a:srgbClr val="FF0000"/>
              </a:solidFill>
              <a:latin typeface="Calibri"/>
              <a:ea typeface="Calibri"/>
              <a:cs typeface="Calibri"/>
              <a:sym typeface="Calibri"/>
            </a:endParaRPr>
          </a:p>
          <a:p>
            <a:pPr indent="0" lvl="0" marL="0" rtl="0" algn="l">
              <a:spcBef>
                <a:spcPts val="0"/>
              </a:spcBef>
              <a:spcAft>
                <a:spcPts val="0"/>
              </a:spcAft>
              <a:buNone/>
            </a:pPr>
            <a:r>
              <a:rPr lang="en">
                <a:solidFill>
                  <a:srgbClr val="FF0000"/>
                </a:solidFill>
                <a:latin typeface="Calibri"/>
                <a:ea typeface="Calibri"/>
                <a:cs typeface="Calibri"/>
                <a:sym typeface="Calibri"/>
              </a:rPr>
              <a:t>&gt;&gt;&gt;D.clear()</a:t>
            </a:r>
            <a:endParaRPr>
              <a:solidFill>
                <a:srgbClr val="FF0000"/>
              </a:solidFill>
              <a:latin typeface="Calibri"/>
              <a:ea typeface="Calibri"/>
              <a:cs typeface="Calibri"/>
              <a:sym typeface="Calibri"/>
            </a:endParaRPr>
          </a:p>
          <a:p>
            <a:pPr indent="0" lvl="0" marL="0" rtl="0" algn="l">
              <a:spcBef>
                <a:spcPts val="0"/>
              </a:spcBef>
              <a:spcAft>
                <a:spcPts val="0"/>
              </a:spcAft>
              <a:buNone/>
            </a:pPr>
            <a:r>
              <a:rPr lang="en">
                <a:solidFill>
                  <a:srgbClr val="FF0000"/>
                </a:solidFill>
                <a:latin typeface="Calibri"/>
                <a:ea typeface="Calibri"/>
                <a:cs typeface="Calibri"/>
                <a:sym typeface="Calibri"/>
              </a:rPr>
              <a:t>&gt;&gt;&gt;D</a:t>
            </a:r>
            <a:endParaRPr>
              <a:solidFill>
                <a:srgbClr val="FF0000"/>
              </a:solidFill>
              <a:latin typeface="Calibri"/>
              <a:ea typeface="Calibri"/>
              <a:cs typeface="Calibri"/>
              <a:sym typeface="Calibri"/>
            </a:endParaRPr>
          </a:p>
          <a:p>
            <a:pPr indent="0" lvl="0" marL="0" rtl="0" algn="l">
              <a:spcBef>
                <a:spcPts val="0"/>
              </a:spcBef>
              <a:spcAft>
                <a:spcPts val="0"/>
              </a:spcAft>
              <a:buNone/>
            </a:pPr>
            <a:r>
              <a:rPr lang="en">
                <a:solidFill>
                  <a:srgbClr val="FF0000"/>
                </a:solidFill>
                <a:latin typeface="Calibri"/>
                <a:ea typeface="Calibri"/>
                <a:cs typeface="Calibri"/>
                <a:sym typeface="Calibri"/>
              </a:rPr>
              <a:t>{}</a:t>
            </a:r>
            <a:endParaRPr>
              <a:solidFill>
                <a:srgbClr val="FF0000"/>
              </a:solidFill>
              <a:latin typeface="Calibri"/>
              <a:ea typeface="Calibri"/>
              <a:cs typeface="Calibri"/>
              <a:sym typeface="Calibri"/>
            </a:endParaRPr>
          </a:p>
        </p:txBody>
      </p:sp>
      <p:pic>
        <p:nvPicPr>
          <p:cNvPr id="503" name="Google Shape;503;p60"/>
          <p:cNvPicPr preferRelativeResize="0"/>
          <p:nvPr/>
        </p:nvPicPr>
        <p:blipFill>
          <a:blip r:embed="rId4">
            <a:alphaModFix/>
          </a:blip>
          <a:stretch>
            <a:fillRect/>
          </a:stretch>
        </p:blipFill>
        <p:spPr>
          <a:xfrm>
            <a:off x="233900" y="2041775"/>
            <a:ext cx="288028" cy="276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pic>
        <p:nvPicPr>
          <p:cNvPr descr="Image result for key takeaways icon" id="511" name="Google Shape;511;p61"/>
          <p:cNvPicPr preferRelativeResize="0"/>
          <p:nvPr/>
        </p:nvPicPr>
        <p:blipFill rotWithShape="1">
          <a:blip r:embed="rId3">
            <a:alphaModFix/>
          </a:blip>
          <a:srcRect b="0" l="0" r="0" t="0"/>
          <a:stretch/>
        </p:blipFill>
        <p:spPr>
          <a:xfrm flipH="1">
            <a:off x="78615" y="113830"/>
            <a:ext cx="691290" cy="491880"/>
          </a:xfrm>
          <a:prstGeom prst="rect">
            <a:avLst/>
          </a:prstGeom>
          <a:noFill/>
          <a:ln>
            <a:noFill/>
          </a:ln>
        </p:spPr>
      </p:pic>
      <p:sp>
        <p:nvSpPr>
          <p:cNvPr id="512" name="Google Shape;512;p61"/>
          <p:cNvSpPr txBox="1"/>
          <p:nvPr/>
        </p:nvSpPr>
        <p:spPr>
          <a:xfrm>
            <a:off x="760744" y="559987"/>
            <a:ext cx="3043200" cy="45600"/>
          </a:xfrm>
          <a:prstGeom prst="rect">
            <a:avLst/>
          </a:prstGeom>
          <a:solidFill>
            <a:srgbClr val="00CC00"/>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100"/>
              <a:buFont typeface="Calibri"/>
              <a:buNone/>
            </a:pPr>
            <a:r>
              <a:rPr b="0" i="0" lang="en" sz="1100" u="none" cap="none" strike="noStrike">
                <a:solidFill>
                  <a:schemeClr val="dk1"/>
                </a:solidFill>
                <a:latin typeface="Calibri"/>
                <a:ea typeface="Calibri"/>
                <a:cs typeface="Calibri"/>
                <a:sym typeface="Calibri"/>
              </a:rPr>
              <a:t>`</a:t>
            </a:r>
            <a:endParaRPr b="0" i="0" sz="1100" u="none" cap="none" strike="noStrike">
              <a:solidFill>
                <a:schemeClr val="dk1"/>
              </a:solidFill>
              <a:latin typeface="Calibri"/>
              <a:ea typeface="Calibri"/>
              <a:cs typeface="Calibri"/>
              <a:sym typeface="Calibri"/>
            </a:endParaRPr>
          </a:p>
        </p:txBody>
      </p:sp>
      <p:sp>
        <p:nvSpPr>
          <p:cNvPr id="513" name="Google Shape;513;p61"/>
          <p:cNvSpPr/>
          <p:nvPr/>
        </p:nvSpPr>
        <p:spPr>
          <a:xfrm>
            <a:off x="654690" y="128937"/>
            <a:ext cx="83820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rgbClr val="003399"/>
                </a:solidFill>
                <a:latin typeface="Calibri"/>
                <a:ea typeface="Calibri"/>
                <a:cs typeface="Calibri"/>
                <a:sym typeface="Calibri"/>
              </a:rPr>
              <a:t>Key Takeaways</a:t>
            </a:r>
            <a:endParaRPr sz="2400">
              <a:solidFill>
                <a:schemeClr val="dk1"/>
              </a:solidFill>
              <a:latin typeface="Calibri"/>
              <a:ea typeface="Calibri"/>
              <a:cs typeface="Calibri"/>
              <a:sym typeface="Calibri"/>
            </a:endParaRPr>
          </a:p>
        </p:txBody>
      </p:sp>
      <p:sp>
        <p:nvSpPr>
          <p:cNvPr id="514" name="Google Shape;514;p61"/>
          <p:cNvSpPr/>
          <p:nvPr/>
        </p:nvSpPr>
        <p:spPr>
          <a:xfrm>
            <a:off x="0" y="4645620"/>
            <a:ext cx="9144000" cy="45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400">
                <a:solidFill>
                  <a:schemeClr val="dk1"/>
                </a:solidFill>
                <a:latin typeface="Arial Narrow"/>
                <a:ea typeface="Arial Narrow"/>
                <a:cs typeface="Arial Narrow"/>
                <a:sym typeface="Arial Narrow"/>
              </a:rPr>
              <a:t>Hard work </a:t>
            </a:r>
            <a:r>
              <a:rPr lang="en" sz="1400">
                <a:solidFill>
                  <a:schemeClr val="dk1"/>
                </a:solidFill>
                <a:latin typeface="Arial Narrow"/>
                <a:ea typeface="Arial Narrow"/>
                <a:cs typeface="Arial Narrow"/>
                <a:sym typeface="Arial Narrow"/>
              </a:rPr>
              <a:t>beats talent</a:t>
            </a:r>
            <a:endParaRPr/>
          </a:p>
          <a:p>
            <a:pPr indent="0" lvl="0" marL="0" marR="0" rtl="0" algn="ctr">
              <a:spcBef>
                <a:spcPts val="0"/>
              </a:spcBef>
              <a:spcAft>
                <a:spcPts val="0"/>
              </a:spcAft>
              <a:buNone/>
            </a:pPr>
            <a:r>
              <a:rPr lang="en" sz="1400">
                <a:solidFill>
                  <a:schemeClr val="dk1"/>
                </a:solidFill>
                <a:latin typeface="Arial Narrow"/>
                <a:ea typeface="Arial Narrow"/>
                <a:cs typeface="Arial Narrow"/>
                <a:sym typeface="Arial Narrow"/>
              </a:rPr>
              <a:t>when talent fails to </a:t>
            </a:r>
            <a:r>
              <a:rPr b="1" lang="en" sz="1400">
                <a:solidFill>
                  <a:schemeClr val="dk1"/>
                </a:solidFill>
                <a:latin typeface="Arial Narrow"/>
                <a:ea typeface="Arial Narrow"/>
                <a:cs typeface="Arial Narrow"/>
                <a:sym typeface="Arial Narrow"/>
              </a:rPr>
              <a:t>work hard</a:t>
            </a:r>
            <a:r>
              <a:rPr lang="en" sz="1400">
                <a:solidFill>
                  <a:schemeClr val="dk1"/>
                </a:solidFill>
                <a:latin typeface="Arial Narrow"/>
                <a:ea typeface="Arial Narrow"/>
                <a:cs typeface="Arial Narrow"/>
                <a:sym typeface="Arial Narrow"/>
              </a:rPr>
              <a:t>.</a:t>
            </a:r>
            <a:endParaRPr sz="1400">
              <a:solidFill>
                <a:schemeClr val="dk1"/>
              </a:solidFill>
              <a:latin typeface="Arial Narrow"/>
              <a:ea typeface="Arial Narrow"/>
              <a:cs typeface="Arial Narrow"/>
              <a:sym typeface="Arial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29"/>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173" name="Google Shape;173;p29"/>
          <p:cNvSpPr/>
          <p:nvPr/>
        </p:nvSpPr>
        <p:spPr>
          <a:xfrm>
            <a:off x="78615" y="37020"/>
            <a:ext cx="56454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Types of Collections</a:t>
            </a:r>
            <a:endParaRPr sz="3200">
              <a:solidFill>
                <a:srgbClr val="C00000"/>
              </a:solidFill>
              <a:latin typeface="Century Gothic"/>
              <a:ea typeface="Century Gothic"/>
              <a:cs typeface="Century Gothic"/>
              <a:sym typeface="Century Gothic"/>
            </a:endParaRPr>
          </a:p>
        </p:txBody>
      </p:sp>
      <p:sp>
        <p:nvSpPr>
          <p:cNvPr id="174" name="Google Shape;174;p29"/>
          <p:cNvSpPr/>
          <p:nvPr/>
        </p:nvSpPr>
        <p:spPr>
          <a:xfrm>
            <a:off x="2614125" y="1147925"/>
            <a:ext cx="310800" cy="25785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p:nvPr/>
        </p:nvSpPr>
        <p:spPr>
          <a:xfrm>
            <a:off x="2769475" y="1365275"/>
            <a:ext cx="310800" cy="3129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76" name="Google Shape;176;p29"/>
          <p:cNvSpPr txBox="1"/>
          <p:nvPr/>
        </p:nvSpPr>
        <p:spPr>
          <a:xfrm>
            <a:off x="3088800" y="1300325"/>
            <a:ext cx="2054700" cy="31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Calibri"/>
                <a:ea typeface="Calibri"/>
                <a:cs typeface="Calibri"/>
                <a:sym typeface="Calibri"/>
              </a:rPr>
              <a:t>Lists</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rgbClr val="000000"/>
              </a:solidFill>
              <a:latin typeface="Calibri"/>
              <a:ea typeface="Calibri"/>
              <a:cs typeface="Calibri"/>
              <a:sym typeface="Calibri"/>
            </a:endParaRPr>
          </a:p>
        </p:txBody>
      </p:sp>
      <p:cxnSp>
        <p:nvCxnSpPr>
          <p:cNvPr id="177" name="Google Shape;177;p29"/>
          <p:cNvCxnSpPr/>
          <p:nvPr/>
        </p:nvCxnSpPr>
        <p:spPr>
          <a:xfrm>
            <a:off x="3080275" y="1674125"/>
            <a:ext cx="3474600" cy="9000"/>
          </a:xfrm>
          <a:prstGeom prst="straightConnector1">
            <a:avLst/>
          </a:prstGeom>
          <a:noFill/>
          <a:ln cap="flat" cmpd="sng" w="19050">
            <a:solidFill>
              <a:srgbClr val="1C4587"/>
            </a:solidFill>
            <a:prstDash val="solid"/>
            <a:round/>
            <a:headEnd len="med" w="med" type="none"/>
            <a:tailEnd len="med" w="med" type="none"/>
          </a:ln>
        </p:spPr>
      </p:cxnSp>
      <p:sp>
        <p:nvSpPr>
          <p:cNvPr id="178" name="Google Shape;178;p29"/>
          <p:cNvSpPr/>
          <p:nvPr/>
        </p:nvSpPr>
        <p:spPr>
          <a:xfrm>
            <a:off x="2769475" y="1898675"/>
            <a:ext cx="310800" cy="3129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79" name="Google Shape;179;p29"/>
          <p:cNvSpPr txBox="1"/>
          <p:nvPr/>
        </p:nvSpPr>
        <p:spPr>
          <a:xfrm>
            <a:off x="3088800" y="1833725"/>
            <a:ext cx="1761300" cy="31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Calibri"/>
                <a:ea typeface="Calibri"/>
                <a:cs typeface="Calibri"/>
                <a:sym typeface="Calibri"/>
              </a:rPr>
              <a:t>Tuples</a:t>
            </a:r>
            <a:endParaRPr>
              <a:solidFill>
                <a:srgbClr val="000000"/>
              </a:solidFill>
              <a:latin typeface="Calibri"/>
              <a:ea typeface="Calibri"/>
              <a:cs typeface="Calibri"/>
              <a:sym typeface="Calibri"/>
            </a:endParaRPr>
          </a:p>
        </p:txBody>
      </p:sp>
      <p:cxnSp>
        <p:nvCxnSpPr>
          <p:cNvPr id="180" name="Google Shape;180;p29"/>
          <p:cNvCxnSpPr/>
          <p:nvPr/>
        </p:nvCxnSpPr>
        <p:spPr>
          <a:xfrm>
            <a:off x="3080275" y="2207525"/>
            <a:ext cx="3474600" cy="9000"/>
          </a:xfrm>
          <a:prstGeom prst="straightConnector1">
            <a:avLst/>
          </a:prstGeom>
          <a:noFill/>
          <a:ln cap="flat" cmpd="sng" w="19050">
            <a:solidFill>
              <a:srgbClr val="1C4587"/>
            </a:solidFill>
            <a:prstDash val="solid"/>
            <a:round/>
            <a:headEnd len="med" w="med" type="none"/>
            <a:tailEnd len="med" w="med" type="none"/>
          </a:ln>
        </p:spPr>
      </p:cxnSp>
      <p:sp>
        <p:nvSpPr>
          <p:cNvPr id="181" name="Google Shape;181;p29"/>
          <p:cNvSpPr/>
          <p:nvPr/>
        </p:nvSpPr>
        <p:spPr>
          <a:xfrm>
            <a:off x="2769475" y="2508275"/>
            <a:ext cx="310800" cy="3129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82" name="Google Shape;182;p29"/>
          <p:cNvSpPr txBox="1"/>
          <p:nvPr/>
        </p:nvSpPr>
        <p:spPr>
          <a:xfrm>
            <a:off x="3088800" y="2443325"/>
            <a:ext cx="2516100" cy="31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Calibri"/>
                <a:ea typeface="Calibri"/>
                <a:cs typeface="Calibri"/>
                <a:sym typeface="Calibri"/>
              </a:rPr>
              <a:t>Sets</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rgbClr val="000000"/>
              </a:solidFill>
              <a:latin typeface="Calibri"/>
              <a:ea typeface="Calibri"/>
              <a:cs typeface="Calibri"/>
              <a:sym typeface="Calibri"/>
            </a:endParaRPr>
          </a:p>
        </p:txBody>
      </p:sp>
      <p:cxnSp>
        <p:nvCxnSpPr>
          <p:cNvPr id="183" name="Google Shape;183;p29"/>
          <p:cNvCxnSpPr/>
          <p:nvPr/>
        </p:nvCxnSpPr>
        <p:spPr>
          <a:xfrm>
            <a:off x="3080275" y="2817125"/>
            <a:ext cx="3474600" cy="9000"/>
          </a:xfrm>
          <a:prstGeom prst="straightConnector1">
            <a:avLst/>
          </a:prstGeom>
          <a:noFill/>
          <a:ln cap="flat" cmpd="sng" w="19050">
            <a:solidFill>
              <a:srgbClr val="1C4587"/>
            </a:solidFill>
            <a:prstDash val="solid"/>
            <a:round/>
            <a:headEnd len="med" w="med" type="none"/>
            <a:tailEnd len="med" w="med" type="none"/>
          </a:ln>
        </p:spPr>
      </p:cxnSp>
      <p:sp>
        <p:nvSpPr>
          <p:cNvPr id="184" name="Google Shape;184;p29"/>
          <p:cNvSpPr/>
          <p:nvPr/>
        </p:nvSpPr>
        <p:spPr>
          <a:xfrm>
            <a:off x="2769475" y="3117875"/>
            <a:ext cx="310800" cy="3129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85" name="Google Shape;185;p29"/>
          <p:cNvSpPr txBox="1"/>
          <p:nvPr/>
        </p:nvSpPr>
        <p:spPr>
          <a:xfrm>
            <a:off x="3088800" y="3052925"/>
            <a:ext cx="2516100" cy="31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Calibri"/>
                <a:ea typeface="Calibri"/>
                <a:cs typeface="Calibri"/>
                <a:sym typeface="Calibri"/>
              </a:rPr>
              <a:t>Dictionaries</a:t>
            </a:r>
            <a:endParaRPr>
              <a:solidFill>
                <a:srgbClr val="000000"/>
              </a:solidFill>
              <a:latin typeface="Calibri"/>
              <a:ea typeface="Calibri"/>
              <a:cs typeface="Calibri"/>
              <a:sym typeface="Calibri"/>
            </a:endParaRPr>
          </a:p>
        </p:txBody>
      </p:sp>
      <p:cxnSp>
        <p:nvCxnSpPr>
          <p:cNvPr id="186" name="Google Shape;186;p29"/>
          <p:cNvCxnSpPr/>
          <p:nvPr/>
        </p:nvCxnSpPr>
        <p:spPr>
          <a:xfrm>
            <a:off x="3080275" y="3426725"/>
            <a:ext cx="3474600" cy="9000"/>
          </a:xfrm>
          <a:prstGeom prst="straightConnector1">
            <a:avLst/>
          </a:prstGeom>
          <a:noFill/>
          <a:ln cap="flat" cmpd="sng" w="19050">
            <a:solidFill>
              <a:srgbClr val="1C4587"/>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30"/>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192" name="Google Shape;192;p30"/>
          <p:cNvSpPr/>
          <p:nvPr/>
        </p:nvSpPr>
        <p:spPr>
          <a:xfrm>
            <a:off x="78615" y="37020"/>
            <a:ext cx="56454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Lists</a:t>
            </a:r>
            <a:endParaRPr sz="3200">
              <a:solidFill>
                <a:srgbClr val="C00000"/>
              </a:solidFill>
              <a:latin typeface="Century Gothic"/>
              <a:ea typeface="Century Gothic"/>
              <a:cs typeface="Century Gothic"/>
              <a:sym typeface="Century Gothic"/>
            </a:endParaRPr>
          </a:p>
        </p:txBody>
      </p:sp>
      <p:sp>
        <p:nvSpPr>
          <p:cNvPr id="193" name="Google Shape;193;p30"/>
          <p:cNvSpPr txBox="1"/>
          <p:nvPr/>
        </p:nvSpPr>
        <p:spPr>
          <a:xfrm>
            <a:off x="76200" y="551100"/>
            <a:ext cx="9043500" cy="14226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 List in Python is defined as an ordered sequence of elements that can be dynamically altered .</a:t>
            </a:r>
            <a:endParaRPr>
              <a:solidFill>
                <a:schemeClr val="dk1"/>
              </a:solidFill>
              <a:latin typeface="Calibri"/>
              <a:ea typeface="Calibri"/>
              <a:cs typeface="Calibri"/>
              <a:sym typeface="Calibri"/>
            </a:endParaRPr>
          </a:p>
          <a:p>
            <a:pPr indent="-317500" lvl="1" marL="9144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Ordered means that each item </a:t>
            </a:r>
            <a:r>
              <a:rPr lang="en">
                <a:solidFill>
                  <a:schemeClr val="dk1"/>
                </a:solidFill>
                <a:latin typeface="Calibri"/>
                <a:ea typeface="Calibri"/>
                <a:cs typeface="Calibri"/>
                <a:sym typeface="Calibri"/>
              </a:rPr>
              <a:t>in</a:t>
            </a:r>
            <a:r>
              <a:rPr lang="en">
                <a:solidFill>
                  <a:schemeClr val="dk1"/>
                </a:solidFill>
                <a:latin typeface="Calibri"/>
                <a:ea typeface="Calibri"/>
                <a:cs typeface="Calibri"/>
                <a:sym typeface="Calibri"/>
              </a:rPr>
              <a:t> list has an index based on it’s position in the list.</a:t>
            </a:r>
            <a:endParaRPr>
              <a:solidFill>
                <a:schemeClr val="dk1"/>
              </a:solidFill>
              <a:latin typeface="Calibri"/>
              <a:ea typeface="Calibri"/>
              <a:cs typeface="Calibri"/>
              <a:sym typeface="Calibri"/>
            </a:endParaRPr>
          </a:p>
          <a:p>
            <a:pPr indent="-317500" lvl="1" marL="9144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Sequence means that the </a:t>
            </a:r>
            <a:r>
              <a:rPr lang="en">
                <a:solidFill>
                  <a:schemeClr val="dk1"/>
                </a:solidFill>
                <a:latin typeface="Calibri"/>
                <a:ea typeface="Calibri"/>
                <a:cs typeface="Calibri"/>
                <a:sym typeface="Calibri"/>
              </a:rPr>
              <a:t>elements</a:t>
            </a:r>
            <a:r>
              <a:rPr lang="en">
                <a:solidFill>
                  <a:schemeClr val="dk1"/>
                </a:solidFill>
                <a:latin typeface="Calibri"/>
                <a:ea typeface="Calibri"/>
                <a:cs typeface="Calibri"/>
                <a:sym typeface="Calibri"/>
              </a:rPr>
              <a:t> are arranged in order,based on the indices.</a:t>
            </a:r>
            <a:endParaRPr>
              <a:solidFill>
                <a:schemeClr val="dk1"/>
              </a:solidFill>
              <a:latin typeface="Calibri"/>
              <a:ea typeface="Calibri"/>
              <a:cs typeface="Calibri"/>
              <a:sym typeface="Calibri"/>
            </a:endParaRPr>
          </a:p>
          <a:p>
            <a:pPr indent="-317500" lvl="1" marL="914400" rtl="0" algn="l">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”Dynamically altered” means more items can be added and existing items can be replaced or removed.</a:t>
            </a:r>
            <a:endParaRPr>
              <a:solidFill>
                <a:schemeClr val="dk1"/>
              </a:solidFill>
              <a:latin typeface="Calibri"/>
              <a:ea typeface="Calibri"/>
              <a:cs typeface="Calibri"/>
              <a:sym typeface="Calibri"/>
            </a:endParaRPr>
          </a:p>
        </p:txBody>
      </p:sp>
      <p:sp>
        <p:nvSpPr>
          <p:cNvPr id="194" name="Google Shape;194;p30"/>
          <p:cNvSpPr/>
          <p:nvPr/>
        </p:nvSpPr>
        <p:spPr>
          <a:xfrm>
            <a:off x="620375" y="2148600"/>
            <a:ext cx="3726900" cy="1188000"/>
          </a:xfrm>
          <a:prstGeom prst="rect">
            <a:avLst/>
          </a:prstGeom>
          <a:solidFill>
            <a:srgbClr val="FFFFFF"/>
          </a:solidFill>
          <a:ln cap="flat" cmpd="sng" w="952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FF0000"/>
                </a:solidFill>
                <a:latin typeface="Courier New"/>
                <a:ea typeface="Courier New"/>
                <a:cs typeface="Courier New"/>
                <a:sym typeface="Courier New"/>
              </a:rPr>
              <a:t>colors = ['red', 'blue', 'green']</a:t>
            </a:r>
            <a:endParaRPr>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Clr>
                <a:schemeClr val="dk1"/>
              </a:buClr>
              <a:buSzPts val="1100"/>
              <a:buFont typeface="Arial"/>
              <a:buNone/>
            </a:pPr>
            <a:r>
              <a:rPr lang="en">
                <a:solidFill>
                  <a:srgbClr val="FF0000"/>
                </a:solidFill>
                <a:latin typeface="Courier New"/>
                <a:ea typeface="Courier New"/>
                <a:cs typeface="Courier New"/>
                <a:sym typeface="Courier New"/>
              </a:rPr>
              <a:t>  print colors[0]    ## red</a:t>
            </a:r>
            <a:endParaRPr>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Clr>
                <a:schemeClr val="dk1"/>
              </a:buClr>
              <a:buSzPts val="1100"/>
              <a:buFont typeface="Arial"/>
              <a:buNone/>
            </a:pPr>
            <a:r>
              <a:rPr lang="en">
                <a:solidFill>
                  <a:srgbClr val="FF0000"/>
                </a:solidFill>
                <a:latin typeface="Courier New"/>
                <a:ea typeface="Courier New"/>
                <a:cs typeface="Courier New"/>
                <a:sym typeface="Courier New"/>
              </a:rPr>
              <a:t>  print colors[2]    ## green</a:t>
            </a:r>
            <a:endParaRPr>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rPr lang="en">
                <a:solidFill>
                  <a:srgbClr val="FF0000"/>
                </a:solidFill>
                <a:latin typeface="Courier New"/>
                <a:ea typeface="Courier New"/>
                <a:cs typeface="Courier New"/>
                <a:sym typeface="Courier New"/>
              </a:rPr>
              <a:t>  print len(colors)  ## 3</a:t>
            </a:r>
            <a:endParaRPr>
              <a:solidFill>
                <a:srgbClr val="FF0000"/>
              </a:solidFill>
              <a:latin typeface="Courier New"/>
              <a:ea typeface="Courier New"/>
              <a:cs typeface="Courier New"/>
              <a:sym typeface="Courier New"/>
            </a:endParaRPr>
          </a:p>
        </p:txBody>
      </p:sp>
      <p:pic>
        <p:nvPicPr>
          <p:cNvPr id="195" name="Google Shape;195;p30"/>
          <p:cNvPicPr preferRelativeResize="0"/>
          <p:nvPr/>
        </p:nvPicPr>
        <p:blipFill>
          <a:blip r:embed="rId4">
            <a:alphaModFix/>
          </a:blip>
          <a:stretch>
            <a:fillRect/>
          </a:stretch>
        </p:blipFill>
        <p:spPr>
          <a:xfrm>
            <a:off x="185950" y="2148600"/>
            <a:ext cx="285750" cy="276225"/>
          </a:xfrm>
          <a:prstGeom prst="rect">
            <a:avLst/>
          </a:prstGeom>
          <a:noFill/>
          <a:ln>
            <a:noFill/>
          </a:ln>
        </p:spPr>
      </p:pic>
      <p:pic>
        <p:nvPicPr>
          <p:cNvPr id="196" name="Google Shape;196;p30"/>
          <p:cNvPicPr preferRelativeResize="0"/>
          <p:nvPr/>
        </p:nvPicPr>
        <p:blipFill>
          <a:blip r:embed="rId5">
            <a:alphaModFix/>
          </a:blip>
          <a:stretch>
            <a:fillRect/>
          </a:stretch>
        </p:blipFill>
        <p:spPr>
          <a:xfrm>
            <a:off x="228600" y="3641400"/>
            <a:ext cx="4118675" cy="677825"/>
          </a:xfrm>
          <a:prstGeom prst="rect">
            <a:avLst/>
          </a:prstGeom>
          <a:noFill/>
          <a:ln>
            <a:noFill/>
          </a:ln>
        </p:spPr>
      </p:pic>
      <p:sp>
        <p:nvSpPr>
          <p:cNvPr id="197" name="Google Shape;197;p30"/>
          <p:cNvSpPr txBox="1"/>
          <p:nvPr/>
        </p:nvSpPr>
        <p:spPr>
          <a:xfrm>
            <a:off x="4818500" y="4014425"/>
            <a:ext cx="42390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Calibri"/>
                <a:ea typeface="Calibri"/>
                <a:cs typeface="Calibri"/>
                <a:sym typeface="Calibri"/>
              </a:rPr>
              <a:t>Assignment with an = on lists does not make a copy. Instead, assignment makes the two variables point to the one list in memory</a:t>
            </a:r>
            <a:endParaRPr>
              <a:latin typeface="Calibri"/>
              <a:ea typeface="Calibri"/>
              <a:cs typeface="Calibri"/>
              <a:sym typeface="Calibri"/>
            </a:endParaRPr>
          </a:p>
        </p:txBody>
      </p:sp>
      <p:sp>
        <p:nvSpPr>
          <p:cNvPr id="198" name="Google Shape;198;p30"/>
          <p:cNvSpPr/>
          <p:nvPr/>
        </p:nvSpPr>
        <p:spPr>
          <a:xfrm>
            <a:off x="5291775" y="2148600"/>
            <a:ext cx="3624600" cy="496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0000"/>
                </a:solidFill>
                <a:latin typeface="Courier New"/>
                <a:ea typeface="Courier New"/>
                <a:cs typeface="Courier New"/>
                <a:sym typeface="Courier New"/>
              </a:rPr>
              <a:t>&gt;&gt;&gt;b = </a:t>
            </a:r>
            <a:r>
              <a:rPr lang="en">
                <a:solidFill>
                  <a:srgbClr val="FF0000"/>
                </a:solidFill>
                <a:latin typeface="Courier New"/>
                <a:ea typeface="Courier New"/>
                <a:cs typeface="Courier New"/>
                <a:sym typeface="Courier New"/>
              </a:rPr>
              <a:t>colors</a:t>
            </a:r>
            <a:endParaRPr>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a:solidFill>
                <a:srgbClr val="FF0000"/>
              </a:solidFill>
              <a:latin typeface="Courier New"/>
              <a:ea typeface="Courier New"/>
              <a:cs typeface="Courier New"/>
              <a:sym typeface="Courier New"/>
            </a:endParaRPr>
          </a:p>
        </p:txBody>
      </p:sp>
      <p:pic>
        <p:nvPicPr>
          <p:cNvPr id="199" name="Google Shape;199;p30"/>
          <p:cNvPicPr preferRelativeResize="0"/>
          <p:nvPr/>
        </p:nvPicPr>
        <p:blipFill>
          <a:blip r:embed="rId4">
            <a:alphaModFix/>
          </a:blip>
          <a:stretch>
            <a:fillRect/>
          </a:stretch>
        </p:blipFill>
        <p:spPr>
          <a:xfrm>
            <a:off x="4857338" y="2148600"/>
            <a:ext cx="285750" cy="276225"/>
          </a:xfrm>
          <a:prstGeom prst="rect">
            <a:avLst/>
          </a:prstGeom>
          <a:noFill/>
          <a:ln>
            <a:noFill/>
          </a:ln>
        </p:spPr>
      </p:pic>
      <p:pic>
        <p:nvPicPr>
          <p:cNvPr id="200" name="Google Shape;200;p30"/>
          <p:cNvPicPr preferRelativeResize="0"/>
          <p:nvPr/>
        </p:nvPicPr>
        <p:blipFill>
          <a:blip r:embed="rId6">
            <a:alphaModFix/>
          </a:blip>
          <a:stretch>
            <a:fillRect/>
          </a:stretch>
        </p:blipFill>
        <p:spPr>
          <a:xfrm>
            <a:off x="5143100" y="3033675"/>
            <a:ext cx="3879650" cy="79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31"/>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206" name="Google Shape;206;p31"/>
          <p:cNvSpPr/>
          <p:nvPr/>
        </p:nvSpPr>
        <p:spPr>
          <a:xfrm>
            <a:off x="78625" y="37025"/>
            <a:ext cx="6588300" cy="430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2200">
                <a:solidFill>
                  <a:srgbClr val="003399"/>
                </a:solidFill>
                <a:latin typeface="Century Gothic"/>
                <a:ea typeface="Century Gothic"/>
                <a:cs typeface="Century Gothic"/>
                <a:sym typeface="Century Gothic"/>
              </a:rPr>
              <a:t>Creating Lists</a:t>
            </a:r>
            <a:endParaRPr sz="2200">
              <a:solidFill>
                <a:srgbClr val="003399"/>
              </a:solidFill>
              <a:latin typeface="Century Gothic"/>
              <a:ea typeface="Century Gothic"/>
              <a:cs typeface="Century Gothic"/>
              <a:sym typeface="Century Gothic"/>
            </a:endParaRPr>
          </a:p>
          <a:p>
            <a:pPr indent="0" lvl="0" marL="0" marR="0" rtl="0" algn="l">
              <a:spcBef>
                <a:spcPts val="0"/>
              </a:spcBef>
              <a:spcAft>
                <a:spcPts val="0"/>
              </a:spcAft>
              <a:buNone/>
            </a:pPr>
            <a:r>
              <a:t/>
            </a:r>
            <a:endParaRPr sz="2200">
              <a:solidFill>
                <a:srgbClr val="003399"/>
              </a:solidFill>
              <a:latin typeface="Century Gothic"/>
              <a:ea typeface="Century Gothic"/>
              <a:cs typeface="Century Gothic"/>
              <a:sym typeface="Century Gothic"/>
            </a:endParaRPr>
          </a:p>
        </p:txBody>
      </p:sp>
      <p:sp>
        <p:nvSpPr>
          <p:cNvPr id="207" name="Google Shape;207;p31"/>
          <p:cNvSpPr txBox="1"/>
          <p:nvPr/>
        </p:nvSpPr>
        <p:spPr>
          <a:xfrm>
            <a:off x="0" y="621750"/>
            <a:ext cx="9085800" cy="942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252830"/>
              </a:buClr>
              <a:buSzPts val="1400"/>
              <a:buFont typeface="Calibri"/>
              <a:buChar char="❏"/>
            </a:pPr>
            <a:r>
              <a:rPr lang="en">
                <a:solidFill>
                  <a:srgbClr val="252830"/>
                </a:solidFill>
                <a:highlight>
                  <a:srgbClr val="FFFFFF"/>
                </a:highlight>
                <a:latin typeface="Calibri"/>
                <a:ea typeface="Calibri"/>
                <a:cs typeface="Calibri"/>
                <a:sym typeface="Calibri"/>
              </a:rPr>
              <a:t>In Python programming, a list is created by placing all the items (elements) inside a square bracket [ ], separated by commas.</a:t>
            </a:r>
            <a:endParaRPr>
              <a:solidFill>
                <a:srgbClr val="252830"/>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52830"/>
              </a:buClr>
              <a:buSzPts val="1400"/>
              <a:buFont typeface="Calibri"/>
              <a:buChar char="❏"/>
            </a:pPr>
            <a:r>
              <a:rPr lang="en">
                <a:solidFill>
                  <a:srgbClr val="252830"/>
                </a:solidFill>
                <a:highlight>
                  <a:srgbClr val="FFFFFF"/>
                </a:highlight>
                <a:latin typeface="Calibri"/>
                <a:ea typeface="Calibri"/>
                <a:cs typeface="Calibri"/>
                <a:sym typeface="Calibri"/>
              </a:rPr>
              <a:t>It can have any number of items and they may be of different types (integer, float, string etc.).</a:t>
            </a:r>
            <a:endParaRPr>
              <a:solidFill>
                <a:srgbClr val="252830"/>
              </a:solidFill>
              <a:highlight>
                <a:srgbClr val="FFFFFF"/>
              </a:highlight>
              <a:latin typeface="Calibri"/>
              <a:ea typeface="Calibri"/>
              <a:cs typeface="Calibri"/>
              <a:sym typeface="Calibri"/>
            </a:endParaRPr>
          </a:p>
        </p:txBody>
      </p:sp>
      <p:sp>
        <p:nvSpPr>
          <p:cNvPr id="208" name="Google Shape;208;p31"/>
          <p:cNvSpPr/>
          <p:nvPr/>
        </p:nvSpPr>
        <p:spPr>
          <a:xfrm>
            <a:off x="652125" y="1639900"/>
            <a:ext cx="8250000" cy="3244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 empty list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my_list =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 list of integers</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my_list = [1, 2, 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 list with mixed datatypes</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my_list = [1, "Hello", 3.4]</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Also, a list can even have another list as an item. This is called nested list.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 nested list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my_list = ["mouse", [8, 4, 6], ['a']]</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209" name="Google Shape;209;p31"/>
          <p:cNvPicPr preferRelativeResize="0"/>
          <p:nvPr/>
        </p:nvPicPr>
        <p:blipFill>
          <a:blip r:embed="rId4">
            <a:alphaModFix/>
          </a:blip>
          <a:stretch>
            <a:fillRect/>
          </a:stretch>
        </p:blipFill>
        <p:spPr>
          <a:xfrm>
            <a:off x="214225" y="1639900"/>
            <a:ext cx="288028" cy="27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Google Shape;214;p32"/>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215" name="Google Shape;215;p32"/>
          <p:cNvSpPr/>
          <p:nvPr/>
        </p:nvSpPr>
        <p:spPr>
          <a:xfrm>
            <a:off x="78615" y="37020"/>
            <a:ext cx="56454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Accessing Lists</a:t>
            </a:r>
            <a:endParaRPr sz="3200">
              <a:solidFill>
                <a:srgbClr val="C00000"/>
              </a:solidFill>
              <a:latin typeface="Century Gothic"/>
              <a:ea typeface="Century Gothic"/>
              <a:cs typeface="Century Gothic"/>
              <a:sym typeface="Century Gothic"/>
            </a:endParaRPr>
          </a:p>
        </p:txBody>
      </p:sp>
      <p:sp>
        <p:nvSpPr>
          <p:cNvPr id="216" name="Google Shape;216;p32"/>
          <p:cNvSpPr txBox="1"/>
          <p:nvPr/>
        </p:nvSpPr>
        <p:spPr>
          <a:xfrm>
            <a:off x="0" y="621750"/>
            <a:ext cx="9085800" cy="2397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252830"/>
              </a:buClr>
              <a:buSzPts val="1400"/>
              <a:buFont typeface="Calibri"/>
              <a:buChar char="❏"/>
            </a:pPr>
            <a:r>
              <a:rPr lang="en">
                <a:solidFill>
                  <a:srgbClr val="252830"/>
                </a:solidFill>
                <a:highlight>
                  <a:srgbClr val="FFFFFF"/>
                </a:highlight>
                <a:latin typeface="Calibri"/>
                <a:ea typeface="Calibri"/>
                <a:cs typeface="Calibri"/>
                <a:sym typeface="Calibri"/>
              </a:rPr>
              <a:t>There are various ways we can access the elements of the lists.</a:t>
            </a:r>
            <a:endParaRPr>
              <a:solidFill>
                <a:srgbClr val="252830"/>
              </a:solidFill>
              <a:highlight>
                <a:srgbClr val="FFFFFF"/>
              </a:highlight>
              <a:latin typeface="Calibri"/>
              <a:ea typeface="Calibri"/>
              <a:cs typeface="Calibri"/>
              <a:sym typeface="Calibri"/>
            </a:endParaRPr>
          </a:p>
          <a:p>
            <a:pPr indent="0" lvl="0" marL="0" rtl="0" algn="l">
              <a:lnSpc>
                <a:spcPct val="115000"/>
              </a:lnSpc>
              <a:spcBef>
                <a:spcPts val="1700"/>
              </a:spcBef>
              <a:spcAft>
                <a:spcPts val="0"/>
              </a:spcAft>
              <a:buNone/>
            </a:pPr>
            <a:r>
              <a:rPr b="1" lang="en" sz="1500">
                <a:solidFill>
                  <a:srgbClr val="252830"/>
                </a:solidFill>
                <a:highlight>
                  <a:srgbClr val="FFFFFF"/>
                </a:highlight>
                <a:latin typeface="Calibri"/>
                <a:ea typeface="Calibri"/>
                <a:cs typeface="Calibri"/>
                <a:sym typeface="Calibri"/>
              </a:rPr>
              <a:t>  List Index:</a:t>
            </a:r>
            <a:endParaRPr b="1" sz="1500">
              <a:solidFill>
                <a:srgbClr val="252830"/>
              </a:solidFill>
              <a:highlight>
                <a:srgbClr val="FFFFFF"/>
              </a:highlight>
              <a:latin typeface="Calibri"/>
              <a:ea typeface="Calibri"/>
              <a:cs typeface="Calibri"/>
              <a:sym typeface="Calibri"/>
            </a:endParaRPr>
          </a:p>
          <a:p>
            <a:pPr indent="-317500" lvl="0" marL="457200" marR="0" rtl="0" algn="l">
              <a:lnSpc>
                <a:spcPct val="115000"/>
              </a:lnSpc>
              <a:spcBef>
                <a:spcPts val="1700"/>
              </a:spcBef>
              <a:spcAft>
                <a:spcPts val="0"/>
              </a:spcAft>
              <a:buClr>
                <a:srgbClr val="252830"/>
              </a:buClr>
              <a:buSzPts val="1400"/>
              <a:buFont typeface="Calibri"/>
              <a:buChar char="❏"/>
            </a:pPr>
            <a:r>
              <a:rPr lang="en">
                <a:solidFill>
                  <a:srgbClr val="252830"/>
                </a:solidFill>
                <a:highlight>
                  <a:srgbClr val="FFFFFF"/>
                </a:highlight>
                <a:latin typeface="Calibri"/>
                <a:ea typeface="Calibri"/>
                <a:cs typeface="Calibri"/>
                <a:sym typeface="Calibri"/>
              </a:rPr>
              <a:t>We can use the index operator [] to access an item in a list. Index starts from 0. So, a list having 5 elements will have index from 0 to 4.</a:t>
            </a:r>
            <a:endParaRPr>
              <a:solidFill>
                <a:srgbClr val="252830"/>
              </a:solidFill>
              <a:highlight>
                <a:srgbClr val="FFFFFF"/>
              </a:highlight>
              <a:latin typeface="Calibri"/>
              <a:ea typeface="Calibri"/>
              <a:cs typeface="Calibri"/>
              <a:sym typeface="Calibri"/>
            </a:endParaRPr>
          </a:p>
          <a:p>
            <a:pPr indent="-317500" lvl="0" marL="457200" marR="0" rtl="0" algn="l">
              <a:lnSpc>
                <a:spcPct val="115000"/>
              </a:lnSpc>
              <a:spcBef>
                <a:spcPts val="0"/>
              </a:spcBef>
              <a:spcAft>
                <a:spcPts val="0"/>
              </a:spcAft>
              <a:buClr>
                <a:srgbClr val="252830"/>
              </a:buClr>
              <a:buSzPts val="1400"/>
              <a:buFont typeface="Calibri"/>
              <a:buChar char="❏"/>
            </a:pPr>
            <a:r>
              <a:rPr lang="en">
                <a:solidFill>
                  <a:srgbClr val="252830"/>
                </a:solidFill>
                <a:highlight>
                  <a:srgbClr val="FFFFFF"/>
                </a:highlight>
                <a:latin typeface="Calibri"/>
                <a:ea typeface="Calibri"/>
                <a:cs typeface="Calibri"/>
                <a:sym typeface="Calibri"/>
              </a:rPr>
              <a:t>Trying to access an element other that this will raise an IndexError. The index must be an integer. We can't use float or other types, this will result into TypeError.</a:t>
            </a:r>
            <a:endParaRPr>
              <a:solidFill>
                <a:srgbClr val="252830"/>
              </a:solidFill>
              <a:highlight>
                <a:srgbClr val="FFFFFF"/>
              </a:highlight>
              <a:latin typeface="Calibri"/>
              <a:ea typeface="Calibri"/>
              <a:cs typeface="Calibri"/>
              <a:sym typeface="Calibri"/>
            </a:endParaRPr>
          </a:p>
          <a:p>
            <a:pPr indent="-317500" lvl="0" marL="457200" marR="0" rtl="0" algn="l">
              <a:lnSpc>
                <a:spcPct val="115000"/>
              </a:lnSpc>
              <a:spcBef>
                <a:spcPts val="0"/>
              </a:spcBef>
              <a:spcAft>
                <a:spcPts val="0"/>
              </a:spcAft>
              <a:buClr>
                <a:srgbClr val="252830"/>
              </a:buClr>
              <a:buSzPts val="1400"/>
              <a:buFont typeface="Calibri"/>
              <a:buChar char="❏"/>
            </a:pPr>
            <a:r>
              <a:rPr lang="en">
                <a:solidFill>
                  <a:srgbClr val="252830"/>
                </a:solidFill>
                <a:highlight>
                  <a:srgbClr val="FFFFFF"/>
                </a:highlight>
                <a:latin typeface="Calibri"/>
                <a:ea typeface="Calibri"/>
                <a:cs typeface="Calibri"/>
                <a:sym typeface="Calibri"/>
              </a:rPr>
              <a:t>Nested list are accessed using nested indexing.</a:t>
            </a:r>
            <a:endParaRPr>
              <a:solidFill>
                <a:srgbClr val="252830"/>
              </a:solidFill>
              <a:highlight>
                <a:srgbClr val="FFFFFF"/>
              </a:highlight>
              <a:latin typeface="Calibri"/>
              <a:ea typeface="Calibri"/>
              <a:cs typeface="Calibri"/>
              <a:sym typeface="Calibri"/>
            </a:endParaRPr>
          </a:p>
          <a:p>
            <a:pPr indent="0" lvl="0" marL="0" rtl="0" algn="l">
              <a:lnSpc>
                <a:spcPct val="115000"/>
              </a:lnSpc>
              <a:spcBef>
                <a:spcPts val="1700"/>
              </a:spcBef>
              <a:spcAft>
                <a:spcPts val="1700"/>
              </a:spcAft>
              <a:buNone/>
            </a:pPr>
            <a:r>
              <a:t/>
            </a:r>
            <a:endParaRPr b="1" sz="1500">
              <a:solidFill>
                <a:srgbClr val="252830"/>
              </a:solidFill>
              <a:highlight>
                <a:srgbClr val="FFFFFF"/>
              </a:highlight>
              <a:latin typeface="Calibri"/>
              <a:ea typeface="Calibri"/>
              <a:cs typeface="Calibri"/>
              <a:sym typeface="Calibri"/>
            </a:endParaRPr>
          </a:p>
        </p:txBody>
      </p:sp>
      <p:sp>
        <p:nvSpPr>
          <p:cNvPr id="217" name="Google Shape;217;p32"/>
          <p:cNvSpPr/>
          <p:nvPr/>
        </p:nvSpPr>
        <p:spPr>
          <a:xfrm>
            <a:off x="589750" y="3097075"/>
            <a:ext cx="3847200" cy="1900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my_list = ['p','r','o','b','e']</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print(my_list[4])</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e</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 Nested List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 n_list = ["Happy", [2,0,1,5]]</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print(n_list[0][1])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a</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218" name="Google Shape;218;p32"/>
          <p:cNvPicPr preferRelativeResize="0"/>
          <p:nvPr/>
        </p:nvPicPr>
        <p:blipFill>
          <a:blip r:embed="rId4">
            <a:alphaModFix/>
          </a:blip>
          <a:stretch>
            <a:fillRect/>
          </a:stretch>
        </p:blipFill>
        <p:spPr>
          <a:xfrm>
            <a:off x="151850" y="3097075"/>
            <a:ext cx="288028" cy="276225"/>
          </a:xfrm>
          <a:prstGeom prst="rect">
            <a:avLst/>
          </a:prstGeom>
          <a:noFill/>
          <a:ln>
            <a:noFill/>
          </a:ln>
        </p:spPr>
      </p:pic>
      <p:sp>
        <p:nvSpPr>
          <p:cNvPr id="219" name="Google Shape;219;p32"/>
          <p:cNvSpPr/>
          <p:nvPr/>
        </p:nvSpPr>
        <p:spPr>
          <a:xfrm>
            <a:off x="5085550" y="3097075"/>
            <a:ext cx="3847200" cy="19005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print(my_list[-1])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e</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for i in my_list: print(i)</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p</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r</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o</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220" name="Google Shape;220;p32"/>
          <p:cNvPicPr preferRelativeResize="0"/>
          <p:nvPr/>
        </p:nvPicPr>
        <p:blipFill>
          <a:blip r:embed="rId4">
            <a:alphaModFix/>
          </a:blip>
          <a:stretch>
            <a:fillRect/>
          </a:stretch>
        </p:blipFill>
        <p:spPr>
          <a:xfrm>
            <a:off x="4647650" y="3097075"/>
            <a:ext cx="288028" cy="27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id="225" name="Google Shape;225;p33"/>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226" name="Google Shape;226;p33"/>
          <p:cNvSpPr/>
          <p:nvPr/>
        </p:nvSpPr>
        <p:spPr>
          <a:xfrm>
            <a:off x="78615" y="37020"/>
            <a:ext cx="56454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003399"/>
                </a:solidFill>
                <a:latin typeface="Century Gothic"/>
                <a:ea typeface="Century Gothic"/>
                <a:cs typeface="Century Gothic"/>
                <a:sym typeface="Century Gothic"/>
              </a:rPr>
              <a:t>Searching Elements within Lists</a:t>
            </a:r>
            <a:endParaRPr sz="3200">
              <a:solidFill>
                <a:srgbClr val="C00000"/>
              </a:solidFill>
              <a:latin typeface="Century Gothic"/>
              <a:ea typeface="Century Gothic"/>
              <a:cs typeface="Century Gothic"/>
              <a:sym typeface="Century Gothic"/>
            </a:endParaRPr>
          </a:p>
        </p:txBody>
      </p:sp>
      <p:sp>
        <p:nvSpPr>
          <p:cNvPr id="227" name="Google Shape;227;p33"/>
          <p:cNvSpPr txBox="1"/>
          <p:nvPr/>
        </p:nvSpPr>
        <p:spPr>
          <a:xfrm>
            <a:off x="0" y="569100"/>
            <a:ext cx="9071700" cy="4574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Check for existence</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in and not in operators help us to verify whether a particular element is present in a list or not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Counting occurence</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count() member function of list tells us how many instances of the specified object is present in the list .</a:t>
            </a:r>
            <a:endParaRPr>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a:solidFill>
                <a:schemeClr val="dk1"/>
              </a:solidFill>
              <a:latin typeface="Calibri"/>
              <a:ea typeface="Calibri"/>
              <a:cs typeface="Calibri"/>
              <a:sym typeface="Calibri"/>
            </a:endParaRPr>
          </a:p>
        </p:txBody>
      </p:sp>
      <p:sp>
        <p:nvSpPr>
          <p:cNvPr id="228" name="Google Shape;228;p33"/>
          <p:cNvSpPr/>
          <p:nvPr/>
        </p:nvSpPr>
        <p:spPr>
          <a:xfrm>
            <a:off x="1129000" y="1203575"/>
            <a:ext cx="7095000" cy="13683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L=[5,2,3]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3 in L</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True</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4 not in L</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True</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229" name="Google Shape;229;p33"/>
          <p:cNvPicPr preferRelativeResize="0"/>
          <p:nvPr/>
        </p:nvPicPr>
        <p:blipFill>
          <a:blip r:embed="rId4">
            <a:alphaModFix/>
          </a:blip>
          <a:stretch>
            <a:fillRect/>
          </a:stretch>
        </p:blipFill>
        <p:spPr>
          <a:xfrm>
            <a:off x="691100" y="1203575"/>
            <a:ext cx="288028" cy="276225"/>
          </a:xfrm>
          <a:prstGeom prst="rect">
            <a:avLst/>
          </a:prstGeom>
          <a:noFill/>
          <a:ln>
            <a:noFill/>
          </a:ln>
        </p:spPr>
      </p:pic>
      <p:sp>
        <p:nvSpPr>
          <p:cNvPr id="230" name="Google Shape;230;p33"/>
          <p:cNvSpPr/>
          <p:nvPr/>
        </p:nvSpPr>
        <p:spPr>
          <a:xfrm>
            <a:off x="1129000" y="3413375"/>
            <a:ext cx="7095000" cy="13683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L=[5,2,3,2]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L.count(3)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L.count(2)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rPr lang="en" sz="1300">
                <a:solidFill>
                  <a:srgbClr val="FF0000"/>
                </a:solidFill>
                <a:latin typeface="Courier New"/>
                <a:ea typeface="Courier New"/>
                <a:cs typeface="Courier New"/>
                <a:sym typeface="Courier New"/>
              </a:rPr>
              <a:t>2</a:t>
            </a:r>
            <a:endParaRPr sz="1300">
              <a:solidFill>
                <a:srgbClr val="FF0000"/>
              </a:solidFill>
              <a:latin typeface="Courier New"/>
              <a:ea typeface="Courier New"/>
              <a:cs typeface="Courier New"/>
              <a:sym typeface="Courier New"/>
            </a:endParaRPr>
          </a:p>
        </p:txBody>
      </p:sp>
      <p:pic>
        <p:nvPicPr>
          <p:cNvPr id="231" name="Google Shape;231;p33"/>
          <p:cNvPicPr preferRelativeResize="0"/>
          <p:nvPr/>
        </p:nvPicPr>
        <p:blipFill>
          <a:blip r:embed="rId4">
            <a:alphaModFix/>
          </a:blip>
          <a:stretch>
            <a:fillRect/>
          </a:stretch>
        </p:blipFill>
        <p:spPr>
          <a:xfrm>
            <a:off x="691100" y="3413375"/>
            <a:ext cx="288028" cy="276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34"/>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237" name="Google Shape;237;p34"/>
          <p:cNvSpPr/>
          <p:nvPr/>
        </p:nvSpPr>
        <p:spPr>
          <a:xfrm>
            <a:off x="78615" y="37020"/>
            <a:ext cx="5645400" cy="43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200">
                <a:solidFill>
                  <a:srgbClr val="003399"/>
                </a:solidFill>
                <a:latin typeface="Century Gothic"/>
                <a:ea typeface="Century Gothic"/>
                <a:cs typeface="Century Gothic"/>
                <a:sym typeface="Century Gothic"/>
              </a:rPr>
              <a:t>Searching Elements within Lists contd..</a:t>
            </a:r>
            <a:endParaRPr sz="2200">
              <a:solidFill>
                <a:srgbClr val="003399"/>
              </a:solidFill>
              <a:latin typeface="Century Gothic"/>
              <a:ea typeface="Century Gothic"/>
              <a:cs typeface="Century Gothic"/>
              <a:sym typeface="Century Gothic"/>
            </a:endParaRPr>
          </a:p>
        </p:txBody>
      </p:sp>
      <p:sp>
        <p:nvSpPr>
          <p:cNvPr id="238" name="Google Shape;238;p34"/>
          <p:cNvSpPr txBox="1"/>
          <p:nvPr/>
        </p:nvSpPr>
        <p:spPr>
          <a:xfrm>
            <a:off x="0" y="569100"/>
            <a:ext cx="9071700" cy="4574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Locating elements</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index() member function of list searches for the first occurrence of an element within a list and returns the index where it was found, and throws a ValueError if not found.</a:t>
            </a:r>
            <a:endParaRPr>
              <a:solidFill>
                <a:schemeClr val="dk1"/>
              </a:solidFill>
              <a:latin typeface="Calibri"/>
              <a:ea typeface="Calibri"/>
              <a:cs typeface="Calibri"/>
              <a:sym typeface="Calibri"/>
            </a:endParaRPr>
          </a:p>
          <a:p>
            <a:pPr indent="457200" lvl="0" marL="457200" rtl="0" algn="l">
              <a:lnSpc>
                <a:spcPct val="115000"/>
              </a:lnSpc>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Syntax </a:t>
            </a:r>
            <a:r>
              <a:rPr lang="en">
                <a:solidFill>
                  <a:schemeClr val="dk1"/>
                </a:solidFill>
                <a:latin typeface="Calibri"/>
                <a:ea typeface="Calibri"/>
                <a:cs typeface="Calibri"/>
                <a:sym typeface="Calibri"/>
              </a:rPr>
              <a:t>:  list.index(x[,i[,j]])</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a:solidFill>
                <a:schemeClr val="dk1"/>
              </a:solidFill>
              <a:latin typeface="Calibri"/>
              <a:ea typeface="Calibri"/>
              <a:cs typeface="Calibri"/>
              <a:sym typeface="Calibri"/>
            </a:endParaRPr>
          </a:p>
        </p:txBody>
      </p:sp>
      <p:sp>
        <p:nvSpPr>
          <p:cNvPr id="239" name="Google Shape;239;p34"/>
          <p:cNvSpPr/>
          <p:nvPr/>
        </p:nvSpPr>
        <p:spPr>
          <a:xfrm>
            <a:off x="1129000" y="1813175"/>
            <a:ext cx="7512600" cy="2766000"/>
          </a:xfrm>
          <a:prstGeom prst="rect">
            <a:avLst/>
          </a:prstGeom>
          <a:solidFill>
            <a:srgbClr val="FFFFFF"/>
          </a:solidFill>
          <a:ln cap="flat" cmpd="sng" w="9525">
            <a:solidFill>
              <a:srgbClr val="000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0000"/>
                </a:solidFill>
                <a:latin typeface="Courier New"/>
                <a:ea typeface="Courier New"/>
                <a:cs typeface="Courier New"/>
                <a:sym typeface="Courier New"/>
              </a:rPr>
              <a:t>&gt;&gt;&gt; L.index(2)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L.index(2,3)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L.index(2,0,2)</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1</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&gt;&gt;&gt; L.index(53)</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Traceback (most recent call last):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  File "&lt;stdin&gt;", line 1, in &lt;module&gt;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rPr lang="en" sz="1300">
                <a:solidFill>
                  <a:srgbClr val="FF0000"/>
                </a:solidFill>
                <a:latin typeface="Courier New"/>
                <a:ea typeface="Courier New"/>
                <a:cs typeface="Courier New"/>
                <a:sym typeface="Courier New"/>
              </a:rPr>
              <a:t>ValueError: 53 is not in list</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0"/>
              </a:spcAft>
              <a:buNone/>
            </a:pPr>
            <a:r>
              <a:t/>
            </a:r>
            <a:endParaRPr sz="1300">
              <a:solidFill>
                <a:srgbClr val="FF0000"/>
              </a:solidFill>
              <a:latin typeface="Courier New"/>
              <a:ea typeface="Courier New"/>
              <a:cs typeface="Courier New"/>
              <a:sym typeface="Courier New"/>
            </a:endParaRPr>
          </a:p>
          <a:p>
            <a:pPr indent="0" lvl="0" marL="0" rtl="0" algn="l">
              <a:lnSpc>
                <a:spcPct val="115000"/>
              </a:lnSpc>
              <a:spcBef>
                <a:spcPts val="200"/>
              </a:spcBef>
              <a:spcAft>
                <a:spcPts val="200"/>
              </a:spcAft>
              <a:buNone/>
            </a:pPr>
            <a:r>
              <a:t/>
            </a:r>
            <a:endParaRPr sz="1300">
              <a:solidFill>
                <a:srgbClr val="FF0000"/>
              </a:solidFill>
              <a:latin typeface="Courier New"/>
              <a:ea typeface="Courier New"/>
              <a:cs typeface="Courier New"/>
              <a:sym typeface="Courier New"/>
            </a:endParaRPr>
          </a:p>
        </p:txBody>
      </p:sp>
      <p:pic>
        <p:nvPicPr>
          <p:cNvPr id="240" name="Google Shape;240;p34"/>
          <p:cNvPicPr preferRelativeResize="0"/>
          <p:nvPr/>
        </p:nvPicPr>
        <p:blipFill>
          <a:blip r:embed="rId4">
            <a:alphaModFix/>
          </a:blip>
          <a:stretch>
            <a:fillRect/>
          </a:stretch>
        </p:blipFill>
        <p:spPr>
          <a:xfrm>
            <a:off x="691100" y="1813175"/>
            <a:ext cx="288028" cy="276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4_Lectur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