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 id="2147483684" r:id="rId2"/>
    <p:sldMasterId id="2147483763" r:id="rId3"/>
    <p:sldMasterId id="2147483722" r:id="rId4"/>
    <p:sldMasterId id="2147483736" r:id="rId5"/>
    <p:sldMasterId id="2147483750" r:id="rId6"/>
  </p:sldMasterIdLst>
  <p:notesMasterIdLst>
    <p:notesMasterId r:id="rId29"/>
  </p:notesMasterIdLst>
  <p:handoutMasterIdLst>
    <p:handoutMasterId r:id="rId30"/>
  </p:handoutMasterIdLst>
  <p:sldIdLst>
    <p:sldId id="468" r:id="rId7"/>
    <p:sldId id="471" r:id="rId8"/>
    <p:sldId id="485" r:id="rId9"/>
    <p:sldId id="489" r:id="rId10"/>
    <p:sldId id="490" r:id="rId11"/>
    <p:sldId id="488" r:id="rId12"/>
    <p:sldId id="487" r:id="rId13"/>
    <p:sldId id="492" r:id="rId14"/>
    <p:sldId id="493" r:id="rId15"/>
    <p:sldId id="497" r:id="rId16"/>
    <p:sldId id="494" r:id="rId17"/>
    <p:sldId id="496" r:id="rId18"/>
    <p:sldId id="498" r:id="rId19"/>
    <p:sldId id="499" r:id="rId20"/>
    <p:sldId id="500" r:id="rId21"/>
    <p:sldId id="501" r:id="rId22"/>
    <p:sldId id="502" r:id="rId23"/>
    <p:sldId id="503" r:id="rId24"/>
    <p:sldId id="504" r:id="rId25"/>
    <p:sldId id="505" r:id="rId26"/>
    <p:sldId id="506" r:id="rId27"/>
    <p:sldId id="474" r:id="rId28"/>
  </p:sldIdLst>
  <p:sldSz cx="9144000" cy="5143500" type="screen16x9"/>
  <p:notesSz cx="7010400" cy="92964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E93DBB7-50F4-43A8-8041-2C510019D8A9}">
          <p14:sldIdLst>
            <p14:sldId id="468"/>
            <p14:sldId id="471"/>
            <p14:sldId id="485"/>
            <p14:sldId id="489"/>
            <p14:sldId id="490"/>
            <p14:sldId id="488"/>
            <p14:sldId id="487"/>
            <p14:sldId id="492"/>
            <p14:sldId id="493"/>
            <p14:sldId id="497"/>
            <p14:sldId id="494"/>
            <p14:sldId id="496"/>
            <p14:sldId id="498"/>
            <p14:sldId id="499"/>
            <p14:sldId id="500"/>
            <p14:sldId id="501"/>
            <p14:sldId id="502"/>
            <p14:sldId id="503"/>
            <p14:sldId id="504"/>
            <p14:sldId id="505"/>
            <p14:sldId id="506"/>
            <p14:sldId id="474"/>
          </p14:sldIdLst>
        </p14:section>
        <p14:section name="Untitled Section" id="{90E8C24B-A0A3-47B6-AD16-3FFB2C96C075}">
          <p14:sldIdLst/>
        </p14:section>
      </p14:sectionLst>
    </p:ex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0099CC"/>
    <a:srgbClr val="990000"/>
    <a:srgbClr val="0000FF"/>
    <a:srgbClr val="00CC00"/>
    <a:srgbClr val="FF6600"/>
    <a:srgbClr val="009900"/>
    <a:srgbClr val="000099"/>
    <a:srgbClr val="FFFFCC"/>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00" autoAdjust="0"/>
    <p:restoredTop sz="78293" autoAdjust="0"/>
  </p:normalViewPr>
  <p:slideViewPr>
    <p:cSldViewPr>
      <p:cViewPr>
        <p:scale>
          <a:sx n="110" d="100"/>
          <a:sy n="110" d="100"/>
        </p:scale>
        <p:origin x="-90" y="-3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1" d="100"/>
          <a:sy n="61" d="100"/>
        </p:scale>
        <p:origin x="2430" y="66"/>
      </p:cViewPr>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74DC1D-0DCC-49AF-B08B-4CCDCFC76917}" type="doc">
      <dgm:prSet loTypeId="urn:microsoft.com/office/officeart/2005/8/layout/pyramid2" loCatId="list" qsTypeId="urn:microsoft.com/office/officeart/2005/8/quickstyle/simple1" qsCatId="simple" csTypeId="urn:microsoft.com/office/officeart/2005/8/colors/colorful5" csCatId="colorful" phldr="1"/>
      <dgm:spPr/>
    </dgm:pt>
    <dgm:pt modelId="{FC7AE042-D03A-4DCD-91E8-8C2C0A9DC2F5}">
      <dgm:prSet phldrT="[Text]"/>
      <dgm:spPr/>
      <dgm:t>
        <a:bodyPr/>
        <a:lstStyle/>
        <a:p>
          <a:r>
            <a:rPr lang="en-US" dirty="0" smtClean="0"/>
            <a:t>User-defined Functions</a:t>
          </a:r>
          <a:endParaRPr lang="en-US" dirty="0"/>
        </a:p>
      </dgm:t>
    </dgm:pt>
    <dgm:pt modelId="{F91EF4B6-4520-4A40-9C6E-E7A92D9325B5}" type="parTrans" cxnId="{577CE39A-F933-4B53-94E6-6FA208C49E6B}">
      <dgm:prSet/>
      <dgm:spPr/>
      <dgm:t>
        <a:bodyPr/>
        <a:lstStyle/>
        <a:p>
          <a:endParaRPr lang="en-US"/>
        </a:p>
      </dgm:t>
    </dgm:pt>
    <dgm:pt modelId="{138FEDF9-E3F5-44CB-8C0F-8B1C3999EA00}" type="sibTrans" cxnId="{577CE39A-F933-4B53-94E6-6FA208C49E6B}">
      <dgm:prSet/>
      <dgm:spPr/>
      <dgm:t>
        <a:bodyPr/>
        <a:lstStyle/>
        <a:p>
          <a:endParaRPr lang="en-US"/>
        </a:p>
      </dgm:t>
    </dgm:pt>
    <dgm:pt modelId="{7766B28F-4D80-4153-833B-D8D2BBD8E9B8}">
      <dgm:prSet phldrT="[Text]"/>
      <dgm:spPr/>
      <dgm:t>
        <a:bodyPr/>
        <a:lstStyle/>
        <a:p>
          <a:r>
            <a:rPr lang="en-US" dirty="0" smtClean="0"/>
            <a:t>Built-in Functions</a:t>
          </a:r>
          <a:endParaRPr lang="en-US" dirty="0"/>
        </a:p>
      </dgm:t>
    </dgm:pt>
    <dgm:pt modelId="{D3F7DA29-5A6B-491B-BF13-53A63BA1A608}" type="parTrans" cxnId="{EB005D11-8E9C-48D0-9A8E-5510357A1DC3}">
      <dgm:prSet/>
      <dgm:spPr/>
      <dgm:t>
        <a:bodyPr/>
        <a:lstStyle/>
        <a:p>
          <a:endParaRPr lang="en-US"/>
        </a:p>
      </dgm:t>
    </dgm:pt>
    <dgm:pt modelId="{4F91F66A-FB48-472E-BB9E-E7AFF49682A8}" type="sibTrans" cxnId="{EB005D11-8E9C-48D0-9A8E-5510357A1DC3}">
      <dgm:prSet/>
      <dgm:spPr/>
      <dgm:t>
        <a:bodyPr/>
        <a:lstStyle/>
        <a:p>
          <a:endParaRPr lang="en-US"/>
        </a:p>
      </dgm:t>
    </dgm:pt>
    <dgm:pt modelId="{6ADB40E9-9BC7-414E-A840-55E1B442D4AB}">
      <dgm:prSet phldrT="[Text]"/>
      <dgm:spPr/>
      <dgm:t>
        <a:bodyPr/>
        <a:lstStyle/>
        <a:p>
          <a:r>
            <a:rPr lang="en-US" dirty="0" smtClean="0"/>
            <a:t>Lambda Functions</a:t>
          </a:r>
          <a:endParaRPr lang="en-US" dirty="0"/>
        </a:p>
      </dgm:t>
    </dgm:pt>
    <dgm:pt modelId="{2042EFA3-5D57-4D3B-BAA8-626C53E0D1DC}" type="parTrans" cxnId="{246411C6-E611-4BB3-BDEA-4004ECEFB372}">
      <dgm:prSet/>
      <dgm:spPr/>
      <dgm:t>
        <a:bodyPr/>
        <a:lstStyle/>
        <a:p>
          <a:endParaRPr lang="en-US"/>
        </a:p>
      </dgm:t>
    </dgm:pt>
    <dgm:pt modelId="{F1382513-9C90-4D93-9CAE-90A32653631B}" type="sibTrans" cxnId="{246411C6-E611-4BB3-BDEA-4004ECEFB372}">
      <dgm:prSet/>
      <dgm:spPr/>
      <dgm:t>
        <a:bodyPr/>
        <a:lstStyle/>
        <a:p>
          <a:endParaRPr lang="en-US"/>
        </a:p>
      </dgm:t>
    </dgm:pt>
    <dgm:pt modelId="{7184206F-78C2-4759-9033-506943B33DDB}">
      <dgm:prSet phldrT="[Text]"/>
      <dgm:spPr/>
      <dgm:t>
        <a:bodyPr/>
        <a:lstStyle/>
        <a:p>
          <a:r>
            <a:rPr lang="en-US" dirty="0" smtClean="0"/>
            <a:t>Recursion Functions</a:t>
          </a:r>
          <a:endParaRPr lang="en-US" dirty="0"/>
        </a:p>
      </dgm:t>
    </dgm:pt>
    <dgm:pt modelId="{333CD2C8-3BD9-4553-95D8-9D1DF477A59B}" type="parTrans" cxnId="{2B655229-A155-4C74-8C3F-183181CA0FB2}">
      <dgm:prSet/>
      <dgm:spPr/>
      <dgm:t>
        <a:bodyPr/>
        <a:lstStyle/>
        <a:p>
          <a:endParaRPr lang="en-US"/>
        </a:p>
      </dgm:t>
    </dgm:pt>
    <dgm:pt modelId="{A725C01D-2554-49E4-918B-836BBD306044}" type="sibTrans" cxnId="{2B655229-A155-4C74-8C3F-183181CA0FB2}">
      <dgm:prSet/>
      <dgm:spPr/>
      <dgm:t>
        <a:bodyPr/>
        <a:lstStyle/>
        <a:p>
          <a:endParaRPr lang="en-US"/>
        </a:p>
      </dgm:t>
    </dgm:pt>
    <dgm:pt modelId="{EAF76DA4-95D1-4D10-B9DF-FBC66314F67C}" type="pres">
      <dgm:prSet presAssocID="{6174DC1D-0DCC-49AF-B08B-4CCDCFC76917}" presName="compositeShape" presStyleCnt="0">
        <dgm:presLayoutVars>
          <dgm:dir/>
          <dgm:resizeHandles/>
        </dgm:presLayoutVars>
      </dgm:prSet>
      <dgm:spPr/>
    </dgm:pt>
    <dgm:pt modelId="{863E6A77-E71C-49ED-ADAD-7E76010C78D0}" type="pres">
      <dgm:prSet presAssocID="{6174DC1D-0DCC-49AF-B08B-4CCDCFC76917}" presName="pyramid" presStyleLbl="node1" presStyleIdx="0" presStyleCnt="1" custScaleX="127461" custLinFactNeighborX="7381" custLinFactNeighborY="-2694"/>
      <dgm:spPr>
        <a:solidFill>
          <a:srgbClr val="006699"/>
        </a:solidFill>
      </dgm:spPr>
    </dgm:pt>
    <dgm:pt modelId="{9BBECFCF-F3FC-410B-B290-4F852DE59B85}" type="pres">
      <dgm:prSet presAssocID="{6174DC1D-0DCC-49AF-B08B-4CCDCFC76917}" presName="theList" presStyleCnt="0"/>
      <dgm:spPr/>
    </dgm:pt>
    <dgm:pt modelId="{2EEE61F6-9342-44B2-ACC4-5DE61CD21A23}" type="pres">
      <dgm:prSet presAssocID="{FC7AE042-D03A-4DCD-91E8-8C2C0A9DC2F5}" presName="aNode" presStyleLbl="fgAcc1" presStyleIdx="0" presStyleCnt="4">
        <dgm:presLayoutVars>
          <dgm:bulletEnabled val="1"/>
        </dgm:presLayoutVars>
      </dgm:prSet>
      <dgm:spPr/>
      <dgm:t>
        <a:bodyPr/>
        <a:lstStyle/>
        <a:p>
          <a:endParaRPr lang="en-US"/>
        </a:p>
      </dgm:t>
    </dgm:pt>
    <dgm:pt modelId="{49CA4C5D-EA34-482C-9C4B-9F8FEA72E968}" type="pres">
      <dgm:prSet presAssocID="{FC7AE042-D03A-4DCD-91E8-8C2C0A9DC2F5}" presName="aSpace" presStyleCnt="0"/>
      <dgm:spPr/>
    </dgm:pt>
    <dgm:pt modelId="{146C56E6-1464-4921-AD29-8F86EDC67045}" type="pres">
      <dgm:prSet presAssocID="{7766B28F-4D80-4153-833B-D8D2BBD8E9B8}" presName="aNode" presStyleLbl="fgAcc1" presStyleIdx="1" presStyleCnt="4" custLinFactNeighborY="86737">
        <dgm:presLayoutVars>
          <dgm:bulletEnabled val="1"/>
        </dgm:presLayoutVars>
      </dgm:prSet>
      <dgm:spPr/>
      <dgm:t>
        <a:bodyPr/>
        <a:lstStyle/>
        <a:p>
          <a:endParaRPr lang="en-US"/>
        </a:p>
      </dgm:t>
    </dgm:pt>
    <dgm:pt modelId="{7CC6D709-AA17-49C5-A007-4821208C41EC}" type="pres">
      <dgm:prSet presAssocID="{7766B28F-4D80-4153-833B-D8D2BBD8E9B8}" presName="aSpace" presStyleCnt="0"/>
      <dgm:spPr/>
    </dgm:pt>
    <dgm:pt modelId="{5CB37F39-7F5E-41E6-B375-75A37726A918}" type="pres">
      <dgm:prSet presAssocID="{6ADB40E9-9BC7-414E-A840-55E1B442D4AB}" presName="aNode" presStyleLbl="fgAcc1" presStyleIdx="2" presStyleCnt="4" custLinFactY="10526" custLinFactNeighborY="100000">
        <dgm:presLayoutVars>
          <dgm:bulletEnabled val="1"/>
        </dgm:presLayoutVars>
      </dgm:prSet>
      <dgm:spPr/>
      <dgm:t>
        <a:bodyPr/>
        <a:lstStyle/>
        <a:p>
          <a:endParaRPr lang="en-US"/>
        </a:p>
      </dgm:t>
    </dgm:pt>
    <dgm:pt modelId="{A28B851A-C3AC-4D4A-8FCE-CEF42EA1A830}" type="pres">
      <dgm:prSet presAssocID="{6ADB40E9-9BC7-414E-A840-55E1B442D4AB}" presName="aSpace" presStyleCnt="0"/>
      <dgm:spPr/>
    </dgm:pt>
    <dgm:pt modelId="{503B4C00-CEA5-45BE-B8F4-1950ED3D38D7}" type="pres">
      <dgm:prSet presAssocID="{7184206F-78C2-4759-9033-506943B33DDB}" presName="aNode" presStyleLbl="fgAcc1" presStyleIdx="3" presStyleCnt="4" custLinFactY="22711" custLinFactNeighborY="100000">
        <dgm:presLayoutVars>
          <dgm:bulletEnabled val="1"/>
        </dgm:presLayoutVars>
      </dgm:prSet>
      <dgm:spPr/>
      <dgm:t>
        <a:bodyPr/>
        <a:lstStyle/>
        <a:p>
          <a:endParaRPr lang="en-US"/>
        </a:p>
      </dgm:t>
    </dgm:pt>
    <dgm:pt modelId="{A697CCBF-B18E-4B86-94EE-DAD479C7EBAC}" type="pres">
      <dgm:prSet presAssocID="{7184206F-78C2-4759-9033-506943B33DDB}" presName="aSpace" presStyleCnt="0"/>
      <dgm:spPr/>
    </dgm:pt>
  </dgm:ptLst>
  <dgm:cxnLst>
    <dgm:cxn modelId="{7B8219B2-0444-454D-9640-1CF2644BE541}" type="presOf" srcId="{7184206F-78C2-4759-9033-506943B33DDB}" destId="{503B4C00-CEA5-45BE-B8F4-1950ED3D38D7}" srcOrd="0" destOrd="0" presId="urn:microsoft.com/office/officeart/2005/8/layout/pyramid2"/>
    <dgm:cxn modelId="{27F5014A-CC10-497C-83B7-0830BC29CA69}" type="presOf" srcId="{6174DC1D-0DCC-49AF-B08B-4CCDCFC76917}" destId="{EAF76DA4-95D1-4D10-B9DF-FBC66314F67C}" srcOrd="0" destOrd="0" presId="urn:microsoft.com/office/officeart/2005/8/layout/pyramid2"/>
    <dgm:cxn modelId="{87D267A0-EE0A-4ACC-809C-C53C57547458}" type="presOf" srcId="{FC7AE042-D03A-4DCD-91E8-8C2C0A9DC2F5}" destId="{2EEE61F6-9342-44B2-ACC4-5DE61CD21A23}" srcOrd="0" destOrd="0" presId="urn:microsoft.com/office/officeart/2005/8/layout/pyramid2"/>
    <dgm:cxn modelId="{EB005D11-8E9C-48D0-9A8E-5510357A1DC3}" srcId="{6174DC1D-0DCC-49AF-B08B-4CCDCFC76917}" destId="{7766B28F-4D80-4153-833B-D8D2BBD8E9B8}" srcOrd="1" destOrd="0" parTransId="{D3F7DA29-5A6B-491B-BF13-53A63BA1A608}" sibTransId="{4F91F66A-FB48-472E-BB9E-E7AFF49682A8}"/>
    <dgm:cxn modelId="{577CE39A-F933-4B53-94E6-6FA208C49E6B}" srcId="{6174DC1D-0DCC-49AF-B08B-4CCDCFC76917}" destId="{FC7AE042-D03A-4DCD-91E8-8C2C0A9DC2F5}" srcOrd="0" destOrd="0" parTransId="{F91EF4B6-4520-4A40-9C6E-E7A92D9325B5}" sibTransId="{138FEDF9-E3F5-44CB-8C0F-8B1C3999EA00}"/>
    <dgm:cxn modelId="{246411C6-E611-4BB3-BDEA-4004ECEFB372}" srcId="{6174DC1D-0DCC-49AF-B08B-4CCDCFC76917}" destId="{6ADB40E9-9BC7-414E-A840-55E1B442D4AB}" srcOrd="2" destOrd="0" parTransId="{2042EFA3-5D57-4D3B-BAA8-626C53E0D1DC}" sibTransId="{F1382513-9C90-4D93-9CAE-90A32653631B}"/>
    <dgm:cxn modelId="{2B655229-A155-4C74-8C3F-183181CA0FB2}" srcId="{6174DC1D-0DCC-49AF-B08B-4CCDCFC76917}" destId="{7184206F-78C2-4759-9033-506943B33DDB}" srcOrd="3" destOrd="0" parTransId="{333CD2C8-3BD9-4553-95D8-9D1DF477A59B}" sibTransId="{A725C01D-2554-49E4-918B-836BBD306044}"/>
    <dgm:cxn modelId="{76E1961D-C83E-464C-8C99-7CA6C5D67C6C}" type="presOf" srcId="{6ADB40E9-9BC7-414E-A840-55E1B442D4AB}" destId="{5CB37F39-7F5E-41E6-B375-75A37726A918}" srcOrd="0" destOrd="0" presId="urn:microsoft.com/office/officeart/2005/8/layout/pyramid2"/>
    <dgm:cxn modelId="{DB091777-18D4-443E-996B-A8234C5F56BA}" type="presOf" srcId="{7766B28F-4D80-4153-833B-D8D2BBD8E9B8}" destId="{146C56E6-1464-4921-AD29-8F86EDC67045}" srcOrd="0" destOrd="0" presId="urn:microsoft.com/office/officeart/2005/8/layout/pyramid2"/>
    <dgm:cxn modelId="{C293289D-21F6-419E-938F-E9C9392F3504}" type="presParOf" srcId="{EAF76DA4-95D1-4D10-B9DF-FBC66314F67C}" destId="{863E6A77-E71C-49ED-ADAD-7E76010C78D0}" srcOrd="0" destOrd="0" presId="urn:microsoft.com/office/officeart/2005/8/layout/pyramid2"/>
    <dgm:cxn modelId="{8C3C487F-38B7-414D-A118-FE1D44011A54}" type="presParOf" srcId="{EAF76DA4-95D1-4D10-B9DF-FBC66314F67C}" destId="{9BBECFCF-F3FC-410B-B290-4F852DE59B85}" srcOrd="1" destOrd="0" presId="urn:microsoft.com/office/officeart/2005/8/layout/pyramid2"/>
    <dgm:cxn modelId="{DD7C984C-0D8E-40D1-A19C-6E4D4A29E83C}" type="presParOf" srcId="{9BBECFCF-F3FC-410B-B290-4F852DE59B85}" destId="{2EEE61F6-9342-44B2-ACC4-5DE61CD21A23}" srcOrd="0" destOrd="0" presId="urn:microsoft.com/office/officeart/2005/8/layout/pyramid2"/>
    <dgm:cxn modelId="{C021AB22-7699-49CD-901A-61855F8E2AD2}" type="presParOf" srcId="{9BBECFCF-F3FC-410B-B290-4F852DE59B85}" destId="{49CA4C5D-EA34-482C-9C4B-9F8FEA72E968}" srcOrd="1" destOrd="0" presId="urn:microsoft.com/office/officeart/2005/8/layout/pyramid2"/>
    <dgm:cxn modelId="{D06F3E23-17CC-4E36-BBF6-81EE544D92B1}" type="presParOf" srcId="{9BBECFCF-F3FC-410B-B290-4F852DE59B85}" destId="{146C56E6-1464-4921-AD29-8F86EDC67045}" srcOrd="2" destOrd="0" presId="urn:microsoft.com/office/officeart/2005/8/layout/pyramid2"/>
    <dgm:cxn modelId="{345FDA39-FCB1-4BB5-A8D6-2DD7442E4BF9}" type="presParOf" srcId="{9BBECFCF-F3FC-410B-B290-4F852DE59B85}" destId="{7CC6D709-AA17-49C5-A007-4821208C41EC}" srcOrd="3" destOrd="0" presId="urn:microsoft.com/office/officeart/2005/8/layout/pyramid2"/>
    <dgm:cxn modelId="{C885099E-B844-4DA4-A8D3-2D8A5DD7F87D}" type="presParOf" srcId="{9BBECFCF-F3FC-410B-B290-4F852DE59B85}" destId="{5CB37F39-7F5E-41E6-B375-75A37726A918}" srcOrd="4" destOrd="0" presId="urn:microsoft.com/office/officeart/2005/8/layout/pyramid2"/>
    <dgm:cxn modelId="{DBE24ECA-0796-41DB-97DD-922332545F7B}" type="presParOf" srcId="{9BBECFCF-F3FC-410B-B290-4F852DE59B85}" destId="{A28B851A-C3AC-4D4A-8FCE-CEF42EA1A830}" srcOrd="5" destOrd="0" presId="urn:microsoft.com/office/officeart/2005/8/layout/pyramid2"/>
    <dgm:cxn modelId="{F466A8B6-C7ED-450C-A50B-83DB9AEDC06A}" type="presParOf" srcId="{9BBECFCF-F3FC-410B-B290-4F852DE59B85}" destId="{503B4C00-CEA5-45BE-B8F4-1950ED3D38D7}" srcOrd="6" destOrd="0" presId="urn:microsoft.com/office/officeart/2005/8/layout/pyramid2"/>
    <dgm:cxn modelId="{A16FDDA0-30D1-4EE5-B3AF-BA82D14DB0CA}" type="presParOf" srcId="{9BBECFCF-F3FC-410B-B290-4F852DE59B85}" destId="{A697CCBF-B18E-4B86-94EE-DAD479C7EBAC}"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r>
              <a:rPr lang="en-US" smtClean="0"/>
              <a:t>NPN Training</a:t>
            </a:r>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r>
              <a:rPr lang="en-US" smtClean="0"/>
              <a:t>Apache Spark &amp; Scala</a:t>
            </a:r>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r>
              <a:rPr lang="en-US" smtClean="0"/>
              <a:t>www.npntraining.com</a:t>
            </a:r>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B8126078-4608-47CB-8BAE-CF9C4E79C892}" type="slidenum">
              <a:rPr lang="en-US" smtClean="0"/>
              <a:pPr/>
              <a:t>‹#›</a:t>
            </a:fld>
            <a:endParaRPr lang="en-US"/>
          </a:p>
        </p:txBody>
      </p:sp>
    </p:spTree>
    <p:extLst>
      <p:ext uri="{BB962C8B-B14F-4D97-AF65-F5344CB8AC3E}">
        <p14:creationId xmlns:p14="http://schemas.microsoft.com/office/powerpoint/2010/main" val="346002566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smtClean="0"/>
              <a:t>NPN Training</a:t>
            </a:r>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r>
              <a:rPr lang="en-US" smtClean="0"/>
              <a:t>Apache Spark &amp; Scala</a:t>
            </a:r>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r>
              <a:rPr lang="en-US" smtClean="0"/>
              <a:t>www.npntraining.com</a:t>
            </a: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8FF38DAD-5F37-4EA5-A798-26ED1E453939}" type="slidenum">
              <a:rPr lang="en-US" smtClean="0"/>
              <a:pPr/>
              <a:t>‹#›</a:t>
            </a:fld>
            <a:endParaRPr lang="en-US" dirty="0"/>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pastebin.com/7LTkj2V5"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tackoverflow.com/tags/python" TargetMode="External"/><Relationship Id="rId5" Type="http://schemas.openxmlformats.org/officeDocument/2006/relationships/hyperlink" Target="https://groups.google.com/forum/#!forum/comp.lang.python" TargetMode="External"/><Relationship Id="rId4" Type="http://schemas.openxmlformats.org/officeDocument/2006/relationships/hyperlink" Target="https://www.reddit.com/r/learnpython"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dirty="0"/>
          </a:p>
        </p:txBody>
      </p:sp>
      <p:sp>
        <p:nvSpPr>
          <p:cNvPr id="5" name="Date Placeholder 4"/>
          <p:cNvSpPr>
            <a:spLocks noGrp="1"/>
          </p:cNvSpPr>
          <p:nvPr>
            <p:ph type="dt" idx="11"/>
          </p:nvPr>
        </p:nvSpPr>
        <p:spPr/>
        <p:txBody>
          <a:bodyPr/>
          <a:lstStyle/>
          <a:p>
            <a:r>
              <a:rPr lang="en-US" smtClean="0"/>
              <a:t>Apache Spark &amp; Scala</a:t>
            </a:r>
            <a:endParaRPr lang="en-US" dirty="0"/>
          </a:p>
        </p:txBody>
      </p:sp>
      <p:sp>
        <p:nvSpPr>
          <p:cNvPr id="6" name="Footer Placeholder 5"/>
          <p:cNvSpPr>
            <a:spLocks noGrp="1"/>
          </p:cNvSpPr>
          <p:nvPr>
            <p:ph type="ftr" sz="quarter" idx="12"/>
          </p:nvPr>
        </p:nvSpPr>
        <p:spPr/>
        <p:txBody>
          <a:bodyPr/>
          <a:lstStyle/>
          <a:p>
            <a:r>
              <a:rPr lang="en-US" smtClean="0"/>
              <a:t>www.npntraining.com</a:t>
            </a:r>
            <a:endParaRPr lang="en-US" dirty="0"/>
          </a:p>
        </p:txBody>
      </p:sp>
      <p:sp>
        <p:nvSpPr>
          <p:cNvPr id="7" name="Header Placeholder 6"/>
          <p:cNvSpPr>
            <a:spLocks noGrp="1"/>
          </p:cNvSpPr>
          <p:nvPr>
            <p:ph type="hdr" sz="quarter" idx="13"/>
          </p:nvPr>
        </p:nvSpPr>
        <p:spPr/>
        <p:txBody>
          <a:bodyPr/>
          <a:lstStyle/>
          <a:p>
            <a:r>
              <a:rPr lang="en-US" smtClean="0"/>
              <a:t>NPN Training</a:t>
            </a:r>
            <a:endParaRPr lang="en-US" dirty="0"/>
          </a:p>
        </p:txBody>
      </p:sp>
    </p:spTree>
    <p:extLst>
      <p:ext uri="{BB962C8B-B14F-4D97-AF65-F5344CB8AC3E}">
        <p14:creationId xmlns:p14="http://schemas.microsoft.com/office/powerpoint/2010/main" val="3669531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ED9703-1D58-4752-A85A-0E7DDD80E184}" type="slidenum">
              <a:rPr lang="en-US" smtClean="0"/>
              <a:pPr/>
              <a:t>2</a:t>
            </a:fld>
            <a:endParaRPr lang="en-US"/>
          </a:p>
        </p:txBody>
      </p:sp>
      <p:sp>
        <p:nvSpPr>
          <p:cNvPr id="5" name="Date Placeholder 4"/>
          <p:cNvSpPr>
            <a:spLocks noGrp="1"/>
          </p:cNvSpPr>
          <p:nvPr>
            <p:ph type="dt" idx="11"/>
          </p:nvPr>
        </p:nvSpPr>
        <p:spPr/>
        <p:txBody>
          <a:bodyPr/>
          <a:lstStyle/>
          <a:p>
            <a:r>
              <a:rPr lang="en-US" smtClean="0"/>
              <a:t>Apache Spark &amp; Scala</a:t>
            </a:r>
            <a:endParaRPr lang="en-US" dirty="0"/>
          </a:p>
        </p:txBody>
      </p:sp>
      <p:sp>
        <p:nvSpPr>
          <p:cNvPr id="6" name="Footer Placeholder 5"/>
          <p:cNvSpPr>
            <a:spLocks noGrp="1"/>
          </p:cNvSpPr>
          <p:nvPr>
            <p:ph type="ftr" sz="quarter" idx="12"/>
          </p:nvPr>
        </p:nvSpPr>
        <p:spPr/>
        <p:txBody>
          <a:bodyPr/>
          <a:lstStyle/>
          <a:p>
            <a:r>
              <a:rPr lang="en-US" smtClean="0"/>
              <a:t>www.npntraining.com</a:t>
            </a:r>
            <a:endParaRPr lang="en-US" dirty="0"/>
          </a:p>
        </p:txBody>
      </p:sp>
      <p:sp>
        <p:nvSpPr>
          <p:cNvPr id="7" name="Header Placeholder 6"/>
          <p:cNvSpPr>
            <a:spLocks noGrp="1"/>
          </p:cNvSpPr>
          <p:nvPr>
            <p:ph type="hdr" sz="quarter" idx="13"/>
          </p:nvPr>
        </p:nvSpPr>
        <p:spPr/>
        <p:txBody>
          <a:bodyPr/>
          <a:lstStyle/>
          <a:p>
            <a:r>
              <a:rPr lang="en-US" smtClean="0"/>
              <a:t>NPN Training</a:t>
            </a:r>
            <a:endParaRPr lang="en-US" dirty="0"/>
          </a:p>
        </p:txBody>
      </p:sp>
    </p:spTree>
    <p:extLst>
      <p:ext uri="{BB962C8B-B14F-4D97-AF65-F5344CB8AC3E}">
        <p14:creationId xmlns:p14="http://schemas.microsoft.com/office/powerpoint/2010/main" val="3031998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3</a:t>
            </a:fld>
            <a:endParaRPr lang="en-US" dirty="0"/>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3544902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u="sng" dirty="0" smtClean="0"/>
              <a:t>Features of PYTHON</a:t>
            </a:r>
          </a:p>
          <a:p>
            <a:endParaRPr lang="en-US" sz="1600" b="1" u="sng" dirty="0" smtClean="0"/>
          </a:p>
          <a:p>
            <a:r>
              <a:rPr lang="en-US" b="1" dirty="0" smtClean="0"/>
              <a:t>A simple language which is easier to learn</a:t>
            </a:r>
          </a:p>
          <a:p>
            <a:r>
              <a:rPr lang="en-US" dirty="0" smtClean="0"/>
              <a:t>Python has a very simple and elegant syntax. It's much easier to read and write Python programs compared to other languages like: C++, Java, C#. Python makes programming fun and allows you to focus on the solution rather than syntax.</a:t>
            </a:r>
          </a:p>
          <a:p>
            <a:r>
              <a:rPr lang="en-US" dirty="0" smtClean="0"/>
              <a:t>If you are a newbie, it's a great choice to start your journey with Python.</a:t>
            </a:r>
          </a:p>
          <a:p>
            <a:endParaRPr lang="en-US" dirty="0" smtClean="0"/>
          </a:p>
          <a:p>
            <a:r>
              <a:rPr lang="en-US" b="1" dirty="0" smtClean="0"/>
              <a:t>Free and open-source</a:t>
            </a:r>
          </a:p>
          <a:p>
            <a:r>
              <a:rPr lang="en-US" dirty="0" smtClean="0"/>
              <a:t>You can freely use and distribute Python, even for commercial use. Not only can you use and distribute </a:t>
            </a:r>
            <a:r>
              <a:rPr lang="en-US" dirty="0" err="1" smtClean="0"/>
              <a:t>softwares</a:t>
            </a:r>
            <a:r>
              <a:rPr lang="en-US" dirty="0" smtClean="0"/>
              <a:t> written in it, you can even make changes to the Python's source code.</a:t>
            </a:r>
          </a:p>
          <a:p>
            <a:r>
              <a:rPr lang="en-US" dirty="0" smtClean="0"/>
              <a:t>Python has a large community constantly improving it in each iteration.</a:t>
            </a:r>
          </a:p>
          <a:p>
            <a:endParaRPr lang="en-US" dirty="0" smtClean="0"/>
          </a:p>
          <a:p>
            <a:r>
              <a:rPr lang="en-US" b="1" dirty="0" smtClean="0"/>
              <a:t>Portability</a:t>
            </a:r>
          </a:p>
          <a:p>
            <a:r>
              <a:rPr lang="en-US" dirty="0" smtClean="0"/>
              <a:t>You can move Python programs from one platform to another, and run it without any changes.</a:t>
            </a:r>
          </a:p>
          <a:p>
            <a:r>
              <a:rPr lang="en-US" dirty="0" smtClean="0"/>
              <a:t>It runs seamlessly on almost all platforms including Windows, Mac OS X and Linux.</a:t>
            </a:r>
          </a:p>
          <a:p>
            <a:endParaRPr lang="en-US" dirty="0" smtClean="0"/>
          </a:p>
          <a:p>
            <a:r>
              <a:rPr lang="en-US" b="1" dirty="0" smtClean="0"/>
              <a:t>Extensible and Embeddable</a:t>
            </a:r>
          </a:p>
          <a:p>
            <a:r>
              <a:rPr lang="en-US" dirty="0" smtClean="0"/>
              <a:t>Suppose an application requires high performance. You can easily combine pieces of C/C++ or other languages with Python code.</a:t>
            </a:r>
          </a:p>
          <a:p>
            <a:r>
              <a:rPr lang="en-US" dirty="0" smtClean="0"/>
              <a:t>This will give your application high performance as well as scripting capabilities which other languages may not provide out of the box.</a:t>
            </a:r>
          </a:p>
          <a:p>
            <a:endParaRPr lang="en-US" dirty="0" smtClean="0"/>
          </a:p>
          <a:p>
            <a:r>
              <a:rPr lang="en-US" b="1" dirty="0" smtClean="0"/>
              <a:t>A high-level, interpreted language</a:t>
            </a:r>
          </a:p>
          <a:p>
            <a:r>
              <a:rPr lang="en-US" dirty="0" smtClean="0"/>
              <a:t>Unlike C/C++, you don't have to worry about daunting tasks like memory management, garbage collection and so on.</a:t>
            </a:r>
          </a:p>
          <a:p>
            <a:r>
              <a:rPr lang="en-US" dirty="0" smtClean="0"/>
              <a:t>Likewise, when you run Python code, it automatically converts your code to the language your computer understands. You don't need to worry about any lower-level operations.</a:t>
            </a:r>
          </a:p>
          <a:p>
            <a:endParaRPr lang="en-US" dirty="0" smtClean="0"/>
          </a:p>
          <a:p>
            <a:r>
              <a:rPr lang="en-US" b="1" dirty="0" smtClean="0"/>
              <a:t>Large standard libraries to solve common tasks</a:t>
            </a:r>
          </a:p>
          <a:p>
            <a:r>
              <a:rPr lang="en-US" dirty="0" smtClean="0"/>
              <a:t>Python has a number of standard libraries which makes life of a programmer much easier since you don't have to write all the code yourself. For example: Need to connect MySQL database on a Web server? You can use </a:t>
            </a:r>
            <a:r>
              <a:rPr lang="en-US" dirty="0" err="1" smtClean="0"/>
              <a:t>MySQLdb</a:t>
            </a:r>
            <a:r>
              <a:rPr lang="en-US" dirty="0" smtClean="0"/>
              <a:t> library using import </a:t>
            </a:r>
            <a:r>
              <a:rPr lang="en-US" dirty="0" err="1" smtClean="0"/>
              <a:t>MySQLdb</a:t>
            </a:r>
            <a:r>
              <a:rPr lang="en-US" dirty="0" smtClean="0"/>
              <a:t> .</a:t>
            </a:r>
          </a:p>
          <a:p>
            <a:r>
              <a:rPr lang="en-US" dirty="0" smtClean="0"/>
              <a:t>Standard libraries in Python are well tested and used by hundreds of people. So you can be sure that it won't break your application.</a:t>
            </a:r>
          </a:p>
          <a:p>
            <a:endParaRPr lang="en-US" dirty="0" smtClean="0"/>
          </a:p>
          <a:p>
            <a:r>
              <a:rPr lang="en-US" b="1" dirty="0" smtClean="0"/>
              <a:t>Object-oriented</a:t>
            </a:r>
          </a:p>
          <a:p>
            <a:r>
              <a:rPr lang="en-US" dirty="0" smtClean="0"/>
              <a:t>Everything in Python is an object. Object oriented programming (OOP) helps you solve a complex problem intuitively.</a:t>
            </a:r>
          </a:p>
          <a:p>
            <a:r>
              <a:rPr lang="en-US" dirty="0" smtClean="0"/>
              <a:t>With OOP, you are able to divide these complex problems into smaller sets by creating objects.</a:t>
            </a:r>
          </a:p>
          <a:p>
            <a:endParaRPr lang="en-US" dirty="0" smtClean="0"/>
          </a:p>
          <a:p>
            <a:r>
              <a:rPr lang="en-US" sz="1600" b="1" u="sng" dirty="0" smtClean="0"/>
              <a:t>Applications of PYTHON</a:t>
            </a:r>
          </a:p>
          <a:p>
            <a:endParaRPr lang="en-US" b="1" dirty="0" smtClean="0"/>
          </a:p>
          <a:p>
            <a:r>
              <a:rPr lang="en-US" b="1" dirty="0" smtClean="0"/>
              <a:t>Web Applications</a:t>
            </a:r>
          </a:p>
          <a:p>
            <a:r>
              <a:rPr lang="en-US" dirty="0" smtClean="0"/>
              <a:t>You can create scalable Web Apps using frameworks and CMS (Content Management System) that are built on Python. Some of the popular platforms for creating Web Apps are: Django, Flask, Pyramid, </a:t>
            </a:r>
            <a:r>
              <a:rPr lang="en-US" dirty="0" err="1" smtClean="0"/>
              <a:t>Plone</a:t>
            </a:r>
            <a:r>
              <a:rPr lang="en-US" dirty="0" smtClean="0"/>
              <a:t>, Django CMS.</a:t>
            </a:r>
          </a:p>
          <a:p>
            <a:r>
              <a:rPr lang="en-US" dirty="0" smtClean="0"/>
              <a:t>Sites like Mozilla, </a:t>
            </a:r>
            <a:r>
              <a:rPr lang="en-US" dirty="0" err="1" smtClean="0"/>
              <a:t>Reddit</a:t>
            </a:r>
            <a:r>
              <a:rPr lang="en-US" dirty="0" smtClean="0"/>
              <a:t>, Instagram and PBS are written in Python.</a:t>
            </a:r>
          </a:p>
          <a:p>
            <a:endParaRPr lang="en-US" dirty="0" smtClean="0"/>
          </a:p>
          <a:p>
            <a:r>
              <a:rPr lang="en-US" b="1" dirty="0" smtClean="0"/>
              <a:t>Scientific and Numeric Computing</a:t>
            </a:r>
          </a:p>
          <a:p>
            <a:r>
              <a:rPr lang="en-US" dirty="0" smtClean="0"/>
              <a:t>There are numerous libraries available in Python for scientific and numeric computing. There are libraries like: </a:t>
            </a:r>
            <a:r>
              <a:rPr lang="en-US" dirty="0" err="1" smtClean="0"/>
              <a:t>SciPy</a:t>
            </a:r>
            <a:r>
              <a:rPr lang="en-US" dirty="0" smtClean="0"/>
              <a:t> and </a:t>
            </a:r>
            <a:r>
              <a:rPr lang="en-US" dirty="0" err="1" smtClean="0"/>
              <a:t>NumPy</a:t>
            </a:r>
            <a:r>
              <a:rPr lang="en-US" dirty="0" smtClean="0"/>
              <a:t> that are used in general purpose computing. And, there are specific libraries like: </a:t>
            </a:r>
            <a:r>
              <a:rPr lang="en-US" dirty="0" err="1" smtClean="0"/>
              <a:t>EarthPy</a:t>
            </a:r>
            <a:r>
              <a:rPr lang="en-US" dirty="0" smtClean="0"/>
              <a:t> for earth science, </a:t>
            </a:r>
            <a:r>
              <a:rPr lang="en-US" dirty="0" err="1" smtClean="0"/>
              <a:t>AstroPy</a:t>
            </a:r>
            <a:r>
              <a:rPr lang="en-US" dirty="0" smtClean="0"/>
              <a:t> for Astronomy and so on.</a:t>
            </a:r>
          </a:p>
          <a:p>
            <a:r>
              <a:rPr lang="en-US" dirty="0" smtClean="0"/>
              <a:t>Also, the language is heavily used in machine learning, data mining and deep learning.</a:t>
            </a:r>
          </a:p>
          <a:p>
            <a:endParaRPr lang="en-US" dirty="0" smtClean="0"/>
          </a:p>
          <a:p>
            <a:r>
              <a:rPr lang="en-US" b="1" dirty="0" smtClean="0"/>
              <a:t>Creating software Prototypes</a:t>
            </a:r>
          </a:p>
          <a:p>
            <a:r>
              <a:rPr lang="en-US" dirty="0" smtClean="0"/>
              <a:t>Python is slow compared to compiled languages like C++ and Java. It might not be a good choice if resources are limited and efficiency is a must.</a:t>
            </a:r>
          </a:p>
          <a:p>
            <a:r>
              <a:rPr lang="en-US" dirty="0" smtClean="0"/>
              <a:t>However, Python is a great language for creating prototypes. For example: You can use </a:t>
            </a:r>
            <a:r>
              <a:rPr lang="en-US" dirty="0" err="1" smtClean="0"/>
              <a:t>Pygame</a:t>
            </a:r>
            <a:r>
              <a:rPr lang="en-US" dirty="0" smtClean="0"/>
              <a:t> (library for creating games) to create your game's prototype first. If you like the prototype, you can use language like C++ to create the actual game.</a:t>
            </a:r>
          </a:p>
          <a:p>
            <a:endParaRPr lang="en-US" dirty="0" smtClean="0"/>
          </a:p>
          <a:p>
            <a:r>
              <a:rPr lang="en-US" b="1" dirty="0" smtClean="0"/>
              <a:t>Good Language to Teach Programming</a:t>
            </a:r>
          </a:p>
          <a:p>
            <a:r>
              <a:rPr lang="en-US" dirty="0" smtClean="0"/>
              <a:t>Python is used by many companies to teach programming to kids and newbies.</a:t>
            </a:r>
          </a:p>
          <a:p>
            <a:r>
              <a:rPr lang="en-US" dirty="0" smtClean="0"/>
              <a:t>It is a good language with a lot of features and capabilities. Yet, it's one of the easiest language to learn because of its simple easy-to-use syntax.</a:t>
            </a:r>
            <a:endParaRPr lang="en-US" dirty="0"/>
          </a:p>
        </p:txBody>
      </p:sp>
      <p:sp>
        <p:nvSpPr>
          <p:cNvPr id="4" name="Header Placeholder 3"/>
          <p:cNvSpPr>
            <a:spLocks noGrp="1"/>
          </p:cNvSpPr>
          <p:nvPr>
            <p:ph type="hdr" sz="quarter" idx="10"/>
          </p:nvPr>
        </p:nvSpPr>
        <p:spPr/>
        <p:txBody>
          <a:bodyPr/>
          <a:lstStyle/>
          <a:p>
            <a:r>
              <a:rPr lang="en-US" smtClean="0"/>
              <a:t>NPN Training</a:t>
            </a:r>
            <a:endParaRPr lang="en-US" dirty="0"/>
          </a:p>
        </p:txBody>
      </p:sp>
      <p:sp>
        <p:nvSpPr>
          <p:cNvPr id="5" name="Date Placeholder 4"/>
          <p:cNvSpPr>
            <a:spLocks noGrp="1"/>
          </p:cNvSpPr>
          <p:nvPr>
            <p:ph type="dt" idx="11"/>
          </p:nvPr>
        </p:nvSpPr>
        <p:spPr/>
        <p:txBody>
          <a:bodyPr/>
          <a:lstStyle/>
          <a:p>
            <a:r>
              <a:rPr lang="en-US" smtClean="0"/>
              <a:t>Apache Spark &amp; Scala</a:t>
            </a:r>
            <a:endParaRPr lang="en-US" dirty="0"/>
          </a:p>
        </p:txBody>
      </p:sp>
      <p:sp>
        <p:nvSpPr>
          <p:cNvPr id="6" name="Footer Placeholder 5"/>
          <p:cNvSpPr>
            <a:spLocks noGrp="1"/>
          </p:cNvSpPr>
          <p:nvPr>
            <p:ph type="ftr" sz="quarter" idx="12"/>
          </p:nvPr>
        </p:nvSpPr>
        <p:spPr/>
        <p:txBody>
          <a:bodyPr/>
          <a:lstStyle/>
          <a:p>
            <a:r>
              <a:rPr lang="en-US" smtClean="0"/>
              <a:t>www.npntraining.com</a:t>
            </a:r>
            <a:endParaRPr lang="en-US" dirty="0"/>
          </a:p>
        </p:txBody>
      </p:sp>
      <p:sp>
        <p:nvSpPr>
          <p:cNvPr id="7" name="Slide Number Placeholder 6"/>
          <p:cNvSpPr>
            <a:spLocks noGrp="1"/>
          </p:cNvSpPr>
          <p:nvPr>
            <p:ph type="sldNum" sz="quarter" idx="13"/>
          </p:nvPr>
        </p:nvSpPr>
        <p:spPr/>
        <p:txBody>
          <a:bodyPr/>
          <a:lstStyle/>
          <a:p>
            <a:fld id="{8FF38DAD-5F37-4EA5-A798-26ED1E453939}" type="slidenum">
              <a:rPr lang="en-US" smtClean="0"/>
              <a:pPr/>
              <a:t>5</a:t>
            </a:fld>
            <a:endParaRPr lang="en-US" dirty="0"/>
          </a:p>
        </p:txBody>
      </p:sp>
    </p:spTree>
    <p:extLst>
      <p:ext uri="{BB962C8B-B14F-4D97-AF65-F5344CB8AC3E}">
        <p14:creationId xmlns:p14="http://schemas.microsoft.com/office/powerpoint/2010/main" val="1607506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1.Simple Elegant Syntax</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Programming in Python is fun. It's easier to understand and write Python code. </a:t>
            </a:r>
            <a:r>
              <a:rPr lang="en-US" sz="1200" b="1" i="0" kern="1200" dirty="0" smtClean="0">
                <a:solidFill>
                  <a:schemeClr val="tx1"/>
                </a:solidFill>
                <a:effectLst/>
                <a:latin typeface="+mn-lt"/>
                <a:ea typeface="+mn-ea"/>
                <a:cs typeface="+mn-cs"/>
              </a:rPr>
              <a:t>Why? </a:t>
            </a:r>
            <a:r>
              <a:rPr lang="en-US" sz="1200" b="0" i="0" kern="1200" dirty="0" smtClean="0">
                <a:solidFill>
                  <a:schemeClr val="tx1"/>
                </a:solidFill>
                <a:effectLst/>
                <a:latin typeface="+mn-lt"/>
                <a:ea typeface="+mn-ea"/>
                <a:cs typeface="+mn-cs"/>
              </a:rPr>
              <a:t>The syntax feels natural. Take this source code for an</a:t>
            </a:r>
          </a:p>
          <a:p>
            <a:r>
              <a:rPr lang="en-US" sz="1200" b="0" i="0" kern="1200" dirty="0" smtClean="0">
                <a:solidFill>
                  <a:schemeClr val="tx1"/>
                </a:solidFill>
                <a:effectLst/>
                <a:latin typeface="+mn-lt"/>
                <a:ea typeface="+mn-ea"/>
                <a:cs typeface="+mn-cs"/>
              </a:rPr>
              <a:t>example:</a:t>
            </a:r>
          </a:p>
          <a:p>
            <a:r>
              <a:rPr lang="en-US" sz="1200" b="0" i="0" kern="1200" dirty="0" smtClean="0">
                <a:solidFill>
                  <a:schemeClr val="tx1"/>
                </a:solidFill>
                <a:effectLst/>
                <a:latin typeface="+mn-lt"/>
                <a:ea typeface="+mn-ea"/>
                <a:cs typeface="+mn-cs"/>
              </a:rPr>
              <a:t>a = 2 </a:t>
            </a:r>
          </a:p>
          <a:p>
            <a:r>
              <a:rPr lang="en-US" sz="1200" b="0" i="0" kern="1200" dirty="0" smtClean="0">
                <a:solidFill>
                  <a:schemeClr val="tx1"/>
                </a:solidFill>
                <a:effectLst/>
                <a:latin typeface="+mn-lt"/>
                <a:ea typeface="+mn-ea"/>
                <a:cs typeface="+mn-cs"/>
              </a:rPr>
              <a:t>b = 3 </a:t>
            </a:r>
          </a:p>
          <a:p>
            <a:r>
              <a:rPr lang="en-US" sz="1200" b="0" i="0" kern="1200" dirty="0" smtClean="0">
                <a:solidFill>
                  <a:schemeClr val="tx1"/>
                </a:solidFill>
                <a:effectLst/>
                <a:latin typeface="+mn-lt"/>
                <a:ea typeface="+mn-ea"/>
                <a:cs typeface="+mn-cs"/>
              </a:rPr>
              <a:t>sum = a + b </a:t>
            </a:r>
          </a:p>
          <a:p>
            <a:r>
              <a:rPr lang="en-US" sz="1200" b="0" i="0" kern="1200" dirty="0" smtClean="0">
                <a:solidFill>
                  <a:schemeClr val="tx1"/>
                </a:solidFill>
                <a:effectLst/>
                <a:latin typeface="+mn-lt"/>
                <a:ea typeface="+mn-ea"/>
                <a:cs typeface="+mn-cs"/>
              </a:rPr>
              <a:t>print(sum)</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Even if you have never programmed before, you can easily guess that this program adds two numbers and prints it.</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2.Not overly strict</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You don't need to define the type of a variable in Python. Also, it's not necessary to add semicolon at the end of the statement.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Python enforces you to follow good practices (like proper indentation). These small things can make learning much easier for beginners.</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3.Expressiveness of the language</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Python allows you to write programs having greater functionality with fewer lines of code. Here's a link to the source code of </a:t>
            </a:r>
            <a:r>
              <a:rPr lang="en-US" sz="1200" b="0" i="0" u="none" strike="noStrike" kern="1200" dirty="0" smtClean="0">
                <a:solidFill>
                  <a:schemeClr val="tx1"/>
                </a:solidFill>
                <a:effectLst/>
                <a:latin typeface="+mn-lt"/>
                <a:ea typeface="+mn-ea"/>
                <a:cs typeface="+mn-cs"/>
                <a:hlinkClick r:id="rId3"/>
              </a:rPr>
              <a:t>Tic-tac-toe game</a:t>
            </a:r>
            <a:r>
              <a:rPr lang="en-US" sz="1200" b="0" i="0" kern="1200" dirty="0" smtClean="0">
                <a:solidFill>
                  <a:schemeClr val="tx1"/>
                </a:solidFill>
                <a:effectLst/>
                <a:latin typeface="+mn-lt"/>
                <a:ea typeface="+mn-ea"/>
                <a:cs typeface="+mn-cs"/>
              </a:rPr>
              <a:t> with a graphical interface and a smart computer opponent in less than 500 lines of code. This is just an example. You will be amazed how much you can do with Python once you learn the basics.</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4. Great Community and Support</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Python has a large supporting community. There are numerous active forums online which can be handy if you are stuck. Some of them are:</a:t>
            </a:r>
          </a:p>
          <a:p>
            <a:r>
              <a:rPr lang="en-US" sz="1200" b="0" i="0" u="none" strike="noStrike" kern="1200" dirty="0" smtClean="0">
                <a:solidFill>
                  <a:schemeClr val="tx1"/>
                </a:solidFill>
                <a:effectLst/>
                <a:latin typeface="+mn-lt"/>
                <a:ea typeface="+mn-ea"/>
                <a:cs typeface="+mn-cs"/>
                <a:hlinkClick r:id="rId4"/>
              </a:rPr>
              <a:t>Learn Python </a:t>
            </a:r>
            <a:r>
              <a:rPr lang="en-US" sz="1200" b="0" i="0" u="none" strike="noStrike" kern="1200" dirty="0" err="1" smtClean="0">
                <a:solidFill>
                  <a:schemeClr val="tx1"/>
                </a:solidFill>
                <a:effectLst/>
                <a:latin typeface="+mn-lt"/>
                <a:ea typeface="+mn-ea"/>
                <a:cs typeface="+mn-cs"/>
                <a:hlinkClick r:id="rId4"/>
              </a:rPr>
              <a:t>subreddit</a:t>
            </a:r>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5"/>
              </a:rPr>
              <a:t>Google Forum for Python</a:t>
            </a:r>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6"/>
              </a:rPr>
              <a:t>Python Questions - Stack Overflow</a:t>
            </a:r>
            <a:endParaRPr lang="en-US" sz="12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r>
              <a:rPr lang="en-US" smtClean="0"/>
              <a:t>NPN Training</a:t>
            </a:r>
            <a:endParaRPr lang="en-US" dirty="0"/>
          </a:p>
        </p:txBody>
      </p:sp>
      <p:sp>
        <p:nvSpPr>
          <p:cNvPr id="5" name="Date Placeholder 4"/>
          <p:cNvSpPr>
            <a:spLocks noGrp="1"/>
          </p:cNvSpPr>
          <p:nvPr>
            <p:ph type="dt" idx="11"/>
          </p:nvPr>
        </p:nvSpPr>
        <p:spPr/>
        <p:txBody>
          <a:bodyPr/>
          <a:lstStyle/>
          <a:p>
            <a:r>
              <a:rPr lang="en-US" smtClean="0"/>
              <a:t>Apache Spark &amp; Scala</a:t>
            </a:r>
            <a:endParaRPr lang="en-US" dirty="0"/>
          </a:p>
        </p:txBody>
      </p:sp>
      <p:sp>
        <p:nvSpPr>
          <p:cNvPr id="6" name="Footer Placeholder 5"/>
          <p:cNvSpPr>
            <a:spLocks noGrp="1"/>
          </p:cNvSpPr>
          <p:nvPr>
            <p:ph type="ftr" sz="quarter" idx="12"/>
          </p:nvPr>
        </p:nvSpPr>
        <p:spPr/>
        <p:txBody>
          <a:bodyPr/>
          <a:lstStyle/>
          <a:p>
            <a:r>
              <a:rPr lang="en-US" smtClean="0"/>
              <a:t>www.npntraining.com</a:t>
            </a:r>
            <a:endParaRPr lang="en-US" dirty="0"/>
          </a:p>
        </p:txBody>
      </p:sp>
      <p:sp>
        <p:nvSpPr>
          <p:cNvPr id="7" name="Slide Number Placeholder 6"/>
          <p:cNvSpPr>
            <a:spLocks noGrp="1"/>
          </p:cNvSpPr>
          <p:nvPr>
            <p:ph type="sldNum" sz="quarter" idx="13"/>
          </p:nvPr>
        </p:nvSpPr>
        <p:spPr/>
        <p:txBody>
          <a:bodyPr/>
          <a:lstStyle/>
          <a:p>
            <a:fld id="{8FF38DAD-5F37-4EA5-A798-26ED1E453939}" type="slidenum">
              <a:rPr lang="en-US" smtClean="0"/>
              <a:pPr/>
              <a:t>6</a:t>
            </a:fld>
            <a:endParaRPr lang="en-US" dirty="0"/>
          </a:p>
        </p:txBody>
      </p:sp>
    </p:spTree>
    <p:extLst>
      <p:ext uri="{BB962C8B-B14F-4D97-AF65-F5344CB8AC3E}">
        <p14:creationId xmlns:p14="http://schemas.microsoft.com/office/powerpoint/2010/main" val="30497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IN" dirty="0"/>
          </a:p>
        </p:txBody>
      </p:sp>
      <p:sp>
        <p:nvSpPr>
          <p:cNvPr id="5" name="Date Placeholder 4"/>
          <p:cNvSpPr>
            <a:spLocks noGrp="1"/>
          </p:cNvSpPr>
          <p:nvPr>
            <p:ph type="dt" idx="11"/>
          </p:nvPr>
        </p:nvSpPr>
        <p:spPr/>
        <p:txBody>
          <a:bodyPr/>
          <a:lstStyle/>
          <a:p>
            <a:r>
              <a:rPr lang="en-US" smtClean="0"/>
              <a:t>Apache Spark &amp; Scala</a:t>
            </a:r>
            <a:endParaRPr lang="en-US" dirty="0"/>
          </a:p>
        </p:txBody>
      </p:sp>
      <p:sp>
        <p:nvSpPr>
          <p:cNvPr id="6" name="Footer Placeholder 5"/>
          <p:cNvSpPr>
            <a:spLocks noGrp="1"/>
          </p:cNvSpPr>
          <p:nvPr>
            <p:ph type="ftr" sz="quarter" idx="12"/>
          </p:nvPr>
        </p:nvSpPr>
        <p:spPr/>
        <p:txBody>
          <a:bodyPr/>
          <a:lstStyle/>
          <a:p>
            <a:r>
              <a:rPr lang="en-US" smtClean="0"/>
              <a:t>Ph: +91 9535584691 / +91 8095918383</a:t>
            </a:r>
            <a:endParaRPr lang="en-US" dirty="0"/>
          </a:p>
        </p:txBody>
      </p:sp>
      <p:sp>
        <p:nvSpPr>
          <p:cNvPr id="7" name="Header Placeholder 6"/>
          <p:cNvSpPr>
            <a:spLocks noGrp="1"/>
          </p:cNvSpPr>
          <p:nvPr>
            <p:ph type="hdr" sz="quarter" idx="13"/>
          </p:nvPr>
        </p:nvSpPr>
        <p:spPr/>
        <p:txBody>
          <a:bodyPr/>
          <a:lstStyle/>
          <a:p>
            <a:r>
              <a:rPr lang="en-US" smtClean="0"/>
              <a:t>NPN Training</a:t>
            </a:r>
            <a:endParaRPr lang="en-US" dirty="0"/>
          </a:p>
        </p:txBody>
      </p:sp>
    </p:spTree>
    <p:extLst>
      <p:ext uri="{BB962C8B-B14F-4D97-AF65-F5344CB8AC3E}">
        <p14:creationId xmlns:p14="http://schemas.microsoft.com/office/powerpoint/2010/main" val="3290327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4736306"/>
            <a:ext cx="2133600" cy="273844"/>
          </a:xfrm>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162427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90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14386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14102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2340227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4480785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2070880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2237107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01316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911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4197514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58058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822836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002189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49559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20919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994514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627390"/>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620700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80393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298385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23409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75201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3495407"/>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39798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796013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375606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011080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96152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480620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7201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740447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88465412"/>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63973693"/>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995132"/>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095343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53261273"/>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111399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458326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3912333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827880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9317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532061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206404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115757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219128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9712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648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5014447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vertLeft1</a:t>
            </a:r>
            <a:endParaRPr lang="en-US" sz="1400" dirty="0">
              <a:solidFill>
                <a:prstClr val="black"/>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vertLeft2</a:t>
            </a:r>
            <a:endParaRPr lang="en-US" sz="1400" dirty="0">
              <a:solidFill>
                <a:prstClr val="black"/>
              </a:solidFill>
            </a:endParaRPr>
          </a:p>
        </p:txBody>
      </p:sp>
    </p:spTree>
    <p:extLst>
      <p:ext uri="{BB962C8B-B14F-4D97-AF65-F5344CB8AC3E}">
        <p14:creationId xmlns:p14="http://schemas.microsoft.com/office/powerpoint/2010/main" val="298627931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085554"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block2x2-1</a:t>
            </a:r>
          </a:p>
          <a:p>
            <a:endParaRPr lang="en-US" sz="1400" dirty="0" smtClean="0">
              <a:solidFill>
                <a:prstClr val="black"/>
              </a:solidFill>
            </a:endParaRPr>
          </a:p>
          <a:p>
            <a:r>
              <a:rPr lang="en-US" sz="1400" dirty="0" smtClean="0">
                <a:solidFill>
                  <a:prstClr val="black"/>
                </a:solidFill>
              </a:rPr>
              <a:t>Ordering of</a:t>
            </a:r>
            <a:r>
              <a:rPr lang="en-US" sz="1400" baseline="0" dirty="0" smtClean="0">
                <a:solidFill>
                  <a:prstClr val="black"/>
                </a:solidFill>
              </a:rPr>
              <a:t> </a:t>
            </a:r>
          </a:p>
          <a:p>
            <a:r>
              <a:rPr lang="en-US" sz="1400" baseline="0" dirty="0" smtClean="0">
                <a:solidFill>
                  <a:prstClr val="black"/>
                </a:solidFill>
              </a:rPr>
              <a:t>buttons is</a:t>
            </a:r>
            <a:r>
              <a:rPr lang="en-US" sz="1400" dirty="0" smtClean="0">
                <a:solidFill>
                  <a:prstClr val="black"/>
                </a:solidFill>
              </a:rPr>
              <a:t>:</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userDrawn="1"/>
        </p:nvSpPr>
        <p:spPr>
          <a:xfrm>
            <a:off x="9372600" y="666750"/>
            <a:ext cx="859210"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vertLeft1</a:t>
            </a:r>
            <a:endParaRPr lang="en-US" sz="1400" dirty="0">
              <a:solidFill>
                <a:prstClr val="black"/>
              </a:solidFill>
            </a:endParaRPr>
          </a:p>
        </p:txBody>
      </p:sp>
    </p:spTree>
    <p:extLst>
      <p:ext uri="{BB962C8B-B14F-4D97-AF65-F5344CB8AC3E}">
        <p14:creationId xmlns:p14="http://schemas.microsoft.com/office/powerpoint/2010/main" val="12032967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5/11/2019</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vertLeft2</a:t>
            </a:r>
            <a:endParaRPr lang="en-US" sz="1400" dirty="0">
              <a:solidFill>
                <a:prstClr val="black"/>
              </a:solidFill>
            </a:endParaRPr>
          </a:p>
        </p:txBody>
      </p:sp>
    </p:spTree>
    <p:extLst>
      <p:ext uri="{BB962C8B-B14F-4D97-AF65-F5344CB8AC3E}">
        <p14:creationId xmlns:p14="http://schemas.microsoft.com/office/powerpoint/2010/main" val="46269796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1.bin"/><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4191000" y="2647950"/>
            <a:ext cx="4637087" cy="190500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80000"/>
              </a:lnSpc>
            </a:pPr>
            <a:endParaRPr lang="en-US" dirty="0" smtClean="0">
              <a:solidFill>
                <a:schemeClr val="tx1">
                  <a:lumMod val="75000"/>
                  <a:lumOff val="25000"/>
                </a:schemeClr>
              </a:solidFill>
            </a:endParaRPr>
          </a:p>
        </p:txBody>
      </p:sp>
      <p:sp>
        <p:nvSpPr>
          <p:cNvPr id="33794" name="AutoShape 2" descr="data:image/jpeg;base64,/9j/4AAQSkZJRgABAQAAAQABAAD/2wCEAAkGBxQSEhQUEhQWFRUWGRoWFxUYFRQXGhcYHhQaGR0aGRcdHSghGBwlHBoZIzIiJSksLi4uFx80ODMsNygtLisBCgoKDg0OGxAQGywkICQvLDQsLCwsMC8sNCw1LCwsLCwsLCw3LCwsLCw0LCwsLCwsLCwsLCwsLCwsLCwsLCwsLP/AABEIAG0BzgMBEQACEQEDEQH/xAAcAAEAAgIDAQAAAAAAAAAAAAAABgcEBQECAwj/xABLEAACAQMABQgECggEBQUBAAABAgMABBEFBhIhMQcTQVFhcYGSFCJSkRYXIzJTVIKh0dNCYnKTorHB0hUzQ/AINLKzwkRjZOHiJP/EABsBAQACAwEBAAAAAAAAAAAAAAADBAECBQYH/8QANhEAAgECAwMLAwUBAAMBAAAAAAECAxEEIVESFDEFEyJBUmFxgaGx8BWR0QYjMsHhQnKi8WL/2gAMAwEAAhEDEQA/ALxoBQCgFAKAUAoCKJA7yTXFzO0drGWwOcMYcKd7M27YiUjAC429ksxYMqrk1I5Nyiz3TGHQlmZwp2TcyAxwLw4D1c7jwJU9SmsScY/yZlZ8DyOqmk7k5vtKyJ/7VoObUdm2NnPip765GJ5Zp024wjd+hLGi3mzkcnRXfFpPSKP7RuMjPaABn31R+vVU84R9fySbujkaw6T0VvvgL+0HzriNQk0Q63j4MP8AZborq4PlOhiXsroy0f8AT6/RkU6coliaI0rDdRJNbyCSNxlWH8iDvUjpB3iugaGbQCgFAKAUAoBQCgFAKAUAoBQCgFAKAUAoBQCgFAKAUAoBQCgFAKAUAoBQCgFAKAUAoBQCgFAKAUAoBQCgFAKAUAoBQCgFAavWHWK2sY+dupVjXgM5LMepVGSx7hupYFU6Z0z/AI1dRw7NzFouMK3qW9yTcsMYBKIdhB0ZxjBPErsxVq8Kazkr97QSb8C09FmJI1jij5qNRhV2NgAdQXiPEVyXjaDlZzz8/fgTqDtwOG415mreM2nqWEdagcjY6tv3GonO2aFiAXmiLjRc7XOilLRuQZrHDbEn60eB8mw/3keqfWcmctRnFQxMkn2m/f8AP31KlWjbOJOtUtcbfSCtzRZJU/zbeQbMsZ7V6RnpG7uO6vQ9V0QkhoDgGgOaAUAoBQCgFAKAUAoBQCgFAKAUAoBQCgFAKAUAoBQCgFAKAUAoBQCgFAKAUAoBQCgFAKAUAoBQCgFAKAUAoBQEc1g16sLIlbi5RXHGNcyOO9EBK+OKzZmLkM0jy3wKheCzuJEzgSPsxRk/tja6juxndwrOyYcjpq3oGS4kOldMYMmC8EDDEdtEPWDMp4EDeAeHzjlvm8jlLHuFqNH+T+fPl5adO/Ske9hrbeXlw8dvBHFEqq3OzB3bDb0BiVlwzL62ztbgRnjiuZVwNCjTU6sm2+pZeObT4cL9bJVOUnZImVorhflGDN07K7I8Bkn7zXFqzg30FZd7J0n1na5nVFZ3OFVSzHqAGSfcKhTlOSiuLsl7Iy8lcwdD3MsqCWVRGH3pFxZVPDnG9sjBwNwzjLcazi1TpS5uDu1xfVfuWne+PcYhd5szi1UJTJEjzLVDKZtYrnX+6hjmS5tJ4kv4PWCB12pU/SidQctkcF4neBxr2X6dqYqEdmpCXNvg2sl3+GvV9iniNhu6eZs9N8pBvoEttFBzczovOyYYLZqy+uWkxjaG8AjwOcA+lxFenhoOpVdkvu3ol1t/MitFOeSIvLoj/DIF0ho2SXMLLzuXOxeRggOxXhskk4PUCw6GrkYLlWrUxTw9dJNq9l/y+qL1duPe+rgSyppQ2ol62F2s0UcsZykiK6nrVlDA+413CIyKAUAoBQCgFAKAUAoBQCgFAKAUAoBQCgFAKAUAoBQCgFAKAUAoBQCgFAKAUAoBQCgFAKAUAoBQCgPCW7RWVCfXbOFG84GCTjoAyMn9ZRxIBA0+mdcLS2mjt3k2riVlVIUG2+WIALAbkG/ixFZsYubTSukoraJ5p3EcaDLMej+pJOAAN5JAFYSuZbsViNIaQ08x9HZ7DR2cc7vE04B37JB3Do3HA3glt6jSpVjTy4sJNkg0ZqTozRkRlMSYiXaaebEjDA3tkjCnsQDjwqq6tSbsb7KRp9A2cmlp10hdoUs4jmxtW/T6p5F4b+gf0GXxiK0MNTeefX+BGLkyR6yRGZVhO8SsOc7Y1O0y9oY7KEey5ry9Cs+clXlxXu8l9s2vBFmSyUUe1hYLG0rDi7BmPWebVc+5VHhVXEYl1IxWi/tm0Y2PRbxTK8X6Sokh7naRR98ZqtODVJVOptr7JP8As2TzselwgZWVhkMCpB6QRgiqyquElJdTNmrqxotcNZBYw7QQyythY4lBJZiQoJwMhckDtJAG8irfJuBnjq2ze0Vxf9Lv/wDppUqKCIbqTr5czXckF7GytjcqQuObIxuaPZLjOeLHdjtzXb5W5CoUsNt0HbVyfHzdl5JEFHESc7SLJ2t2Tu6d/R314zZe1ZZ+Be6io9frK0uPXhLLKElljMVpKTPwO0z5y0YwAsgXZAPHHD6HyZisRThGnVjGyspNzV0/DhfWN79xzasIt3XsTjQuhreSztwFIhaKN+ZDFUbaQN64XG3nO8MSD0g15bGcoYiliqiutpSktq12s+pvh3WV0W4UouC9jZ6ashLbSxY9V42TA3YBXZ3dXGqnJ9Z08VCpfO9/7N6ivBo+YVr6wziMn2rHJ+tzbRzPM6F9ohQqkYDEA5J6QM+NWKdDajdspVsXzc3FK5m6R5OIoYpJWuZMRozn1V/RUnr7K2lh0k3c0hjHKSiorMnH/D5o4pYyzNxmmIB60RQo/jMlc+bzOtBWRaVam4oBQCgFAKAUAoBQCgFAKAUAoD5z5cNNO+lGjR3UQRxxkKzAbRBkJ3Hjh1HhUkFkRTeZo9SdDyX7yq1xMixqpyGYkliQBvPUGqxSpKbaKuIxDpJPjclvxdf/ADbj3/8A6qfdVqVfqEuyjpyZaKYadaITSSR2qu5LMfWOwqYIzjc0h8lUqqUW0jo0JucVJ9Zf1QlgUAoBQCgFAKAUAoBQCgFAKAUAoBQCgFAKAUBW2nbmWwtJpojtXVzOtnA7Aep6xTaPRvkE0u8b2kGcgAVmUkk2+CzNUQrWPQD29xbQ2SmW4jjN3LOXPOtJ6REpnY5ywHrDZO4K79O+qWBqzrbVSWuS7rcPVXf9G9SKjkiR3x+EGkTEGJ0bZEFypOLibfuBHFeIyP0QSD64ItVanNrLizVLaZZW0qAIgACgKAAAFAGAABwArzmK5QUG4wzevV/pajTIHrCDpPSEej8k21uFuLzHBz/pQnv+cR1dq1a5O2+beIqO7eUfDrdvTy7zSpa+yiczsNyjcBuwNw7h3VxuU8Xtz5tcFx8f8/JNTjZXMPZy2ercP61y5VNmGzrx/oktmehNVZTNiKpdbOmZEP8AqWcbD7E8oP3v99dKUdrkpTX/ADUfqkRJ/u27iSk159ybLFjFu4doZUAOCCrEA4ZTlSR0gHfireCxc6FWMruy+P78DWcFJWPLR9gkIbZyXc7UkjHLyN7Tt09QHAAAAAACmMx1bFz2qj8F1LwMwpqCsj0u4BIhRt6tuYda9KnsIyD2E1DQqulNTXFcPHqflx8TMltKxq57bm1vZyMs6nG7eI44dkIOzbEjfbroRqOc8PQTyTV//KUr3+1l5EbVlKRnaLtBDDFEOEcaRj7KBf6VUxNXnq06vabf3dzeKtFI9pjuP++ms0F00JcD5ev1xJIB0OwA+0cV9ag+in3HDa6R9A6Is+ZgiiH+mip4hQCffXWhHZikcCpLbm5as0PKZe81YSDODIVjHidpv4VaosQ7QLGDjtVV3Ficn1slto20iLKGESsw2hud/Xb+JjXKfE7y4Eg9KT218wrBkelJ7a+YUA9KT218woB6Untr5hQD0pPbXzCgHpSe2vmFAPSk9tfMKAelJ7a+YUA9KT218woD1U53jfQHlc3aRjMjqg62YKPeaAw/8ftfrMH76P8AGljF0P8AH7X6zB++j/GlhdD/AB+1+swfvo/xpYXR8o606R9JvLmfORJM7Kf1NshP4QoqZcCCTuyx+SSz2bWSQ/6khx+ygC/9W3V7DLotnLx0rzUdETd3Cgk8AMnuG+rJSSvkR3kDCsb+8dlBlkCjJAI+dK3/AHF8tcabu7npacdlWLd9Lj9tPMv41GSD0uP208y/jQD0uP208y/jQD0uP208y/jQHIukP6a+YUB7UB5yTqvzmUd5AoDr6XH7aeZfxoB6XH7aeZfxoB6XH7aeYfjQD0uP218woB6XH7a+YUA9LT218woB6Untr5hQD0pPbXzCgHpae2vmFAPS4/bXzCgHpcftp5l/GgO0cyt81ge4g0B6UBpdbtBLeWc1vgBmUtG28bEwO0jgjeCHwff10BRuktJQ7U0t1eTQTvEsV1ZCJxKzxrvjWXHycLkZIG47W89VSCrU/wBqnBWvlK/V3rVGXZ5tlrcn2hRY6OgixiR152Xr23AJB/ZGynclcvlbGOPRi837f6TUYZG9zXmXIskI1Juha6R0laz7priT0qFz/qxHOFB6037v2uo16epiV9OjWp/8pLwlkv8ASqo/uWZLbq7CFF4u5wq9eN7MepQOJ7QOJAPk4xc05PguL9l4v/eCZabtkexNU51Dex0LVXlNsykQzWWTm9K6Ocf6iXETHsVVkH316Dktc7ydiIPqcX98iCplUiyXk15wtHBNAcE1kHFZMHR1BGDvqSLcXdBnNbJGDA03fLBBJK3BFZz3KM/776v4Cg6taMV15fcjqStE+edVbUz3tuh37UgZu0L67e8Ka+qQV5pHBrS2YSl3f4X7XTOEaPWrVtb5ER5GQIxb1QpycY356gT76iqU9u2ZPQruk20r3Iz8VEH08nlj/Cot0jqWfqE9PcfFRB9PJ5Y/wrG6R1H1CenuPiog+nk8sf4U3SOo+oT09WaDWnk8a1jaaJxLGu9wVCuo9rduYdfDFRVMPsq64E9HGc49l5M6aiamRXySvKzoEYIuxsDJ2dps7SnoK/fSlQjNNsziMVKk0lnclHxVWv0s/vh/LqXdIa+xW+oVNF6/kfFVa/Sz++H8um6Q19h9QqaL1/I+Kq1+ln98P5dN0hr7D6hU0Xr+R8VVr9LP74fy6bpDX2H1CpovX8nHxVWv0s/vh/LpukNfYfUKmi9fyYt/q/d6JRrjR13KEUZkjOzw6W2cbD47VyMZzUdXDbKuixQxu3LZkrMhFpZ3OkbjGWmlbe0kjFtletnOcL2e4VFCDk7IsVKqgtqTJ5Z8lUOyOdnkLdPNqir4bQYmrKwq62UJcoSv0V9z3+Ky1+ln98X5dZ3WOrMfUJ6L1/Jx8Vlr9LP74vy6brHVj6hPRev5Ofittvprj3xfl03WOrMb/Psr1JdoXRiWsKQx5KoDgnGTlixJwAM5JqxCKirIq1KjqScmYGu95zVhcNnBKFB3uQg/6vurSs7QZvho7VWPzhmVTqzqbNfesuzHEDjnWGckcQi/pY7wO3O6qVOi6h1KuJjSyfHQl68lEPTPJnsSMD3b/wCdT7pHUq/UJaerOfiog+nk8sf4U3SOpj6hPT1Y+KiD6eTyx/hTdI6j6hPT3HxUQfTyeWP8KbpHUfUJ6e5w3JRDjdPJnoykZHu3fzpukdTP1CWnqzQ6XutJaKBtVu5RDIMoUYgEDiEzloiMjIUjiONVqlLYeZdo4hVI3iYGruqE+kCZMhUz600mWLHp2Rxc9ZyB253VtTouZpWxMaXHjoS1eSiHG+eTPYkYHu31PukdSr9Qlp6s5+KiD6eTyx/hTdI6mPqE9PcfFRB9PJ5I/wAKbpHUfUJ6e4+KiD6eTyx/hTdI6j6hPT3OG5KIcbp5M9GUjI927+dN0jqZ+oy09WQXWjVp7GQJJssrAlJAMBgOO7oIyMjtFVqlLYdmXKNdVVeJMtGcl8UkMTvLIruisyhUwpKgkbx0ZqxHCxaTZVnj5Rk0l7mT8VEH08nkj/Cs7pHU0+oT09x8VEH08nlj/Cm6R1H1Cenqx8VEH08nkj/Cm6R1H1CenuPiog+nk8sf4U3SOo+oT09zxuuS7YG3bXDCRd67Shd/Y64KHtwaxLC5dFm0eUM+kvsSfkl1/l25bLSLnaiBZJZDlxssEaNzxY5IIbeeOSd1UZRsdSE9pXLirQkK85cYlOjsED1p4UZsb9kvnj4VtEwyXXJ9Y9m6vB8pVL4iS0svT/S9TXRPHNcyUiQhvKVonnLf0iNubntczRS7gVKjaIJPQwGN+7IFdfkbFpVeYmrxnk145ehDWjlddRk6lvJcIb64GzJcAc2g3iKAfNUftnLk9O0o/RGOfyvUp0J7pRzUOL1l138OC89TeknJbT6yRk1xG2yc6k1gyQvWduc0po+MHfElxO46lZBGp82a9PyTHY5Przf/AE4peWb9ytWzqR8yYRncO4fyrztVWm13ssrgK0Mmsj0pmTZfYjQu0cZZ/WlZchgq4AG8HG8kgE4FdGWCtS2o3lKybSWUU+F3xffkktSJTz7jZGqSRIcVukYOrNipIxcnZGG7FTcrOtiuPRIWzvBmIO4YORH353nqwB149ryDya6a5+a8Pz/S+5z8TWv0Uabkls9u7eToijPmcgD+EPXr8MrzvocbGytTtqy3KvHKNVd6y2kTsklxGrqcMpbBB7ajdWCdmyaOHqyV1Fnj8LrH61F5qxz0NTO7VuyzvDrTZuwVbmIknAG2Bk9W+sqrDUPD1UruLNxUhAYWm5FW3nZ/miKQt3bBzWs2lF3JKSbmktUQjULWOztbJI5ZgshLO42JDglsDeFwfVC1Wo1IRhZsu4qjUqVG4rIkXw5sPrA8kv8AbUvP09SvulbT1Q+HNh9YHkl/spz9PUbpW09UPhzYfWB5Jf7Kc/T1G6VtPVHeHXSxdgouFydwyrqPMygCs89DUw8LVX/Jv6lK5g6cmVLadm+asTkjrGwd1aTdotskpJucUtUaDkx0WIbJHx683rsesZIQd2zv72NR4eNoX1LGNntVWupEtqcpmiudcbGNirXCZG47IdxnvUEVE60F1lhYaq1fZPL4c2H1geSX+ynP09TO6VtPVHra642UjrGk4Z3IVVCS7yTgD5tFWg3ZM1eGqpXa9je1KQEL5SyZFtbVTg3E6g49kYBPgXU+FVsRnaOrLuDycpvqXz2Jfa2yxIscYCogCqB0ADdVhJJWRUlJyd2Lm4SNS8jKijizEKB3k0bSV2IxcnZGp+F1j9ai81R89DUl3at2WPhdY/WovNTnoajdq3ZZm6N0zb3BIgmjkK7yFYEgdeOOO2tozjLgzSdKcP5KxnVuRkI5T7cTCygHz5ZwoPSFxssfDaU+FVsQr7K7y9gns7cupImVrbLEixxgKiAKoHQBVhJJWRTlJyd2Lm4SNS8jKijizEKB3k0bSV2IxcnZGp+F1j9ai81R89DUl3at2WPhdY/WovNTnoajdq3ZZm6N0zb3BIgmjkK7yFYEgdeOOO2tozjLgzSdKcP5KxnVuRkI5T4BMLKD9KW4Cjr2SNlj/EtVsSr7K7y9gns7ctETcDq4VZKJg6S0vBb7PPypHtZ2do4zjGcd2R761lOMeLJIUpz/AIq5hfC6x+tReatOehqb7tW7LHwusfrUXmrPPQ1G7VuyzbWtykih42V0beGUgg9xFbppq6IpRcXZnrWTUrGPRTXmmrxIs5CbRx+qIUb+I1zK76bO9hE+aj862fR9VS4V5y8Mv+ESBjhjJEIx7TbYOB9gOfCto8TDt1khsr4TxRzL82VEkHcyBv61885VvDFzi9f6RfpZwR6E1yZ1LEtjS64aNkurKeCJgryJsqW4cQSD1ZAIz0Zqfk3GQw+LhVqLop528LX8uJrUi5RaRrdU9aoZUEEuLe5hAjkt3IUgqAMpn5ykbxjr7ibPKfJVanUdan06c81JZ8dbcH87jWlVVrPJoytOa3W1rhWfnJT82CL5SVz1BBw7zgVBg+R8ViXdR2Y9cpZJffj5G0qsYmjaTSV4clxYRHgiBZZ2H6zn1U6Du3jprsQw/J2EXDnZavKPkuvzIXKpPuM7Qmqq28jS7c00rqEaWeTbbZBzgHAwM9HYKixPKsasFT6MYrO0VZXNo0Wnf3N3pJZAgMLBWXoYEow6mA3jvG8doyDyMK6VSbjWV1LrXFPu/Dyfc81NO6V4ml0frjE1x6JOvMXG7CllZHJGQEkHEkcAwU9lXcRyLVhR3ik9uHhZrxXd3Nkca6b2XkyIcuV36trDjiXkPgAo/wCpvdXb/SdNt1arei/v8EGNlZJEY1a01ex29xMl1KFh5tUjYc6JHdsBAH+buGfV667eMweEqVYU50k3K+fBpJccuPmV6c5qLaZZy2OsK7jHYv27cg9+8fyqo/09gm7raXmvwS7xUORqbpi63XV3Baxn5wtldnI6RtNjZ7wx7jVvD8lYShnGN335+mS9DWVSciiNJxxrNKsJJjWR1jJIJKByFJIABJAB3Aca6xUlxLP5IrPZtpZSN8kmyD1qi/3M9XcMui2cvHS6Sjoidk9dWSiQjko1VttKPfXN5HzqGUCP15EwWLO3zWGfVaMb6485tu6PSU6aUUtDd8pmoujLLR088VtsyjYWM89OcM0irnBcg4BJwR0VqpNs3cUkUQw8ezrqRkK4n0bZRFI0VjllVVJ6yFAJ99dWKskjgSacm0RzlLvObsJBnBkKxjxbLfwq1Q4h2gWMHG9VPQq3QWrNzeb4U9UbjIx2UB6s9J7gapwpynwOlUrQp/yZIByYXf0lv5pPy6l3afcQb7T0fzzHxX3X0kHmk/Lpu0+4b7T0fzzHxX3f0lv5pPy6btPuG+09H88zhuS+7+kt/NL+XTdp9wWOp6P55lrWUJSNEJyVVVJ6yFAz91XYqySOZJ3k2RvlMuilg6r86ZkiUdZLbRHiFI8ahxDtDxLOCjeqm+rMkWj7URRRxDhGioPsqB/SpYqySK05bUnLUjvKXpEw2LhW2WlZYgRxwcs3dlVYeNRYiVoeJZwcNqr4Zm71N5KdHvY2z3MDPNJGsjkyzpvYbWzso4AwCBw6K5jkzuqKKz5XtDWtnerb2cXNqsSs/ryOS7M3S7HGFC8ParaLb4kc0kYPJnZ85fxnoiV5Pu2B97g+FWKCvNFPFS2aT78i6a6BxyGXny+m4V/RtoDIf2myN/g6Hwqs+lWS0Rdj0MK32n89mTOrJSK/1ktzpDTFpYFiItxcA4OdlpHPfzagA9G0euqGKn0raHXwFNbG1r7Fh/E9or6GT9/N/dVK7Olsop7la0DbWN6sForKvMq7guz+uzv0tkj1QvT01JF5EU1YxuTCEtpBCDgIkjN2rs7OD9plPhVigv3EU8W7UX5Fz10DjkOvvltNQJ0W0DSn9pvV/qhqtLpVktEXY9DDN9p2+epMaslIr7WeA3+l7SwLERZUuAesNI5/a5pcA9G0euqGKn0raHXwFNbG1r7FifE9or6GT9/N/dVK7OlsoqDlb0Ba2N6kForKvMq7guz+sXcbi2SPVA94qSLIpqxh8mEJbSCEEgIkjN2rs7OD9plPhVigv3EU8W7UX5F0V0DjkNv/AJbTVunRbQtKf2m9X+qGq0ulWS0Rdh0MNJ9p2+epMqslIrzWOyF/pqzs2+YAocA4ODtSyDPRmNV39Fc/FS6R2MBD9u+r+f2WC/I7ooAkpKABknn5Nw99VNpnQ2UfOMpUsSmdnJ2c8dnO7PbjFSkD4luck0LLZMxO55WKjqAVVP8AEpq9hl0fM5eOf7iXcTN3ABJ4Dee4VYKdrka/4f7cyzX94w+ewRT2szSuPvjrjVJXZ6WnHZVtC4L+8SGKSWVtmONWd23nCqCScDedwqMkKiiM2n51uZlMWj4GJt4DjM7g4237N2D0Deoz6xPG5X5XhhP2YfzfH/8AKf8Aen30JKNJz6T4G15OrkpHNYufXs3KLni0DkvE3uJHZgV5v9QpynTxMeE4/wDsuKLGHyvHQl1eavcsnFDJqdNavWt3j0iFJCNwYj1gOoMN+Oyr+E5RxWEypTaWnV9jSVKM+KPLROrFra55iJUJ3EgbyOosd5HjU+I5YxVf+cr/ADTgYjQjHgbVVA4DFc+cpyzkyRJLgc1oDwu23Y66uYOF530NJvIqOxtoru/2rsZttJvJDE4wGjeIhIZEcjcx2dkDgQ5ByK+k4K1OCoL+UEr+LzObPN7WpvtK6uaSj2YrizGkljBWK5SSJWKEg7MqSq4J9Vd5XI6GO8mv9NUJylh57G1m1a6vqrOLXHgnbuNucv8AyV7G71W1Fnllhlvo4reC3bnIbGLZPyvRJMygKSOOF49m8NaoYaNJuV3KT4t+y0Xy5q5XLRqwYNPrfpL0axupxxjidl/a2TsjzYrKDPkIDAqYrPMvnUqz5mxt0xg7Acjtf1z97V0aMbQRxcTLaqyfzQ9Nb73mbK4cHB5sqp/Wb1F+9hWartBsxh47VWK7ze8iejOY0TCcYaZnmPbltlT+7VK5EnmejjwI3/xF6RxBa24/TkaU9yJsjPjJ/DWYcTWo8ioNUrPnr22ToMgY9yeufuU1PTV5JFWrLZpyfd/hftdM4RCNfrf0q5sbPOA7PI5HEKq8fdtgHrxVautqUYF7CvYhOpp8/BMra3WNFSNQqKMKo3AAVYSSVkU5ScndnrWTU4zQDNAc5oBQEN1v+Wv9HW/QHadx2IMrns9Vx41Wq9KcYl3D9GlOfkTKrJSK85TFNxc2Nmp/zHGccRzkixqfD16pYuXBHU5Pjxl8+cD6CRAAABgAYA6hXPOsfJ/KHpH0jSd5J0c6yD9mPEQPiEz41NHgQT4kp5HbPdcTdqRDwBZv5p7quYVcWc3Hy/jHzLIq2c4heo3y13pG56GlEK9yZ/mvN1Wo5ylL584F7FdGnCHdf56k0qyUSI8ksXpOm766O9YlZV72cRofJG3vrkVpXk2eiw0Nmml3fPcu+oSwfJ/KPpH0jSd5J0c6Yx3RgRDHYdjPjU0eBBN5kl5HbP8A5iY/qRj72b/wq3hVxZzcdLKMfMsqrhziHal/LXmkbnoMohXujGD7wEqvRznKRdxPRp04d1/nqTGrBSIfyURelacvbkjKxK4U9pcRIfGNHrk1pXk2eiw0NmCXd89y8agLB8o8pekfSNKXj9AlMQ7owIt3YSpPjU0eBBN5kj5HbP8A5iY/qxj72b/wq3hVxZzsdLKMfMsqrhzSG6l/LXmkbnoMogXuQYPvASq1HOcpF3E9GlTh3X+epMqslIiPJNF6Vpu+ujvWIMqntZxGh8kbe+uRWleTZ6LDQ2aaXd89yyuUnSXo+jLyTODzRjU9IaT5NSPFhUS4k74HyhwqYrl+ao2XM2VuhGCI1Zh+s3rt97GulSVoJHExEtqrJ955a73nNWNw2cEpsDvchP8Ay+6sVnaDM4aO1Vj84Zm/5D9G8zoqJsYMzvMfNsKfFEU+NcmXE9DFWRNNKWKzwywv82VGjbuZSp+41qbFTcnOlvRNvRV4ebuLd2Eec4lRmL5U9PEkdakdRx4/9Scl1Z1N6pK6aW13NZX8GvXxLOGqJLZZ7a3v6JcR6SiGRH8lcqP04GYbx2q5BHX3CouT6bxWFeBq8XnF6SX5XHzM1Hsy20TmOQMAw3ggEHsIyK8pKLjJxfFFtZgmsJXMkF+MOCB5Yp1m2o5XUuI9pMFyyjI6QpA3jor1U/07WxCjVpNWaWXXkkn7FRYmMbpnlc8q1koyOdPTgRnf3bRArNP9K4i/Sa+/4uHi49RItU9INcQGV0dC8jnYcbLKu1hNodBKBT9quVyvQjRrqnFppRWa4d/rdE1F3jdm5rmpEpFdedKNHDzcW+ec8xCP1m3F+wKDnPYOuvR8jYVOW3U/jHpS8FwXmVq0+pGg14sltrG1Cf8App7fYPauRnx411+Sa8quNnN/9J+6ZBVVoF416MhFAKArfl70jzejOb6Z5UTwXMpPvQDxraPE1nwPnmytjLJHGOMjqg+0wX+tTJXyK7lsq+h9GKoAAHAbh3V1TgcSEcrNyfRooU3tNKAF6SFGcD7ZSq2KlaNi9gI3m3ovn9l26HsRbwQwr82KNIx3KoX+lcs7Z8+cvGkud0mYwd0ESR4/WbMh+5091SQ4EVRmDyS2e1dvJ0RxnzOwA+4PVvDK87nPxsrU7astyrxyiH6N+W0zcydFvCkI72O1/eKrx6VZvRF2fQw0Vq7/AD0JhVgpFccpmiby4mQRRvJAEGFUjAfJ2iy5442cH/7qniITlLJZHRwdSnCObsyGfA68+qSeVfxqDmZdkubxT7aHwOvPqknlX8aczLsjeKfbRLOTXVmaG6aWeFowsZC7QAyzEDd9kN76mw9Jqd2iri68ZU9mLvmWdV05hDdF/LaZupOi3iSEd7Yb+fOCq0elWb0+fkuz6GGitXf56EyqyUiA63aNvI9IQ31pGJTGq7IwG2WXa3MuQSCGzkdOeG6qWIpSlK6Ong8RCENluxnHX/T/ANTi/cv+bVbd56F3e6XaRW51SvjxtpSekkDJPWd9Sc1PQj5+l2kWryf6La2skSRSkjM7up4glsDP2QtXKEXGGZzMVNTqXXA2+mbzmLeaX6ONn8QpI+/FSTlsxbIqcduajqzR8mtnzWj4s8ZNqQ9u024+ULUWHjamibGS2qz7iTsNxwcHr6qnKxV+qOk9J6HM0cVlzpkK7TmGaQHZyBsuhAI3k79+/orlSoy4NM70cTTeaa+5IH5UtMkHGj1B6D6NdnHhtVjmZaP7G+8w1X3RWiauXsjf8tOWYkktG65JOSSzAAeJrdU56Midanxcl9y4NTdBmztliYguSXkI4bRwMDrwABnpxV6lDYjY5OIq85O64dRstKXYhhllP+mjP5VJreUtmLZHTjtSUdTQ8m1mY9HxE/OkLSk9e024n7IWosOrU0T4yW1WfdkSdhuON3b1VOVirtUtJaT0O06RWfOmQrtOYZpAdjawVdCAQdonf19FcqVGXWmd6OJp2umvuSJ+VLTJBxo9Qev0a7OPDarHMy0f2N95hqvuis11evZXP/8ANOWYkktEyAknJJZgAN/bW6pz0ZE61Pi5L7lwamaDNnbLExBckvIRw2jgYHXgADPTir1KGxGzOTiKvOTuuHUbLSl2IYZZTwjRn8qk1vKWzFsjhHako6mh5NbQx2ERb50haVj15bAPlC1Fh1aCJ8ZK9V9xv9JTMkMjopZlRmVVBJZgpIAA4kmpZOybIIJOSTK01F07pDRaSrDo95DKVLM8Fxn1QQBuA3b2P2jXMdKT6n9jvKvBda+6MrXPW7SmkoBbyWLxx7QdtiC4y2zwBLZwM7+HEDxKlJdT+weIg/8ApfdEd1f1JubiVRJE8UWfXaRSh2ekKpwSTw4YqSFGUnZrIr1MTCCund9xdgFdE4xAuV+7It4Yl+dJIWx1hF4eZl91VcVK0Ui/gI3m38zLv0Bo8W1tBAOEUSR9+ygGfurmHbM+gIzrpqRbaSUc8Ckqf5c6YEib84z+kueg+GDvrKZhoqDXfVq9gktLGa/Nyty4VU2NlgqsoLud5IGc72PzSeiqkqeGwsZ4lQScU386lfhkZvKTUblwgY3DgNwr5S25O7OskavTel0gikkc4RFJY/0HWSd3jXUwGAnVqxXW+C/t+HEiqVEkePI/o+YW013N6rX0puFTjsxkYT3jf3bPTX0qnTVKEaceCVjnXu7kJ5MNHJNLdTXg52/inKO0h2imBjIU7gdtZBnG7ZAGK8x+p8ViaWxTg7Qks7dbvmr6WtkWMLCLu3xLKZwOPTXjoU5SWSvYutpGp09p2K2jMkzhEG7PSx9lRxJrqYHk6pWmkld+i72Q1KqSIRq/pu3uLhr25uIYyAY7eF5UBijycuwJ+e/ZwG7J6PSYrDVqVJYajCT65SSeb08EVoSUntN+B25SdNWslhKqTxO5KFFSVGbIcb8KTuC5rXknC4iniVKUGlZ3umur82M1ZRcbXLs0YzmGIy/5hRdvo9fZG1u7816QgMmgFAUP/wAROkdq5tbcH/LjaUjtkbZHiBGfN21JAjqMhPJxZ85pCLqjDSHwXA/iZasUFeaKWKls0n35F210TjEL0jD6Vp7R9vxWLEzd4JlIPYREg+1XPxculY7HJ8Og3q/n9l61SOkfIGtekvSb25nzkSSuyn9TaIT+ALU0eBXk8ywuSGz2beWUjfJJsg9aov8AczVdwyybOXjpdJR0ROycbzwHGrRSK55MdNLJcXYY4ed+eTPFhtOSveAw3dWeqqeHmnJ950cbTahG3VkWPVw5ooBQCgFAcMwAJPAbz3UMlb8l+mlkuLtWOHnbnkzxb1mLL3gMDjv6qp4ed5PvOjjabUI26siyauHNFAKAUAoCJcqF5zdgy5wZXSMd2ds/chHjUGIdoW1LeCjerfRf4bLUm8SWxtyhHqxrGw6mRQpB8RnuIrai04IjxMXGrK+pu6lIBQCgFAKAgHKfrKixNaRtmR8c7j9BM52T+s27d1ZzxFVcRUVtlF/B0XfnH5Ej1JvElsbcoR6saxsOpkUKQfdnuIqWi04Ir4mLjVlfW5vKlIBQCgFAKAgPKdrEojNnCdqWTAfH6C5BCn9ZjgY6s54iquIqZbKOhgqL2uclw6ibaPtRFFHEvCNFQdyqB/SrEVZJFGctqTlqZFbGooBQCgOssgVSzEKqjJYkAAdZJ4CsN2MpNuyINoK3OmtMRugPolmVYsRubDbQ8XcDd7KE8d1c3EVNpncwlDm458esvyqpdFAKAr/lF1KuLm4t72xlRLm3GyEkzsuuSRg78H1mBBG8NxGK0q0oVqUqVRXjLiFdPaRoZdbtIWwxfaLmXHGSD5VO/AJC+L15er+lKbd6VR+DX9r8FlYt9aIxrTrWmkoGs7OKeSeVkGzsAbOHDb8Mcbxx4DfkiujyfyVVw9dVJtWV+D7raEU6ykrIv3R9vzcUcec7CKmevCgf0rtEZWPKNoiWwuxpa1UtGw2L2JeldwEmPAZPQVU8CxqtjMJTxdF0p+T0fzIzGThLaRjX+vtmsJmEyyHGVjB9cnoUrxTf0ncK8xR5HxG3zexZdb6vG/WWZVo2vczNQ9SnuzHpHSuXkI2oLYriOFc+qxQ8SQAQDwyM5PzfWUaFOhDYpKy9X4lVtyd2TKfUfRzks1jbEneTzKDJ69wqQHey1L0fC4eOzt1dTlWESZU9YJG49tAb6gFAKApPlE5N9I39/NcRiHm22FjDSkEKqAcNk4y20ftVupWNJRuafRnJZpm3YtA8MbEbJIlBJGQcb0PSB7q3jVcc0RyoRkrSzNj8CtYfrEf71Pyq23iepHudLsr55kg5NNRb22vpby/ZHdothSr7RJJTefVGMKmPGopzcs2T06agrLgWPplZDbzCDHOmNxHk4G2VIXJ6BnFaEh89DkX0mOiD98f7Kk20ROmbaw5PNOwII4ZokQZwolXAycnjHniTW6ryirJkcsNCTvJXZ7Saj6wMCrXEZBBBHOrvBGD/AKdZ3iephYSks1FGlTka0oCCOYBG8ETMCCOBB2dxqPbJebN2mo+sIGBcpgdcwJ95jJNSbxPUi3Sl2Uc/ArWH6xH+9T8qm8T1MbnS7K+eY+BWsP1iP96n5VN4nqNzpdlfPMfArWH6xH+9T8qm8T1G50uyvnmPgVrD9Yj/AHqflU3ieo3Ol2V88zrLqNrAylWuIyGBBHOrvBGCP8ujxEn1mVhKad1FGlTka0oCCOYBG8ETMCCOBB2dxqPbJebN0mo+sIGBcJgdcwJ95jJNSbxPUi3Sl2UdvgVrD9Yj/ep+VTeJ6mNzpdlfPMfArWH6xH+9T8qm8T1G50uyvnmPgVrD9Yj/AHqflU3ieo3Ol2V88x8CtYfrEf71PyqbxPUbnS7K+eZhaT5NNN3IVZ5IpApyAZRuOMZ3RjorWVZy4s3jh4Q/irHTRfJfpq2JaCSKMnjibIPepQg+IpGq48DM6EZq0lc2vwS1j+sQ++H8mt95nr7EW5Uez7/kfBLWP6xD74fyabzPX2G5Uez7/kfBLWP6xD74fyabzPX2G5Uez7/kfBLWP6xD74fyabzPX2G5Uez7/k7LqJp+b1ZbyKNDxKsA2Ozm4gfvFYeIm+szHB0k7qPzzMHTfIbcIAbW4SY49dZAYiW6SpG0CD1HHeajUyd0zXaL5ONN2zEwKIyeOJ4iD3qSQfEVvGrs8GRyoKeUlc2w1Z1k9tPNaf2VtvM9fYi3Kl2ff8nYar6yfSR+a2/LpvM9fYzuVLs+/wCTsNVdY/povNb/AJVN5nr7DcqPZ9/ydvgnrH9PD74PyabzPX2G5Uez7/ki2usml7Hm47u5A50MQIigOAQDllRSOPX0Gs8/OXWY3WlDNRRHdTbTnr63U7/lA5+xmQ579n76U1eaRivLZpyfd/hfNdM4ZC9dtK3QurW0sX2ZZc5GIznLALkuDsj1XOaq4irKLSTOhg6Eaibkrj4M6ye2nmtP7Kq7zPX2Lu5Uuz7/AJHwZ1k9tPNaf2U3mevsNypdn3/I+DWsntp5rT+ym8z19huVLs+/5My15LdJXhH+J3gWIYJjjO0x8AqxqepsN3VpOtKXFk1PDwh/FWLX1f0FBZQrBbRhEG/rLN0szcWY9Z6h0Com7k6VjZVgCgFAKAUAoBQHBGdx4UBobXUrR8cvOpZwLIDkMIl9U9ajGFPcKzcxY39YMigFAKAUAoBQCgFAKAUAoBQCgFAKAUAoBQCgFAKAUAoBQCgFAKAUAoBQCgFAKAUAoBQCgFAKA+bOXTSPO6VdAd0EccXZkgyn/uAeFSw4ENTieHJFZ7VzLJ9HHjxdt33I3vq1hleVyhjZWppav2LZq8coiOqMXpWsjvxW1jbHVkII8H7Urn7PZXLxMrzZ3cFDZpL586i76rF0UAoBQCgFAKAUAoBQCgFAKAUAoBQCgFAKAUAoBQCgFAKAUAoBQCgFAKAUAoBQCgFAKAUAoBQCgFAKAUAoBQCgFAKAUAoBQCgFAfKmtts019dyM+9p5ejgBIVA49AAHhUy4EDzZj6Nee3DCC4aMNgtsqN+OGc9599bxnKPAjlThL+SuZv+M331yTyrWeenqa7vS7KLJ5BLDDX07ttyO0YJIweLux8S33VBN3ZZpqysi3a0JBQCgFAKAU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3796" name="AutoShape 4" descr="data:image/jpeg;base64,/9j/4AAQSkZJRgABAQAAAQABAAD/2wCEAAkGBxQSEhQUEhQWFRUWGRoWFxUYFRQXGhcYHhQaGR0aGRcdHSghGBwlHBoZIzIiJSksLi4uFx80ODMsNygtLisBCgoKDg0OGxAQGywkICQvLDQsLCwsMC8sNCw1LCwsLCwsLCw3LCwsLCw0LCwsLCwsLCwsLCwsLCwsLCwsLCwsLP/AABEIAG0BzgMBEQACEQEDEQH/xAAcAAEAAgIDAQAAAAAAAAAAAAAABgcEBQECAwj/xABLEAACAQMABQgECggEBQUBAAABAgMABBEFBhIhMQcTQVFhcYGSFCJSkRYXIzJTVIKh0dNCYnKTorHB0hUzQ/AINLKzwkRjZOHiJP/EABsBAQACAwEBAAAAAAAAAAAAAAADBAECBQYH/8QANhEAAgECAwMLAwUBAAMBAAAAAAECAxEEIVESFDEFEyJBUmFxgaGx8BWR0QYjMsHhQnKi8WL/2gAMAwEAAhEDEQA/ALxoBQCgFAKAUAoCKJA7yTXFzO0drGWwOcMYcKd7M27YiUjAC429ksxYMqrk1I5Nyiz3TGHQlmZwp2TcyAxwLw4D1c7jwJU9SmsScY/yZlZ8DyOqmk7k5vtKyJ/7VoObUdm2NnPip765GJ5Zp024wjd+hLGi3mzkcnRXfFpPSKP7RuMjPaABn31R+vVU84R9fySbujkaw6T0VvvgL+0HzriNQk0Q63j4MP8AZborq4PlOhiXsroy0f8AT6/RkU6coliaI0rDdRJNbyCSNxlWH8iDvUjpB3iugaGbQCgFAKAUAoBQCgFAKAUAoBQCgFAKAUAoBQCgFAKAUAoBQCgFAKAUAoBQCgFAKAUAoBQCgFAKAUAoBQCgFAKAUAoBQCgFAavWHWK2sY+dupVjXgM5LMepVGSx7hupYFU6Z0z/AI1dRw7NzFouMK3qW9yTcsMYBKIdhB0ZxjBPErsxVq8Kazkr97QSb8C09FmJI1jij5qNRhV2NgAdQXiPEVyXjaDlZzz8/fgTqDtwOG415mreM2nqWEdagcjY6tv3GonO2aFiAXmiLjRc7XOilLRuQZrHDbEn60eB8mw/3keqfWcmctRnFQxMkn2m/f8AP31KlWjbOJOtUtcbfSCtzRZJU/zbeQbMsZ7V6RnpG7uO6vQ9V0QkhoDgGgOaAUAoBQCgFAKAUAoBQCgFAKAUAoBQCgFAKAUAoBQCgFAKAUAoBQCgFAKAUAoBQCgFAKAUAoBQCgFAKAUAoBQEc1g16sLIlbi5RXHGNcyOO9EBK+OKzZmLkM0jy3wKheCzuJEzgSPsxRk/tja6juxndwrOyYcjpq3oGS4kOldMYMmC8EDDEdtEPWDMp4EDeAeHzjlvm8jlLHuFqNH+T+fPl5adO/Ske9hrbeXlw8dvBHFEqq3OzB3bDb0BiVlwzL62ztbgRnjiuZVwNCjTU6sm2+pZeObT4cL9bJVOUnZImVorhflGDN07K7I8Bkn7zXFqzg30FZd7J0n1na5nVFZ3OFVSzHqAGSfcKhTlOSiuLsl7Iy8lcwdD3MsqCWVRGH3pFxZVPDnG9sjBwNwzjLcazi1TpS5uDu1xfVfuWne+PcYhd5szi1UJTJEjzLVDKZtYrnX+6hjmS5tJ4kv4PWCB12pU/SidQctkcF4neBxr2X6dqYqEdmpCXNvg2sl3+GvV9iniNhu6eZs9N8pBvoEttFBzczovOyYYLZqy+uWkxjaG8AjwOcA+lxFenhoOpVdkvu3ol1t/MitFOeSIvLoj/DIF0ho2SXMLLzuXOxeRggOxXhskk4PUCw6GrkYLlWrUxTw9dJNq9l/y+qL1duPe+rgSyppQ2ol62F2s0UcsZykiK6nrVlDA+413CIyKAUAoBQCgFAKAUAoBQCgFAKAUAoBQCgFAKAUAoBQCgFAKAUAoBQCgFAKAUAoBQCgFAKAUAoBQCgPCW7RWVCfXbOFG84GCTjoAyMn9ZRxIBA0+mdcLS2mjt3k2riVlVIUG2+WIALAbkG/ixFZsYubTSukoraJ5p3EcaDLMej+pJOAAN5JAFYSuZbsViNIaQ08x9HZ7DR2cc7vE04B37JB3Do3HA3glt6jSpVjTy4sJNkg0ZqTozRkRlMSYiXaaebEjDA3tkjCnsQDjwqq6tSbsb7KRp9A2cmlp10hdoUs4jmxtW/T6p5F4b+gf0GXxiK0MNTeefX+BGLkyR6yRGZVhO8SsOc7Y1O0y9oY7KEey5ry9Cs+clXlxXu8l9s2vBFmSyUUe1hYLG0rDi7BmPWebVc+5VHhVXEYl1IxWi/tm0Y2PRbxTK8X6Sokh7naRR98ZqtODVJVOptr7JP8As2TzselwgZWVhkMCpB6QRgiqyquElJdTNmrqxotcNZBYw7QQyythY4lBJZiQoJwMhckDtJAG8irfJuBnjq2ze0Vxf9Lv/wDppUqKCIbqTr5czXckF7GytjcqQuObIxuaPZLjOeLHdjtzXb5W5CoUsNt0HbVyfHzdl5JEFHESc7SLJ2t2Tu6d/R314zZe1ZZ+Be6io9frK0uPXhLLKElljMVpKTPwO0z5y0YwAsgXZAPHHD6HyZisRThGnVjGyspNzV0/DhfWN79xzasIt3XsTjQuhreSztwFIhaKN+ZDFUbaQN64XG3nO8MSD0g15bGcoYiliqiutpSktq12s+pvh3WV0W4UouC9jZ6ashLbSxY9V42TA3YBXZ3dXGqnJ9Z08VCpfO9/7N6ivBo+YVr6wziMn2rHJ+tzbRzPM6F9ohQqkYDEA5J6QM+NWKdDajdspVsXzc3FK5m6R5OIoYpJWuZMRozn1V/RUnr7K2lh0k3c0hjHKSiorMnH/D5o4pYyzNxmmIB60RQo/jMlc+bzOtBWRaVam4oBQCgFAKAUAoBQCgFAKAUAoD5z5cNNO+lGjR3UQRxxkKzAbRBkJ3Hjh1HhUkFkRTeZo9SdDyX7yq1xMixqpyGYkliQBvPUGqxSpKbaKuIxDpJPjclvxdf/ADbj3/8A6qfdVqVfqEuyjpyZaKYadaITSSR2qu5LMfWOwqYIzjc0h8lUqqUW0jo0JucVJ9Zf1QlgUAoBQCgFAKAUAoBQCgFAKAUAoBQCgFAKAUBW2nbmWwtJpojtXVzOtnA7Aep6xTaPRvkE0u8b2kGcgAVmUkk2+CzNUQrWPQD29xbQ2SmW4jjN3LOXPOtJ6REpnY5ywHrDZO4K79O+qWBqzrbVSWuS7rcPVXf9G9SKjkiR3x+EGkTEGJ0bZEFypOLibfuBHFeIyP0QSD64ItVanNrLizVLaZZW0qAIgACgKAAAFAGAABwArzmK5QUG4wzevV/pajTIHrCDpPSEej8k21uFuLzHBz/pQnv+cR1dq1a5O2+beIqO7eUfDrdvTy7zSpa+yiczsNyjcBuwNw7h3VxuU8Xtz5tcFx8f8/JNTjZXMPZy2ercP61y5VNmGzrx/oktmehNVZTNiKpdbOmZEP8AqWcbD7E8oP3v99dKUdrkpTX/ADUfqkRJ/u27iSk159ybLFjFu4doZUAOCCrEA4ZTlSR0gHfireCxc6FWMruy+P78DWcFJWPLR9gkIbZyXc7UkjHLyN7Tt09QHAAAAAACmMx1bFz2qj8F1LwMwpqCsj0u4BIhRt6tuYda9KnsIyD2E1DQqulNTXFcPHqflx8TMltKxq57bm1vZyMs6nG7eI44dkIOzbEjfbroRqOc8PQTyTV//KUr3+1l5EbVlKRnaLtBDDFEOEcaRj7KBf6VUxNXnq06vabf3dzeKtFI9pjuP++ms0F00JcD5ev1xJIB0OwA+0cV9ag+in3HDa6R9A6Is+ZgiiH+mip4hQCffXWhHZikcCpLbm5as0PKZe81YSDODIVjHidpv4VaosQ7QLGDjtVV3Ficn1slto20iLKGESsw2hud/Xb+JjXKfE7y4Eg9KT218wrBkelJ7a+YUA9KT218woB6Untr5hQD0pPbXzCgHpSe2vmFAPSk9tfMKAelJ7a+YUA9KT218woD1U53jfQHlc3aRjMjqg62YKPeaAw/8ftfrMH76P8AGljF0P8AH7X6zB++j/GlhdD/AB+1+swfvo/xpYXR8o606R9JvLmfORJM7Kf1NshP4QoqZcCCTuyx+SSz2bWSQ/6khx+ygC/9W3V7DLotnLx0rzUdETd3Cgk8AMnuG+rJSSvkR3kDCsb+8dlBlkCjJAI+dK3/AHF8tcabu7npacdlWLd9Lj9tPMv41GSD0uP208y/jQD0uP208y/jQD0uP208y/jQHIukP6a+YUB7UB5yTqvzmUd5AoDr6XH7aeZfxoB6XH7aeZfxoB6XH7aeYfjQD0uP218woB6XH7a+YUA9LT218woB6Untr5hQD0pPbXzCgHpae2vmFAPS4/bXzCgHpcftp5l/GgO0cyt81ge4g0B6UBpdbtBLeWc1vgBmUtG28bEwO0jgjeCHwff10BRuktJQ7U0t1eTQTvEsV1ZCJxKzxrvjWXHycLkZIG47W89VSCrU/wBqnBWvlK/V3rVGXZ5tlrcn2hRY6OgixiR152Xr23AJB/ZGynclcvlbGOPRi837f6TUYZG9zXmXIskI1Juha6R0laz7priT0qFz/qxHOFB6037v2uo16epiV9OjWp/8pLwlkv8ASqo/uWZLbq7CFF4u5wq9eN7MepQOJ7QOJAPk4xc05PguL9l4v/eCZabtkexNU51Dex0LVXlNsykQzWWTm9K6Ocf6iXETHsVVkH316Dktc7ydiIPqcX98iCplUiyXk15wtHBNAcE1kHFZMHR1BGDvqSLcXdBnNbJGDA03fLBBJK3BFZz3KM/776v4Cg6taMV15fcjqStE+edVbUz3tuh37UgZu0L67e8Ka+qQV5pHBrS2YSl3f4X7XTOEaPWrVtb5ER5GQIxb1QpycY356gT76iqU9u2ZPQruk20r3Iz8VEH08nlj/Cot0jqWfqE9PcfFRB9PJ5Y/wrG6R1H1CenuPiog+nk8sf4U3SOo+oT09WaDWnk8a1jaaJxLGu9wVCuo9rduYdfDFRVMPsq64E9HGc49l5M6aiamRXySvKzoEYIuxsDJ2dps7SnoK/fSlQjNNsziMVKk0lnclHxVWv0s/vh/LqXdIa+xW+oVNF6/kfFVa/Sz++H8um6Q19h9QqaL1/I+Kq1+ln98P5dN0hr7D6hU0Xr+R8VVr9LP74fy6bpDX2H1CpovX8nHxVWv0s/vh/LpukNfYfUKmi9fyYt/q/d6JRrjR13KEUZkjOzw6W2cbD47VyMZzUdXDbKuixQxu3LZkrMhFpZ3OkbjGWmlbe0kjFtletnOcL2e4VFCDk7IsVKqgtqTJ5Z8lUOyOdnkLdPNqir4bQYmrKwq62UJcoSv0V9z3+Ky1+ln98X5dZ3WOrMfUJ6L1/Jx8Vlr9LP74vy6brHVj6hPRev5Ofittvprj3xfl03WOrMb/Psr1JdoXRiWsKQx5KoDgnGTlixJwAM5JqxCKirIq1KjqScmYGu95zVhcNnBKFB3uQg/6vurSs7QZvho7VWPzhmVTqzqbNfesuzHEDjnWGckcQi/pY7wO3O6qVOi6h1KuJjSyfHQl68lEPTPJnsSMD3b/wCdT7pHUq/UJaerOfiog+nk8sf4U3SOpj6hPT1Y+KiD6eTyx/hTdI6j6hPT3HxUQfTyeWP8KbpHUfUJ6e5w3JRDjdPJnoykZHu3fzpukdTP1CWnqzQ6XutJaKBtVu5RDIMoUYgEDiEzloiMjIUjiONVqlLYeZdo4hVI3iYGruqE+kCZMhUz600mWLHp2Rxc9ZyB253VtTouZpWxMaXHjoS1eSiHG+eTPYkYHu31PukdSr9Qlp6s5+KiD6eTyx/hTdI6mPqE9PcfFRB9PJ5I/wAKbpHUfUJ6e4+KiD6eTyx/hTdI6j6hPT3OG5KIcbp5M9GUjI927+dN0jqZ+oy09WQXWjVp7GQJJssrAlJAMBgOO7oIyMjtFVqlLYdmXKNdVVeJMtGcl8UkMTvLIruisyhUwpKgkbx0ZqxHCxaTZVnj5Rk0l7mT8VEH08nkj/Cs7pHU0+oT09x8VEH08nlj/Cm6R1H1Cenqx8VEH08nkj/Cm6R1H1CenuPiog+nk8sf4U3SOo+oT09zxuuS7YG3bXDCRd67Shd/Y64KHtwaxLC5dFm0eUM+kvsSfkl1/l25bLSLnaiBZJZDlxssEaNzxY5IIbeeOSd1UZRsdSE9pXLirQkK85cYlOjsED1p4UZsb9kvnj4VtEwyXXJ9Y9m6vB8pVL4iS0svT/S9TXRPHNcyUiQhvKVonnLf0iNubntczRS7gVKjaIJPQwGN+7IFdfkbFpVeYmrxnk145ehDWjlddRk6lvJcIb64GzJcAc2g3iKAfNUftnLk9O0o/RGOfyvUp0J7pRzUOL1l138OC89TeknJbT6yRk1xG2yc6k1gyQvWduc0po+MHfElxO46lZBGp82a9PyTHY5Przf/AE4peWb9ytWzqR8yYRncO4fyrztVWm13ssrgK0Mmsj0pmTZfYjQu0cZZ/WlZchgq4AG8HG8kgE4FdGWCtS2o3lKybSWUU+F3xffkktSJTz7jZGqSRIcVukYOrNipIxcnZGG7FTcrOtiuPRIWzvBmIO4YORH353nqwB149ryDya6a5+a8Pz/S+5z8TWv0Uabkls9u7eToijPmcgD+EPXr8MrzvocbGytTtqy3KvHKNVd6y2kTsklxGrqcMpbBB7ajdWCdmyaOHqyV1Fnj8LrH61F5qxz0NTO7VuyzvDrTZuwVbmIknAG2Bk9W+sqrDUPD1UruLNxUhAYWm5FW3nZ/miKQt3bBzWs2lF3JKSbmktUQjULWOztbJI5ZgshLO42JDglsDeFwfVC1Wo1IRhZsu4qjUqVG4rIkXw5sPrA8kv8AbUvP09SvulbT1Q+HNh9YHkl/spz9PUbpW09UPhzYfWB5Jf7Kc/T1G6VtPVHeHXSxdgouFydwyrqPMygCs89DUw8LVX/Jv6lK5g6cmVLadm+asTkjrGwd1aTdotskpJucUtUaDkx0WIbJHx683rsesZIQd2zv72NR4eNoX1LGNntVWupEtqcpmiudcbGNirXCZG47IdxnvUEVE60F1lhYaq1fZPL4c2H1geSX+ynP09TO6VtPVHra642UjrGk4Z3IVVCS7yTgD5tFWg3ZM1eGqpXa9je1KQEL5SyZFtbVTg3E6g49kYBPgXU+FVsRnaOrLuDycpvqXz2Jfa2yxIscYCogCqB0ADdVhJJWRUlJyd2Lm4SNS8jKijizEKB3k0bSV2IxcnZGp+F1j9ai81R89DUl3at2WPhdY/WovNTnoajdq3ZZm6N0zb3BIgmjkK7yFYEgdeOOO2tozjLgzSdKcP5KxnVuRkI5T7cTCygHz5ZwoPSFxssfDaU+FVsQr7K7y9gns7cupImVrbLEixxgKiAKoHQBVhJJWRTlJyd2Lm4SNS8jKijizEKB3k0bSV2IxcnZGp+F1j9ai81R89DUl3at2WPhdY/WovNTnoajdq3ZZm6N0zb3BIgmjkK7yFYEgdeOOO2tozjLgzSdKcP5KxnVuRkI5T4BMLKD9KW4Cjr2SNlj/EtVsSr7K7y9gns7ctETcDq4VZKJg6S0vBb7PPypHtZ2do4zjGcd2R761lOMeLJIUpz/AIq5hfC6x+tReatOehqb7tW7LHwusfrUXmrPPQ1G7VuyzbWtykih42V0beGUgg9xFbppq6IpRcXZnrWTUrGPRTXmmrxIs5CbRx+qIUb+I1zK76bO9hE+aj862fR9VS4V5y8Mv+ESBjhjJEIx7TbYOB9gOfCto8TDt1khsr4TxRzL82VEkHcyBv61885VvDFzi9f6RfpZwR6E1yZ1LEtjS64aNkurKeCJgryJsqW4cQSD1ZAIz0Zqfk3GQw+LhVqLop528LX8uJrUi5RaRrdU9aoZUEEuLe5hAjkt3IUgqAMpn5ykbxjr7ibPKfJVanUdan06c81JZ8dbcH87jWlVVrPJoytOa3W1rhWfnJT82CL5SVz1BBw7zgVBg+R8ViXdR2Y9cpZJffj5G0qsYmjaTSV4clxYRHgiBZZ2H6zn1U6Du3jprsQw/J2EXDnZavKPkuvzIXKpPuM7Qmqq28jS7c00rqEaWeTbbZBzgHAwM9HYKixPKsasFT6MYrO0VZXNo0Wnf3N3pJZAgMLBWXoYEow6mA3jvG8doyDyMK6VSbjWV1LrXFPu/Dyfc81NO6V4ml0frjE1x6JOvMXG7CllZHJGQEkHEkcAwU9lXcRyLVhR3ik9uHhZrxXd3Nkca6b2XkyIcuV36trDjiXkPgAo/wCpvdXb/SdNt1arei/v8EGNlZJEY1a01ex29xMl1KFh5tUjYc6JHdsBAH+buGfV667eMweEqVYU50k3K+fBpJccuPmV6c5qLaZZy2OsK7jHYv27cg9+8fyqo/09gm7raXmvwS7xUORqbpi63XV3Baxn5wtldnI6RtNjZ7wx7jVvD8lYShnGN335+mS9DWVSciiNJxxrNKsJJjWR1jJIJKByFJIABJAB3Aca6xUlxLP5IrPZtpZSN8kmyD1qi/3M9XcMui2cvHS6Sjoidk9dWSiQjko1VttKPfXN5HzqGUCP15EwWLO3zWGfVaMb6485tu6PSU6aUUtDd8pmoujLLR088VtsyjYWM89OcM0irnBcg4BJwR0VqpNs3cUkUQw8ezrqRkK4n0bZRFI0VjllVVJ6yFAJ99dWKskjgSacm0RzlLvObsJBnBkKxjxbLfwq1Q4h2gWMHG9VPQq3QWrNzeb4U9UbjIx2UB6s9J7gapwpynwOlUrQp/yZIByYXf0lv5pPy6l3afcQb7T0fzzHxX3X0kHmk/Lpu0+4b7T0fzzHxX3f0lv5pPy6btPuG+09H88zhuS+7+kt/NL+XTdp9wWOp6P55lrWUJSNEJyVVVJ6yFAz91XYqySOZJ3k2RvlMuilg6r86ZkiUdZLbRHiFI8ahxDtDxLOCjeqm+rMkWj7URRRxDhGioPsqB/SpYqySK05bUnLUjvKXpEw2LhW2WlZYgRxwcs3dlVYeNRYiVoeJZwcNqr4Zm71N5KdHvY2z3MDPNJGsjkyzpvYbWzso4AwCBw6K5jkzuqKKz5XtDWtnerb2cXNqsSs/ryOS7M3S7HGFC8ParaLb4kc0kYPJnZ85fxnoiV5Pu2B97g+FWKCvNFPFS2aT78i6a6BxyGXny+m4V/RtoDIf2myN/g6Hwqs+lWS0Rdj0MK32n89mTOrJSK/1ktzpDTFpYFiItxcA4OdlpHPfzagA9G0euqGKn0raHXwFNbG1r7Fh/E9or6GT9/N/dVK7Olsop7la0DbWN6sForKvMq7guz+uzv0tkj1QvT01JF5EU1YxuTCEtpBCDgIkjN2rs7OD9plPhVigv3EU8W7UX5Fz10DjkOvvltNQJ0W0DSn9pvV/qhqtLpVktEXY9DDN9p2+epMaslIr7WeA3+l7SwLERZUuAesNI5/a5pcA9G0euqGKn0raHXwFNbG1r7FifE9or6GT9/N/dVK7OlsoqDlb0Ba2N6kForKvMq7guz+sXcbi2SPVA94qSLIpqxh8mEJbSCEEgIkjN2rs7OD9plPhVigv3EU8W7UX5F0V0DjkNv/AJbTVunRbQtKf2m9X+qGq0ulWS0Rdh0MNJ9p2+epMqslIrzWOyF/pqzs2+YAocA4ODtSyDPRmNV39Fc/FS6R2MBD9u+r+f2WC/I7ooAkpKABknn5Nw99VNpnQ2UfOMpUsSmdnJ2c8dnO7PbjFSkD4luck0LLZMxO55WKjqAVVP8AEpq9hl0fM5eOf7iXcTN3ABJ4Dee4VYKdrka/4f7cyzX94w+ewRT2szSuPvjrjVJXZ6WnHZVtC4L+8SGKSWVtmONWd23nCqCScDedwqMkKiiM2n51uZlMWj4GJt4DjM7g4237N2D0Deoz6xPG5X5XhhP2YfzfH/8AKf8Aen30JKNJz6T4G15OrkpHNYufXs3KLni0DkvE3uJHZgV5v9QpynTxMeE4/wDsuKLGHyvHQl1eavcsnFDJqdNavWt3j0iFJCNwYj1gOoMN+Oyr+E5RxWEypTaWnV9jSVKM+KPLROrFra55iJUJ3EgbyOosd5HjU+I5YxVf+cr/ADTgYjQjHgbVVA4DFc+cpyzkyRJLgc1oDwu23Y66uYOF530NJvIqOxtoru/2rsZttJvJDE4wGjeIhIZEcjcx2dkDgQ5ByK+k4K1OCoL+UEr+LzObPN7WpvtK6uaSj2YrizGkljBWK5SSJWKEg7MqSq4J9Vd5XI6GO8mv9NUJylh57G1m1a6vqrOLXHgnbuNucv8AyV7G71W1Fnllhlvo4reC3bnIbGLZPyvRJMygKSOOF49m8NaoYaNJuV3KT4t+y0Xy5q5XLRqwYNPrfpL0axupxxjidl/a2TsjzYrKDPkIDAqYrPMvnUqz5mxt0xg7Acjtf1z97V0aMbQRxcTLaqyfzQ9Nb73mbK4cHB5sqp/Wb1F+9hWartBsxh47VWK7ze8iejOY0TCcYaZnmPbltlT+7VK5EnmejjwI3/xF6RxBa24/TkaU9yJsjPjJ/DWYcTWo8ioNUrPnr22ToMgY9yeufuU1PTV5JFWrLZpyfd/hftdM4RCNfrf0q5sbPOA7PI5HEKq8fdtgHrxVautqUYF7CvYhOpp8/BMra3WNFSNQqKMKo3AAVYSSVkU5ScndnrWTU4zQDNAc5oBQEN1v+Wv9HW/QHadx2IMrns9Vx41Wq9KcYl3D9GlOfkTKrJSK85TFNxc2Nmp/zHGccRzkixqfD16pYuXBHU5Pjxl8+cD6CRAAABgAYA6hXPOsfJ/KHpH0jSd5J0c6yD9mPEQPiEz41NHgQT4kp5HbPdcTdqRDwBZv5p7quYVcWc3Hy/jHzLIq2c4heo3y13pG56GlEK9yZ/mvN1Wo5ylL584F7FdGnCHdf56k0qyUSI8ksXpOm766O9YlZV72cRofJG3vrkVpXk2eiw0Nmml3fPcu+oSwfJ/KPpH0jSd5J0c6Yx3RgRDHYdjPjU0eBBN5kl5HbP8A5iY/qRj72b/wq3hVxZzcdLKMfMsqrhziHal/LXmkbnoMohXujGD7wEqvRznKRdxPRp04d1/nqTGrBSIfyURelacvbkjKxK4U9pcRIfGNHrk1pXk2eiw0NmCXd89y8agLB8o8pekfSNKXj9AlMQ7owIt3YSpPjU0eBBN5kj5HbP8A5iY/qxj72b/wq3hVxZzsdLKMfMsqrhzSG6l/LXmkbnoMogXuQYPvASq1HOcpF3E9GlTh3X+epMqslIiPJNF6Vpu+ujvWIMqntZxGh8kbe+uRWleTZ6LDQ2aaXd89yyuUnSXo+jLyTODzRjU9IaT5NSPFhUS4k74HyhwqYrl+ao2XM2VuhGCI1Zh+s3rt97GulSVoJHExEtqrJ955a73nNWNw2cEpsDvchP8Ay+6sVnaDM4aO1Vj84Zm/5D9G8zoqJsYMzvMfNsKfFEU+NcmXE9DFWRNNKWKzwywv82VGjbuZSp+41qbFTcnOlvRNvRV4ebuLd2Eec4lRmL5U9PEkdakdRx4/9Scl1Z1N6pK6aW13NZX8GvXxLOGqJLZZ7a3v6JcR6SiGRH8lcqP04GYbx2q5BHX3CouT6bxWFeBq8XnF6SX5XHzM1Hsy20TmOQMAw3ggEHsIyK8pKLjJxfFFtZgmsJXMkF+MOCB5Yp1m2o5XUuI9pMFyyjI6QpA3jor1U/07WxCjVpNWaWXXkkn7FRYmMbpnlc8q1koyOdPTgRnf3bRArNP9K4i/Sa+/4uHi49RItU9INcQGV0dC8jnYcbLKu1hNodBKBT9quVyvQjRrqnFppRWa4d/rdE1F3jdm5rmpEpFdedKNHDzcW+ec8xCP1m3F+wKDnPYOuvR8jYVOW3U/jHpS8FwXmVq0+pGg14sltrG1Cf8App7fYPauRnx411+Sa8quNnN/9J+6ZBVVoF416MhFAKArfl70jzejOb6Z5UTwXMpPvQDxraPE1nwPnmytjLJHGOMjqg+0wX+tTJXyK7lsq+h9GKoAAHAbh3V1TgcSEcrNyfRooU3tNKAF6SFGcD7ZSq2KlaNi9gI3m3ovn9l26HsRbwQwr82KNIx3KoX+lcs7Z8+cvGkud0mYwd0ESR4/WbMh+5091SQ4EVRmDyS2e1dvJ0RxnzOwA+4PVvDK87nPxsrU7astyrxyiH6N+W0zcydFvCkI72O1/eKrx6VZvRF2fQw0Vq7/AD0JhVgpFccpmiby4mQRRvJAEGFUjAfJ2iy5442cH/7qniITlLJZHRwdSnCObsyGfA68+qSeVfxqDmZdkubxT7aHwOvPqknlX8aczLsjeKfbRLOTXVmaG6aWeFowsZC7QAyzEDd9kN76mw9Jqd2iri68ZU9mLvmWdV05hDdF/LaZupOi3iSEd7Yb+fOCq0elWb0+fkuz6GGitXf56EyqyUiA63aNvI9IQ31pGJTGq7IwG2WXa3MuQSCGzkdOeG6qWIpSlK6Ong8RCENluxnHX/T/ANTi/cv+bVbd56F3e6XaRW51SvjxtpSekkDJPWd9Sc1PQj5+l2kWryf6La2skSRSkjM7up4glsDP2QtXKEXGGZzMVNTqXXA2+mbzmLeaX6ONn8QpI+/FSTlsxbIqcduajqzR8mtnzWj4s8ZNqQ9u024+ULUWHjamibGS2qz7iTsNxwcHr6qnKxV+qOk9J6HM0cVlzpkK7TmGaQHZyBsuhAI3k79+/orlSoy4NM70cTTeaa+5IH5UtMkHGj1B6D6NdnHhtVjmZaP7G+8w1X3RWiauXsjf8tOWYkktG65JOSSzAAeJrdU56Midanxcl9y4NTdBmztliYguSXkI4bRwMDrwABnpxV6lDYjY5OIq85O64dRstKXYhhllP+mjP5VJreUtmLZHTjtSUdTQ8m1mY9HxE/OkLSk9e024n7IWosOrU0T4yW1WfdkSdhuON3b1VOVirtUtJaT0O06RWfOmQrtOYZpAdjawVdCAQdonf19FcqVGXWmd6OJp2umvuSJ+VLTJBxo9Qev0a7OPDarHMy0f2N95hqvuis11evZXP/8ANOWYkktEyAknJJZgAN/bW6pz0ZE61Pi5L7lwamaDNnbLExBckvIRw2jgYHXgADPTir1KGxGzOTiKvOTuuHUbLSl2IYZZTwjRn8qk1vKWzFsjhHako6mh5NbQx2ERb50haVj15bAPlC1Fh1aCJ8ZK9V9xv9JTMkMjopZlRmVVBJZgpIAA4kmpZOybIIJOSTK01F07pDRaSrDo95DKVLM8Fxn1QQBuA3b2P2jXMdKT6n9jvKvBda+6MrXPW7SmkoBbyWLxx7QdtiC4y2zwBLZwM7+HEDxKlJdT+weIg/8ApfdEd1f1JubiVRJE8UWfXaRSh2ekKpwSTw4YqSFGUnZrIr1MTCCund9xdgFdE4xAuV+7It4Yl+dJIWx1hF4eZl91VcVK0Ui/gI3m38zLv0Bo8W1tBAOEUSR9+ygGfurmHbM+gIzrpqRbaSUc8Ckqf5c6YEib84z+kueg+GDvrKZhoqDXfVq9gktLGa/Nyty4VU2NlgqsoLud5IGc72PzSeiqkqeGwsZ4lQScU386lfhkZvKTUblwgY3DgNwr5S25O7OskavTel0gikkc4RFJY/0HWSd3jXUwGAnVqxXW+C/t+HEiqVEkePI/o+YW013N6rX0puFTjsxkYT3jf3bPTX0qnTVKEaceCVjnXu7kJ5MNHJNLdTXg52/inKO0h2imBjIU7gdtZBnG7ZAGK8x+p8ViaWxTg7Qks7dbvmr6WtkWMLCLu3xLKZwOPTXjoU5SWSvYutpGp09p2K2jMkzhEG7PSx9lRxJrqYHk6pWmkld+i72Q1KqSIRq/pu3uLhr25uIYyAY7eF5UBijycuwJ+e/ZwG7J6PSYrDVqVJYajCT65SSeb08EVoSUntN+B25SdNWslhKqTxO5KFFSVGbIcb8KTuC5rXknC4iniVKUGlZ3umur82M1ZRcbXLs0YzmGIy/5hRdvo9fZG1u7816QgMmgFAUP/wAROkdq5tbcH/LjaUjtkbZHiBGfN21JAjqMhPJxZ85pCLqjDSHwXA/iZasUFeaKWKls0n35F210TjEL0jD6Vp7R9vxWLEzd4JlIPYREg+1XPxculY7HJ8Og3q/n9l61SOkfIGtekvSb25nzkSSuyn9TaIT+ALU0eBXk8ywuSGz2beWUjfJJsg9aov8AczVdwyybOXjpdJR0ROycbzwHGrRSK55MdNLJcXYY4ed+eTPFhtOSveAw3dWeqqeHmnJ950cbTahG3VkWPVw5ooBQCgFAcMwAJPAbz3UMlb8l+mlkuLtWOHnbnkzxb1mLL3gMDjv6qp4ed5PvOjjabUI26siyauHNFAKAUAoCJcqF5zdgy5wZXSMd2ds/chHjUGIdoW1LeCjerfRf4bLUm8SWxtyhHqxrGw6mRQpB8RnuIrai04IjxMXGrK+pu6lIBQCgFAKAgHKfrKixNaRtmR8c7j9BM52T+s27d1ZzxFVcRUVtlF/B0XfnH5Ej1JvElsbcoR6saxsOpkUKQfdnuIqWi04Ir4mLjVlfW5vKlIBQCgFAKAgPKdrEojNnCdqWTAfH6C5BCn9ZjgY6s54iquIqZbKOhgqL2uclw6ibaPtRFFHEvCNFQdyqB/SrEVZJFGctqTlqZFbGooBQCgOssgVSzEKqjJYkAAdZJ4CsN2MpNuyINoK3OmtMRugPolmVYsRubDbQ8XcDd7KE8d1c3EVNpncwlDm458esvyqpdFAKAr/lF1KuLm4t72xlRLm3GyEkzsuuSRg78H1mBBG8NxGK0q0oVqUqVRXjLiFdPaRoZdbtIWwxfaLmXHGSD5VO/AJC+L15er+lKbd6VR+DX9r8FlYt9aIxrTrWmkoGs7OKeSeVkGzsAbOHDb8Mcbxx4DfkiujyfyVVw9dVJtWV+D7raEU6ykrIv3R9vzcUcec7CKmevCgf0rtEZWPKNoiWwuxpa1UtGw2L2JeldwEmPAZPQVU8CxqtjMJTxdF0p+T0fzIzGThLaRjX+vtmsJmEyyHGVjB9cnoUrxTf0ncK8xR5HxG3zexZdb6vG/WWZVo2vczNQ9SnuzHpHSuXkI2oLYriOFc+qxQ8SQAQDwyM5PzfWUaFOhDYpKy9X4lVtyd2TKfUfRzks1jbEneTzKDJ69wqQHey1L0fC4eOzt1dTlWESZU9YJG49tAb6gFAKApPlE5N9I39/NcRiHm22FjDSkEKqAcNk4y20ftVupWNJRuafRnJZpm3YtA8MbEbJIlBJGQcb0PSB7q3jVcc0RyoRkrSzNj8CtYfrEf71Pyq23iepHudLsr55kg5NNRb22vpby/ZHdothSr7RJJTefVGMKmPGopzcs2T06agrLgWPplZDbzCDHOmNxHk4G2VIXJ6BnFaEh89DkX0mOiD98f7Kk20ROmbaw5PNOwII4ZokQZwolXAycnjHniTW6ryirJkcsNCTvJXZ7Saj6wMCrXEZBBBHOrvBGD/AKdZ3iephYSks1FGlTka0oCCOYBG8ETMCCOBB2dxqPbJebN2mo+sIGBcpgdcwJ95jJNSbxPUi3Sl2Uc/ArWH6xH+9T8qm8T1MbnS7K+eY+BWsP1iP96n5VN4nqNzpdlfPMfArWH6xH+9T8qm8T1G50uyvnmPgVrD9Yj/AHqflU3ieo3Ol2V88zrLqNrAylWuIyGBBHOrvBGCP8ujxEn1mVhKad1FGlTka0oCCOYBG8ETMCCOBB2dxqPbJebN0mo+sIGBcJgdcwJ95jJNSbxPUi3Sl2UdvgVrD9Yj/ep+VTeJ6mNzpdlfPMfArWH6xH+9T8qm8T1G50uyvnmPgVrD9Yj/AHqflU3ieo3Ol2V88x8CtYfrEf71PyqbxPUbnS7K+eZhaT5NNN3IVZ5IpApyAZRuOMZ3RjorWVZy4s3jh4Q/irHTRfJfpq2JaCSKMnjibIPepQg+IpGq48DM6EZq0lc2vwS1j+sQ++H8mt95nr7EW5Uez7/kfBLWP6xD74fyabzPX2G5Uez7/kfBLWP6xD74fyabzPX2G5Uez7/kfBLWP6xD74fyabzPX2G5Uez7/k7LqJp+b1ZbyKNDxKsA2Ozm4gfvFYeIm+szHB0k7qPzzMHTfIbcIAbW4SY49dZAYiW6SpG0CD1HHeajUyd0zXaL5ONN2zEwKIyeOJ4iD3qSQfEVvGrs8GRyoKeUlc2w1Z1k9tPNaf2VtvM9fYi3Kl2ff8nYar6yfSR+a2/LpvM9fYzuVLs+/wCTsNVdY/povNb/AJVN5nr7DcqPZ9/ydvgnrH9PD74PyabzPX2G5Uez7/ki2usml7Hm47u5A50MQIigOAQDllRSOPX0Gs8/OXWY3WlDNRRHdTbTnr63U7/lA5+xmQ579n76U1eaRivLZpyfd/hfNdM4ZC9dtK3QurW0sX2ZZc5GIznLALkuDsj1XOaq4irKLSTOhg6Eaibkrj4M6ye2nmtP7Kq7zPX2Lu5Uuz7/AJHwZ1k9tPNaf2U3mevsNypdn3/I+DWsntp5rT+ym8z19huVLs+/5My15LdJXhH+J3gWIYJjjO0x8AqxqepsN3VpOtKXFk1PDwh/FWLX1f0FBZQrBbRhEG/rLN0szcWY9Z6h0Com7k6VjZVgCgFAKAUAoBQHBGdx4UBobXUrR8cvOpZwLIDkMIl9U9ajGFPcKzcxY39YMigFAKAUAoBQCgFAKAUAoBQCgFAKAUAoBQCgFAKAUAoBQCgFAKAUAoBQCgFAKAUAoBQCgFAKA+bOXTSPO6VdAd0EccXZkgyn/uAeFSw4ENTieHJFZ7VzLJ9HHjxdt33I3vq1hleVyhjZWppav2LZq8coiOqMXpWsjvxW1jbHVkII8H7Urn7PZXLxMrzZ3cFDZpL586i76rF0UAoBQCgFAKAUAoBQCgFAKAUAoBQCgFAKAUAoBQCgFAKAUAoBQCgFAKAUAoBQCgFAKAUAoBQCgFAKAUAoBQCgFAKAUAoBQCgFAfKmtts019dyM+9p5ejgBIVA49AAHhUy4EDzZj6Nee3DCC4aMNgtsqN+OGc9599bxnKPAjlThL+SuZv+M331yTyrWeenqa7vS7KLJ5BLDDX07ttyO0YJIweLux8S33VBN3ZZpqysi3a0JBQCgFAKAU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itle 1"/>
          <p:cNvSpPr txBox="1">
            <a:spLocks/>
          </p:cNvSpPr>
          <p:nvPr/>
        </p:nvSpPr>
        <p:spPr>
          <a:xfrm>
            <a:off x="4111140" y="3851177"/>
            <a:ext cx="3942342" cy="84491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90000"/>
              </a:lnSpc>
            </a:pPr>
            <a:r>
              <a:rPr lang="en-US" sz="2800" dirty="0" smtClean="0">
                <a:solidFill>
                  <a:schemeClr val="bg1"/>
                </a:solidFill>
              </a:rPr>
              <a:t>Naveen P.N</a:t>
            </a:r>
          </a:p>
          <a:p>
            <a:pPr algn="l">
              <a:lnSpc>
                <a:spcPct val="90000"/>
              </a:lnSpc>
            </a:pPr>
            <a:r>
              <a:rPr lang="en-US" sz="2800" dirty="0" smtClean="0">
                <a:solidFill>
                  <a:schemeClr val="bg1"/>
                </a:solidFill>
              </a:rPr>
              <a:t>Trainer </a:t>
            </a:r>
          </a:p>
        </p:txBody>
      </p:sp>
      <p:sp>
        <p:nvSpPr>
          <p:cNvPr id="11" name="Rectangle 10"/>
          <p:cNvSpPr/>
          <p:nvPr/>
        </p:nvSpPr>
        <p:spPr>
          <a:xfrm>
            <a:off x="460376" y="-91627"/>
            <a:ext cx="8105744" cy="1384995"/>
          </a:xfrm>
          <a:prstGeom prst="rect">
            <a:avLst/>
          </a:prstGeom>
        </p:spPr>
        <p:txBody>
          <a:bodyPr wrap="square">
            <a:spAutoFit/>
          </a:bodyPr>
          <a:lstStyle/>
          <a:p>
            <a:pPr algn="ctr"/>
            <a:r>
              <a:rPr lang="en-US" sz="7200" dirty="0">
                <a:solidFill>
                  <a:schemeClr val="bg1"/>
                </a:solidFill>
                <a:latin typeface="Cambria" panose="02040503050406030204" pitchFamily="18" charset="0"/>
                <a:cs typeface="Arial" panose="020B0604020202020204" pitchFamily="34" charset="0"/>
              </a:rPr>
              <a:t>NPN </a:t>
            </a:r>
            <a:r>
              <a:rPr lang="en-US" sz="7200" dirty="0" smtClean="0">
                <a:solidFill>
                  <a:schemeClr val="bg1"/>
                </a:solidFill>
                <a:latin typeface="Cambria" panose="02040503050406030204" pitchFamily="18" charset="0"/>
                <a:cs typeface="Arial" panose="020B0604020202020204" pitchFamily="34" charset="0"/>
              </a:rPr>
              <a:t>Training</a:t>
            </a:r>
          </a:p>
          <a:p>
            <a:pPr algn="ctr"/>
            <a:r>
              <a:rPr lang="en-US" sz="1200" dirty="0" smtClean="0">
                <a:solidFill>
                  <a:schemeClr val="bg1"/>
                </a:solidFill>
                <a:latin typeface="Lucida Calligraphy" panose="03010101010101010101" pitchFamily="66" charset="0"/>
                <a:cs typeface="Arial" panose="020B0604020202020204" pitchFamily="34" charset="0"/>
              </a:rPr>
              <a:t>                                                Training is the essence of success and we </a:t>
            </a:r>
            <a:r>
              <a:rPr lang="en-US" sz="1200" dirty="0">
                <a:solidFill>
                  <a:schemeClr val="bg1"/>
                </a:solidFill>
                <a:latin typeface="Lucida Calligraphy" panose="03010101010101010101" pitchFamily="66" charset="0"/>
                <a:cs typeface="Arial" panose="020B0604020202020204" pitchFamily="34" charset="0"/>
              </a:rPr>
              <a:t>are committed to it</a:t>
            </a:r>
          </a:p>
        </p:txBody>
      </p:sp>
      <p:sp>
        <p:nvSpPr>
          <p:cNvPr id="13" name="Rectangle 12"/>
          <p:cNvSpPr/>
          <p:nvPr/>
        </p:nvSpPr>
        <p:spPr>
          <a:xfrm>
            <a:off x="161345" y="4749855"/>
            <a:ext cx="1829412" cy="300082"/>
          </a:xfrm>
          <a:prstGeom prst="rect">
            <a:avLst/>
          </a:prstGeom>
        </p:spPr>
        <p:txBody>
          <a:bodyPr wrap="none">
            <a:spAutoFit/>
          </a:bodyPr>
          <a:lstStyle/>
          <a:p>
            <a:r>
              <a:rPr lang="en-US" sz="1350" dirty="0">
                <a:solidFill>
                  <a:schemeClr val="bg1"/>
                </a:solidFill>
                <a:latin typeface="Arial" panose="020B0604020202020204" pitchFamily="34" charset="0"/>
                <a:cs typeface="Arial" panose="020B0604020202020204" pitchFamily="34" charset="0"/>
              </a:rPr>
              <a:t>www.npntraining.com</a:t>
            </a:r>
            <a:endParaRPr lang="en-IN" sz="1350" dirty="0">
              <a:solidFill>
                <a:schemeClr val="bg1"/>
              </a:solidFill>
              <a:latin typeface="Arial" panose="020B0604020202020204" pitchFamily="34" charset="0"/>
              <a:cs typeface="Arial" panose="020B0604020202020204" pitchFamily="34" charset="0"/>
            </a:endParaRPr>
          </a:p>
        </p:txBody>
      </p:sp>
      <p:sp>
        <p:nvSpPr>
          <p:cNvPr id="14" name="Title 1"/>
          <p:cNvSpPr txBox="1">
            <a:spLocks/>
          </p:cNvSpPr>
          <p:nvPr/>
        </p:nvSpPr>
        <p:spPr>
          <a:xfrm>
            <a:off x="1805" y="1995674"/>
            <a:ext cx="9144000" cy="1305771"/>
          </a:xfrm>
          <a:prstGeom prst="rect">
            <a:avLst/>
          </a:prstGeom>
          <a:solidFill>
            <a:schemeClr val="bg1"/>
          </a:solidFill>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80000"/>
              </a:lnSpc>
            </a:pPr>
            <a:r>
              <a:rPr lang="en-US" sz="2000" dirty="0" smtClean="0">
                <a:ln w="0"/>
                <a:effectLst>
                  <a:outerShdw blurRad="38100" dist="19050" dir="2700000" algn="tl" rotWithShape="0">
                    <a:schemeClr val="dk1">
                      <a:alpha val="40000"/>
                    </a:schemeClr>
                  </a:outerShdw>
                </a:effectLst>
              </a:rPr>
              <a:t>PYTHON – Function &amp; Lambdas Expressions</a:t>
            </a:r>
            <a:endParaRPr lang="en-US" sz="2200" dirty="0">
              <a:ln w="0"/>
              <a:effectLst>
                <a:outerShdw blurRad="38100" dist="19050" dir="2700000" algn="tl" rotWithShape="0">
                  <a:schemeClr val="dk1">
                    <a:alpha val="40000"/>
                  </a:schemeClr>
                </a:outerShdw>
              </a:effectLst>
            </a:endParaRPr>
          </a:p>
        </p:txBody>
      </p:sp>
      <p:cxnSp>
        <p:nvCxnSpPr>
          <p:cNvPr id="10" name="Straight Connector 9"/>
          <p:cNvCxnSpPr/>
          <p:nvPr/>
        </p:nvCxnSpPr>
        <p:spPr>
          <a:xfrm flipV="1">
            <a:off x="4207309" y="4673960"/>
            <a:ext cx="4474026" cy="1902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2417" y="2048171"/>
            <a:ext cx="1199557" cy="1199557"/>
          </a:xfrm>
          <a:prstGeom prst="rect">
            <a:avLst/>
          </a:prstGeom>
        </p:spPr>
      </p:pic>
    </p:spTree>
    <p:extLst>
      <p:ext uri="{BB962C8B-B14F-4D97-AF65-F5344CB8AC3E}">
        <p14:creationId xmlns:p14="http://schemas.microsoft.com/office/powerpoint/2010/main" val="1083956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8615" y="37020"/>
            <a:ext cx="6682470" cy="430887"/>
          </a:xfrm>
          <a:prstGeom prst="rect">
            <a:avLst/>
          </a:prstGeom>
        </p:spPr>
        <p:txBody>
          <a:bodyPr wrap="square">
            <a:spAutoFit/>
          </a:bodyPr>
          <a:lstStyle/>
          <a:p>
            <a:r>
              <a:rPr lang="en-IN" sz="2200" dirty="0">
                <a:solidFill>
                  <a:srgbClr val="003399"/>
                </a:solidFill>
                <a:latin typeface="Century Gothic" panose="020B0502020202020204" pitchFamily="34" charset="0"/>
              </a:rPr>
              <a:t>Lambdas with In-Built </a:t>
            </a:r>
            <a:r>
              <a:rPr lang="en-IN" sz="2200" dirty="0" smtClean="0">
                <a:solidFill>
                  <a:srgbClr val="003399"/>
                </a:solidFill>
                <a:latin typeface="Century Gothic" panose="020B0502020202020204" pitchFamily="34" charset="0"/>
              </a:rPr>
              <a:t>Functions Contd..</a:t>
            </a:r>
            <a:endParaRPr lang="en-IN" sz="2200" dirty="0">
              <a:solidFill>
                <a:srgbClr val="003399"/>
              </a:solidFill>
              <a:latin typeface="Century Gothic" panose="020B0502020202020204" pitchFamily="34" charset="0"/>
            </a:endParaRPr>
          </a:p>
        </p:txBody>
      </p:sp>
      <p:sp>
        <p:nvSpPr>
          <p:cNvPr id="12" name="Title 1"/>
          <p:cNvSpPr txBox="1">
            <a:spLocks/>
          </p:cNvSpPr>
          <p:nvPr/>
        </p:nvSpPr>
        <p:spPr>
          <a:xfrm flipV="1">
            <a:off x="934565" y="498994"/>
            <a:ext cx="8209435" cy="45719"/>
          </a:xfrm>
          <a:prstGeom prst="rect">
            <a:avLst/>
          </a:prstGeom>
          <a:solidFill>
            <a:schemeClr val="tx1"/>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a:ln>
                  <a:noFill/>
                </a:ln>
                <a:solidFill>
                  <a:schemeClr val="tx1"/>
                </a:solidFill>
                <a:effectLst/>
                <a:uLnTx/>
                <a:uFillTx/>
                <a:latin typeface="+mj-lt"/>
                <a:ea typeface="+mj-ea"/>
                <a:cs typeface="+mj-cs"/>
              </a:rPr>
              <a: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Title 1"/>
          <p:cNvSpPr txBox="1">
            <a:spLocks/>
          </p:cNvSpPr>
          <p:nvPr/>
        </p:nvSpPr>
        <p:spPr>
          <a:xfrm>
            <a:off x="1811" y="498998"/>
            <a:ext cx="914509" cy="45719"/>
          </a:xfrm>
          <a:prstGeom prst="rect">
            <a:avLst/>
          </a:prstGeom>
          <a:solidFill>
            <a:srgbClr val="00CC00"/>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a:t>
            </a:r>
          </a:p>
        </p:txBody>
      </p:sp>
      <p:sp>
        <p:nvSpPr>
          <p:cNvPr id="15" name="Rectangle 14"/>
          <p:cNvSpPr/>
          <p:nvPr/>
        </p:nvSpPr>
        <p:spPr>
          <a:xfrm>
            <a:off x="-22339" y="4869271"/>
            <a:ext cx="4751622" cy="24622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rgbClr val="006699"/>
                </a:solidFill>
                <a:latin typeface="Bookman Old Style" panose="02050604050505020204" pitchFamily="18" charset="0"/>
                <a:cs typeface="Arial" panose="020B0604020202020204" pitchFamily="34" charset="0"/>
              </a:rPr>
              <a:t>www.npntraining.com/masters-program/big-data-architect-training.php</a:t>
            </a:r>
            <a:endParaRPr lang="en-IN" sz="1000" dirty="0">
              <a:solidFill>
                <a:srgbClr val="006699"/>
              </a:solidFill>
              <a:latin typeface="Bookman Old Style" panose="02050604050505020204" pitchFamily="18" charset="0"/>
              <a:cs typeface="Arial" panose="020B0604020202020204" pitchFamily="34" charset="0"/>
            </a:endParaRPr>
          </a:p>
        </p:txBody>
      </p:sp>
      <p:sp>
        <p:nvSpPr>
          <p:cNvPr id="5" name="Rectangle 4"/>
          <p:cNvSpPr/>
          <p:nvPr/>
        </p:nvSpPr>
        <p:spPr>
          <a:xfrm>
            <a:off x="561540" y="678741"/>
            <a:ext cx="1322109" cy="369332"/>
          </a:xfrm>
          <a:prstGeom prst="rect">
            <a:avLst/>
          </a:prstGeom>
        </p:spPr>
        <p:txBody>
          <a:bodyPr wrap="square">
            <a:spAutoFit/>
          </a:bodyPr>
          <a:lstStyle/>
          <a:p>
            <a:r>
              <a:rPr lang="en-US" b="1" dirty="0"/>
              <a:t>3</a:t>
            </a:r>
            <a:r>
              <a:rPr lang="en-US" b="1" dirty="0" smtClean="0"/>
              <a:t>.   reduce()</a:t>
            </a:r>
            <a:endParaRPr lang="en-US" b="1" dirty="0"/>
          </a:p>
        </p:txBody>
      </p:sp>
      <p:sp>
        <p:nvSpPr>
          <p:cNvPr id="6" name="Rectangle 5"/>
          <p:cNvSpPr/>
          <p:nvPr/>
        </p:nvSpPr>
        <p:spPr>
          <a:xfrm>
            <a:off x="846715" y="958740"/>
            <a:ext cx="8180265" cy="784830"/>
          </a:xfrm>
          <a:prstGeom prst="rect">
            <a:avLst/>
          </a:prstGeom>
        </p:spPr>
        <p:txBody>
          <a:bodyPr wrap="square">
            <a:spAutoFit/>
          </a:bodyPr>
          <a:lstStyle/>
          <a:p>
            <a:r>
              <a:rPr lang="en-US" sz="1500" dirty="0" smtClean="0">
                <a:solidFill>
                  <a:srgbClr val="252830"/>
                </a:solidFill>
                <a:latin typeface="Calibri (Body)"/>
              </a:rPr>
              <a:t>reduce</a:t>
            </a:r>
            <a:r>
              <a:rPr lang="en-US" sz="1500" dirty="0">
                <a:solidFill>
                  <a:srgbClr val="252830"/>
                </a:solidFill>
                <a:latin typeface="Calibri (Body)"/>
              </a:rPr>
              <a:t>() function takes two parameters- a function, and a list. It performs computation on sequential pairs in the list and returns one output. </a:t>
            </a:r>
            <a:r>
              <a:rPr lang="en-US" sz="1500" dirty="0" smtClean="0">
                <a:solidFill>
                  <a:srgbClr val="252830"/>
                </a:solidFill>
                <a:latin typeface="Calibri (Body)"/>
              </a:rPr>
              <a:t>But </a:t>
            </a:r>
            <a:r>
              <a:rPr lang="en-US" sz="1500" dirty="0">
                <a:solidFill>
                  <a:srgbClr val="252830"/>
                </a:solidFill>
                <a:latin typeface="Calibri (Body)"/>
              </a:rPr>
              <a:t>to use it, you must import it from the </a:t>
            </a:r>
            <a:r>
              <a:rPr lang="en-US" sz="1500" dirty="0" err="1">
                <a:solidFill>
                  <a:srgbClr val="252830"/>
                </a:solidFill>
                <a:latin typeface="Calibri (Body)"/>
              </a:rPr>
              <a:t>functools</a:t>
            </a:r>
            <a:r>
              <a:rPr lang="en-US" sz="1500" dirty="0">
                <a:solidFill>
                  <a:srgbClr val="252830"/>
                </a:solidFill>
                <a:latin typeface="Calibri (Body)"/>
              </a:rPr>
              <a:t> module.</a:t>
            </a:r>
          </a:p>
        </p:txBody>
      </p:sp>
      <p:sp>
        <p:nvSpPr>
          <p:cNvPr id="44" name="Rectangle 43"/>
          <p:cNvSpPr/>
          <p:nvPr/>
        </p:nvSpPr>
        <p:spPr>
          <a:xfrm>
            <a:off x="731500" y="1842055"/>
            <a:ext cx="2869335" cy="2940052"/>
          </a:xfrm>
          <a:prstGeom prst="rect">
            <a:avLst/>
          </a:prstGeom>
          <a:solidFill>
            <a:schemeClr val="bg1"/>
          </a:solidFill>
          <a:ln w="9525">
            <a:prstDash val="lgDash"/>
          </a:ln>
        </p:spPr>
        <p:style>
          <a:lnRef idx="2">
            <a:schemeClr val="dk1">
              <a:shade val="50000"/>
            </a:schemeClr>
          </a:lnRef>
          <a:fillRef idx="1">
            <a:schemeClr val="dk1"/>
          </a:fillRef>
          <a:effectRef idx="0">
            <a:schemeClr val="dk1"/>
          </a:effectRef>
          <a:fontRef idx="minor">
            <a:schemeClr val="lt1"/>
          </a:fontRef>
        </p:style>
        <p:txBody>
          <a:bodyPr rtlCol="0" anchor="t"/>
          <a:lstStyle/>
          <a:p>
            <a:r>
              <a:rPr lang="en-US" sz="1400" dirty="0">
                <a:solidFill>
                  <a:schemeClr val="tx1"/>
                </a:solidFill>
              </a:rPr>
              <a:t>&gt;&gt;&gt; from </a:t>
            </a:r>
            <a:r>
              <a:rPr lang="en-US" sz="1400" dirty="0" err="1">
                <a:solidFill>
                  <a:schemeClr val="tx1"/>
                </a:solidFill>
              </a:rPr>
              <a:t>functools</a:t>
            </a:r>
            <a:r>
              <a:rPr lang="en-US" sz="1400" dirty="0">
                <a:solidFill>
                  <a:schemeClr val="tx1"/>
                </a:solidFill>
              </a:rPr>
              <a:t> import reduce</a:t>
            </a:r>
          </a:p>
          <a:p>
            <a:r>
              <a:rPr lang="en-US" sz="1400" dirty="0">
                <a:solidFill>
                  <a:schemeClr val="tx1"/>
                </a:solidFill>
              </a:rPr>
              <a:t>&gt;&gt;&gt; reduce(lambda </a:t>
            </a:r>
            <a:r>
              <a:rPr lang="en-US" sz="1400" dirty="0" err="1">
                <a:solidFill>
                  <a:schemeClr val="tx1"/>
                </a:solidFill>
              </a:rPr>
              <a:t>x,y:y-x,numbers</a:t>
            </a:r>
            <a:r>
              <a:rPr lang="en-US" sz="1400" dirty="0">
                <a:solidFill>
                  <a:schemeClr val="tx1"/>
                </a:solidFill>
              </a:rPr>
              <a:t>)</a:t>
            </a:r>
          </a:p>
          <a:p>
            <a:r>
              <a:rPr lang="it-IT" sz="1400" b="1" u="sng" dirty="0" smtClean="0">
                <a:solidFill>
                  <a:schemeClr val="accent6"/>
                </a:solidFill>
                <a:latin typeface="Consolas" panose="020B0609020204030204" pitchFamily="49" charset="0"/>
              </a:rPr>
              <a:t>OutPut:</a:t>
            </a:r>
            <a:r>
              <a:rPr lang="it-IT" sz="1400" b="1" dirty="0" smtClean="0">
                <a:solidFill>
                  <a:schemeClr val="accent6"/>
                </a:solidFill>
                <a:latin typeface="Consolas" panose="020B0609020204030204" pitchFamily="49" charset="0"/>
              </a:rPr>
              <a:t> </a:t>
            </a:r>
            <a:r>
              <a:rPr lang="en-US" sz="1400" b="1" dirty="0" smtClean="0">
                <a:solidFill>
                  <a:schemeClr val="tx1"/>
                </a:solidFill>
              </a:rPr>
              <a:t>5</a:t>
            </a:r>
          </a:p>
          <a:p>
            <a:endParaRPr lang="en-US" sz="1400" b="1" dirty="0">
              <a:solidFill>
                <a:schemeClr val="tx1"/>
              </a:solidFill>
            </a:endParaRPr>
          </a:p>
          <a:p>
            <a:r>
              <a:rPr lang="en-US" sz="1600" dirty="0">
                <a:solidFill>
                  <a:schemeClr val="tx1"/>
                </a:solidFill>
              </a:rPr>
              <a:t>Let’s perform a dry run</a:t>
            </a:r>
            <a:r>
              <a:rPr lang="en-US" sz="1600" dirty="0" smtClean="0">
                <a:solidFill>
                  <a:schemeClr val="tx1"/>
                </a:solidFill>
              </a:rPr>
              <a:t>.</a:t>
            </a:r>
          </a:p>
          <a:p>
            <a:endParaRPr lang="en-US" sz="1600" dirty="0">
              <a:solidFill>
                <a:schemeClr val="tx1"/>
              </a:solidFill>
            </a:endParaRPr>
          </a:p>
          <a:p>
            <a:r>
              <a:rPr lang="en-US" sz="1400" dirty="0">
                <a:solidFill>
                  <a:schemeClr val="tx1"/>
                </a:solidFill>
              </a:rPr>
              <a:t>1-0=0	2-1=1</a:t>
            </a:r>
          </a:p>
          <a:p>
            <a:r>
              <a:rPr lang="en-US" sz="1400" dirty="0">
                <a:solidFill>
                  <a:schemeClr val="tx1"/>
                </a:solidFill>
              </a:rPr>
              <a:t>3-1=2	4-2=2</a:t>
            </a:r>
          </a:p>
          <a:p>
            <a:r>
              <a:rPr lang="en-US" sz="1400" dirty="0">
                <a:solidFill>
                  <a:schemeClr val="tx1"/>
                </a:solidFill>
              </a:rPr>
              <a:t>5-2=3	6-3=3</a:t>
            </a:r>
          </a:p>
          <a:p>
            <a:r>
              <a:rPr lang="en-US" sz="1400" dirty="0">
                <a:solidFill>
                  <a:schemeClr val="tx1"/>
                </a:solidFill>
              </a:rPr>
              <a:t>7-3=4	8-4=4</a:t>
            </a:r>
          </a:p>
          <a:p>
            <a:r>
              <a:rPr lang="en-US" sz="1400" dirty="0">
                <a:solidFill>
                  <a:schemeClr val="tx1"/>
                </a:solidFill>
              </a:rPr>
              <a:t>9-4=5	</a:t>
            </a:r>
            <a:r>
              <a:rPr lang="en-US" sz="1400" dirty="0" smtClean="0">
                <a:solidFill>
                  <a:schemeClr val="tx1"/>
                </a:solidFill>
              </a:rPr>
              <a:t>10-5=5</a:t>
            </a:r>
          </a:p>
          <a:p>
            <a:endParaRPr lang="en-US" sz="1400" dirty="0">
              <a:solidFill>
                <a:schemeClr val="tx1"/>
              </a:solidFill>
            </a:endParaRPr>
          </a:p>
          <a:p>
            <a:r>
              <a:rPr lang="en-US" sz="1600" dirty="0">
                <a:solidFill>
                  <a:schemeClr val="tx1"/>
                </a:solidFill>
              </a:rPr>
              <a:t>Hence, it outputs 5..</a:t>
            </a:r>
          </a:p>
          <a:p>
            <a:endParaRPr lang="en-US" dirty="0">
              <a:solidFill>
                <a:schemeClr val="tx1"/>
              </a:solidFill>
            </a:endParaRPr>
          </a:p>
          <a:p>
            <a:endParaRPr lang="en-US" sz="1400" b="1" dirty="0">
              <a:solidFill>
                <a:schemeClr val="tx1"/>
              </a:solidFill>
            </a:endParaRPr>
          </a:p>
        </p:txBody>
      </p:sp>
      <p:sp>
        <p:nvSpPr>
          <p:cNvPr id="16" name="Rectangle 15"/>
          <p:cNvSpPr/>
          <p:nvPr/>
        </p:nvSpPr>
        <p:spPr>
          <a:xfrm>
            <a:off x="4379975" y="3608685"/>
            <a:ext cx="4482383" cy="729695"/>
          </a:xfrm>
          <a:prstGeom prst="rect">
            <a:avLst/>
          </a:prstGeom>
          <a:solidFill>
            <a:schemeClr val="bg1"/>
          </a:solidFill>
          <a:ln w="9525">
            <a:prstDash val="lgDash"/>
          </a:ln>
        </p:spPr>
        <p:style>
          <a:lnRef idx="2">
            <a:schemeClr val="dk1">
              <a:shade val="50000"/>
            </a:schemeClr>
          </a:lnRef>
          <a:fillRef idx="1">
            <a:schemeClr val="dk1"/>
          </a:fillRef>
          <a:effectRef idx="0">
            <a:schemeClr val="dk1"/>
          </a:effectRef>
          <a:fontRef idx="minor">
            <a:schemeClr val="lt1"/>
          </a:fontRef>
        </p:style>
        <p:txBody>
          <a:bodyPr rtlCol="0" anchor="t"/>
          <a:lstStyle/>
          <a:p>
            <a:r>
              <a:rPr lang="en-US" sz="1400" dirty="0" smtClean="0">
                <a:solidFill>
                  <a:schemeClr val="tx1"/>
                </a:solidFill>
              </a:rPr>
              <a:t>&gt;&gt;&gt;reduce(lambda </a:t>
            </a:r>
            <a:r>
              <a:rPr lang="en-US" sz="1400" dirty="0" err="1">
                <a:solidFill>
                  <a:schemeClr val="tx1"/>
                </a:solidFill>
              </a:rPr>
              <a:t>x,y:y+x,numbers</a:t>
            </a:r>
            <a:r>
              <a:rPr lang="en-US" sz="1400" dirty="0">
                <a:solidFill>
                  <a:schemeClr val="tx1"/>
                </a:solidFill>
              </a:rPr>
              <a:t>)</a:t>
            </a:r>
          </a:p>
          <a:p>
            <a:r>
              <a:rPr lang="it-IT" sz="1400" b="1" u="sng" dirty="0">
                <a:solidFill>
                  <a:schemeClr val="accent6"/>
                </a:solidFill>
                <a:latin typeface="Consolas" panose="020B0609020204030204" pitchFamily="49" charset="0"/>
              </a:rPr>
              <a:t>OutPut:</a:t>
            </a:r>
            <a:r>
              <a:rPr lang="it-IT" sz="1400" b="1" dirty="0">
                <a:solidFill>
                  <a:schemeClr val="accent6"/>
                </a:solidFill>
                <a:latin typeface="Consolas" panose="020B0609020204030204" pitchFamily="49" charset="0"/>
              </a:rPr>
              <a:t> </a:t>
            </a:r>
            <a:r>
              <a:rPr lang="en-US" sz="1400" b="1" dirty="0" smtClean="0">
                <a:solidFill>
                  <a:schemeClr val="tx1"/>
                </a:solidFill>
              </a:rPr>
              <a:t>55</a:t>
            </a:r>
            <a:endParaRPr lang="en-US" sz="1400" b="1" dirty="0">
              <a:solidFill>
                <a:schemeClr val="tx1"/>
              </a:solidFill>
            </a:endParaRPr>
          </a:p>
          <a:p>
            <a:endParaRPr lang="en-US" sz="1400" b="1" dirty="0">
              <a:solidFill>
                <a:schemeClr val="tx1"/>
              </a:solidFill>
            </a:endParaRPr>
          </a:p>
        </p:txBody>
      </p:sp>
      <p:sp>
        <p:nvSpPr>
          <p:cNvPr id="4" name="Rectangle 3"/>
          <p:cNvSpPr/>
          <p:nvPr/>
        </p:nvSpPr>
        <p:spPr>
          <a:xfrm>
            <a:off x="4379975" y="2897955"/>
            <a:ext cx="4572000" cy="586314"/>
          </a:xfrm>
          <a:prstGeom prst="rect">
            <a:avLst/>
          </a:prstGeom>
        </p:spPr>
        <p:txBody>
          <a:bodyPr>
            <a:spAutoFit/>
          </a:bodyPr>
          <a:lstStyle/>
          <a:p>
            <a:pPr>
              <a:lnSpc>
                <a:spcPct val="107000"/>
              </a:lnSpc>
              <a:spcAft>
                <a:spcPts val="825"/>
              </a:spcAft>
            </a:pPr>
            <a:r>
              <a:rPr lang="en-US" sz="1500" dirty="0" smtClean="0">
                <a:solidFill>
                  <a:srgbClr val="252830"/>
                </a:solidFill>
                <a:latin typeface="Calibri (Body)"/>
              </a:rPr>
              <a:t>When try </a:t>
            </a:r>
            <a:r>
              <a:rPr lang="en-US" sz="1500" dirty="0">
                <a:solidFill>
                  <a:srgbClr val="252830"/>
                </a:solidFill>
                <a:latin typeface="Calibri (Body)"/>
              </a:rPr>
              <a:t>doing the same thing </a:t>
            </a:r>
            <a:r>
              <a:rPr lang="en-US" sz="1500" dirty="0" smtClean="0">
                <a:solidFill>
                  <a:srgbClr val="252830"/>
                </a:solidFill>
                <a:latin typeface="Calibri (Body)"/>
              </a:rPr>
              <a:t>with </a:t>
            </a:r>
            <a:r>
              <a:rPr lang="en-US" sz="1500" dirty="0" err="1">
                <a:solidFill>
                  <a:srgbClr val="252830"/>
                </a:solidFill>
                <a:latin typeface="Calibri (Body)"/>
              </a:rPr>
              <a:t>y+x</a:t>
            </a:r>
            <a:r>
              <a:rPr lang="en-US" sz="1500" dirty="0">
                <a:solidFill>
                  <a:srgbClr val="252830"/>
                </a:solidFill>
                <a:latin typeface="Calibri (Body)"/>
              </a:rPr>
              <a:t> </a:t>
            </a:r>
            <a:r>
              <a:rPr lang="en-US" sz="1500" dirty="0" smtClean="0">
                <a:solidFill>
                  <a:srgbClr val="252830"/>
                </a:solidFill>
                <a:latin typeface="Calibri (Body)"/>
              </a:rPr>
              <a:t>instead</a:t>
            </a:r>
            <a:r>
              <a:rPr lang="en-US" sz="1500" dirty="0">
                <a:solidFill>
                  <a:srgbClr val="252830"/>
                </a:solidFill>
                <a:latin typeface="Calibri (Body)"/>
              </a:rPr>
              <a:t>,</a:t>
            </a:r>
            <a:r>
              <a:rPr lang="en-US" sz="1500" dirty="0" smtClean="0">
                <a:solidFill>
                  <a:srgbClr val="252830"/>
                </a:solidFill>
                <a:latin typeface="Calibri (Body)"/>
              </a:rPr>
              <a:t> we </a:t>
            </a:r>
            <a:r>
              <a:rPr lang="en-US" sz="1500" dirty="0">
                <a:solidFill>
                  <a:srgbClr val="252830"/>
                </a:solidFill>
                <a:latin typeface="Calibri (Body)"/>
              </a:rPr>
              <a:t>should get 55.</a:t>
            </a:r>
          </a:p>
        </p:txBody>
      </p:sp>
    </p:spTree>
    <p:extLst>
      <p:ext uri="{BB962C8B-B14F-4D97-AF65-F5344CB8AC3E}">
        <p14:creationId xmlns:p14="http://schemas.microsoft.com/office/powerpoint/2010/main" val="624646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8615" y="37020"/>
            <a:ext cx="6682470" cy="430887"/>
          </a:xfrm>
          <a:prstGeom prst="rect">
            <a:avLst/>
          </a:prstGeom>
        </p:spPr>
        <p:txBody>
          <a:bodyPr wrap="square">
            <a:spAutoFit/>
          </a:bodyPr>
          <a:lstStyle/>
          <a:p>
            <a:r>
              <a:rPr lang="en-IN" sz="2200" dirty="0" smtClean="0">
                <a:solidFill>
                  <a:srgbClr val="003399"/>
                </a:solidFill>
                <a:latin typeface="Century Gothic" panose="020B0502020202020204" pitchFamily="34" charset="0"/>
              </a:rPr>
              <a:t>Functions in Python</a:t>
            </a:r>
            <a:endParaRPr lang="en-IN" sz="2200" dirty="0">
              <a:solidFill>
                <a:srgbClr val="003399"/>
              </a:solidFill>
              <a:latin typeface="Century Gothic" panose="020B0502020202020204" pitchFamily="34" charset="0"/>
            </a:endParaRPr>
          </a:p>
        </p:txBody>
      </p:sp>
      <p:sp>
        <p:nvSpPr>
          <p:cNvPr id="12" name="Title 1"/>
          <p:cNvSpPr txBox="1">
            <a:spLocks/>
          </p:cNvSpPr>
          <p:nvPr/>
        </p:nvSpPr>
        <p:spPr>
          <a:xfrm flipV="1">
            <a:off x="934565" y="498994"/>
            <a:ext cx="8209435" cy="45719"/>
          </a:xfrm>
          <a:prstGeom prst="rect">
            <a:avLst/>
          </a:prstGeom>
          <a:solidFill>
            <a:schemeClr val="tx1"/>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a:ln>
                  <a:noFill/>
                </a:ln>
                <a:solidFill>
                  <a:schemeClr val="tx1"/>
                </a:solidFill>
                <a:effectLst/>
                <a:uLnTx/>
                <a:uFillTx/>
                <a:latin typeface="+mj-lt"/>
                <a:ea typeface="+mj-ea"/>
                <a:cs typeface="+mj-cs"/>
              </a:rPr>
              <a: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Title 1"/>
          <p:cNvSpPr txBox="1">
            <a:spLocks/>
          </p:cNvSpPr>
          <p:nvPr/>
        </p:nvSpPr>
        <p:spPr>
          <a:xfrm>
            <a:off x="1811" y="498998"/>
            <a:ext cx="914509" cy="45719"/>
          </a:xfrm>
          <a:prstGeom prst="rect">
            <a:avLst/>
          </a:prstGeom>
          <a:solidFill>
            <a:srgbClr val="00CC00"/>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a:t>
            </a:r>
          </a:p>
        </p:txBody>
      </p:sp>
      <p:sp>
        <p:nvSpPr>
          <p:cNvPr id="15" name="Rectangle 14"/>
          <p:cNvSpPr/>
          <p:nvPr/>
        </p:nvSpPr>
        <p:spPr>
          <a:xfrm>
            <a:off x="-22339" y="4869271"/>
            <a:ext cx="4751622" cy="24622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rgbClr val="006699"/>
                </a:solidFill>
                <a:latin typeface="Bookman Old Style" panose="02050604050505020204" pitchFamily="18" charset="0"/>
                <a:cs typeface="Arial" panose="020B0604020202020204" pitchFamily="34" charset="0"/>
              </a:rPr>
              <a:t>www.npntraining.com/masters-program/big-data-architect-training.php</a:t>
            </a:r>
            <a:endParaRPr lang="en-IN" sz="1000" dirty="0">
              <a:solidFill>
                <a:srgbClr val="006699"/>
              </a:solidFill>
              <a:latin typeface="Bookman Old Style" panose="02050604050505020204" pitchFamily="18" charset="0"/>
              <a:cs typeface="Arial" panose="020B0604020202020204" pitchFamily="34" charset="0"/>
            </a:endParaRPr>
          </a:p>
        </p:txBody>
      </p:sp>
      <p:sp>
        <p:nvSpPr>
          <p:cNvPr id="24" name="Rectangle 23"/>
          <p:cNvSpPr>
            <a:spLocks noChangeArrowheads="1"/>
          </p:cNvSpPr>
          <p:nvPr/>
        </p:nvSpPr>
        <p:spPr bwMode="auto">
          <a:xfrm>
            <a:off x="453573" y="657778"/>
            <a:ext cx="8495201" cy="11567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ts val="600"/>
              </a:spcAft>
            </a:pPr>
            <a:r>
              <a:rPr lang="en-US" sz="1500" dirty="0" smtClean="0"/>
              <a:t>Function </a:t>
            </a:r>
            <a:r>
              <a:rPr lang="en-US" sz="1500" dirty="0"/>
              <a:t>in any programming language is a sequence of statements in a certain order, given a name. </a:t>
            </a:r>
            <a:r>
              <a:rPr lang="en-US" sz="1500" dirty="0" smtClean="0"/>
              <a:t>When </a:t>
            </a:r>
            <a:r>
              <a:rPr lang="en-US" sz="1500" dirty="0"/>
              <a:t>called, those statements are executed. </a:t>
            </a:r>
            <a:endParaRPr lang="en-US" sz="1500" dirty="0" smtClean="0"/>
          </a:p>
          <a:p>
            <a:pPr fontAlgn="base">
              <a:spcBef>
                <a:spcPts val="500"/>
              </a:spcBef>
              <a:spcAft>
                <a:spcPts val="600"/>
              </a:spcAft>
            </a:pPr>
            <a:r>
              <a:rPr lang="en-US" sz="1500" dirty="0" smtClean="0"/>
              <a:t>So </a:t>
            </a:r>
            <a:r>
              <a:rPr lang="en-US" sz="1500" dirty="0"/>
              <a:t>we don’t have to write the code again and again for each [type of] data that we want to apply it </a:t>
            </a:r>
            <a:r>
              <a:rPr lang="en-US" sz="1500" dirty="0" smtClean="0"/>
              <a:t>to. This </a:t>
            </a:r>
            <a:r>
              <a:rPr lang="en-US" sz="1500" dirty="0"/>
              <a:t>is called code re-usability. </a:t>
            </a:r>
            <a:endParaRPr lang="en-US" sz="1500" dirty="0" smtClean="0"/>
          </a:p>
        </p:txBody>
      </p:sp>
      <p:pic>
        <p:nvPicPr>
          <p:cNvPr id="25" name="Picture 24" descr="http://pixabay.com/static/uploads/photo/2013/07/13/10/48/check-157822_640.png"/>
          <p:cNvPicPr>
            <a:picLocks noChangeAspect="1" noChangeArrowheads="1"/>
          </p:cNvPicPr>
          <p:nvPr/>
        </p:nvPicPr>
        <p:blipFill>
          <a:blip r:embed="rId2" cstate="print"/>
          <a:srcRect/>
          <a:stretch>
            <a:fillRect/>
          </a:stretch>
        </p:blipFill>
        <p:spPr bwMode="auto">
          <a:xfrm>
            <a:off x="212847" y="789934"/>
            <a:ext cx="211538" cy="199048"/>
          </a:xfrm>
          <a:prstGeom prst="rect">
            <a:avLst/>
          </a:prstGeom>
          <a:noFill/>
        </p:spPr>
      </p:pic>
      <p:pic>
        <p:nvPicPr>
          <p:cNvPr id="26" name="Picture 25" descr="http://pixabay.com/static/uploads/photo/2013/07/13/10/48/check-157822_640.png"/>
          <p:cNvPicPr>
            <a:picLocks noChangeAspect="1" noChangeArrowheads="1"/>
          </p:cNvPicPr>
          <p:nvPr/>
        </p:nvPicPr>
        <p:blipFill>
          <a:blip r:embed="rId2" cstate="print"/>
          <a:srcRect/>
          <a:stretch>
            <a:fillRect/>
          </a:stretch>
        </p:blipFill>
        <p:spPr bwMode="auto">
          <a:xfrm>
            <a:off x="212722" y="1374172"/>
            <a:ext cx="211538" cy="199048"/>
          </a:xfrm>
          <a:prstGeom prst="rect">
            <a:avLst/>
          </a:prstGeom>
          <a:noFill/>
        </p:spPr>
      </p:pic>
      <p:sp>
        <p:nvSpPr>
          <p:cNvPr id="2" name="TextBox 1"/>
          <p:cNvSpPr txBox="1"/>
          <p:nvPr/>
        </p:nvSpPr>
        <p:spPr>
          <a:xfrm>
            <a:off x="424260" y="1962425"/>
            <a:ext cx="3686881" cy="323165"/>
          </a:xfrm>
          <a:prstGeom prst="rect">
            <a:avLst/>
          </a:prstGeom>
          <a:noFill/>
        </p:spPr>
        <p:txBody>
          <a:bodyPr wrap="square" rtlCol="0">
            <a:spAutoFit/>
          </a:bodyPr>
          <a:lstStyle/>
          <a:p>
            <a:r>
              <a:rPr lang="en-US" sz="1500" b="1" dirty="0"/>
              <a:t>There are four Different Types of Functions:</a:t>
            </a:r>
          </a:p>
        </p:txBody>
      </p:sp>
      <p:graphicFrame>
        <p:nvGraphicFramePr>
          <p:cNvPr id="6" name="Diagram 5"/>
          <p:cNvGraphicFramePr/>
          <p:nvPr>
            <p:extLst>
              <p:ext uri="{D42A27DB-BD31-4B8C-83A1-F6EECF244321}">
                <p14:modId xmlns:p14="http://schemas.microsoft.com/office/powerpoint/2010/main" val="2462347545"/>
              </p:ext>
            </p:extLst>
          </p:nvPr>
        </p:nvGraphicFramePr>
        <p:xfrm>
          <a:off x="1422790" y="2368340"/>
          <a:ext cx="5069460" cy="24262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2614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flipV="1">
            <a:off x="934565" y="498994"/>
            <a:ext cx="8209435" cy="45719"/>
          </a:xfrm>
          <a:prstGeom prst="rect">
            <a:avLst/>
          </a:prstGeom>
          <a:solidFill>
            <a:schemeClr val="tx1"/>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a:ln>
                  <a:noFill/>
                </a:ln>
                <a:solidFill>
                  <a:schemeClr val="tx1"/>
                </a:solidFill>
                <a:effectLst/>
                <a:uLnTx/>
                <a:uFillTx/>
                <a:latin typeface="+mj-lt"/>
                <a:ea typeface="+mj-ea"/>
                <a:cs typeface="+mj-cs"/>
              </a:rPr>
              <a: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Title 1"/>
          <p:cNvSpPr txBox="1">
            <a:spLocks/>
          </p:cNvSpPr>
          <p:nvPr/>
        </p:nvSpPr>
        <p:spPr>
          <a:xfrm>
            <a:off x="1811" y="498998"/>
            <a:ext cx="914509" cy="45719"/>
          </a:xfrm>
          <a:prstGeom prst="rect">
            <a:avLst/>
          </a:prstGeom>
          <a:solidFill>
            <a:srgbClr val="00CC00"/>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a:t>
            </a:r>
          </a:p>
        </p:txBody>
      </p:sp>
      <p:sp>
        <p:nvSpPr>
          <p:cNvPr id="15" name="Rectangle 14"/>
          <p:cNvSpPr/>
          <p:nvPr/>
        </p:nvSpPr>
        <p:spPr>
          <a:xfrm>
            <a:off x="-22339" y="4869271"/>
            <a:ext cx="4751622" cy="24622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rgbClr val="006699"/>
                </a:solidFill>
                <a:latin typeface="Bookman Old Style" panose="02050604050505020204" pitchFamily="18" charset="0"/>
                <a:cs typeface="Arial" panose="020B0604020202020204" pitchFamily="34" charset="0"/>
              </a:rPr>
              <a:t>www.npntraining.com/masters-program/big-data-architect-training.php</a:t>
            </a:r>
            <a:endParaRPr lang="en-IN" sz="1000" dirty="0">
              <a:solidFill>
                <a:srgbClr val="006699"/>
              </a:solidFill>
              <a:latin typeface="Bookman Old Style" panose="02050604050505020204" pitchFamily="18" charset="0"/>
              <a:cs typeface="Arial" panose="020B0604020202020204" pitchFamily="34" charset="0"/>
            </a:endParaRPr>
          </a:p>
        </p:txBody>
      </p:sp>
      <p:sp>
        <p:nvSpPr>
          <p:cNvPr id="8" name="Rectangle 7"/>
          <p:cNvSpPr/>
          <p:nvPr/>
        </p:nvSpPr>
        <p:spPr>
          <a:xfrm>
            <a:off x="501070" y="648786"/>
            <a:ext cx="8135075" cy="954107"/>
          </a:xfrm>
          <a:prstGeom prst="rect">
            <a:avLst/>
          </a:prstGeom>
        </p:spPr>
        <p:txBody>
          <a:bodyPr wrap="square">
            <a:spAutoFit/>
          </a:bodyPr>
          <a:lstStyle/>
          <a:p>
            <a:r>
              <a:rPr lang="en-US" sz="1400" dirty="0">
                <a:solidFill>
                  <a:srgbClr val="252830"/>
                </a:solidFill>
                <a:latin typeface="Calibri (Body)"/>
              </a:rPr>
              <a:t>Grouping a sequence of statements into a single entity, called a function.</a:t>
            </a:r>
          </a:p>
          <a:p>
            <a:endParaRPr lang="en-US" sz="1400" dirty="0">
              <a:solidFill>
                <a:srgbClr val="252830"/>
              </a:solidFill>
              <a:latin typeface="Calibri (Body)"/>
            </a:endParaRPr>
          </a:p>
          <a:p>
            <a:r>
              <a:rPr lang="en-US" sz="1400" dirty="0">
                <a:solidFill>
                  <a:srgbClr val="252830"/>
                </a:solidFill>
                <a:latin typeface="Calibri (Body)"/>
              </a:rPr>
              <a:t>Python function may or may not have a name. Functions with names are called User-defined Functions</a:t>
            </a:r>
          </a:p>
        </p:txBody>
      </p:sp>
      <p:pic>
        <p:nvPicPr>
          <p:cNvPr id="21" name="Picture 20" descr="http://pixabay.com/static/uploads/photo/2013/07/13/10/48/check-157822_640.png"/>
          <p:cNvPicPr>
            <a:picLocks noChangeAspect="1" noChangeArrowheads="1"/>
          </p:cNvPicPr>
          <p:nvPr/>
        </p:nvPicPr>
        <p:blipFill>
          <a:blip r:embed="rId2" cstate="print"/>
          <a:srcRect/>
          <a:stretch>
            <a:fillRect/>
          </a:stretch>
        </p:blipFill>
        <p:spPr bwMode="auto">
          <a:xfrm>
            <a:off x="273052" y="728310"/>
            <a:ext cx="211538" cy="199048"/>
          </a:xfrm>
          <a:prstGeom prst="rect">
            <a:avLst/>
          </a:prstGeom>
          <a:noFill/>
        </p:spPr>
      </p:pic>
      <p:sp>
        <p:nvSpPr>
          <p:cNvPr id="25" name="Rectangle 24"/>
          <p:cNvSpPr/>
          <p:nvPr/>
        </p:nvSpPr>
        <p:spPr>
          <a:xfrm>
            <a:off x="78615" y="37020"/>
            <a:ext cx="6682470" cy="430887"/>
          </a:xfrm>
          <a:prstGeom prst="rect">
            <a:avLst/>
          </a:prstGeom>
        </p:spPr>
        <p:txBody>
          <a:bodyPr wrap="square">
            <a:spAutoFit/>
          </a:bodyPr>
          <a:lstStyle/>
          <a:p>
            <a:r>
              <a:rPr lang="en-IN" sz="2200" dirty="0">
                <a:solidFill>
                  <a:srgbClr val="003399"/>
                </a:solidFill>
                <a:latin typeface="Century Gothic" panose="020B0502020202020204" pitchFamily="34" charset="0"/>
              </a:rPr>
              <a:t>User-defined Functions</a:t>
            </a:r>
          </a:p>
        </p:txBody>
      </p:sp>
      <p:pic>
        <p:nvPicPr>
          <p:cNvPr id="26" name="Picture 25" descr="http://pixabay.com/static/uploads/photo/2013/07/13/10/48/check-157822_640.png"/>
          <p:cNvPicPr>
            <a:picLocks noChangeAspect="1" noChangeArrowheads="1"/>
          </p:cNvPicPr>
          <p:nvPr/>
        </p:nvPicPr>
        <p:blipFill>
          <a:blip r:embed="rId2" cstate="print"/>
          <a:srcRect/>
          <a:stretch>
            <a:fillRect/>
          </a:stretch>
        </p:blipFill>
        <p:spPr bwMode="auto">
          <a:xfrm>
            <a:off x="273052" y="1143742"/>
            <a:ext cx="211538" cy="199048"/>
          </a:xfrm>
          <a:prstGeom prst="rect">
            <a:avLst/>
          </a:prstGeom>
          <a:noFill/>
        </p:spPr>
      </p:pic>
      <p:sp>
        <p:nvSpPr>
          <p:cNvPr id="2" name="Rectangle 1"/>
          <p:cNvSpPr/>
          <p:nvPr/>
        </p:nvSpPr>
        <p:spPr>
          <a:xfrm>
            <a:off x="193830" y="2019434"/>
            <a:ext cx="3811556" cy="369332"/>
          </a:xfrm>
          <a:prstGeom prst="rect">
            <a:avLst/>
          </a:prstGeom>
        </p:spPr>
        <p:txBody>
          <a:bodyPr wrap="none">
            <a:spAutoFit/>
          </a:bodyPr>
          <a:lstStyle/>
          <a:p>
            <a:r>
              <a:rPr lang="en-US" b="1" dirty="0"/>
              <a:t>Advantages of User-defined Functions</a:t>
            </a:r>
          </a:p>
        </p:txBody>
      </p:sp>
      <p:sp>
        <p:nvSpPr>
          <p:cNvPr id="6" name="Rectangle 5"/>
          <p:cNvSpPr/>
          <p:nvPr/>
        </p:nvSpPr>
        <p:spPr>
          <a:xfrm>
            <a:off x="273051" y="2484093"/>
            <a:ext cx="8485093" cy="1815882"/>
          </a:xfrm>
          <a:prstGeom prst="rect">
            <a:avLst/>
          </a:prstGeom>
        </p:spPr>
        <p:txBody>
          <a:bodyPr wrap="square">
            <a:spAutoFit/>
          </a:bodyPr>
          <a:lstStyle/>
          <a:p>
            <a:pPr marL="342900" indent="-342900">
              <a:buFont typeface="+mj-lt"/>
              <a:buAutoNum type="arabicPeriod"/>
            </a:pPr>
            <a:r>
              <a:rPr lang="en-US" sz="1400" dirty="0">
                <a:solidFill>
                  <a:srgbClr val="252830"/>
                </a:solidFill>
                <a:latin typeface="Calibri (Body)"/>
              </a:rPr>
              <a:t>Functions help divide a program into modules. This makes the code easier to manage, debug, and scale.</a:t>
            </a:r>
          </a:p>
          <a:p>
            <a:pPr marL="342900" indent="-342900">
              <a:buFont typeface="+mj-lt"/>
              <a:buAutoNum type="arabicPeriod"/>
            </a:pPr>
            <a:endParaRPr lang="en-US" sz="1400" dirty="0">
              <a:solidFill>
                <a:srgbClr val="252830"/>
              </a:solidFill>
              <a:latin typeface="Calibri (Body)"/>
            </a:endParaRPr>
          </a:p>
          <a:p>
            <a:pPr marL="342900" indent="-342900">
              <a:buFont typeface="+mj-lt"/>
              <a:buAutoNum type="arabicPeriod"/>
            </a:pPr>
            <a:r>
              <a:rPr lang="en-US" sz="1400" dirty="0">
                <a:solidFill>
                  <a:srgbClr val="252830"/>
                </a:solidFill>
                <a:latin typeface="Calibri (Body)"/>
              </a:rPr>
              <a:t>It implements code reuse. Every time you need to execute a sequence of statements, all you need to do is to call the function.</a:t>
            </a:r>
          </a:p>
          <a:p>
            <a:pPr marL="342900" indent="-342900">
              <a:buFont typeface="+mj-lt"/>
              <a:buAutoNum type="arabicPeriod"/>
            </a:pPr>
            <a:endParaRPr lang="en-US" sz="1400" dirty="0">
              <a:solidFill>
                <a:srgbClr val="252830"/>
              </a:solidFill>
              <a:latin typeface="Calibri (Body)"/>
            </a:endParaRPr>
          </a:p>
          <a:p>
            <a:pPr marL="342900" indent="-342900">
              <a:buFont typeface="+mj-lt"/>
              <a:buAutoNum type="arabicPeriod"/>
            </a:pPr>
            <a:r>
              <a:rPr lang="en-US" sz="1400" dirty="0">
                <a:solidFill>
                  <a:srgbClr val="252830"/>
                </a:solidFill>
                <a:latin typeface="Calibri (Body)"/>
              </a:rPr>
              <a:t>Functions allow us to change functionality easily, and different programmers can work on different functions.</a:t>
            </a:r>
          </a:p>
        </p:txBody>
      </p:sp>
    </p:spTree>
    <p:extLst>
      <p:ext uri="{BB962C8B-B14F-4D97-AF65-F5344CB8AC3E}">
        <p14:creationId xmlns:p14="http://schemas.microsoft.com/office/powerpoint/2010/main" val="130175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flipV="1">
            <a:off x="934565" y="498994"/>
            <a:ext cx="8209435" cy="45719"/>
          </a:xfrm>
          <a:prstGeom prst="rect">
            <a:avLst/>
          </a:prstGeom>
          <a:solidFill>
            <a:schemeClr val="tx1"/>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a:ln>
                  <a:noFill/>
                </a:ln>
                <a:solidFill>
                  <a:schemeClr val="tx1"/>
                </a:solidFill>
                <a:effectLst/>
                <a:uLnTx/>
                <a:uFillTx/>
                <a:latin typeface="+mj-lt"/>
                <a:ea typeface="+mj-ea"/>
                <a:cs typeface="+mj-cs"/>
              </a:rPr>
              <a: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Title 1"/>
          <p:cNvSpPr txBox="1">
            <a:spLocks/>
          </p:cNvSpPr>
          <p:nvPr/>
        </p:nvSpPr>
        <p:spPr>
          <a:xfrm>
            <a:off x="1811" y="498998"/>
            <a:ext cx="914509" cy="45719"/>
          </a:xfrm>
          <a:prstGeom prst="rect">
            <a:avLst/>
          </a:prstGeom>
          <a:solidFill>
            <a:srgbClr val="00CC00"/>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a:t>
            </a:r>
          </a:p>
        </p:txBody>
      </p:sp>
      <p:sp>
        <p:nvSpPr>
          <p:cNvPr id="15" name="Rectangle 14"/>
          <p:cNvSpPr/>
          <p:nvPr/>
        </p:nvSpPr>
        <p:spPr>
          <a:xfrm>
            <a:off x="-22339" y="4869271"/>
            <a:ext cx="4751622" cy="24622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rgbClr val="006699"/>
                </a:solidFill>
                <a:latin typeface="Bookman Old Style" panose="02050604050505020204" pitchFamily="18" charset="0"/>
                <a:cs typeface="Arial" panose="020B0604020202020204" pitchFamily="34" charset="0"/>
              </a:rPr>
              <a:t>www.npntraining.com/masters-program/big-data-architect-training.php</a:t>
            </a:r>
            <a:endParaRPr lang="en-IN" sz="1000" dirty="0">
              <a:solidFill>
                <a:srgbClr val="006699"/>
              </a:solidFill>
              <a:latin typeface="Bookman Old Style" panose="02050604050505020204" pitchFamily="18" charset="0"/>
              <a:cs typeface="Arial" panose="020B0604020202020204" pitchFamily="34" charset="0"/>
            </a:endParaRPr>
          </a:p>
        </p:txBody>
      </p:sp>
      <p:sp>
        <p:nvSpPr>
          <p:cNvPr id="8" name="Rectangle 7"/>
          <p:cNvSpPr/>
          <p:nvPr/>
        </p:nvSpPr>
        <p:spPr>
          <a:xfrm>
            <a:off x="501070" y="648786"/>
            <a:ext cx="8135075" cy="523220"/>
          </a:xfrm>
          <a:prstGeom prst="rect">
            <a:avLst/>
          </a:prstGeom>
        </p:spPr>
        <p:txBody>
          <a:bodyPr wrap="square">
            <a:spAutoFit/>
          </a:bodyPr>
          <a:lstStyle/>
          <a:p>
            <a:r>
              <a:rPr lang="en-US" sz="1400" dirty="0">
                <a:solidFill>
                  <a:srgbClr val="252830"/>
                </a:solidFill>
                <a:latin typeface="Calibri (Body)"/>
              </a:rPr>
              <a:t>To define </a:t>
            </a:r>
            <a:r>
              <a:rPr lang="en-US" sz="1400" dirty="0" smtClean="0">
                <a:solidFill>
                  <a:srgbClr val="252830"/>
                </a:solidFill>
                <a:latin typeface="Calibri (Body)"/>
              </a:rPr>
              <a:t>our </a:t>
            </a:r>
            <a:r>
              <a:rPr lang="en-US" sz="1400" dirty="0">
                <a:solidFill>
                  <a:srgbClr val="252830"/>
                </a:solidFill>
                <a:latin typeface="Calibri (Body)"/>
              </a:rPr>
              <a:t>own </a:t>
            </a:r>
            <a:r>
              <a:rPr lang="en-US" sz="1400" dirty="0" smtClean="0">
                <a:solidFill>
                  <a:srgbClr val="252830"/>
                </a:solidFill>
                <a:latin typeface="Calibri (Body)"/>
              </a:rPr>
              <a:t>function</a:t>
            </a:r>
            <a:r>
              <a:rPr lang="en-US" sz="1400" dirty="0">
                <a:solidFill>
                  <a:srgbClr val="252830"/>
                </a:solidFill>
                <a:latin typeface="Calibri (Body)"/>
              </a:rPr>
              <a:t>, </a:t>
            </a:r>
            <a:r>
              <a:rPr lang="en-US" sz="1400" dirty="0" smtClean="0">
                <a:solidFill>
                  <a:srgbClr val="252830"/>
                </a:solidFill>
                <a:latin typeface="Calibri (Body)"/>
              </a:rPr>
              <a:t>we can </a:t>
            </a:r>
            <a:r>
              <a:rPr lang="en-US" sz="1400" dirty="0">
                <a:solidFill>
                  <a:srgbClr val="252830"/>
                </a:solidFill>
                <a:latin typeface="Calibri (Body)"/>
              </a:rPr>
              <a:t>use the ‘</a:t>
            </a:r>
            <a:r>
              <a:rPr lang="en-US" sz="1400" dirty="0" err="1">
                <a:solidFill>
                  <a:srgbClr val="252830"/>
                </a:solidFill>
                <a:latin typeface="Calibri (Body)"/>
              </a:rPr>
              <a:t>def</a:t>
            </a:r>
            <a:r>
              <a:rPr lang="en-US" sz="1400" dirty="0">
                <a:solidFill>
                  <a:srgbClr val="252830"/>
                </a:solidFill>
                <a:latin typeface="Calibri (Body)"/>
              </a:rPr>
              <a:t>’ keyword before its name. And its name is to be followed by parentheses, before a colon(:).</a:t>
            </a:r>
          </a:p>
        </p:txBody>
      </p:sp>
      <p:pic>
        <p:nvPicPr>
          <p:cNvPr id="21" name="Picture 20" descr="http://pixabay.com/static/uploads/photo/2013/07/13/10/48/check-157822_640.png"/>
          <p:cNvPicPr>
            <a:picLocks noChangeAspect="1" noChangeArrowheads="1"/>
          </p:cNvPicPr>
          <p:nvPr/>
        </p:nvPicPr>
        <p:blipFill>
          <a:blip r:embed="rId2" cstate="print"/>
          <a:srcRect/>
          <a:stretch>
            <a:fillRect/>
          </a:stretch>
        </p:blipFill>
        <p:spPr bwMode="auto">
          <a:xfrm>
            <a:off x="273052" y="728310"/>
            <a:ext cx="211538" cy="199048"/>
          </a:xfrm>
          <a:prstGeom prst="rect">
            <a:avLst/>
          </a:prstGeom>
          <a:noFill/>
        </p:spPr>
      </p:pic>
      <p:sp>
        <p:nvSpPr>
          <p:cNvPr id="25" name="Rectangle 24"/>
          <p:cNvSpPr/>
          <p:nvPr/>
        </p:nvSpPr>
        <p:spPr>
          <a:xfrm>
            <a:off x="78615" y="37020"/>
            <a:ext cx="6682470" cy="430887"/>
          </a:xfrm>
          <a:prstGeom prst="rect">
            <a:avLst/>
          </a:prstGeom>
        </p:spPr>
        <p:txBody>
          <a:bodyPr wrap="square">
            <a:spAutoFit/>
          </a:bodyPr>
          <a:lstStyle/>
          <a:p>
            <a:r>
              <a:rPr lang="en-IN" sz="2200" dirty="0" smtClean="0">
                <a:solidFill>
                  <a:srgbClr val="003399"/>
                </a:solidFill>
                <a:latin typeface="Century Gothic" panose="020B0502020202020204" pitchFamily="34" charset="0"/>
              </a:rPr>
              <a:t>Defining a user-defined Function</a:t>
            </a:r>
            <a:endParaRPr lang="en-IN" sz="2200" dirty="0">
              <a:solidFill>
                <a:srgbClr val="003399"/>
              </a:solidFill>
              <a:latin typeface="Century Gothic" panose="020B0502020202020204" pitchFamily="34" charset="0"/>
            </a:endParaRPr>
          </a:p>
        </p:txBody>
      </p:sp>
      <p:sp>
        <p:nvSpPr>
          <p:cNvPr id="14" name="Rectangle 13"/>
          <p:cNvSpPr/>
          <p:nvPr/>
        </p:nvSpPr>
        <p:spPr>
          <a:xfrm>
            <a:off x="504718" y="1334622"/>
            <a:ext cx="5641887" cy="1190555"/>
          </a:xfrm>
          <a:prstGeom prst="rect">
            <a:avLst/>
          </a:prstGeom>
          <a:solidFill>
            <a:schemeClr val="bg1"/>
          </a:solidFill>
          <a:ln w="9525">
            <a:prstDash val="lgDash"/>
          </a:ln>
        </p:spPr>
        <p:style>
          <a:lnRef idx="2">
            <a:schemeClr val="dk1">
              <a:shade val="50000"/>
            </a:schemeClr>
          </a:lnRef>
          <a:fillRef idx="1">
            <a:schemeClr val="dk1"/>
          </a:fillRef>
          <a:effectRef idx="0">
            <a:schemeClr val="dk1"/>
          </a:effectRef>
          <a:fontRef idx="minor">
            <a:schemeClr val="lt1"/>
          </a:fontRef>
        </p:style>
        <p:txBody>
          <a:bodyPr rtlCol="0" anchor="t"/>
          <a:lstStyle/>
          <a:p>
            <a:r>
              <a:rPr lang="en-US" sz="1400" b="1" u="sng" dirty="0" smtClean="0">
                <a:solidFill>
                  <a:srgbClr val="00B0F0"/>
                </a:solidFill>
              </a:rPr>
              <a:t>Syntax:</a:t>
            </a:r>
            <a:r>
              <a:rPr lang="en-US" sz="1400" dirty="0" smtClean="0">
                <a:solidFill>
                  <a:srgbClr val="00B0F0"/>
                </a:solidFill>
              </a:rPr>
              <a:t> </a:t>
            </a:r>
          </a:p>
          <a:p>
            <a:r>
              <a:rPr lang="en-US" sz="1400" dirty="0" err="1" smtClean="0">
                <a:solidFill>
                  <a:schemeClr val="tx1"/>
                </a:solidFill>
                <a:latin typeface="Consolas" panose="020B0609020204030204" pitchFamily="49" charset="0"/>
              </a:rPr>
              <a:t>def</a:t>
            </a:r>
            <a:r>
              <a:rPr lang="en-US" sz="1400" dirty="0" smtClean="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function_name</a:t>
            </a:r>
            <a:r>
              <a:rPr lang="en-US" sz="1400" dirty="0">
                <a:solidFill>
                  <a:schemeClr val="tx1"/>
                </a:solidFill>
                <a:latin typeface="Consolas" panose="020B0609020204030204" pitchFamily="49" charset="0"/>
              </a:rPr>
              <a:t>(argument1, argument2, ...) :</a:t>
            </a:r>
          </a:p>
          <a:p>
            <a:r>
              <a:rPr lang="en-US" sz="1400" dirty="0">
                <a:solidFill>
                  <a:schemeClr val="tx1"/>
                </a:solidFill>
                <a:latin typeface="Consolas" panose="020B0609020204030204" pitchFamily="49" charset="0"/>
              </a:rPr>
              <a:t>      statement_1</a:t>
            </a:r>
          </a:p>
          <a:p>
            <a:r>
              <a:rPr lang="en-US" sz="1400" dirty="0">
                <a:solidFill>
                  <a:schemeClr val="tx1"/>
                </a:solidFill>
                <a:latin typeface="Consolas" panose="020B0609020204030204" pitchFamily="49" charset="0"/>
              </a:rPr>
              <a:t>      statement_2</a:t>
            </a:r>
          </a:p>
          <a:p>
            <a:r>
              <a:rPr lang="en-US" sz="1400" dirty="0">
                <a:solidFill>
                  <a:schemeClr val="tx1"/>
                </a:solidFill>
                <a:latin typeface="Consolas" panose="020B0609020204030204" pitchFamily="49" charset="0"/>
              </a:rPr>
              <a:t>      </a:t>
            </a:r>
            <a:r>
              <a:rPr lang="en-US" sz="1400" dirty="0" smtClean="0">
                <a:solidFill>
                  <a:schemeClr val="tx1"/>
                </a:solidFill>
                <a:latin typeface="Consolas" panose="020B0609020204030204" pitchFamily="49" charset="0"/>
              </a:rPr>
              <a:t>....</a:t>
            </a:r>
            <a:endParaRPr lang="en-US" sz="1400" dirty="0">
              <a:solidFill>
                <a:schemeClr val="tx1"/>
              </a:solidFill>
              <a:latin typeface="Consolas" panose="020B0609020204030204" pitchFamily="49" charset="0"/>
            </a:endParaRPr>
          </a:p>
        </p:txBody>
      </p:sp>
      <p:sp>
        <p:nvSpPr>
          <p:cNvPr id="4" name="Rectangle 3"/>
          <p:cNvSpPr/>
          <p:nvPr/>
        </p:nvSpPr>
        <p:spPr>
          <a:xfrm>
            <a:off x="504255" y="2642588"/>
            <a:ext cx="8177080" cy="523220"/>
          </a:xfrm>
          <a:prstGeom prst="rect">
            <a:avLst/>
          </a:prstGeom>
        </p:spPr>
        <p:txBody>
          <a:bodyPr wrap="square">
            <a:spAutoFit/>
          </a:bodyPr>
          <a:lstStyle/>
          <a:p>
            <a:r>
              <a:rPr lang="en-US" sz="1400" dirty="0">
                <a:solidFill>
                  <a:srgbClr val="252830"/>
                </a:solidFill>
                <a:latin typeface="Calibri (Body)"/>
              </a:rPr>
              <a:t>Calling a function in Python is similar to other programming languages, using the function name, parenthesis (opening and closing) and parameter(s). </a:t>
            </a:r>
          </a:p>
        </p:txBody>
      </p:sp>
      <p:pic>
        <p:nvPicPr>
          <p:cNvPr id="16" name="Picture 15" descr="http://pixabay.com/static/uploads/photo/2013/07/13/10/48/check-157822_640.png"/>
          <p:cNvPicPr>
            <a:picLocks noChangeAspect="1" noChangeArrowheads="1"/>
          </p:cNvPicPr>
          <p:nvPr/>
        </p:nvPicPr>
        <p:blipFill>
          <a:blip r:embed="rId2" cstate="print"/>
          <a:srcRect/>
          <a:stretch>
            <a:fillRect/>
          </a:stretch>
        </p:blipFill>
        <p:spPr bwMode="auto">
          <a:xfrm>
            <a:off x="271503" y="2725370"/>
            <a:ext cx="211538" cy="199048"/>
          </a:xfrm>
          <a:prstGeom prst="rect">
            <a:avLst/>
          </a:prstGeom>
          <a:noFill/>
        </p:spPr>
      </p:pic>
      <p:sp>
        <p:nvSpPr>
          <p:cNvPr id="17" name="Rectangle 16"/>
          <p:cNvSpPr/>
          <p:nvPr/>
        </p:nvSpPr>
        <p:spPr>
          <a:xfrm>
            <a:off x="504718" y="3339850"/>
            <a:ext cx="5641887" cy="1433655"/>
          </a:xfrm>
          <a:prstGeom prst="rect">
            <a:avLst/>
          </a:prstGeom>
          <a:solidFill>
            <a:schemeClr val="bg1"/>
          </a:solidFill>
          <a:ln w="9525">
            <a:prstDash val="lgDash"/>
          </a:ln>
        </p:spPr>
        <p:style>
          <a:lnRef idx="2">
            <a:schemeClr val="dk1">
              <a:shade val="50000"/>
            </a:schemeClr>
          </a:lnRef>
          <a:fillRef idx="1">
            <a:schemeClr val="dk1"/>
          </a:fillRef>
          <a:effectRef idx="0">
            <a:schemeClr val="dk1"/>
          </a:effectRef>
          <a:fontRef idx="minor">
            <a:schemeClr val="lt1"/>
          </a:fontRef>
        </p:style>
        <p:txBody>
          <a:bodyPr rtlCol="0" anchor="t"/>
          <a:lstStyle/>
          <a:p>
            <a:r>
              <a:rPr lang="en-US" sz="1400" b="1" u="sng" dirty="0" smtClean="0">
                <a:solidFill>
                  <a:srgbClr val="00B050"/>
                </a:solidFill>
              </a:rPr>
              <a:t>Example:</a:t>
            </a:r>
            <a:r>
              <a:rPr lang="en-US" sz="1400" dirty="0" smtClean="0">
                <a:solidFill>
                  <a:srgbClr val="00B050"/>
                </a:solidFill>
              </a:rPr>
              <a:t> </a:t>
            </a:r>
          </a:p>
          <a:p>
            <a:r>
              <a:rPr lang="en-US" sz="1400" dirty="0" err="1">
                <a:solidFill>
                  <a:schemeClr val="tx1"/>
                </a:solidFill>
                <a:latin typeface="Consolas" panose="020B0609020204030204" pitchFamily="49" charset="0"/>
              </a:rPr>
              <a:t>def</a:t>
            </a: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avg_number</a:t>
            </a:r>
            <a:r>
              <a:rPr lang="en-US" sz="1400" dirty="0">
                <a:solidFill>
                  <a:schemeClr val="tx1"/>
                </a:solidFill>
                <a:latin typeface="Consolas" panose="020B0609020204030204" pitchFamily="49" charset="0"/>
              </a:rPr>
              <a:t>(x, y):</a:t>
            </a:r>
          </a:p>
          <a:p>
            <a:r>
              <a:rPr lang="en-US" sz="1400" dirty="0">
                <a:solidFill>
                  <a:schemeClr val="tx1"/>
                </a:solidFill>
                <a:latin typeface="Consolas" panose="020B0609020204030204" pitchFamily="49" charset="0"/>
              </a:rPr>
              <a:t>    print("Average of ",x," and ",y, " is ",(</a:t>
            </a:r>
            <a:r>
              <a:rPr lang="en-US" sz="1400" dirty="0" err="1">
                <a:solidFill>
                  <a:schemeClr val="tx1"/>
                </a:solidFill>
                <a:latin typeface="Consolas" panose="020B0609020204030204" pitchFamily="49" charset="0"/>
              </a:rPr>
              <a:t>x+y</a:t>
            </a:r>
            <a:r>
              <a:rPr lang="en-US" sz="1400" dirty="0">
                <a:solidFill>
                  <a:schemeClr val="tx1"/>
                </a:solidFill>
                <a:latin typeface="Consolas" panose="020B0609020204030204" pitchFamily="49" charset="0"/>
              </a:rPr>
              <a:t>)/2)</a:t>
            </a:r>
          </a:p>
          <a:p>
            <a:endParaRPr lang="en-US" sz="1400" dirty="0" smtClean="0">
              <a:solidFill>
                <a:schemeClr val="tx1"/>
              </a:solidFill>
              <a:latin typeface="Consolas" panose="020B0609020204030204" pitchFamily="49" charset="0"/>
            </a:endParaRPr>
          </a:p>
          <a:p>
            <a:r>
              <a:rPr lang="en-US" sz="1400" dirty="0" err="1" smtClean="0">
                <a:solidFill>
                  <a:schemeClr val="tx1"/>
                </a:solidFill>
                <a:latin typeface="Consolas" panose="020B0609020204030204" pitchFamily="49" charset="0"/>
              </a:rPr>
              <a:t>avg_number</a:t>
            </a:r>
            <a:r>
              <a:rPr lang="en-US" sz="1400" dirty="0" smtClean="0">
                <a:solidFill>
                  <a:schemeClr val="tx1"/>
                </a:solidFill>
                <a:latin typeface="Consolas" panose="020B0609020204030204" pitchFamily="49" charset="0"/>
              </a:rPr>
              <a:t>(3</a:t>
            </a:r>
            <a:r>
              <a:rPr lang="en-US" sz="1400" dirty="0">
                <a:solidFill>
                  <a:schemeClr val="tx1"/>
                </a:solidFill>
                <a:latin typeface="Consolas" panose="020B0609020204030204" pitchFamily="49" charset="0"/>
              </a:rPr>
              <a:t>, </a:t>
            </a:r>
            <a:r>
              <a:rPr lang="en-US" sz="1400" dirty="0" smtClean="0">
                <a:solidFill>
                  <a:schemeClr val="tx1"/>
                </a:solidFill>
                <a:latin typeface="Consolas" panose="020B0609020204030204" pitchFamily="49" charset="0"/>
              </a:rPr>
              <a:t>4)</a:t>
            </a:r>
          </a:p>
          <a:p>
            <a:r>
              <a:rPr lang="en-US" sz="1400" b="1" u="sng" dirty="0">
                <a:solidFill>
                  <a:schemeClr val="accent6"/>
                </a:solidFill>
                <a:latin typeface="Consolas" panose="020B0609020204030204" pitchFamily="49" charset="0"/>
              </a:rPr>
              <a:t>Output:</a:t>
            </a:r>
            <a:r>
              <a:rPr lang="en-US" sz="1400" b="1" dirty="0">
                <a:solidFill>
                  <a:schemeClr val="accent6"/>
                </a:solidFill>
                <a:latin typeface="Consolas" panose="020B0609020204030204" pitchFamily="49" charset="0"/>
              </a:rPr>
              <a:t> </a:t>
            </a:r>
            <a:r>
              <a:rPr lang="en-US" sz="1400" dirty="0">
                <a:solidFill>
                  <a:schemeClr val="tx1"/>
                </a:solidFill>
                <a:latin typeface="Consolas" panose="020B0609020204030204" pitchFamily="49" charset="0"/>
              </a:rPr>
              <a:t>Average of  3  and  4  is  3.5</a:t>
            </a:r>
          </a:p>
        </p:txBody>
      </p:sp>
    </p:spTree>
    <p:extLst>
      <p:ext uri="{BB962C8B-B14F-4D97-AF65-F5344CB8AC3E}">
        <p14:creationId xmlns:p14="http://schemas.microsoft.com/office/powerpoint/2010/main" val="3691317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flipV="1">
            <a:off x="934565" y="498994"/>
            <a:ext cx="8209435" cy="45719"/>
          </a:xfrm>
          <a:prstGeom prst="rect">
            <a:avLst/>
          </a:prstGeom>
          <a:solidFill>
            <a:schemeClr val="tx1"/>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a:ln>
                  <a:noFill/>
                </a:ln>
                <a:solidFill>
                  <a:schemeClr val="tx1"/>
                </a:solidFill>
                <a:effectLst/>
                <a:uLnTx/>
                <a:uFillTx/>
                <a:latin typeface="+mj-lt"/>
                <a:ea typeface="+mj-ea"/>
                <a:cs typeface="+mj-cs"/>
              </a:rPr>
              <a: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Title 1"/>
          <p:cNvSpPr txBox="1">
            <a:spLocks/>
          </p:cNvSpPr>
          <p:nvPr/>
        </p:nvSpPr>
        <p:spPr>
          <a:xfrm>
            <a:off x="1811" y="498998"/>
            <a:ext cx="914509" cy="45719"/>
          </a:xfrm>
          <a:prstGeom prst="rect">
            <a:avLst/>
          </a:prstGeom>
          <a:solidFill>
            <a:srgbClr val="00CC00"/>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a:t>
            </a:r>
          </a:p>
        </p:txBody>
      </p:sp>
      <p:sp>
        <p:nvSpPr>
          <p:cNvPr id="15" name="Rectangle 14"/>
          <p:cNvSpPr/>
          <p:nvPr/>
        </p:nvSpPr>
        <p:spPr>
          <a:xfrm>
            <a:off x="-22339" y="4869271"/>
            <a:ext cx="4751622" cy="24622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rgbClr val="006699"/>
                </a:solidFill>
                <a:latin typeface="Bookman Old Style" panose="02050604050505020204" pitchFamily="18" charset="0"/>
                <a:cs typeface="Arial" panose="020B0604020202020204" pitchFamily="34" charset="0"/>
              </a:rPr>
              <a:t>www.npntraining.com/masters-program/big-data-architect-training.php</a:t>
            </a:r>
            <a:endParaRPr lang="en-IN" sz="1000" dirty="0">
              <a:solidFill>
                <a:srgbClr val="006699"/>
              </a:solidFill>
              <a:latin typeface="Bookman Old Style" panose="02050604050505020204" pitchFamily="18" charset="0"/>
              <a:cs typeface="Arial" panose="020B0604020202020204" pitchFamily="34" charset="0"/>
            </a:endParaRPr>
          </a:p>
        </p:txBody>
      </p:sp>
      <p:sp>
        <p:nvSpPr>
          <p:cNvPr id="8" name="Rectangle 7"/>
          <p:cNvSpPr/>
          <p:nvPr/>
        </p:nvSpPr>
        <p:spPr>
          <a:xfrm>
            <a:off x="329258" y="3660601"/>
            <a:ext cx="7488975" cy="1061829"/>
          </a:xfrm>
          <a:prstGeom prst="rect">
            <a:avLst/>
          </a:prstGeom>
        </p:spPr>
        <p:txBody>
          <a:bodyPr wrap="square">
            <a:spAutoFit/>
          </a:bodyPr>
          <a:lstStyle/>
          <a:p>
            <a:pPr marL="342900" indent="-342900">
              <a:lnSpc>
                <a:spcPct val="150000"/>
              </a:lnSpc>
              <a:buFont typeface="+mj-lt"/>
              <a:buAutoNum type="arabicPeriod"/>
            </a:pPr>
            <a:r>
              <a:rPr lang="en-US" sz="1400" dirty="0">
                <a:solidFill>
                  <a:srgbClr val="252830"/>
                </a:solidFill>
                <a:latin typeface="Calibri (Body)"/>
              </a:rPr>
              <a:t>It can begin with either of the following: A-Z, a-z, and underscore(_).</a:t>
            </a:r>
          </a:p>
          <a:p>
            <a:pPr marL="342900" indent="-342900">
              <a:lnSpc>
                <a:spcPct val="150000"/>
              </a:lnSpc>
              <a:buFont typeface="+mj-lt"/>
              <a:buAutoNum type="arabicPeriod"/>
            </a:pPr>
            <a:r>
              <a:rPr lang="en-US" sz="1400" dirty="0">
                <a:solidFill>
                  <a:srgbClr val="252830"/>
                </a:solidFill>
                <a:latin typeface="Calibri (Body)"/>
              </a:rPr>
              <a:t>The rest of it can contain either of the following: A-Z, a-z, digits(0-9), and underscore(_).</a:t>
            </a:r>
          </a:p>
          <a:p>
            <a:pPr marL="342900" indent="-342900">
              <a:lnSpc>
                <a:spcPct val="150000"/>
              </a:lnSpc>
              <a:buFont typeface="+mj-lt"/>
              <a:buAutoNum type="arabicPeriod"/>
            </a:pPr>
            <a:r>
              <a:rPr lang="en-US" sz="1400" dirty="0">
                <a:solidFill>
                  <a:srgbClr val="252830"/>
                </a:solidFill>
                <a:latin typeface="Calibri (Body)"/>
              </a:rPr>
              <a:t>A reserved keyword may not be chosen as an identifier.</a:t>
            </a:r>
          </a:p>
        </p:txBody>
      </p:sp>
      <p:sp>
        <p:nvSpPr>
          <p:cNvPr id="25" name="Rectangle 24"/>
          <p:cNvSpPr/>
          <p:nvPr/>
        </p:nvSpPr>
        <p:spPr>
          <a:xfrm>
            <a:off x="78615" y="37020"/>
            <a:ext cx="6682470" cy="461665"/>
          </a:xfrm>
          <a:prstGeom prst="rect">
            <a:avLst/>
          </a:prstGeom>
        </p:spPr>
        <p:txBody>
          <a:bodyPr wrap="square">
            <a:spAutoFit/>
          </a:bodyPr>
          <a:lstStyle/>
          <a:p>
            <a:r>
              <a:rPr lang="en-IN" sz="2400" dirty="0">
                <a:solidFill>
                  <a:srgbClr val="003399"/>
                </a:solidFill>
                <a:latin typeface="Century Gothic" panose="020B0502020202020204" pitchFamily="34" charset="0"/>
              </a:rPr>
              <a:t>Defining a user-defined </a:t>
            </a:r>
            <a:r>
              <a:rPr lang="en-IN" sz="2400" dirty="0" smtClean="0">
                <a:solidFill>
                  <a:srgbClr val="003399"/>
                </a:solidFill>
                <a:latin typeface="Century Gothic" panose="020B0502020202020204" pitchFamily="34" charset="0"/>
              </a:rPr>
              <a:t>Function contd..</a:t>
            </a:r>
            <a:endParaRPr lang="en-IN" sz="2400" dirty="0">
              <a:solidFill>
                <a:srgbClr val="003399"/>
              </a:solidFill>
              <a:latin typeface="Century Gothic" panose="020B0502020202020204" pitchFamily="34" charset="0"/>
            </a:endParaRPr>
          </a:p>
        </p:txBody>
      </p:sp>
      <p:sp>
        <p:nvSpPr>
          <p:cNvPr id="3" name="Rectangle 2"/>
          <p:cNvSpPr/>
          <p:nvPr/>
        </p:nvSpPr>
        <p:spPr>
          <a:xfrm>
            <a:off x="227137" y="3352824"/>
            <a:ext cx="3710250" cy="307777"/>
          </a:xfrm>
          <a:prstGeom prst="rect">
            <a:avLst/>
          </a:prstGeom>
        </p:spPr>
        <p:txBody>
          <a:bodyPr wrap="square">
            <a:spAutoFit/>
          </a:bodyPr>
          <a:lstStyle/>
          <a:p>
            <a:r>
              <a:rPr lang="en-IN" sz="1400" b="1" dirty="0">
                <a:solidFill>
                  <a:srgbClr val="252830"/>
                </a:solidFill>
                <a:latin typeface="Calibri (Body)"/>
              </a:rPr>
              <a:t>Rules for Naming User-defined Functions</a:t>
            </a:r>
          </a:p>
        </p:txBody>
      </p:sp>
      <p:sp>
        <p:nvSpPr>
          <p:cNvPr id="10" name="Rectangle 9"/>
          <p:cNvSpPr/>
          <p:nvPr/>
        </p:nvSpPr>
        <p:spPr>
          <a:xfrm>
            <a:off x="456241" y="615211"/>
            <a:ext cx="8177080" cy="523220"/>
          </a:xfrm>
          <a:prstGeom prst="rect">
            <a:avLst/>
          </a:prstGeom>
        </p:spPr>
        <p:txBody>
          <a:bodyPr wrap="square">
            <a:spAutoFit/>
          </a:bodyPr>
          <a:lstStyle/>
          <a:p>
            <a:r>
              <a:rPr lang="en-US" sz="1400" dirty="0">
                <a:solidFill>
                  <a:srgbClr val="252830"/>
                </a:solidFill>
                <a:latin typeface="Calibri (Body)"/>
              </a:rPr>
              <a:t>Python function may optionally return a value. This value can be a result that it produced on its execution. Or it can be something you </a:t>
            </a:r>
            <a:r>
              <a:rPr lang="en-US" sz="1400" dirty="0" smtClean="0">
                <a:solidFill>
                  <a:srgbClr val="252830"/>
                </a:solidFill>
                <a:latin typeface="Calibri (Body)"/>
              </a:rPr>
              <a:t>specify - </a:t>
            </a:r>
            <a:r>
              <a:rPr lang="en-US" sz="1400" dirty="0">
                <a:solidFill>
                  <a:srgbClr val="252830"/>
                </a:solidFill>
                <a:latin typeface="Calibri (Body)"/>
              </a:rPr>
              <a:t>an </a:t>
            </a:r>
            <a:r>
              <a:rPr lang="en-US" sz="1400" dirty="0" smtClean="0">
                <a:solidFill>
                  <a:srgbClr val="252830"/>
                </a:solidFill>
                <a:latin typeface="Calibri (Body)"/>
              </a:rPr>
              <a:t>expression.</a:t>
            </a:r>
            <a:endParaRPr lang="en-US" sz="1400" dirty="0">
              <a:solidFill>
                <a:srgbClr val="252830"/>
              </a:solidFill>
              <a:latin typeface="Calibri (Body)"/>
            </a:endParaRPr>
          </a:p>
        </p:txBody>
      </p:sp>
      <p:pic>
        <p:nvPicPr>
          <p:cNvPr id="11" name="Picture 10" descr="http://pixabay.com/static/uploads/photo/2013/07/13/10/48/check-157822_640.png"/>
          <p:cNvPicPr>
            <a:picLocks noChangeAspect="1" noChangeArrowheads="1"/>
          </p:cNvPicPr>
          <p:nvPr/>
        </p:nvPicPr>
        <p:blipFill>
          <a:blip r:embed="rId2" cstate="print"/>
          <a:srcRect/>
          <a:stretch>
            <a:fillRect/>
          </a:stretch>
        </p:blipFill>
        <p:spPr bwMode="auto">
          <a:xfrm>
            <a:off x="223489" y="697993"/>
            <a:ext cx="211538" cy="199048"/>
          </a:xfrm>
          <a:prstGeom prst="rect">
            <a:avLst/>
          </a:prstGeom>
          <a:noFill/>
        </p:spPr>
      </p:pic>
      <p:sp>
        <p:nvSpPr>
          <p:cNvPr id="14" name="Rectangle 13"/>
          <p:cNvSpPr/>
          <p:nvPr/>
        </p:nvSpPr>
        <p:spPr>
          <a:xfrm>
            <a:off x="577880" y="1169942"/>
            <a:ext cx="7488975" cy="2036042"/>
          </a:xfrm>
          <a:prstGeom prst="rect">
            <a:avLst/>
          </a:prstGeom>
          <a:solidFill>
            <a:schemeClr val="bg1"/>
          </a:solidFill>
          <a:ln w="9525">
            <a:prstDash val="lgDash"/>
          </a:ln>
        </p:spPr>
        <p:style>
          <a:lnRef idx="2">
            <a:schemeClr val="dk1">
              <a:shade val="50000"/>
            </a:schemeClr>
          </a:lnRef>
          <a:fillRef idx="1">
            <a:schemeClr val="dk1"/>
          </a:fillRef>
          <a:effectRef idx="0">
            <a:schemeClr val="dk1"/>
          </a:effectRef>
          <a:fontRef idx="minor">
            <a:schemeClr val="lt1"/>
          </a:fontRef>
        </p:style>
        <p:txBody>
          <a:bodyPr rtlCol="0" anchor="t"/>
          <a:lstStyle/>
          <a:p>
            <a:r>
              <a:rPr lang="en-US" sz="1400" b="1" u="sng" dirty="0" smtClean="0">
                <a:solidFill>
                  <a:srgbClr val="00B050"/>
                </a:solidFill>
              </a:rPr>
              <a:t>Example:</a:t>
            </a:r>
            <a:r>
              <a:rPr lang="en-US" sz="1400" dirty="0" smtClean="0">
                <a:solidFill>
                  <a:srgbClr val="00B050"/>
                </a:solidFill>
              </a:rPr>
              <a:t> </a:t>
            </a:r>
          </a:p>
          <a:p>
            <a:r>
              <a:rPr lang="en-US" sz="1400" dirty="0" err="1">
                <a:solidFill>
                  <a:schemeClr val="tx1"/>
                </a:solidFill>
                <a:latin typeface="Consolas" panose="020B0609020204030204" pitchFamily="49" charset="0"/>
              </a:rPr>
              <a:t>def</a:t>
            </a:r>
            <a:r>
              <a:rPr lang="en-US" sz="1400" dirty="0">
                <a:solidFill>
                  <a:schemeClr val="tx1"/>
                </a:solidFill>
                <a:latin typeface="Consolas" panose="020B0609020204030204" pitchFamily="49" charset="0"/>
              </a:rPr>
              <a:t> sum(*numbers):</a:t>
            </a:r>
          </a:p>
          <a:p>
            <a:r>
              <a:rPr lang="en-US" sz="1400" dirty="0">
                <a:solidFill>
                  <a:schemeClr val="tx1"/>
                </a:solidFill>
                <a:latin typeface="Consolas" panose="020B0609020204030204" pitchFamily="49" charset="0"/>
              </a:rPr>
              <a:t>     s = 0</a:t>
            </a:r>
          </a:p>
          <a:p>
            <a:r>
              <a:rPr lang="en-US" sz="1400" dirty="0">
                <a:solidFill>
                  <a:schemeClr val="tx1"/>
                </a:solidFill>
                <a:latin typeface="Consolas" panose="020B0609020204030204" pitchFamily="49" charset="0"/>
              </a:rPr>
              <a:t>     for n in numbers:</a:t>
            </a:r>
          </a:p>
          <a:p>
            <a:r>
              <a:rPr lang="en-US" sz="1400" dirty="0">
                <a:solidFill>
                  <a:schemeClr val="tx1"/>
                </a:solidFill>
                <a:latin typeface="Consolas" panose="020B0609020204030204" pitchFamily="49" charset="0"/>
              </a:rPr>
              <a:t>           s += n</a:t>
            </a:r>
          </a:p>
          <a:p>
            <a:r>
              <a:rPr lang="en-US" sz="1400" dirty="0">
                <a:solidFill>
                  <a:schemeClr val="tx1"/>
                </a:solidFill>
                <a:latin typeface="Consolas" panose="020B0609020204030204" pitchFamily="49" charset="0"/>
              </a:rPr>
              <a:t>     return s</a:t>
            </a:r>
          </a:p>
          <a:p>
            <a:r>
              <a:rPr lang="en-US" sz="1400" dirty="0" smtClean="0">
                <a:solidFill>
                  <a:schemeClr val="tx1"/>
                </a:solidFill>
                <a:latin typeface="Consolas" panose="020B0609020204030204" pitchFamily="49" charset="0"/>
              </a:rPr>
              <a:t>print(sum(1,2,3,4))</a:t>
            </a:r>
          </a:p>
          <a:p>
            <a:endParaRPr lang="en-US" sz="1400" dirty="0" smtClean="0">
              <a:solidFill>
                <a:schemeClr val="tx1"/>
              </a:solidFill>
              <a:latin typeface="Consolas" panose="020B0609020204030204" pitchFamily="49" charset="0"/>
            </a:endParaRPr>
          </a:p>
          <a:p>
            <a:r>
              <a:rPr lang="en-US" sz="1400" b="1" u="sng" dirty="0" smtClean="0">
                <a:solidFill>
                  <a:schemeClr val="accent6"/>
                </a:solidFill>
                <a:latin typeface="Consolas" panose="020B0609020204030204" pitchFamily="49" charset="0"/>
              </a:rPr>
              <a:t>Output</a:t>
            </a:r>
            <a:r>
              <a:rPr lang="en-US" sz="1400" b="1" u="sng" dirty="0">
                <a:solidFill>
                  <a:schemeClr val="accent6"/>
                </a:solidFill>
                <a:latin typeface="Consolas" panose="020B0609020204030204" pitchFamily="49" charset="0"/>
              </a:rPr>
              <a:t>:</a:t>
            </a:r>
            <a:r>
              <a:rPr lang="en-US" sz="1400" b="1" dirty="0">
                <a:solidFill>
                  <a:schemeClr val="accent6"/>
                </a:solidFill>
                <a:latin typeface="Consolas" panose="020B0609020204030204" pitchFamily="49" charset="0"/>
              </a:rPr>
              <a:t> </a:t>
            </a:r>
            <a:r>
              <a:rPr lang="en-US" sz="1400" dirty="0" smtClean="0">
                <a:solidFill>
                  <a:schemeClr val="tx1"/>
                </a:solidFill>
                <a:latin typeface="Consolas" panose="020B0609020204030204" pitchFamily="49" charset="0"/>
              </a:rPr>
              <a:t>10</a:t>
            </a:r>
            <a:endParaRPr lang="en-US" sz="14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31981878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images.htcpedia.com/news/75/24/849094b4f2b13d0e4b5c00d159b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7605" y="74440"/>
            <a:ext cx="766395" cy="1000499"/>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flipV="1">
            <a:off x="934565" y="498994"/>
            <a:ext cx="8209435" cy="45719"/>
          </a:xfrm>
          <a:prstGeom prst="rect">
            <a:avLst/>
          </a:prstGeom>
          <a:solidFill>
            <a:schemeClr val="tx1"/>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a:ln>
                  <a:noFill/>
                </a:ln>
                <a:solidFill>
                  <a:schemeClr val="tx1"/>
                </a:solidFill>
                <a:effectLst/>
                <a:uLnTx/>
                <a:uFillTx/>
                <a:latin typeface="+mj-lt"/>
                <a:ea typeface="+mj-ea"/>
                <a:cs typeface="+mj-cs"/>
              </a:rPr>
              <a: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Title 1"/>
          <p:cNvSpPr txBox="1">
            <a:spLocks/>
          </p:cNvSpPr>
          <p:nvPr/>
        </p:nvSpPr>
        <p:spPr>
          <a:xfrm>
            <a:off x="1811" y="498998"/>
            <a:ext cx="914509" cy="45719"/>
          </a:xfrm>
          <a:prstGeom prst="rect">
            <a:avLst/>
          </a:prstGeom>
          <a:solidFill>
            <a:srgbClr val="00CC00"/>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a:t>
            </a:r>
          </a:p>
        </p:txBody>
      </p:sp>
      <p:sp>
        <p:nvSpPr>
          <p:cNvPr id="15" name="Rectangle 14"/>
          <p:cNvSpPr/>
          <p:nvPr/>
        </p:nvSpPr>
        <p:spPr>
          <a:xfrm>
            <a:off x="-22339" y="4869271"/>
            <a:ext cx="4751622" cy="24622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rgbClr val="006699"/>
                </a:solidFill>
                <a:latin typeface="Bookman Old Style" panose="02050604050505020204" pitchFamily="18" charset="0"/>
                <a:cs typeface="Arial" panose="020B0604020202020204" pitchFamily="34" charset="0"/>
              </a:rPr>
              <a:t>www.npntraining.com/masters-program/big-data-architect-training.php</a:t>
            </a:r>
            <a:endParaRPr lang="en-IN" sz="1000" dirty="0">
              <a:solidFill>
                <a:srgbClr val="006699"/>
              </a:solidFill>
              <a:latin typeface="Bookman Old Style" panose="02050604050505020204" pitchFamily="18" charset="0"/>
              <a:cs typeface="Arial" panose="020B0604020202020204" pitchFamily="34" charset="0"/>
            </a:endParaRPr>
          </a:p>
        </p:txBody>
      </p:sp>
      <p:sp>
        <p:nvSpPr>
          <p:cNvPr id="8" name="Rectangle 7"/>
          <p:cNvSpPr/>
          <p:nvPr/>
        </p:nvSpPr>
        <p:spPr>
          <a:xfrm>
            <a:off x="497560" y="651500"/>
            <a:ext cx="7876535" cy="2462213"/>
          </a:xfrm>
          <a:prstGeom prst="rect">
            <a:avLst/>
          </a:prstGeom>
        </p:spPr>
        <p:txBody>
          <a:bodyPr wrap="square">
            <a:spAutoFit/>
          </a:bodyPr>
          <a:lstStyle/>
          <a:p>
            <a:r>
              <a:rPr lang="en-US" sz="1400" dirty="0" smtClean="0">
                <a:solidFill>
                  <a:srgbClr val="252830"/>
                </a:solidFill>
                <a:latin typeface="Calibri (Body)"/>
              </a:rPr>
              <a:t>Python </a:t>
            </a:r>
            <a:r>
              <a:rPr lang="en-US" sz="1400" dirty="0">
                <a:solidFill>
                  <a:srgbClr val="252830"/>
                </a:solidFill>
                <a:latin typeface="Calibri (Body)"/>
              </a:rPr>
              <a:t>interpreter has a number of functions that are always available for use. These functions are called built-in functions. </a:t>
            </a:r>
            <a:endParaRPr lang="en-US" sz="1400" dirty="0" smtClean="0">
              <a:solidFill>
                <a:srgbClr val="252830"/>
              </a:solidFill>
              <a:latin typeface="Calibri (Body)"/>
            </a:endParaRPr>
          </a:p>
          <a:p>
            <a:endParaRPr lang="en-US" sz="1400" dirty="0">
              <a:solidFill>
                <a:srgbClr val="252830"/>
              </a:solidFill>
              <a:latin typeface="Calibri (Body)"/>
            </a:endParaRPr>
          </a:p>
          <a:p>
            <a:r>
              <a:rPr lang="en-US" sz="1400" dirty="0" smtClean="0">
                <a:solidFill>
                  <a:srgbClr val="252830"/>
                </a:solidFill>
                <a:latin typeface="Calibri (Body)"/>
              </a:rPr>
              <a:t>For </a:t>
            </a:r>
            <a:r>
              <a:rPr lang="en-US" sz="1400" dirty="0">
                <a:solidFill>
                  <a:srgbClr val="252830"/>
                </a:solidFill>
                <a:latin typeface="Calibri (Body)"/>
              </a:rPr>
              <a:t>example, print() function prints the given object to the standard output device (screen) or to the text stream file</a:t>
            </a:r>
            <a:r>
              <a:rPr lang="en-US" sz="1400" dirty="0" smtClean="0">
                <a:solidFill>
                  <a:srgbClr val="252830"/>
                </a:solidFill>
                <a:latin typeface="Calibri (Body)"/>
              </a:rPr>
              <a:t>.</a:t>
            </a:r>
          </a:p>
          <a:p>
            <a:endParaRPr lang="en-US" sz="1400" dirty="0" smtClean="0">
              <a:solidFill>
                <a:srgbClr val="252830"/>
              </a:solidFill>
              <a:latin typeface="Calibri (Body)"/>
            </a:endParaRPr>
          </a:p>
          <a:p>
            <a:r>
              <a:rPr lang="en-US" sz="1400" dirty="0" smtClean="0">
                <a:solidFill>
                  <a:srgbClr val="252830"/>
                </a:solidFill>
                <a:latin typeface="Calibri (Body)"/>
              </a:rPr>
              <a:t>we have around 68 Built-in functions in Python - 3.6</a:t>
            </a:r>
          </a:p>
          <a:p>
            <a:endParaRPr lang="en-US" sz="1400" dirty="0">
              <a:solidFill>
                <a:srgbClr val="252830"/>
              </a:solidFill>
              <a:latin typeface="Calibri (Body)"/>
            </a:endParaRPr>
          </a:p>
          <a:p>
            <a:r>
              <a:rPr lang="en-US" sz="1400" dirty="0" smtClean="0">
                <a:solidFill>
                  <a:srgbClr val="252830"/>
                </a:solidFill>
                <a:latin typeface="Calibri (Body)"/>
              </a:rPr>
              <a:t>In this Hands on exercise we will work on 5 to 10 Built – in Function Examples:</a:t>
            </a:r>
          </a:p>
          <a:p>
            <a:endParaRPr lang="en-US" sz="1400" dirty="0">
              <a:solidFill>
                <a:srgbClr val="252830"/>
              </a:solidFill>
              <a:latin typeface="Calibri (Body)"/>
            </a:endParaRPr>
          </a:p>
          <a:p>
            <a:endParaRPr lang="en-US" sz="1400" dirty="0">
              <a:solidFill>
                <a:srgbClr val="252830"/>
              </a:solidFill>
              <a:latin typeface="Calibri (Body)"/>
            </a:endParaRPr>
          </a:p>
        </p:txBody>
      </p:sp>
      <p:pic>
        <p:nvPicPr>
          <p:cNvPr id="21" name="Picture 20" descr="http://pixabay.com/static/uploads/photo/2013/07/13/10/48/check-157822_640.png"/>
          <p:cNvPicPr>
            <a:picLocks noChangeAspect="1" noChangeArrowheads="1"/>
          </p:cNvPicPr>
          <p:nvPr/>
        </p:nvPicPr>
        <p:blipFill>
          <a:blip r:embed="rId4" cstate="print"/>
          <a:srcRect/>
          <a:stretch>
            <a:fillRect/>
          </a:stretch>
        </p:blipFill>
        <p:spPr bwMode="auto">
          <a:xfrm>
            <a:off x="273052" y="728310"/>
            <a:ext cx="211538" cy="199048"/>
          </a:xfrm>
          <a:prstGeom prst="rect">
            <a:avLst/>
          </a:prstGeom>
          <a:noFill/>
        </p:spPr>
      </p:pic>
      <p:sp>
        <p:nvSpPr>
          <p:cNvPr id="25" name="Rectangle 24"/>
          <p:cNvSpPr/>
          <p:nvPr/>
        </p:nvSpPr>
        <p:spPr>
          <a:xfrm>
            <a:off x="78615" y="37020"/>
            <a:ext cx="6682470" cy="430887"/>
          </a:xfrm>
          <a:prstGeom prst="rect">
            <a:avLst/>
          </a:prstGeom>
        </p:spPr>
        <p:txBody>
          <a:bodyPr wrap="square">
            <a:spAutoFit/>
          </a:bodyPr>
          <a:lstStyle/>
          <a:p>
            <a:r>
              <a:rPr lang="en-IN" sz="2200" dirty="0" smtClean="0">
                <a:solidFill>
                  <a:srgbClr val="003399"/>
                </a:solidFill>
                <a:latin typeface="Century Gothic" panose="020B0502020202020204" pitchFamily="34" charset="0"/>
              </a:rPr>
              <a:t>Built-In </a:t>
            </a:r>
            <a:r>
              <a:rPr lang="en-IN" sz="2200" dirty="0">
                <a:solidFill>
                  <a:srgbClr val="003399"/>
                </a:solidFill>
                <a:latin typeface="Century Gothic" panose="020B0502020202020204" pitchFamily="34" charset="0"/>
              </a:rPr>
              <a:t>Functions</a:t>
            </a:r>
          </a:p>
        </p:txBody>
      </p:sp>
      <p:pic>
        <p:nvPicPr>
          <p:cNvPr id="10" name="Picture 9" descr="http://pixabay.com/static/uploads/photo/2013/07/13/10/48/check-157822_640.png"/>
          <p:cNvPicPr>
            <a:picLocks noChangeAspect="1" noChangeArrowheads="1"/>
          </p:cNvPicPr>
          <p:nvPr/>
        </p:nvPicPr>
        <p:blipFill>
          <a:blip r:embed="rId4" cstate="print"/>
          <a:srcRect/>
          <a:stretch>
            <a:fillRect/>
          </a:stretch>
        </p:blipFill>
        <p:spPr bwMode="auto">
          <a:xfrm>
            <a:off x="271483" y="1342790"/>
            <a:ext cx="211538" cy="199048"/>
          </a:xfrm>
          <a:prstGeom prst="rect">
            <a:avLst/>
          </a:prstGeom>
          <a:noFill/>
        </p:spPr>
      </p:pic>
      <p:pic>
        <p:nvPicPr>
          <p:cNvPr id="11" name="Picture 10" descr="http://pixabay.com/static/uploads/photo/2013/07/13/10/48/check-157822_640.png"/>
          <p:cNvPicPr>
            <a:picLocks noChangeAspect="1" noChangeArrowheads="1"/>
          </p:cNvPicPr>
          <p:nvPr/>
        </p:nvPicPr>
        <p:blipFill>
          <a:blip r:embed="rId4" cstate="print"/>
          <a:srcRect/>
          <a:stretch>
            <a:fillRect/>
          </a:stretch>
        </p:blipFill>
        <p:spPr bwMode="auto">
          <a:xfrm>
            <a:off x="271483" y="1995675"/>
            <a:ext cx="211538" cy="199048"/>
          </a:xfrm>
          <a:prstGeom prst="rect">
            <a:avLst/>
          </a:prstGeom>
          <a:noFill/>
        </p:spPr>
      </p:pic>
      <p:graphicFrame>
        <p:nvGraphicFramePr>
          <p:cNvPr id="3" name="Table 2"/>
          <p:cNvGraphicFramePr>
            <a:graphicFrameLocks noGrp="1"/>
          </p:cNvGraphicFramePr>
          <p:nvPr>
            <p:extLst>
              <p:ext uri="{D42A27DB-BD31-4B8C-83A1-F6EECF244321}">
                <p14:modId xmlns:p14="http://schemas.microsoft.com/office/powerpoint/2010/main" val="2649404923"/>
              </p:ext>
            </p:extLst>
          </p:nvPr>
        </p:nvGraphicFramePr>
        <p:xfrm>
          <a:off x="1653220" y="2868240"/>
          <a:ext cx="4762220" cy="1854200"/>
        </p:xfrm>
        <a:graphic>
          <a:graphicData uri="http://schemas.openxmlformats.org/drawingml/2006/table">
            <a:tbl>
              <a:tblPr firstRow="1" bandRow="1">
                <a:tableStyleId>{5940675A-B579-460E-94D1-54222C63F5DA}</a:tableStyleId>
              </a:tblPr>
              <a:tblGrid>
                <a:gridCol w="2381110">
                  <a:extLst>
                    <a:ext uri="{9D8B030D-6E8A-4147-A177-3AD203B41FA5}">
                      <a16:colId xmlns:a16="http://schemas.microsoft.com/office/drawing/2014/main" xmlns="" val="3494355200"/>
                    </a:ext>
                  </a:extLst>
                </a:gridCol>
                <a:gridCol w="2381110">
                  <a:extLst>
                    <a:ext uri="{9D8B030D-6E8A-4147-A177-3AD203B41FA5}">
                      <a16:colId xmlns:a16="http://schemas.microsoft.com/office/drawing/2014/main" xmlns="" val="4167971296"/>
                    </a:ext>
                  </a:extLst>
                </a:gridCol>
              </a:tblGrid>
              <a:tr h="370840">
                <a:tc>
                  <a:txBody>
                    <a:bodyPr/>
                    <a:lstStyle/>
                    <a:p>
                      <a:pPr marL="0" indent="0">
                        <a:buNone/>
                      </a:pPr>
                      <a:r>
                        <a:rPr lang="en-US" dirty="0" smtClean="0"/>
                        <a:t>abs()</a:t>
                      </a:r>
                      <a:endParaRPr lang="en-US" dirty="0"/>
                    </a:p>
                  </a:txBody>
                  <a:tcPr/>
                </a:tc>
                <a:tc>
                  <a:txBody>
                    <a:bodyPr/>
                    <a:lstStyle/>
                    <a:p>
                      <a:r>
                        <a:rPr lang="en-US" dirty="0" smtClean="0"/>
                        <a:t>reversed(</a:t>
                      </a:r>
                      <a:r>
                        <a:rPr lang="en-US" dirty="0" err="1" smtClean="0"/>
                        <a:t>seq</a:t>
                      </a:r>
                      <a:r>
                        <a:rPr lang="en-US" dirty="0" smtClean="0"/>
                        <a:t>)</a:t>
                      </a:r>
                      <a:endParaRPr lang="en-US" dirty="0"/>
                    </a:p>
                  </a:txBody>
                  <a:tcPr/>
                </a:tc>
                <a:extLst>
                  <a:ext uri="{0D108BD9-81ED-4DB2-BD59-A6C34878D82A}">
                    <a16:rowId xmlns:a16="http://schemas.microsoft.com/office/drawing/2014/main" xmlns="" val="6059655"/>
                  </a:ext>
                </a:extLst>
              </a:tr>
              <a:tr h="370840">
                <a:tc>
                  <a:txBody>
                    <a:bodyPr/>
                    <a:lstStyle/>
                    <a:p>
                      <a:r>
                        <a:rPr lang="en-US" dirty="0" err="1" smtClean="0"/>
                        <a:t>dict</a:t>
                      </a:r>
                      <a:r>
                        <a:rPr lang="en-US" dirty="0" smtClean="0"/>
                        <a:t>()</a:t>
                      </a:r>
                      <a:endParaRPr lang="en-US" dirty="0"/>
                    </a:p>
                  </a:txBody>
                  <a:tcPr/>
                </a:tc>
                <a:tc>
                  <a:txBody>
                    <a:bodyPr/>
                    <a:lstStyle/>
                    <a:p>
                      <a:r>
                        <a:rPr lang="en-US" dirty="0" smtClean="0"/>
                        <a:t>filter()</a:t>
                      </a:r>
                      <a:endParaRPr lang="en-US" dirty="0"/>
                    </a:p>
                  </a:txBody>
                  <a:tcPr/>
                </a:tc>
                <a:extLst>
                  <a:ext uri="{0D108BD9-81ED-4DB2-BD59-A6C34878D82A}">
                    <a16:rowId xmlns:a16="http://schemas.microsoft.com/office/drawing/2014/main" xmlns="" val="2216720985"/>
                  </a:ext>
                </a:extLst>
              </a:tr>
              <a:tr h="370840">
                <a:tc>
                  <a:txBody>
                    <a:bodyPr/>
                    <a:lstStyle/>
                    <a:p>
                      <a:r>
                        <a:rPr lang="en-US" dirty="0" err="1" smtClean="0"/>
                        <a:t>len</a:t>
                      </a:r>
                      <a:r>
                        <a:rPr lang="en-US" dirty="0" smtClean="0"/>
                        <a:t>(s)</a:t>
                      </a:r>
                      <a:endParaRPr lang="en-US" dirty="0"/>
                    </a:p>
                  </a:txBody>
                  <a:tcPr/>
                </a:tc>
                <a:tc>
                  <a:txBody>
                    <a:bodyPr/>
                    <a:lstStyle/>
                    <a:p>
                      <a:r>
                        <a:rPr lang="en-US" dirty="0" smtClean="0"/>
                        <a:t>zip()</a:t>
                      </a:r>
                      <a:endParaRPr lang="en-US" dirty="0"/>
                    </a:p>
                  </a:txBody>
                  <a:tcPr/>
                </a:tc>
                <a:extLst>
                  <a:ext uri="{0D108BD9-81ED-4DB2-BD59-A6C34878D82A}">
                    <a16:rowId xmlns:a16="http://schemas.microsoft.com/office/drawing/2014/main" xmlns="" val="3063484642"/>
                  </a:ext>
                </a:extLst>
              </a:tr>
              <a:tr h="370840">
                <a:tc>
                  <a:txBody>
                    <a:bodyPr/>
                    <a:lstStyle/>
                    <a:p>
                      <a:r>
                        <a:rPr lang="en-US" dirty="0" err="1" smtClean="0"/>
                        <a:t>ord</a:t>
                      </a:r>
                      <a:r>
                        <a:rPr lang="en-US" dirty="0" smtClean="0"/>
                        <a:t>(c)</a:t>
                      </a:r>
                      <a:endParaRPr lang="en-US" dirty="0"/>
                    </a:p>
                  </a:txBody>
                  <a:tcPr/>
                </a:tc>
                <a:tc>
                  <a:txBody>
                    <a:bodyPr/>
                    <a:lstStyle/>
                    <a:p>
                      <a:r>
                        <a:rPr lang="en-US" dirty="0" smtClean="0"/>
                        <a:t>range()</a:t>
                      </a:r>
                      <a:endParaRPr lang="en-US" dirty="0"/>
                    </a:p>
                  </a:txBody>
                  <a:tcPr/>
                </a:tc>
                <a:extLst>
                  <a:ext uri="{0D108BD9-81ED-4DB2-BD59-A6C34878D82A}">
                    <a16:rowId xmlns:a16="http://schemas.microsoft.com/office/drawing/2014/main" xmlns="" val="1464079841"/>
                  </a:ext>
                </a:extLst>
              </a:tr>
              <a:tr h="370840">
                <a:tc>
                  <a:txBody>
                    <a:bodyPr/>
                    <a:lstStyle/>
                    <a:p>
                      <a:r>
                        <a:rPr lang="en-US" dirty="0" smtClean="0"/>
                        <a:t>pow(x, y[, z])</a:t>
                      </a:r>
                      <a:endParaRPr lang="en-US" dirty="0"/>
                    </a:p>
                  </a:txBody>
                  <a:tcPr/>
                </a:tc>
                <a:tc>
                  <a:txBody>
                    <a:bodyPr/>
                    <a:lstStyle/>
                    <a:p>
                      <a:r>
                        <a:rPr lang="en-US" dirty="0" smtClean="0"/>
                        <a:t>max()</a:t>
                      </a:r>
                      <a:endParaRPr lang="en-US" dirty="0"/>
                    </a:p>
                  </a:txBody>
                  <a:tcPr/>
                </a:tc>
                <a:extLst>
                  <a:ext uri="{0D108BD9-81ED-4DB2-BD59-A6C34878D82A}">
                    <a16:rowId xmlns:a16="http://schemas.microsoft.com/office/drawing/2014/main" xmlns="" val="1933663979"/>
                  </a:ext>
                </a:extLst>
              </a:tr>
            </a:tbl>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814854579"/>
              </p:ext>
            </p:extLst>
          </p:nvPr>
        </p:nvGraphicFramePr>
        <p:xfrm>
          <a:off x="8182070" y="4466046"/>
          <a:ext cx="914400" cy="806450"/>
        </p:xfrm>
        <a:graphic>
          <a:graphicData uri="http://schemas.openxmlformats.org/presentationml/2006/ole">
            <mc:AlternateContent xmlns:mc="http://schemas.openxmlformats.org/markup-compatibility/2006">
              <mc:Choice xmlns:v="urn:schemas-microsoft-com:vml" Requires="v">
                <p:oleObj spid="_x0000_s1027" name="Packager Shell Object" showAsIcon="1" r:id="rId5" imgW="914400" imgH="806400" progId="Package">
                  <p:embed/>
                </p:oleObj>
              </mc:Choice>
              <mc:Fallback>
                <p:oleObj name="Packager Shell Object" showAsIcon="1" r:id="rId5" imgW="914400" imgH="806400" progId="Package">
                  <p:embed/>
                  <p:pic>
                    <p:nvPicPr>
                      <p:cNvPr id="0" name=""/>
                      <p:cNvPicPr/>
                      <p:nvPr/>
                    </p:nvPicPr>
                    <p:blipFill>
                      <a:blip r:embed="rId6"/>
                      <a:stretch>
                        <a:fillRect/>
                      </a:stretch>
                    </p:blipFill>
                    <p:spPr>
                      <a:xfrm>
                        <a:off x="8182070" y="4466046"/>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3247260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flipV="1">
            <a:off x="934565" y="498994"/>
            <a:ext cx="8209435" cy="45719"/>
          </a:xfrm>
          <a:prstGeom prst="rect">
            <a:avLst/>
          </a:prstGeom>
          <a:solidFill>
            <a:schemeClr val="tx1"/>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a:ln>
                  <a:noFill/>
                </a:ln>
                <a:solidFill>
                  <a:schemeClr val="tx1"/>
                </a:solidFill>
                <a:effectLst/>
                <a:uLnTx/>
                <a:uFillTx/>
                <a:latin typeface="+mj-lt"/>
                <a:ea typeface="+mj-ea"/>
                <a:cs typeface="+mj-cs"/>
              </a:rPr>
              <a: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Title 1"/>
          <p:cNvSpPr txBox="1">
            <a:spLocks/>
          </p:cNvSpPr>
          <p:nvPr/>
        </p:nvSpPr>
        <p:spPr>
          <a:xfrm>
            <a:off x="1811" y="498998"/>
            <a:ext cx="914509" cy="45719"/>
          </a:xfrm>
          <a:prstGeom prst="rect">
            <a:avLst/>
          </a:prstGeom>
          <a:solidFill>
            <a:srgbClr val="00CC00"/>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a:t>
            </a:r>
          </a:p>
        </p:txBody>
      </p:sp>
      <p:sp>
        <p:nvSpPr>
          <p:cNvPr id="15" name="Rectangle 14"/>
          <p:cNvSpPr/>
          <p:nvPr/>
        </p:nvSpPr>
        <p:spPr>
          <a:xfrm>
            <a:off x="-22339" y="4869271"/>
            <a:ext cx="4751622" cy="24622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rgbClr val="006699"/>
                </a:solidFill>
                <a:latin typeface="Bookman Old Style" panose="02050604050505020204" pitchFamily="18" charset="0"/>
                <a:cs typeface="Arial" panose="020B0604020202020204" pitchFamily="34" charset="0"/>
              </a:rPr>
              <a:t>www.npntraining.com/masters-program/big-data-architect-training.php</a:t>
            </a:r>
            <a:endParaRPr lang="en-IN" sz="1000" dirty="0">
              <a:solidFill>
                <a:srgbClr val="006699"/>
              </a:solidFill>
              <a:latin typeface="Bookman Old Style" panose="02050604050505020204" pitchFamily="18" charset="0"/>
              <a:cs typeface="Arial" panose="020B0604020202020204" pitchFamily="34" charset="0"/>
            </a:endParaRPr>
          </a:p>
        </p:txBody>
      </p:sp>
      <p:sp>
        <p:nvSpPr>
          <p:cNvPr id="8" name="Rectangle 7"/>
          <p:cNvSpPr/>
          <p:nvPr/>
        </p:nvSpPr>
        <p:spPr>
          <a:xfrm>
            <a:off x="501070" y="648786"/>
            <a:ext cx="8135075" cy="2239074"/>
          </a:xfrm>
          <a:prstGeom prst="rect">
            <a:avLst/>
          </a:prstGeom>
        </p:spPr>
        <p:txBody>
          <a:bodyPr wrap="square">
            <a:spAutoFit/>
          </a:bodyPr>
          <a:lstStyle/>
          <a:p>
            <a:r>
              <a:rPr lang="en-US" sz="1500" dirty="0" smtClean="0"/>
              <a:t>As Discussed earlier, </a:t>
            </a:r>
            <a:r>
              <a:rPr lang="en-US" sz="1500" dirty="0"/>
              <a:t>function doesn’t need to have a name. A lambda expression in Python allows us to create anonymous python functions, and we use the ‘lambda’ keyword for </a:t>
            </a:r>
            <a:r>
              <a:rPr lang="en-US" sz="1500" dirty="0" smtClean="0"/>
              <a:t>it.</a:t>
            </a:r>
          </a:p>
          <a:p>
            <a:endParaRPr lang="en-US" sz="1500" dirty="0">
              <a:solidFill>
                <a:srgbClr val="252830"/>
              </a:solidFill>
              <a:latin typeface="Calibri (Body)"/>
            </a:endParaRPr>
          </a:p>
          <a:p>
            <a:r>
              <a:rPr lang="en-US" sz="1500" b="1" dirty="0"/>
              <a:t>Syntax for a lambda </a:t>
            </a:r>
            <a:r>
              <a:rPr lang="en-US" sz="1500" b="1" dirty="0" smtClean="0"/>
              <a:t>expression:</a:t>
            </a:r>
          </a:p>
          <a:p>
            <a:pPr>
              <a:lnSpc>
                <a:spcPct val="150000"/>
              </a:lnSpc>
            </a:pPr>
            <a:r>
              <a:rPr lang="en-US" dirty="0"/>
              <a:t>	</a:t>
            </a:r>
            <a:r>
              <a:rPr lang="en-US" sz="1500" dirty="0" smtClean="0"/>
              <a:t>lambda </a:t>
            </a:r>
            <a:r>
              <a:rPr lang="en-US" sz="1500" dirty="0" err="1" smtClean="0"/>
              <a:t>arguments:expression</a:t>
            </a:r>
            <a:endParaRPr lang="en-US" sz="1500" dirty="0" smtClean="0"/>
          </a:p>
          <a:p>
            <a:pPr>
              <a:lnSpc>
                <a:spcPct val="150000"/>
              </a:lnSpc>
            </a:pPr>
            <a:endParaRPr lang="en-US" sz="1500" dirty="0"/>
          </a:p>
          <a:p>
            <a:pPr marL="285750" indent="-285750">
              <a:buFont typeface="Arial" panose="020B0604020202020204" pitchFamily="34" charset="0"/>
              <a:buChar char="•"/>
            </a:pPr>
            <a:r>
              <a:rPr lang="en-US" sz="1500" dirty="0" smtClean="0"/>
              <a:t>Lambda can </a:t>
            </a:r>
            <a:r>
              <a:rPr lang="en-US" sz="1500" dirty="0"/>
              <a:t>have any number of arguments, but only one expression. It evaluates the value of that expression, and returns the result. </a:t>
            </a:r>
            <a:endParaRPr lang="en-US" sz="1500" dirty="0">
              <a:solidFill>
                <a:srgbClr val="252830"/>
              </a:solidFill>
              <a:latin typeface="Calibri (Body)"/>
            </a:endParaRPr>
          </a:p>
        </p:txBody>
      </p:sp>
      <p:pic>
        <p:nvPicPr>
          <p:cNvPr id="21" name="Picture 20" descr="http://pixabay.com/static/uploads/photo/2013/07/13/10/48/check-157822_640.png"/>
          <p:cNvPicPr>
            <a:picLocks noChangeAspect="1" noChangeArrowheads="1"/>
          </p:cNvPicPr>
          <p:nvPr/>
        </p:nvPicPr>
        <p:blipFill>
          <a:blip r:embed="rId2" cstate="print"/>
          <a:srcRect/>
          <a:stretch>
            <a:fillRect/>
          </a:stretch>
        </p:blipFill>
        <p:spPr bwMode="auto">
          <a:xfrm>
            <a:off x="273052" y="728310"/>
            <a:ext cx="211538" cy="199048"/>
          </a:xfrm>
          <a:prstGeom prst="rect">
            <a:avLst/>
          </a:prstGeom>
          <a:noFill/>
        </p:spPr>
      </p:pic>
      <p:sp>
        <p:nvSpPr>
          <p:cNvPr id="25" name="Rectangle 24"/>
          <p:cNvSpPr/>
          <p:nvPr/>
        </p:nvSpPr>
        <p:spPr>
          <a:xfrm>
            <a:off x="78615" y="37020"/>
            <a:ext cx="6682470" cy="430887"/>
          </a:xfrm>
          <a:prstGeom prst="rect">
            <a:avLst/>
          </a:prstGeom>
        </p:spPr>
        <p:txBody>
          <a:bodyPr wrap="square">
            <a:spAutoFit/>
          </a:bodyPr>
          <a:lstStyle/>
          <a:p>
            <a:r>
              <a:rPr lang="en-IN" sz="2200" dirty="0" smtClean="0">
                <a:solidFill>
                  <a:srgbClr val="003399"/>
                </a:solidFill>
                <a:latin typeface="Century Gothic" panose="020B0502020202020204" pitchFamily="34" charset="0"/>
              </a:rPr>
              <a:t>Lambda </a:t>
            </a:r>
            <a:r>
              <a:rPr lang="en-IN" sz="2200" dirty="0">
                <a:solidFill>
                  <a:srgbClr val="003399"/>
                </a:solidFill>
                <a:latin typeface="Century Gothic" panose="020B0502020202020204" pitchFamily="34" charset="0"/>
              </a:rPr>
              <a:t>Functions</a:t>
            </a:r>
          </a:p>
        </p:txBody>
      </p:sp>
      <p:sp>
        <p:nvSpPr>
          <p:cNvPr id="9" name="Rectangle 8"/>
          <p:cNvSpPr/>
          <p:nvPr/>
        </p:nvSpPr>
        <p:spPr>
          <a:xfrm>
            <a:off x="2382915" y="3186230"/>
            <a:ext cx="3123501" cy="1171039"/>
          </a:xfrm>
          <a:prstGeom prst="rect">
            <a:avLst/>
          </a:prstGeom>
          <a:solidFill>
            <a:schemeClr val="bg1"/>
          </a:solidFill>
          <a:ln w="9525">
            <a:prstDash val="lgDash"/>
          </a:ln>
        </p:spPr>
        <p:style>
          <a:lnRef idx="2">
            <a:schemeClr val="dk1">
              <a:shade val="50000"/>
            </a:schemeClr>
          </a:lnRef>
          <a:fillRef idx="1">
            <a:schemeClr val="dk1"/>
          </a:fillRef>
          <a:effectRef idx="0">
            <a:schemeClr val="dk1"/>
          </a:effectRef>
          <a:fontRef idx="minor">
            <a:schemeClr val="lt1"/>
          </a:fontRef>
        </p:style>
        <p:txBody>
          <a:bodyPr rtlCol="0" anchor="t"/>
          <a:lstStyle/>
          <a:p>
            <a:pPr>
              <a:lnSpc>
                <a:spcPct val="150000"/>
              </a:lnSpc>
            </a:pPr>
            <a:r>
              <a:rPr lang="pt-BR" sz="1400" dirty="0">
                <a:solidFill>
                  <a:schemeClr val="tx1"/>
                </a:solidFill>
                <a:latin typeface="Consolas" panose="020B0609020204030204" pitchFamily="49" charset="0"/>
              </a:rPr>
              <a:t>myvar=lambda a,b:(a*b)+2</a:t>
            </a:r>
          </a:p>
          <a:p>
            <a:pPr>
              <a:lnSpc>
                <a:spcPct val="150000"/>
              </a:lnSpc>
            </a:pPr>
            <a:r>
              <a:rPr lang="pt-BR" sz="1400" dirty="0">
                <a:solidFill>
                  <a:schemeClr val="tx1"/>
                </a:solidFill>
                <a:latin typeface="Consolas" panose="020B0609020204030204" pitchFamily="49" charset="0"/>
              </a:rPr>
              <a:t>myvar(3,5</a:t>
            </a:r>
            <a:r>
              <a:rPr lang="pt-BR" sz="1400" dirty="0" smtClean="0">
                <a:solidFill>
                  <a:schemeClr val="tx1"/>
                </a:solidFill>
                <a:latin typeface="Consolas" panose="020B0609020204030204" pitchFamily="49" charset="0"/>
              </a:rPr>
              <a:t>)</a:t>
            </a:r>
          </a:p>
          <a:p>
            <a:pPr>
              <a:lnSpc>
                <a:spcPct val="150000"/>
              </a:lnSpc>
            </a:pPr>
            <a:r>
              <a:rPr lang="en-US" sz="1400" b="1" u="sng" dirty="0">
                <a:solidFill>
                  <a:schemeClr val="accent6"/>
                </a:solidFill>
                <a:latin typeface="Consolas" panose="020B0609020204030204" pitchFamily="49" charset="0"/>
              </a:rPr>
              <a:t>Output:</a:t>
            </a:r>
            <a:r>
              <a:rPr lang="en-US" sz="1400" b="1" dirty="0">
                <a:solidFill>
                  <a:schemeClr val="accent6"/>
                </a:solidFill>
                <a:latin typeface="Consolas" panose="020B0609020204030204" pitchFamily="49" charset="0"/>
              </a:rPr>
              <a:t> </a:t>
            </a:r>
            <a:r>
              <a:rPr lang="en-US" sz="1400" b="1" dirty="0" smtClean="0">
                <a:solidFill>
                  <a:schemeClr val="tx1"/>
                </a:solidFill>
                <a:latin typeface="Consolas" panose="020B0609020204030204" pitchFamily="49" charset="0"/>
              </a:rPr>
              <a:t>17</a:t>
            </a:r>
            <a:endParaRPr lang="en-US" sz="1400" b="1" dirty="0">
              <a:solidFill>
                <a:schemeClr val="tx1"/>
              </a:solidFill>
              <a:latin typeface="Consolas" panose="020B0609020204030204" pitchFamily="49" charset="0"/>
            </a:endParaRPr>
          </a:p>
          <a:p>
            <a:pPr>
              <a:lnSpc>
                <a:spcPct val="150000"/>
              </a:lnSpc>
            </a:pPr>
            <a:endParaRPr lang="en-US" sz="14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6802407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flipV="1">
            <a:off x="934565" y="498994"/>
            <a:ext cx="8209435" cy="45719"/>
          </a:xfrm>
          <a:prstGeom prst="rect">
            <a:avLst/>
          </a:prstGeom>
          <a:solidFill>
            <a:schemeClr val="tx1"/>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a:ln>
                  <a:noFill/>
                </a:ln>
                <a:solidFill>
                  <a:schemeClr val="tx1"/>
                </a:solidFill>
                <a:effectLst/>
                <a:uLnTx/>
                <a:uFillTx/>
                <a:latin typeface="+mj-lt"/>
                <a:ea typeface="+mj-ea"/>
                <a:cs typeface="+mj-cs"/>
              </a:rPr>
              <a: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Title 1"/>
          <p:cNvSpPr txBox="1">
            <a:spLocks/>
          </p:cNvSpPr>
          <p:nvPr/>
        </p:nvSpPr>
        <p:spPr>
          <a:xfrm>
            <a:off x="1811" y="498998"/>
            <a:ext cx="914509" cy="45719"/>
          </a:xfrm>
          <a:prstGeom prst="rect">
            <a:avLst/>
          </a:prstGeom>
          <a:solidFill>
            <a:srgbClr val="00CC00"/>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a:t>
            </a:r>
          </a:p>
        </p:txBody>
      </p:sp>
      <p:sp>
        <p:nvSpPr>
          <p:cNvPr id="15" name="Rectangle 14"/>
          <p:cNvSpPr/>
          <p:nvPr/>
        </p:nvSpPr>
        <p:spPr>
          <a:xfrm>
            <a:off x="-22339" y="4869271"/>
            <a:ext cx="4751622" cy="24622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rgbClr val="006699"/>
                </a:solidFill>
                <a:latin typeface="Bookman Old Style" panose="02050604050505020204" pitchFamily="18" charset="0"/>
                <a:cs typeface="Arial" panose="020B0604020202020204" pitchFamily="34" charset="0"/>
              </a:rPr>
              <a:t>www.npntraining.com/masters-program/big-data-architect-training.php</a:t>
            </a:r>
            <a:endParaRPr lang="en-IN" sz="1000" dirty="0">
              <a:solidFill>
                <a:srgbClr val="006699"/>
              </a:solidFill>
              <a:latin typeface="Bookman Old Style" panose="02050604050505020204" pitchFamily="18" charset="0"/>
              <a:cs typeface="Arial" panose="020B0604020202020204" pitchFamily="34" charset="0"/>
            </a:endParaRPr>
          </a:p>
        </p:txBody>
      </p:sp>
      <p:sp>
        <p:nvSpPr>
          <p:cNvPr id="8" name="Rectangle 7"/>
          <p:cNvSpPr/>
          <p:nvPr/>
        </p:nvSpPr>
        <p:spPr>
          <a:xfrm>
            <a:off x="501070" y="648786"/>
            <a:ext cx="8135075" cy="1384995"/>
          </a:xfrm>
          <a:prstGeom prst="rect">
            <a:avLst/>
          </a:prstGeom>
        </p:spPr>
        <p:txBody>
          <a:bodyPr wrap="square">
            <a:spAutoFit/>
          </a:bodyPr>
          <a:lstStyle/>
          <a:p>
            <a:r>
              <a:rPr lang="en-US" sz="1400" dirty="0">
                <a:solidFill>
                  <a:srgbClr val="252830"/>
                </a:solidFill>
                <a:latin typeface="Calibri (Body)"/>
              </a:rPr>
              <a:t>Recursion is using something to define itself. In other words, it is something calling itself</a:t>
            </a:r>
            <a:r>
              <a:rPr lang="en-US" sz="1400" dirty="0" smtClean="0">
                <a:solidFill>
                  <a:srgbClr val="252830"/>
                </a:solidFill>
                <a:latin typeface="Calibri (Body)"/>
              </a:rPr>
              <a:t>.</a:t>
            </a:r>
          </a:p>
          <a:p>
            <a:endParaRPr lang="en-US" sz="1400" dirty="0">
              <a:solidFill>
                <a:srgbClr val="252830"/>
              </a:solidFill>
              <a:latin typeface="Calibri (Body)"/>
            </a:endParaRPr>
          </a:p>
          <a:p>
            <a:r>
              <a:rPr lang="en-US" sz="1400" dirty="0">
                <a:solidFill>
                  <a:srgbClr val="252830"/>
                </a:solidFill>
                <a:latin typeface="Calibri (Body)"/>
              </a:rPr>
              <a:t>In Python functions, recursion is when a function calls </a:t>
            </a:r>
            <a:r>
              <a:rPr lang="en-US" sz="1400" dirty="0" smtClean="0">
                <a:solidFill>
                  <a:srgbClr val="252830"/>
                </a:solidFill>
                <a:latin typeface="Calibri (Body)"/>
              </a:rPr>
              <a:t>itself.</a:t>
            </a:r>
          </a:p>
          <a:p>
            <a:endParaRPr lang="en-US" sz="1400" dirty="0">
              <a:solidFill>
                <a:srgbClr val="252830"/>
              </a:solidFill>
              <a:latin typeface="Calibri (Body)"/>
            </a:endParaRPr>
          </a:p>
          <a:p>
            <a:r>
              <a:rPr lang="en-US" sz="1400" b="1" dirty="0" smtClean="0">
                <a:solidFill>
                  <a:srgbClr val="252830"/>
                </a:solidFill>
                <a:latin typeface="Calibri (Body)"/>
              </a:rPr>
              <a:t>	Example </a:t>
            </a:r>
            <a:r>
              <a:rPr lang="en-US" sz="1400" dirty="0" smtClean="0">
                <a:solidFill>
                  <a:srgbClr val="252830"/>
                </a:solidFill>
                <a:latin typeface="Calibri (Body)"/>
              </a:rPr>
              <a:t>– Calculating factorial of number - </a:t>
            </a:r>
            <a:r>
              <a:rPr lang="en-US" sz="1400" dirty="0">
                <a:solidFill>
                  <a:srgbClr val="252830"/>
                </a:solidFill>
                <a:latin typeface="Calibri (Body)"/>
              </a:rPr>
              <a:t>n!=n*n-1*n-2*…*2*1</a:t>
            </a:r>
          </a:p>
          <a:p>
            <a:endParaRPr lang="en-US" sz="1400" dirty="0">
              <a:solidFill>
                <a:srgbClr val="252830"/>
              </a:solidFill>
              <a:latin typeface="Calibri (Body)"/>
            </a:endParaRPr>
          </a:p>
        </p:txBody>
      </p:sp>
      <p:pic>
        <p:nvPicPr>
          <p:cNvPr id="21" name="Picture 20" descr="http://pixabay.com/static/uploads/photo/2013/07/13/10/48/check-157822_640.png"/>
          <p:cNvPicPr>
            <a:picLocks noChangeAspect="1" noChangeArrowheads="1"/>
          </p:cNvPicPr>
          <p:nvPr/>
        </p:nvPicPr>
        <p:blipFill>
          <a:blip r:embed="rId2" cstate="print"/>
          <a:srcRect/>
          <a:stretch>
            <a:fillRect/>
          </a:stretch>
        </p:blipFill>
        <p:spPr bwMode="auto">
          <a:xfrm>
            <a:off x="273052" y="728310"/>
            <a:ext cx="211538" cy="199048"/>
          </a:xfrm>
          <a:prstGeom prst="rect">
            <a:avLst/>
          </a:prstGeom>
          <a:noFill/>
        </p:spPr>
      </p:pic>
      <p:sp>
        <p:nvSpPr>
          <p:cNvPr id="25" name="Rectangle 24"/>
          <p:cNvSpPr/>
          <p:nvPr/>
        </p:nvSpPr>
        <p:spPr>
          <a:xfrm>
            <a:off x="78615" y="37020"/>
            <a:ext cx="6682470" cy="430887"/>
          </a:xfrm>
          <a:prstGeom prst="rect">
            <a:avLst/>
          </a:prstGeom>
        </p:spPr>
        <p:txBody>
          <a:bodyPr wrap="square">
            <a:spAutoFit/>
          </a:bodyPr>
          <a:lstStyle/>
          <a:p>
            <a:r>
              <a:rPr lang="en-IN" sz="2200" dirty="0" smtClean="0">
                <a:solidFill>
                  <a:srgbClr val="003399"/>
                </a:solidFill>
                <a:latin typeface="Century Gothic" panose="020B0502020202020204" pitchFamily="34" charset="0"/>
              </a:rPr>
              <a:t>Recursive </a:t>
            </a:r>
            <a:r>
              <a:rPr lang="en-IN" sz="2200" dirty="0">
                <a:solidFill>
                  <a:srgbClr val="003399"/>
                </a:solidFill>
                <a:latin typeface="Century Gothic" panose="020B0502020202020204" pitchFamily="34" charset="0"/>
              </a:rPr>
              <a:t>Functions</a:t>
            </a:r>
          </a:p>
        </p:txBody>
      </p:sp>
      <p:pic>
        <p:nvPicPr>
          <p:cNvPr id="9" name="Picture 8" descr="http://pixabay.com/static/uploads/photo/2013/07/13/10/48/check-157822_640.png"/>
          <p:cNvPicPr>
            <a:picLocks noChangeAspect="1" noChangeArrowheads="1"/>
          </p:cNvPicPr>
          <p:nvPr/>
        </p:nvPicPr>
        <p:blipFill>
          <a:blip r:embed="rId2" cstate="print"/>
          <a:srcRect/>
          <a:stretch>
            <a:fillRect/>
          </a:stretch>
        </p:blipFill>
        <p:spPr bwMode="auto">
          <a:xfrm>
            <a:off x="267524" y="1150765"/>
            <a:ext cx="211538" cy="199048"/>
          </a:xfrm>
          <a:prstGeom prst="rect">
            <a:avLst/>
          </a:prstGeom>
          <a:noFill/>
        </p:spPr>
      </p:pic>
      <p:sp>
        <p:nvSpPr>
          <p:cNvPr id="10" name="Rectangle 9"/>
          <p:cNvSpPr/>
          <p:nvPr/>
        </p:nvSpPr>
        <p:spPr>
          <a:xfrm>
            <a:off x="1538005" y="1938503"/>
            <a:ext cx="5107865" cy="1670182"/>
          </a:xfrm>
          <a:prstGeom prst="rect">
            <a:avLst/>
          </a:prstGeom>
          <a:solidFill>
            <a:schemeClr val="bg1"/>
          </a:solidFill>
          <a:ln w="9525">
            <a:prstDash val="lgDash"/>
          </a:ln>
        </p:spPr>
        <p:style>
          <a:lnRef idx="2">
            <a:schemeClr val="dk1">
              <a:shade val="50000"/>
            </a:schemeClr>
          </a:lnRef>
          <a:fillRef idx="1">
            <a:schemeClr val="dk1"/>
          </a:fillRef>
          <a:effectRef idx="0">
            <a:schemeClr val="dk1"/>
          </a:effectRef>
          <a:fontRef idx="minor">
            <a:schemeClr val="lt1"/>
          </a:fontRef>
        </p:style>
        <p:txBody>
          <a:bodyPr rtlCol="0" anchor="t"/>
          <a:lstStyle/>
          <a:p>
            <a:r>
              <a:rPr lang="pt-BR" sz="1400" dirty="0">
                <a:solidFill>
                  <a:schemeClr val="tx1"/>
                </a:solidFill>
                <a:latin typeface="Consolas" panose="020B0609020204030204" pitchFamily="49" charset="0"/>
              </a:rPr>
              <a:t>def facto(n):</a:t>
            </a:r>
          </a:p>
          <a:p>
            <a:r>
              <a:rPr lang="pt-BR" sz="1400" dirty="0">
                <a:solidFill>
                  <a:schemeClr val="tx1"/>
                </a:solidFill>
                <a:latin typeface="Consolas" panose="020B0609020204030204" pitchFamily="49" charset="0"/>
              </a:rPr>
              <a:t>if n==1:</a:t>
            </a:r>
          </a:p>
          <a:p>
            <a:r>
              <a:rPr lang="pt-BR" sz="1400" dirty="0">
                <a:solidFill>
                  <a:schemeClr val="tx1"/>
                </a:solidFill>
                <a:latin typeface="Consolas" panose="020B0609020204030204" pitchFamily="49" charset="0"/>
              </a:rPr>
              <a:t>return 1</a:t>
            </a:r>
          </a:p>
          <a:p>
            <a:r>
              <a:rPr lang="pt-BR" sz="1400" dirty="0">
                <a:solidFill>
                  <a:schemeClr val="tx1"/>
                </a:solidFill>
                <a:latin typeface="Consolas" panose="020B0609020204030204" pitchFamily="49" charset="0"/>
              </a:rPr>
              <a:t>return n*facto(n-1</a:t>
            </a:r>
            <a:r>
              <a:rPr lang="pt-BR" sz="1400" dirty="0" smtClean="0">
                <a:solidFill>
                  <a:schemeClr val="tx1"/>
                </a:solidFill>
                <a:latin typeface="Consolas" panose="020B0609020204030204" pitchFamily="49" charset="0"/>
              </a:rPr>
              <a:t>)</a:t>
            </a:r>
          </a:p>
          <a:p>
            <a:endParaRPr lang="pt-BR" sz="1400" dirty="0">
              <a:solidFill>
                <a:schemeClr val="tx1"/>
              </a:solidFill>
              <a:latin typeface="Consolas" panose="020B0609020204030204" pitchFamily="49" charset="0"/>
            </a:endParaRPr>
          </a:p>
          <a:p>
            <a:r>
              <a:rPr lang="pt-BR" sz="1400" dirty="0">
                <a:solidFill>
                  <a:schemeClr val="tx1"/>
                </a:solidFill>
                <a:latin typeface="Consolas" panose="020B0609020204030204" pitchFamily="49" charset="0"/>
              </a:rPr>
              <a:t>facto(5</a:t>
            </a:r>
            <a:r>
              <a:rPr lang="pt-BR" sz="1400" dirty="0" smtClean="0">
                <a:solidFill>
                  <a:schemeClr val="tx1"/>
                </a:solidFill>
                <a:latin typeface="Consolas" panose="020B0609020204030204" pitchFamily="49" charset="0"/>
              </a:rPr>
              <a:t>)</a:t>
            </a:r>
          </a:p>
          <a:p>
            <a:r>
              <a:rPr lang="en-US" sz="1400" b="1" u="sng" dirty="0" smtClean="0">
                <a:solidFill>
                  <a:schemeClr val="accent6"/>
                </a:solidFill>
                <a:latin typeface="Consolas" panose="020B0609020204030204" pitchFamily="49" charset="0"/>
              </a:rPr>
              <a:t>Output</a:t>
            </a:r>
            <a:r>
              <a:rPr lang="en-US" sz="1400" b="1" u="sng" dirty="0">
                <a:solidFill>
                  <a:schemeClr val="accent6"/>
                </a:solidFill>
                <a:latin typeface="Consolas" panose="020B0609020204030204" pitchFamily="49" charset="0"/>
              </a:rPr>
              <a:t>:</a:t>
            </a:r>
            <a:r>
              <a:rPr lang="en-US" sz="1400" b="1" dirty="0">
                <a:solidFill>
                  <a:schemeClr val="accent6"/>
                </a:solidFill>
                <a:latin typeface="Consolas" panose="020B0609020204030204" pitchFamily="49" charset="0"/>
              </a:rPr>
              <a:t> </a:t>
            </a:r>
            <a:r>
              <a:rPr lang="en-US" sz="1400" b="1" dirty="0" smtClean="0">
                <a:solidFill>
                  <a:schemeClr val="tx1"/>
                </a:solidFill>
                <a:latin typeface="Consolas" panose="020B0609020204030204" pitchFamily="49" charset="0"/>
              </a:rPr>
              <a:t>120</a:t>
            </a:r>
            <a:endParaRPr lang="en-US" sz="1400" b="1" dirty="0">
              <a:solidFill>
                <a:schemeClr val="tx1"/>
              </a:solidFill>
              <a:latin typeface="Consolas" panose="020B0609020204030204" pitchFamily="49" charset="0"/>
            </a:endParaRPr>
          </a:p>
          <a:p>
            <a:pPr lvl="1"/>
            <a:endParaRPr lang="pt-BR" sz="1400" dirty="0" smtClean="0">
              <a:solidFill>
                <a:schemeClr val="tx1"/>
              </a:solidFill>
              <a:latin typeface="Consolas" panose="020B0609020204030204" pitchFamily="49" charset="0"/>
            </a:endParaRPr>
          </a:p>
          <a:p>
            <a:pPr lvl="1"/>
            <a:endParaRPr lang="pt-BR" sz="14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5027855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flipV="1">
            <a:off x="934565" y="498994"/>
            <a:ext cx="8209435" cy="45719"/>
          </a:xfrm>
          <a:prstGeom prst="rect">
            <a:avLst/>
          </a:prstGeom>
          <a:solidFill>
            <a:schemeClr val="tx1"/>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a:ln>
                  <a:noFill/>
                </a:ln>
                <a:solidFill>
                  <a:schemeClr val="tx1"/>
                </a:solidFill>
                <a:effectLst/>
                <a:uLnTx/>
                <a:uFillTx/>
                <a:latin typeface="+mj-lt"/>
                <a:ea typeface="+mj-ea"/>
                <a:cs typeface="+mj-cs"/>
              </a:rPr>
              <a: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Title 1"/>
          <p:cNvSpPr txBox="1">
            <a:spLocks/>
          </p:cNvSpPr>
          <p:nvPr/>
        </p:nvSpPr>
        <p:spPr>
          <a:xfrm>
            <a:off x="1811" y="498998"/>
            <a:ext cx="914509" cy="45719"/>
          </a:xfrm>
          <a:prstGeom prst="rect">
            <a:avLst/>
          </a:prstGeom>
          <a:solidFill>
            <a:srgbClr val="00CC00"/>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a:t>
            </a:r>
          </a:p>
        </p:txBody>
      </p:sp>
      <p:sp>
        <p:nvSpPr>
          <p:cNvPr id="15" name="Rectangle 14"/>
          <p:cNvSpPr/>
          <p:nvPr/>
        </p:nvSpPr>
        <p:spPr>
          <a:xfrm>
            <a:off x="-22339" y="4869271"/>
            <a:ext cx="4751622" cy="24622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rgbClr val="006699"/>
                </a:solidFill>
                <a:latin typeface="Bookman Old Style" panose="02050604050505020204" pitchFamily="18" charset="0"/>
                <a:cs typeface="Arial" panose="020B0604020202020204" pitchFamily="34" charset="0"/>
              </a:rPr>
              <a:t>www.npntraining.com/masters-program/big-data-architect-training.php</a:t>
            </a:r>
            <a:endParaRPr lang="en-IN" sz="1000" dirty="0">
              <a:solidFill>
                <a:srgbClr val="006699"/>
              </a:solidFill>
              <a:latin typeface="Bookman Old Style" panose="02050604050505020204" pitchFamily="18" charset="0"/>
              <a:cs typeface="Arial" panose="020B0604020202020204" pitchFamily="34" charset="0"/>
            </a:endParaRPr>
          </a:p>
        </p:txBody>
      </p:sp>
      <p:sp>
        <p:nvSpPr>
          <p:cNvPr id="8" name="Rectangle 7"/>
          <p:cNvSpPr/>
          <p:nvPr/>
        </p:nvSpPr>
        <p:spPr>
          <a:xfrm>
            <a:off x="501070" y="648786"/>
            <a:ext cx="8135075" cy="307777"/>
          </a:xfrm>
          <a:prstGeom prst="rect">
            <a:avLst/>
          </a:prstGeom>
        </p:spPr>
        <p:txBody>
          <a:bodyPr wrap="square">
            <a:spAutoFit/>
          </a:bodyPr>
          <a:lstStyle/>
          <a:p>
            <a:r>
              <a:rPr lang="en-US" sz="1400" dirty="0">
                <a:solidFill>
                  <a:srgbClr val="252830"/>
                </a:solidFill>
                <a:latin typeface="Calibri (Body)"/>
              </a:rPr>
              <a:t>Grouping a sequence of statements into a single entity, called a function</a:t>
            </a:r>
            <a:r>
              <a:rPr lang="en-US" sz="1400" dirty="0" smtClean="0">
                <a:solidFill>
                  <a:srgbClr val="252830"/>
                </a:solidFill>
                <a:latin typeface="Calibri (Body)"/>
              </a:rPr>
              <a:t>.</a:t>
            </a:r>
            <a:endParaRPr lang="en-US" sz="1400" dirty="0">
              <a:solidFill>
                <a:srgbClr val="252830"/>
              </a:solidFill>
              <a:latin typeface="Calibri (Body)"/>
            </a:endParaRPr>
          </a:p>
        </p:txBody>
      </p:sp>
      <p:pic>
        <p:nvPicPr>
          <p:cNvPr id="21" name="Picture 20" descr="http://pixabay.com/static/uploads/photo/2013/07/13/10/48/check-157822_640.png"/>
          <p:cNvPicPr>
            <a:picLocks noChangeAspect="1" noChangeArrowheads="1"/>
          </p:cNvPicPr>
          <p:nvPr/>
        </p:nvPicPr>
        <p:blipFill>
          <a:blip r:embed="rId2" cstate="print"/>
          <a:srcRect/>
          <a:stretch>
            <a:fillRect/>
          </a:stretch>
        </p:blipFill>
        <p:spPr bwMode="auto">
          <a:xfrm>
            <a:off x="273052" y="728310"/>
            <a:ext cx="211538" cy="199048"/>
          </a:xfrm>
          <a:prstGeom prst="rect">
            <a:avLst/>
          </a:prstGeom>
          <a:noFill/>
        </p:spPr>
      </p:pic>
      <p:sp>
        <p:nvSpPr>
          <p:cNvPr id="25" name="Rectangle 24"/>
          <p:cNvSpPr/>
          <p:nvPr/>
        </p:nvSpPr>
        <p:spPr>
          <a:xfrm>
            <a:off x="78615" y="37020"/>
            <a:ext cx="6682470" cy="430887"/>
          </a:xfrm>
          <a:prstGeom prst="rect">
            <a:avLst/>
          </a:prstGeom>
        </p:spPr>
        <p:txBody>
          <a:bodyPr wrap="square">
            <a:spAutoFit/>
          </a:bodyPr>
          <a:lstStyle/>
          <a:p>
            <a:r>
              <a:rPr lang="en-IN" sz="2200" dirty="0">
                <a:solidFill>
                  <a:srgbClr val="003399"/>
                </a:solidFill>
                <a:latin typeface="Century Gothic" panose="020B0502020202020204" pitchFamily="34" charset="0"/>
              </a:rPr>
              <a:t>Python Keyword Arguments</a:t>
            </a:r>
          </a:p>
        </p:txBody>
      </p:sp>
    </p:spTree>
    <p:extLst>
      <p:ext uri="{BB962C8B-B14F-4D97-AF65-F5344CB8AC3E}">
        <p14:creationId xmlns:p14="http://schemas.microsoft.com/office/powerpoint/2010/main" val="9926566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flipV="1">
            <a:off x="934565" y="498994"/>
            <a:ext cx="8209435" cy="45719"/>
          </a:xfrm>
          <a:prstGeom prst="rect">
            <a:avLst/>
          </a:prstGeom>
          <a:solidFill>
            <a:schemeClr val="tx1"/>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a:ln>
                  <a:noFill/>
                </a:ln>
                <a:solidFill>
                  <a:schemeClr val="tx1"/>
                </a:solidFill>
                <a:effectLst/>
                <a:uLnTx/>
                <a:uFillTx/>
                <a:latin typeface="+mj-lt"/>
                <a:ea typeface="+mj-ea"/>
                <a:cs typeface="+mj-cs"/>
              </a:rPr>
              <a: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Title 1"/>
          <p:cNvSpPr txBox="1">
            <a:spLocks/>
          </p:cNvSpPr>
          <p:nvPr/>
        </p:nvSpPr>
        <p:spPr>
          <a:xfrm>
            <a:off x="1811" y="498998"/>
            <a:ext cx="914509" cy="45719"/>
          </a:xfrm>
          <a:prstGeom prst="rect">
            <a:avLst/>
          </a:prstGeom>
          <a:solidFill>
            <a:srgbClr val="00CC00"/>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a:t>
            </a:r>
          </a:p>
        </p:txBody>
      </p:sp>
      <p:sp>
        <p:nvSpPr>
          <p:cNvPr id="15" name="Rectangle 14"/>
          <p:cNvSpPr/>
          <p:nvPr/>
        </p:nvSpPr>
        <p:spPr>
          <a:xfrm>
            <a:off x="-22339" y="4869271"/>
            <a:ext cx="4751622" cy="24622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rgbClr val="006699"/>
                </a:solidFill>
                <a:latin typeface="Bookman Old Style" panose="02050604050505020204" pitchFamily="18" charset="0"/>
                <a:cs typeface="Arial" panose="020B0604020202020204" pitchFamily="34" charset="0"/>
              </a:rPr>
              <a:t>www.npntraining.com/masters-program/big-data-architect-training.php</a:t>
            </a:r>
            <a:endParaRPr lang="en-IN" sz="1000" dirty="0">
              <a:solidFill>
                <a:srgbClr val="006699"/>
              </a:solidFill>
              <a:latin typeface="Bookman Old Style" panose="02050604050505020204" pitchFamily="18" charset="0"/>
              <a:cs typeface="Arial" panose="020B0604020202020204" pitchFamily="34" charset="0"/>
            </a:endParaRPr>
          </a:p>
        </p:txBody>
      </p:sp>
      <p:sp>
        <p:nvSpPr>
          <p:cNvPr id="8" name="Rectangle 7"/>
          <p:cNvSpPr/>
          <p:nvPr/>
        </p:nvSpPr>
        <p:spPr>
          <a:xfrm>
            <a:off x="501070" y="648786"/>
            <a:ext cx="8135075" cy="307777"/>
          </a:xfrm>
          <a:prstGeom prst="rect">
            <a:avLst/>
          </a:prstGeom>
        </p:spPr>
        <p:txBody>
          <a:bodyPr wrap="square">
            <a:spAutoFit/>
          </a:bodyPr>
          <a:lstStyle/>
          <a:p>
            <a:r>
              <a:rPr lang="en-US" sz="1400" dirty="0">
                <a:solidFill>
                  <a:srgbClr val="252830"/>
                </a:solidFill>
                <a:latin typeface="Calibri (Body)"/>
              </a:rPr>
              <a:t>Grouping a sequence of statements into a single entity, called a function</a:t>
            </a:r>
            <a:r>
              <a:rPr lang="en-US" sz="1400" dirty="0" smtClean="0">
                <a:solidFill>
                  <a:srgbClr val="252830"/>
                </a:solidFill>
                <a:latin typeface="Calibri (Body)"/>
              </a:rPr>
              <a:t>.</a:t>
            </a:r>
            <a:endParaRPr lang="en-US" sz="1400" dirty="0">
              <a:solidFill>
                <a:srgbClr val="252830"/>
              </a:solidFill>
              <a:latin typeface="Calibri (Body)"/>
            </a:endParaRPr>
          </a:p>
        </p:txBody>
      </p:sp>
      <p:pic>
        <p:nvPicPr>
          <p:cNvPr id="21" name="Picture 20" descr="http://pixabay.com/static/uploads/photo/2013/07/13/10/48/check-157822_640.png"/>
          <p:cNvPicPr>
            <a:picLocks noChangeAspect="1" noChangeArrowheads="1"/>
          </p:cNvPicPr>
          <p:nvPr/>
        </p:nvPicPr>
        <p:blipFill>
          <a:blip r:embed="rId2" cstate="print"/>
          <a:srcRect/>
          <a:stretch>
            <a:fillRect/>
          </a:stretch>
        </p:blipFill>
        <p:spPr bwMode="auto">
          <a:xfrm>
            <a:off x="273052" y="728310"/>
            <a:ext cx="211538" cy="199048"/>
          </a:xfrm>
          <a:prstGeom prst="rect">
            <a:avLst/>
          </a:prstGeom>
          <a:noFill/>
        </p:spPr>
      </p:pic>
      <p:sp>
        <p:nvSpPr>
          <p:cNvPr id="25" name="Rectangle 24"/>
          <p:cNvSpPr/>
          <p:nvPr/>
        </p:nvSpPr>
        <p:spPr>
          <a:xfrm>
            <a:off x="78615" y="37020"/>
            <a:ext cx="6682470" cy="430887"/>
          </a:xfrm>
          <a:prstGeom prst="rect">
            <a:avLst/>
          </a:prstGeom>
        </p:spPr>
        <p:txBody>
          <a:bodyPr wrap="square">
            <a:spAutoFit/>
          </a:bodyPr>
          <a:lstStyle/>
          <a:p>
            <a:r>
              <a:rPr lang="en-IN" sz="2200" dirty="0">
                <a:solidFill>
                  <a:srgbClr val="003399"/>
                </a:solidFill>
                <a:latin typeface="Century Gothic" panose="020B0502020202020204" pitchFamily="34" charset="0"/>
              </a:rPr>
              <a:t>Python Arbitrary Arguments</a:t>
            </a:r>
          </a:p>
        </p:txBody>
      </p:sp>
    </p:spTree>
    <p:extLst>
      <p:ext uri="{BB962C8B-B14F-4D97-AF65-F5344CB8AC3E}">
        <p14:creationId xmlns:p14="http://schemas.microsoft.com/office/powerpoint/2010/main" val="461460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885120" y="205965"/>
            <a:ext cx="4171950" cy="461665"/>
          </a:xfrm>
          <a:prstGeom prst="rect">
            <a:avLst/>
          </a:prstGeom>
        </p:spPr>
        <p:txBody>
          <a:bodyPr wrap="square">
            <a:spAutoFit/>
          </a:bodyPr>
          <a:lstStyle/>
          <a:p>
            <a:r>
              <a:rPr lang="en-US" sz="2400" dirty="0"/>
              <a:t>Topics for the Module</a:t>
            </a:r>
            <a:endParaRPr lang="en-IN" sz="2250" dirty="0"/>
          </a:p>
        </p:txBody>
      </p:sp>
      <p:pic>
        <p:nvPicPr>
          <p:cNvPr id="38" name="Picture 2" descr="http://www.beaconlearningcenter.com/Weblessons/InformationElimination/graphics/PE03516_.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045" y="113830"/>
            <a:ext cx="571500" cy="732486"/>
          </a:xfrm>
          <a:prstGeom prst="rect">
            <a:avLst/>
          </a:prstGeom>
          <a:noFill/>
          <a:extLst>
            <a:ext uri="{909E8E84-426E-40DD-AFC4-6F175D3DCCD1}">
              <a14:hiddenFill xmlns:a14="http://schemas.microsoft.com/office/drawing/2010/main">
                <a:solidFill>
                  <a:srgbClr val="FFFFFF"/>
                </a:solidFill>
              </a14:hiddenFill>
            </a:ext>
          </a:extLst>
        </p:spPr>
      </p:pic>
      <p:sp>
        <p:nvSpPr>
          <p:cNvPr id="39" name="Title 1"/>
          <p:cNvSpPr txBox="1">
            <a:spLocks/>
          </p:cNvSpPr>
          <p:nvPr/>
        </p:nvSpPr>
        <p:spPr>
          <a:xfrm flipV="1">
            <a:off x="1" y="602671"/>
            <a:ext cx="9144000" cy="45719"/>
          </a:xfrm>
          <a:prstGeom prst="rect">
            <a:avLst/>
          </a:prstGeom>
          <a:solidFill>
            <a:srgbClr val="0070C0"/>
          </a:solidFill>
        </p:spPr>
        <p:txBody>
          <a:bodyPr vert="horz" lIns="68580" tIns="34290" rIns="68580" bIns="34290" rtlCol="0" anchor="ctr">
            <a:normAutofit fontScale="25000" lnSpcReduction="20000"/>
          </a:bodyPr>
          <a:lstStyle/>
          <a:p>
            <a:pPr algn="ctr">
              <a:spcBef>
                <a:spcPct val="0"/>
              </a:spcBef>
              <a:defRPr/>
            </a:pPr>
            <a:r>
              <a:rPr lang="en-US" sz="3300">
                <a:latin typeface="+mj-lt"/>
                <a:ea typeface="+mj-ea"/>
                <a:cs typeface="+mj-cs"/>
              </a:rPr>
              <a:t>`</a:t>
            </a:r>
            <a:endParaRPr lang="en-US" sz="3300" dirty="0">
              <a:latin typeface="+mj-lt"/>
              <a:ea typeface="+mj-ea"/>
              <a:cs typeface="+mj-cs"/>
            </a:endParaRPr>
          </a:p>
        </p:txBody>
      </p:sp>
      <p:sp>
        <p:nvSpPr>
          <p:cNvPr id="26" name="Rectangle 25"/>
          <p:cNvSpPr/>
          <p:nvPr/>
        </p:nvSpPr>
        <p:spPr>
          <a:xfrm>
            <a:off x="616285" y="1296337"/>
            <a:ext cx="3930884" cy="3754874"/>
          </a:xfrm>
          <a:prstGeom prst="rect">
            <a:avLst/>
          </a:prstGeom>
        </p:spPr>
        <p:txBody>
          <a:bodyPr wrap="none">
            <a:spAutoFit/>
          </a:bodyPr>
          <a:lstStyle/>
          <a:p>
            <a:r>
              <a:rPr lang="en-US" sz="1400" dirty="0" smtClean="0">
                <a:latin typeface="Century Gothic" panose="020B0502020202020204" pitchFamily="34" charset="0"/>
                <a:cs typeface="Times New Roman" panose="02020603050405020304" pitchFamily="18" charset="0"/>
              </a:rPr>
              <a:t>Introduction </a:t>
            </a:r>
            <a:r>
              <a:rPr lang="en-US" sz="1400" dirty="0">
                <a:latin typeface="Century Gothic" panose="020B0502020202020204" pitchFamily="34" charset="0"/>
                <a:cs typeface="Times New Roman" panose="02020603050405020304" pitchFamily="18" charset="0"/>
              </a:rPr>
              <a:t>to </a:t>
            </a:r>
            <a:r>
              <a:rPr lang="en-US" sz="1400" dirty="0" smtClean="0">
                <a:latin typeface="Century Gothic" panose="020B0502020202020204" pitchFamily="34" charset="0"/>
                <a:cs typeface="Times New Roman" panose="02020603050405020304" pitchFamily="18" charset="0"/>
              </a:rPr>
              <a:t>Python</a:t>
            </a:r>
            <a:endParaRPr lang="en-US" sz="1400" dirty="0">
              <a:latin typeface="Century Gothic" panose="020B0502020202020204" pitchFamily="34" charset="0"/>
              <a:cs typeface="Times New Roman" panose="02020603050405020304" pitchFamily="18" charset="0"/>
            </a:endParaRPr>
          </a:p>
          <a:p>
            <a:endParaRPr lang="en-US" sz="1400" dirty="0">
              <a:latin typeface="Century Gothic" panose="020B0502020202020204" pitchFamily="34" charset="0"/>
              <a:cs typeface="Times New Roman" panose="02020603050405020304" pitchFamily="18" charset="0"/>
            </a:endParaRPr>
          </a:p>
          <a:p>
            <a:r>
              <a:rPr lang="en-US" sz="1400" dirty="0" smtClean="0">
                <a:latin typeface="Century Gothic" panose="020B0502020202020204" pitchFamily="34" charset="0"/>
                <a:cs typeface="Times New Roman" panose="02020603050405020304" pitchFamily="18" charset="0"/>
              </a:rPr>
              <a:t>History of Python</a:t>
            </a:r>
          </a:p>
          <a:p>
            <a:endParaRPr lang="en-US" sz="1400" dirty="0">
              <a:latin typeface="Century Gothic" panose="020B0502020202020204" pitchFamily="34" charset="0"/>
              <a:cs typeface="Times New Roman" panose="02020603050405020304" pitchFamily="18" charset="0"/>
            </a:endParaRPr>
          </a:p>
          <a:p>
            <a:r>
              <a:rPr lang="en-US" sz="1400" dirty="0" smtClean="0">
                <a:latin typeface="Century Gothic" panose="020B0502020202020204" pitchFamily="34" charset="0"/>
                <a:cs typeface="Times New Roman" panose="02020603050405020304" pitchFamily="18" charset="0"/>
              </a:rPr>
              <a:t>Features &amp; Applications of Python</a:t>
            </a:r>
          </a:p>
          <a:p>
            <a:endParaRPr lang="en-US" sz="1400" dirty="0">
              <a:latin typeface="Century Gothic" panose="020B0502020202020204" pitchFamily="34" charset="0"/>
              <a:cs typeface="Times New Roman" panose="02020603050405020304" pitchFamily="18" charset="0"/>
            </a:endParaRPr>
          </a:p>
          <a:p>
            <a:r>
              <a:rPr lang="en-US" sz="1400" dirty="0" smtClean="0">
                <a:latin typeface="Century Gothic" panose="020B0502020202020204" pitchFamily="34" charset="0"/>
                <a:cs typeface="Times New Roman" panose="02020603050405020304" pitchFamily="18" charset="0"/>
              </a:rPr>
              <a:t>Reasons to Choose Python as 1</a:t>
            </a:r>
            <a:r>
              <a:rPr lang="en-US" sz="1400" baseline="30000" dirty="0" smtClean="0">
                <a:latin typeface="Century Gothic" panose="020B0502020202020204" pitchFamily="34" charset="0"/>
                <a:cs typeface="Times New Roman" panose="02020603050405020304" pitchFamily="18" charset="0"/>
              </a:rPr>
              <a:t>st</a:t>
            </a:r>
            <a:r>
              <a:rPr lang="en-US" sz="1400" dirty="0" smtClean="0">
                <a:latin typeface="Century Gothic" panose="020B0502020202020204" pitchFamily="34" charset="0"/>
                <a:cs typeface="Times New Roman" panose="02020603050405020304" pitchFamily="18" charset="0"/>
              </a:rPr>
              <a:t> Language</a:t>
            </a:r>
          </a:p>
          <a:p>
            <a:endParaRPr lang="en-US" sz="1400" dirty="0">
              <a:latin typeface="Century Gothic" panose="020B0502020202020204" pitchFamily="34" charset="0"/>
              <a:cs typeface="Times New Roman" panose="02020603050405020304" pitchFamily="18" charset="0"/>
            </a:endParaRPr>
          </a:p>
          <a:p>
            <a:r>
              <a:rPr lang="en-US" sz="1400" dirty="0" smtClean="0">
                <a:latin typeface="Century Gothic" panose="020B0502020202020204" pitchFamily="34" charset="0"/>
                <a:cs typeface="Times New Roman" panose="02020603050405020304" pitchFamily="18" charset="0"/>
              </a:rPr>
              <a:t>Hello, World! -  First Python Program</a:t>
            </a:r>
            <a:endParaRPr lang="en-US" sz="1400" dirty="0">
              <a:latin typeface="Century Gothic" panose="020B0502020202020204" pitchFamily="34" charset="0"/>
              <a:cs typeface="Times New Roman" panose="02020603050405020304" pitchFamily="18" charset="0"/>
            </a:endParaRPr>
          </a:p>
          <a:p>
            <a:endParaRPr lang="en-US" sz="1400" dirty="0">
              <a:latin typeface="Century Gothic" panose="020B0502020202020204" pitchFamily="34" charset="0"/>
              <a:cs typeface="Times New Roman" panose="02020603050405020304" pitchFamily="18" charset="0"/>
            </a:endParaRPr>
          </a:p>
          <a:p>
            <a:r>
              <a:rPr lang="en-US" sz="1400" dirty="0" smtClean="0">
                <a:latin typeface="Century Gothic" panose="020B0502020202020204" pitchFamily="34" charset="0"/>
                <a:cs typeface="Times New Roman" panose="02020603050405020304" pitchFamily="18" charset="0"/>
              </a:rPr>
              <a:t>Keywords and Identifiers</a:t>
            </a:r>
            <a:endParaRPr lang="en-US" sz="1400" dirty="0">
              <a:latin typeface="Century Gothic" panose="020B0502020202020204" pitchFamily="34" charset="0"/>
              <a:cs typeface="Times New Roman" panose="02020603050405020304" pitchFamily="18" charset="0"/>
            </a:endParaRPr>
          </a:p>
          <a:p>
            <a:endParaRPr lang="en-US" sz="1400" dirty="0">
              <a:latin typeface="Century Gothic" panose="020B0502020202020204" pitchFamily="34" charset="0"/>
              <a:cs typeface="Times New Roman" panose="02020603050405020304" pitchFamily="18" charset="0"/>
            </a:endParaRPr>
          </a:p>
          <a:p>
            <a:r>
              <a:rPr lang="en-US" sz="1400" dirty="0" smtClean="0">
                <a:latin typeface="Century Gothic" panose="020B0502020202020204" pitchFamily="34" charset="0"/>
                <a:cs typeface="Times New Roman" panose="02020603050405020304" pitchFamily="18" charset="0"/>
              </a:rPr>
              <a:t>Lists</a:t>
            </a:r>
            <a:endParaRPr lang="en-US" sz="1400" dirty="0">
              <a:latin typeface="Century Gothic" panose="020B0502020202020204" pitchFamily="34" charset="0"/>
              <a:cs typeface="Times New Roman" panose="02020603050405020304" pitchFamily="18" charset="0"/>
            </a:endParaRPr>
          </a:p>
          <a:p>
            <a:endParaRPr lang="en-US" sz="1400" dirty="0">
              <a:latin typeface="Century Gothic" panose="020B0502020202020204" pitchFamily="34" charset="0"/>
              <a:cs typeface="Times New Roman" panose="02020603050405020304" pitchFamily="18" charset="0"/>
            </a:endParaRPr>
          </a:p>
          <a:p>
            <a:r>
              <a:rPr lang="en-US" sz="1400" dirty="0" smtClean="0">
                <a:latin typeface="Century Gothic" panose="020B0502020202020204" pitchFamily="34" charset="0"/>
                <a:cs typeface="Times New Roman" panose="02020603050405020304" pitchFamily="18" charset="0"/>
              </a:rPr>
              <a:t>Basic Operators</a:t>
            </a:r>
            <a:endParaRPr lang="en-US" sz="1400" dirty="0">
              <a:latin typeface="Century Gothic" panose="020B0502020202020204" pitchFamily="34" charset="0"/>
              <a:cs typeface="Times New Roman" panose="02020603050405020304" pitchFamily="18" charset="0"/>
            </a:endParaRPr>
          </a:p>
          <a:p>
            <a:endParaRPr lang="en-US" sz="1400" dirty="0">
              <a:latin typeface="Century Gothic" panose="020B0502020202020204" pitchFamily="34" charset="0"/>
              <a:cs typeface="Times New Roman" panose="02020603050405020304" pitchFamily="18" charset="0"/>
            </a:endParaRPr>
          </a:p>
          <a:p>
            <a:r>
              <a:rPr lang="en-US" sz="1400" dirty="0" smtClean="0">
                <a:latin typeface="Century Gothic" panose="020B0502020202020204" pitchFamily="34" charset="0"/>
                <a:cs typeface="Times New Roman" panose="02020603050405020304" pitchFamily="18" charset="0"/>
              </a:rPr>
              <a:t>String Formatting</a:t>
            </a:r>
            <a:endParaRPr lang="en-US" sz="1400" dirty="0">
              <a:latin typeface="Century Gothic" panose="020B0502020202020204" pitchFamily="34" charset="0"/>
              <a:cs typeface="Times New Roman" panose="02020603050405020304" pitchFamily="18" charset="0"/>
            </a:endParaRPr>
          </a:p>
        </p:txBody>
      </p:sp>
      <p:cxnSp>
        <p:nvCxnSpPr>
          <p:cNvPr id="3" name="Straight Connector 2"/>
          <p:cNvCxnSpPr/>
          <p:nvPr/>
        </p:nvCxnSpPr>
        <p:spPr>
          <a:xfrm>
            <a:off x="501070" y="1191528"/>
            <a:ext cx="0" cy="3799737"/>
          </a:xfrm>
          <a:prstGeom prst="line">
            <a:avLst/>
          </a:prstGeom>
        </p:spPr>
        <p:style>
          <a:lnRef idx="2">
            <a:schemeClr val="accent5"/>
          </a:lnRef>
          <a:fillRef idx="0">
            <a:schemeClr val="accent5"/>
          </a:fillRef>
          <a:effectRef idx="1">
            <a:schemeClr val="accent5"/>
          </a:effectRef>
          <a:fontRef idx="minor">
            <a:schemeClr val="tx1"/>
          </a:fontRef>
        </p:style>
      </p:cxnSp>
      <p:sp>
        <p:nvSpPr>
          <p:cNvPr id="35" name="Oval 34"/>
          <p:cNvSpPr/>
          <p:nvPr/>
        </p:nvSpPr>
        <p:spPr>
          <a:xfrm>
            <a:off x="424260" y="1331743"/>
            <a:ext cx="153620" cy="192025"/>
          </a:xfrm>
          <a:prstGeom prst="ellipse">
            <a:avLst/>
          </a:prstGeom>
          <a:solidFill>
            <a:schemeClr val="bg1"/>
          </a:solidFill>
          <a:ln>
            <a:solidFill>
              <a:srgbClr val="0099CC"/>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7" name="Rectangle 6"/>
          <p:cNvSpPr/>
          <p:nvPr/>
        </p:nvSpPr>
        <p:spPr>
          <a:xfrm>
            <a:off x="299883" y="858953"/>
            <a:ext cx="5500224" cy="307777"/>
          </a:xfrm>
          <a:prstGeom prst="rect">
            <a:avLst/>
          </a:prstGeom>
        </p:spPr>
        <p:txBody>
          <a:bodyPr wrap="none">
            <a:spAutoFit/>
          </a:bodyPr>
          <a:lstStyle/>
          <a:p>
            <a:r>
              <a:rPr lang="en-US" sz="1400" dirty="0">
                <a:solidFill>
                  <a:schemeClr val="accent6">
                    <a:lumMod val="75000"/>
                  </a:schemeClr>
                </a:solidFill>
                <a:latin typeface="Century Gothic" panose="020B0502020202020204" pitchFamily="34" charset="0"/>
                <a:cs typeface="Times New Roman" panose="02020603050405020304" pitchFamily="18" charset="0"/>
              </a:rPr>
              <a:t>After completing the module, you will be able </a:t>
            </a:r>
            <a:r>
              <a:rPr lang="en-US" sz="1400" dirty="0" smtClean="0">
                <a:solidFill>
                  <a:schemeClr val="accent6">
                    <a:lumMod val="75000"/>
                  </a:schemeClr>
                </a:solidFill>
                <a:latin typeface="Century Gothic" panose="020B0502020202020204" pitchFamily="34" charset="0"/>
                <a:cs typeface="Times New Roman" panose="02020603050405020304" pitchFamily="18" charset="0"/>
              </a:rPr>
              <a:t>to understand:</a:t>
            </a:r>
            <a:endParaRPr lang="en-US" sz="1400" dirty="0">
              <a:solidFill>
                <a:schemeClr val="accent6">
                  <a:lumMod val="75000"/>
                </a:schemeClr>
              </a:solidFill>
              <a:latin typeface="Century Gothic" panose="020B0502020202020204" pitchFamily="34" charset="0"/>
              <a:cs typeface="Times New Roman" panose="02020603050405020304" pitchFamily="18" charset="0"/>
            </a:endParaRPr>
          </a:p>
        </p:txBody>
      </p:sp>
      <p:sp>
        <p:nvSpPr>
          <p:cNvPr id="18" name="Oval 17"/>
          <p:cNvSpPr/>
          <p:nvPr/>
        </p:nvSpPr>
        <p:spPr>
          <a:xfrm>
            <a:off x="424260" y="1765245"/>
            <a:ext cx="153620" cy="192025"/>
          </a:xfrm>
          <a:prstGeom prst="ellipse">
            <a:avLst/>
          </a:prstGeom>
          <a:solidFill>
            <a:schemeClr val="bg1"/>
          </a:solidFill>
          <a:ln>
            <a:solidFill>
              <a:srgbClr val="0099CC"/>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9" name="Oval 18"/>
          <p:cNvSpPr/>
          <p:nvPr/>
        </p:nvSpPr>
        <p:spPr>
          <a:xfrm>
            <a:off x="424260" y="2187700"/>
            <a:ext cx="153620" cy="192025"/>
          </a:xfrm>
          <a:prstGeom prst="ellipse">
            <a:avLst/>
          </a:prstGeom>
          <a:solidFill>
            <a:schemeClr val="bg1"/>
          </a:solidFill>
          <a:ln>
            <a:solidFill>
              <a:srgbClr val="0099CC"/>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0" name="Oval 19"/>
          <p:cNvSpPr/>
          <p:nvPr/>
        </p:nvSpPr>
        <p:spPr>
          <a:xfrm>
            <a:off x="424260" y="2630098"/>
            <a:ext cx="153620" cy="192025"/>
          </a:xfrm>
          <a:prstGeom prst="ellipse">
            <a:avLst/>
          </a:prstGeom>
          <a:solidFill>
            <a:schemeClr val="bg1"/>
          </a:solidFill>
          <a:ln>
            <a:solidFill>
              <a:srgbClr val="0099CC"/>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1" name="Oval 20"/>
          <p:cNvSpPr/>
          <p:nvPr/>
        </p:nvSpPr>
        <p:spPr>
          <a:xfrm>
            <a:off x="424260" y="3063600"/>
            <a:ext cx="153620" cy="192025"/>
          </a:xfrm>
          <a:prstGeom prst="ellipse">
            <a:avLst/>
          </a:prstGeom>
          <a:solidFill>
            <a:schemeClr val="bg1"/>
          </a:solidFill>
          <a:ln>
            <a:solidFill>
              <a:srgbClr val="0099CC"/>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2" name="Oval 21"/>
          <p:cNvSpPr/>
          <p:nvPr/>
        </p:nvSpPr>
        <p:spPr>
          <a:xfrm>
            <a:off x="424260" y="3493470"/>
            <a:ext cx="153620" cy="192025"/>
          </a:xfrm>
          <a:prstGeom prst="ellipse">
            <a:avLst/>
          </a:prstGeom>
          <a:solidFill>
            <a:schemeClr val="bg1"/>
          </a:solidFill>
          <a:ln>
            <a:solidFill>
              <a:srgbClr val="0099CC"/>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4" name="Oval 23"/>
          <p:cNvSpPr/>
          <p:nvPr/>
        </p:nvSpPr>
        <p:spPr>
          <a:xfrm>
            <a:off x="424260" y="3915925"/>
            <a:ext cx="153620" cy="192025"/>
          </a:xfrm>
          <a:prstGeom prst="ellipse">
            <a:avLst/>
          </a:prstGeom>
          <a:solidFill>
            <a:schemeClr val="bg1"/>
          </a:solidFill>
          <a:ln>
            <a:solidFill>
              <a:srgbClr val="0099CC"/>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5" name="Oval 24"/>
          <p:cNvSpPr/>
          <p:nvPr/>
        </p:nvSpPr>
        <p:spPr>
          <a:xfrm>
            <a:off x="424260" y="4338380"/>
            <a:ext cx="153620" cy="192025"/>
          </a:xfrm>
          <a:prstGeom prst="ellipse">
            <a:avLst/>
          </a:prstGeom>
          <a:solidFill>
            <a:schemeClr val="bg1"/>
          </a:solidFill>
          <a:ln>
            <a:solidFill>
              <a:srgbClr val="0099CC"/>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cxnSp>
        <p:nvCxnSpPr>
          <p:cNvPr id="27" name="Straight Connector 26"/>
          <p:cNvCxnSpPr/>
          <p:nvPr/>
        </p:nvCxnSpPr>
        <p:spPr>
          <a:xfrm>
            <a:off x="4648810" y="1179367"/>
            <a:ext cx="4641" cy="3646117"/>
          </a:xfrm>
          <a:prstGeom prst="line">
            <a:avLst/>
          </a:prstGeom>
        </p:spPr>
        <p:style>
          <a:lnRef idx="2">
            <a:schemeClr val="accent5"/>
          </a:lnRef>
          <a:fillRef idx="0">
            <a:schemeClr val="accent5"/>
          </a:fillRef>
          <a:effectRef idx="1">
            <a:schemeClr val="accent5"/>
          </a:effectRef>
          <a:fontRef idx="minor">
            <a:schemeClr val="tx1"/>
          </a:fontRef>
        </p:style>
      </p:cxnSp>
      <p:sp>
        <p:nvSpPr>
          <p:cNvPr id="28" name="Oval 27"/>
          <p:cNvSpPr/>
          <p:nvPr/>
        </p:nvSpPr>
        <p:spPr>
          <a:xfrm>
            <a:off x="4572000" y="1319582"/>
            <a:ext cx="153620" cy="192025"/>
          </a:xfrm>
          <a:prstGeom prst="ellipse">
            <a:avLst/>
          </a:prstGeom>
          <a:solidFill>
            <a:schemeClr val="bg1"/>
          </a:solidFill>
          <a:ln>
            <a:solidFill>
              <a:srgbClr val="0099CC"/>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9" name="Oval 28"/>
          <p:cNvSpPr/>
          <p:nvPr/>
        </p:nvSpPr>
        <p:spPr>
          <a:xfrm>
            <a:off x="4572000" y="1753084"/>
            <a:ext cx="153620" cy="192025"/>
          </a:xfrm>
          <a:prstGeom prst="ellipse">
            <a:avLst/>
          </a:prstGeom>
          <a:solidFill>
            <a:schemeClr val="bg1"/>
          </a:solidFill>
          <a:ln>
            <a:solidFill>
              <a:srgbClr val="0099CC"/>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0" name="Oval 29"/>
          <p:cNvSpPr/>
          <p:nvPr/>
        </p:nvSpPr>
        <p:spPr>
          <a:xfrm>
            <a:off x="4572000" y="2213944"/>
            <a:ext cx="153620" cy="192025"/>
          </a:xfrm>
          <a:prstGeom prst="ellipse">
            <a:avLst/>
          </a:prstGeom>
          <a:solidFill>
            <a:schemeClr val="bg1"/>
          </a:solidFill>
          <a:ln>
            <a:solidFill>
              <a:srgbClr val="0099CC"/>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1" name="Rectangle 30"/>
          <p:cNvSpPr/>
          <p:nvPr/>
        </p:nvSpPr>
        <p:spPr>
          <a:xfrm>
            <a:off x="4859213" y="1282854"/>
            <a:ext cx="2020105" cy="1600438"/>
          </a:xfrm>
          <a:prstGeom prst="rect">
            <a:avLst/>
          </a:prstGeom>
        </p:spPr>
        <p:txBody>
          <a:bodyPr wrap="none">
            <a:spAutoFit/>
          </a:bodyPr>
          <a:lstStyle/>
          <a:p>
            <a:r>
              <a:rPr lang="en-US" sz="1400" dirty="0" smtClean="0">
                <a:latin typeface="Century Gothic" panose="020B0502020202020204" pitchFamily="34" charset="0"/>
                <a:cs typeface="Times New Roman" panose="02020603050405020304" pitchFamily="18" charset="0"/>
              </a:rPr>
              <a:t>Functions</a:t>
            </a:r>
            <a:endParaRPr lang="en-US" sz="1400" dirty="0">
              <a:latin typeface="Century Gothic" panose="020B0502020202020204" pitchFamily="34" charset="0"/>
              <a:cs typeface="Times New Roman" panose="02020603050405020304" pitchFamily="18" charset="0"/>
            </a:endParaRPr>
          </a:p>
          <a:p>
            <a:endParaRPr lang="en-US" sz="1400" dirty="0">
              <a:latin typeface="Century Gothic" panose="020B0502020202020204" pitchFamily="34" charset="0"/>
              <a:cs typeface="Times New Roman" panose="02020603050405020304" pitchFamily="18" charset="0"/>
            </a:endParaRPr>
          </a:p>
          <a:p>
            <a:r>
              <a:rPr lang="en-US" sz="1400" dirty="0" smtClean="0">
                <a:latin typeface="Century Gothic" panose="020B0502020202020204" pitchFamily="34" charset="0"/>
                <a:cs typeface="Times New Roman" panose="02020603050405020304" pitchFamily="18" charset="0"/>
              </a:rPr>
              <a:t>Classes &amp; Objects</a:t>
            </a:r>
            <a:endParaRPr lang="en-US" sz="1400" dirty="0">
              <a:latin typeface="Century Gothic" panose="020B0502020202020204" pitchFamily="34" charset="0"/>
              <a:cs typeface="Times New Roman" panose="02020603050405020304" pitchFamily="18" charset="0"/>
            </a:endParaRPr>
          </a:p>
          <a:p>
            <a:endParaRPr lang="en-US" sz="1400" dirty="0">
              <a:latin typeface="Century Gothic" panose="020B0502020202020204" pitchFamily="34" charset="0"/>
              <a:cs typeface="Times New Roman" panose="02020603050405020304" pitchFamily="18" charset="0"/>
            </a:endParaRPr>
          </a:p>
          <a:p>
            <a:r>
              <a:rPr lang="en-US" sz="1400" dirty="0" smtClean="0">
                <a:latin typeface="Century Gothic" panose="020B0502020202020204" pitchFamily="34" charset="0"/>
                <a:cs typeface="Times New Roman" panose="02020603050405020304" pitchFamily="18" charset="0"/>
              </a:rPr>
              <a:t>Dictionaries</a:t>
            </a:r>
          </a:p>
          <a:p>
            <a:endParaRPr lang="en-US" sz="1400" dirty="0">
              <a:latin typeface="Century Gothic" panose="020B0502020202020204" pitchFamily="34" charset="0"/>
              <a:cs typeface="Times New Roman" panose="02020603050405020304" pitchFamily="18" charset="0"/>
            </a:endParaRPr>
          </a:p>
          <a:p>
            <a:r>
              <a:rPr lang="en-US" sz="1400" dirty="0" smtClean="0">
                <a:latin typeface="Century Gothic" panose="020B0502020202020204" pitchFamily="34" charset="0"/>
                <a:cs typeface="Times New Roman" panose="02020603050405020304" pitchFamily="18" charset="0"/>
              </a:rPr>
              <a:t>Modules &amp; Packages</a:t>
            </a:r>
            <a:endParaRPr lang="en-US" sz="1400" dirty="0">
              <a:latin typeface="Century Gothic" panose="020B0502020202020204" pitchFamily="34" charset="0"/>
              <a:cs typeface="Times New Roman" panose="02020603050405020304" pitchFamily="18" charset="0"/>
            </a:endParaRPr>
          </a:p>
        </p:txBody>
      </p:sp>
      <p:pic>
        <p:nvPicPr>
          <p:cNvPr id="32" name="Picture 31" descr="http://toolkit.smallbiz.nsw.gov.au/media/useruploads/images/Marketing_Ch1_Pt3_Marketing_Objectiv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9920" y="919194"/>
            <a:ext cx="2024313" cy="4190784"/>
          </a:xfrm>
          <a:prstGeom prst="rect">
            <a:avLst/>
          </a:prstGeom>
          <a:noFill/>
          <a:extLst>
            <a:ext uri="{909E8E84-426E-40DD-AFC4-6F175D3DCCD1}">
              <a14:hiddenFill xmlns:a14="http://schemas.microsoft.com/office/drawing/2010/main">
                <a:solidFill>
                  <a:srgbClr val="FFFFFF"/>
                </a:solidFill>
              </a14:hiddenFill>
            </a:ext>
          </a:extLst>
        </p:spPr>
      </p:pic>
      <p:sp>
        <p:nvSpPr>
          <p:cNvPr id="23" name="Oval 22"/>
          <p:cNvSpPr/>
          <p:nvPr/>
        </p:nvSpPr>
        <p:spPr>
          <a:xfrm>
            <a:off x="434293" y="4729471"/>
            <a:ext cx="153620" cy="192025"/>
          </a:xfrm>
          <a:prstGeom prst="ellipse">
            <a:avLst/>
          </a:prstGeom>
          <a:solidFill>
            <a:schemeClr val="bg1"/>
          </a:solidFill>
          <a:ln>
            <a:solidFill>
              <a:srgbClr val="0099CC"/>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3" name="Oval 32"/>
          <p:cNvSpPr/>
          <p:nvPr/>
        </p:nvSpPr>
        <p:spPr>
          <a:xfrm>
            <a:off x="4572000" y="2630098"/>
            <a:ext cx="153620" cy="192025"/>
          </a:xfrm>
          <a:prstGeom prst="ellipse">
            <a:avLst/>
          </a:prstGeom>
          <a:solidFill>
            <a:schemeClr val="bg1"/>
          </a:solidFill>
          <a:ln>
            <a:solidFill>
              <a:srgbClr val="0099CC"/>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179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35"/>
                                        </p:tgtEl>
                                        <p:attrNameLst>
                                          <p:attrName>fillcolor</p:attrName>
                                        </p:attrNameLst>
                                      </p:cBhvr>
                                      <p:to>
                                        <a:srgbClr val="92CDDC"/>
                                      </p:to>
                                    </p:animClr>
                                    <p:set>
                                      <p:cBhvr>
                                        <p:cTn id="7" dur="2000" fill="hold"/>
                                        <p:tgtEl>
                                          <p:spTgt spid="35"/>
                                        </p:tgtEl>
                                        <p:attrNameLst>
                                          <p:attrName>fill.type</p:attrName>
                                        </p:attrNameLst>
                                      </p:cBhvr>
                                      <p:to>
                                        <p:strVal val="solid"/>
                                      </p:to>
                                    </p:set>
                                    <p:set>
                                      <p:cBhvr>
                                        <p:cTn id="8" dur="2000" fill="hold"/>
                                        <p:tgtEl>
                                          <p:spTgt spid="3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18"/>
                                        </p:tgtEl>
                                        <p:attrNameLst>
                                          <p:attrName>fillcolor</p:attrName>
                                        </p:attrNameLst>
                                      </p:cBhvr>
                                      <p:to>
                                        <a:srgbClr val="92CDDC"/>
                                      </p:to>
                                    </p:animClr>
                                    <p:set>
                                      <p:cBhvr>
                                        <p:cTn id="13" dur="2000" fill="hold"/>
                                        <p:tgtEl>
                                          <p:spTgt spid="18"/>
                                        </p:tgtEl>
                                        <p:attrNameLst>
                                          <p:attrName>fill.type</p:attrName>
                                        </p:attrNameLst>
                                      </p:cBhvr>
                                      <p:to>
                                        <p:strVal val="solid"/>
                                      </p:to>
                                    </p:set>
                                    <p:set>
                                      <p:cBhvr>
                                        <p:cTn id="14" dur="2000" fill="hold"/>
                                        <p:tgtEl>
                                          <p:spTgt spid="1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2000" fill="hold"/>
                                        <p:tgtEl>
                                          <p:spTgt spid="19"/>
                                        </p:tgtEl>
                                        <p:attrNameLst>
                                          <p:attrName>fillcolor</p:attrName>
                                        </p:attrNameLst>
                                      </p:cBhvr>
                                      <p:to>
                                        <a:srgbClr val="92CDDC"/>
                                      </p:to>
                                    </p:animClr>
                                    <p:set>
                                      <p:cBhvr>
                                        <p:cTn id="19" dur="2000" fill="hold"/>
                                        <p:tgtEl>
                                          <p:spTgt spid="19"/>
                                        </p:tgtEl>
                                        <p:attrNameLst>
                                          <p:attrName>fill.type</p:attrName>
                                        </p:attrNameLst>
                                      </p:cBhvr>
                                      <p:to>
                                        <p:strVal val="solid"/>
                                      </p:to>
                                    </p:set>
                                    <p:set>
                                      <p:cBhvr>
                                        <p:cTn id="20" dur="2000" fill="hold"/>
                                        <p:tgtEl>
                                          <p:spTgt spid="19"/>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2000" fill="hold"/>
                                        <p:tgtEl>
                                          <p:spTgt spid="20"/>
                                        </p:tgtEl>
                                        <p:attrNameLst>
                                          <p:attrName>fillcolor</p:attrName>
                                        </p:attrNameLst>
                                      </p:cBhvr>
                                      <p:to>
                                        <a:srgbClr val="92CDDC"/>
                                      </p:to>
                                    </p:animClr>
                                    <p:set>
                                      <p:cBhvr>
                                        <p:cTn id="25" dur="2000" fill="hold"/>
                                        <p:tgtEl>
                                          <p:spTgt spid="20"/>
                                        </p:tgtEl>
                                        <p:attrNameLst>
                                          <p:attrName>fill.type</p:attrName>
                                        </p:attrNameLst>
                                      </p:cBhvr>
                                      <p:to>
                                        <p:strVal val="solid"/>
                                      </p:to>
                                    </p:set>
                                    <p:set>
                                      <p:cBhvr>
                                        <p:cTn id="26" dur="2000" fill="hold"/>
                                        <p:tgtEl>
                                          <p:spTgt spid="20"/>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dir="cw">
                                      <p:cBhvr>
                                        <p:cTn id="30" dur="2000" fill="hold"/>
                                        <p:tgtEl>
                                          <p:spTgt spid="21"/>
                                        </p:tgtEl>
                                        <p:attrNameLst>
                                          <p:attrName>fillcolor</p:attrName>
                                        </p:attrNameLst>
                                      </p:cBhvr>
                                      <p:to>
                                        <a:srgbClr val="92CDDC"/>
                                      </p:to>
                                    </p:animClr>
                                    <p:set>
                                      <p:cBhvr>
                                        <p:cTn id="31" dur="2000" fill="hold"/>
                                        <p:tgtEl>
                                          <p:spTgt spid="21"/>
                                        </p:tgtEl>
                                        <p:attrNameLst>
                                          <p:attrName>fill.type</p:attrName>
                                        </p:attrNameLst>
                                      </p:cBhvr>
                                      <p:to>
                                        <p:strVal val="solid"/>
                                      </p:to>
                                    </p:set>
                                    <p:set>
                                      <p:cBhvr>
                                        <p:cTn id="32" dur="2000" fill="hold"/>
                                        <p:tgtEl>
                                          <p:spTgt spid="21"/>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nodeType="clickEffect">
                                  <p:stCondLst>
                                    <p:cond delay="0"/>
                                  </p:stCondLst>
                                  <p:childTnLst>
                                    <p:animClr clrSpc="rgb" dir="cw">
                                      <p:cBhvr>
                                        <p:cTn id="36" dur="2000" fill="hold"/>
                                        <p:tgtEl>
                                          <p:spTgt spid="22"/>
                                        </p:tgtEl>
                                        <p:attrNameLst>
                                          <p:attrName>fillcolor</p:attrName>
                                        </p:attrNameLst>
                                      </p:cBhvr>
                                      <p:to>
                                        <a:srgbClr val="92CDDC"/>
                                      </p:to>
                                    </p:animClr>
                                    <p:set>
                                      <p:cBhvr>
                                        <p:cTn id="37" dur="2000" fill="hold"/>
                                        <p:tgtEl>
                                          <p:spTgt spid="22"/>
                                        </p:tgtEl>
                                        <p:attrNameLst>
                                          <p:attrName>fill.type</p:attrName>
                                        </p:attrNameLst>
                                      </p:cBhvr>
                                      <p:to>
                                        <p:strVal val="solid"/>
                                      </p:to>
                                    </p:set>
                                    <p:set>
                                      <p:cBhvr>
                                        <p:cTn id="38" dur="2000" fill="hold"/>
                                        <p:tgtEl>
                                          <p:spTgt spid="22"/>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nodeType="clickEffect">
                                  <p:stCondLst>
                                    <p:cond delay="0"/>
                                  </p:stCondLst>
                                  <p:childTnLst>
                                    <p:animClr clrSpc="rgb" dir="cw">
                                      <p:cBhvr>
                                        <p:cTn id="42" dur="2000" fill="hold"/>
                                        <p:tgtEl>
                                          <p:spTgt spid="24"/>
                                        </p:tgtEl>
                                        <p:attrNameLst>
                                          <p:attrName>fillcolor</p:attrName>
                                        </p:attrNameLst>
                                      </p:cBhvr>
                                      <p:to>
                                        <a:srgbClr val="92CDDC"/>
                                      </p:to>
                                    </p:animClr>
                                    <p:set>
                                      <p:cBhvr>
                                        <p:cTn id="43" dur="2000" fill="hold"/>
                                        <p:tgtEl>
                                          <p:spTgt spid="24"/>
                                        </p:tgtEl>
                                        <p:attrNameLst>
                                          <p:attrName>fill.type</p:attrName>
                                        </p:attrNameLst>
                                      </p:cBhvr>
                                      <p:to>
                                        <p:strVal val="solid"/>
                                      </p:to>
                                    </p:set>
                                    <p:set>
                                      <p:cBhvr>
                                        <p:cTn id="44" dur="2000" fill="hold"/>
                                        <p:tgtEl>
                                          <p:spTgt spid="24"/>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2" fill="hold" nodeType="clickEffect">
                                  <p:stCondLst>
                                    <p:cond delay="0"/>
                                  </p:stCondLst>
                                  <p:childTnLst>
                                    <p:animClr clrSpc="rgb" dir="cw">
                                      <p:cBhvr>
                                        <p:cTn id="48" dur="2000" fill="hold"/>
                                        <p:tgtEl>
                                          <p:spTgt spid="25"/>
                                        </p:tgtEl>
                                        <p:attrNameLst>
                                          <p:attrName>fillcolor</p:attrName>
                                        </p:attrNameLst>
                                      </p:cBhvr>
                                      <p:to>
                                        <a:srgbClr val="92CDDC"/>
                                      </p:to>
                                    </p:animClr>
                                    <p:set>
                                      <p:cBhvr>
                                        <p:cTn id="49" dur="2000" fill="hold"/>
                                        <p:tgtEl>
                                          <p:spTgt spid="25"/>
                                        </p:tgtEl>
                                        <p:attrNameLst>
                                          <p:attrName>fill.type</p:attrName>
                                        </p:attrNameLst>
                                      </p:cBhvr>
                                      <p:to>
                                        <p:strVal val="solid"/>
                                      </p:to>
                                    </p:set>
                                    <p:set>
                                      <p:cBhvr>
                                        <p:cTn id="50" dur="2000" fill="hold"/>
                                        <p:tgtEl>
                                          <p:spTgt spid="25"/>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2" fill="hold" nodeType="clickEffect">
                                  <p:stCondLst>
                                    <p:cond delay="0"/>
                                  </p:stCondLst>
                                  <p:childTnLst>
                                    <p:animClr clrSpc="rgb" dir="cw">
                                      <p:cBhvr>
                                        <p:cTn id="54" dur="2000" fill="hold"/>
                                        <p:tgtEl>
                                          <p:spTgt spid="28"/>
                                        </p:tgtEl>
                                        <p:attrNameLst>
                                          <p:attrName>fillcolor</p:attrName>
                                        </p:attrNameLst>
                                      </p:cBhvr>
                                      <p:to>
                                        <a:srgbClr val="92CDDC"/>
                                      </p:to>
                                    </p:animClr>
                                    <p:set>
                                      <p:cBhvr>
                                        <p:cTn id="55" dur="2000" fill="hold"/>
                                        <p:tgtEl>
                                          <p:spTgt spid="28"/>
                                        </p:tgtEl>
                                        <p:attrNameLst>
                                          <p:attrName>fill.type</p:attrName>
                                        </p:attrNameLst>
                                      </p:cBhvr>
                                      <p:to>
                                        <p:strVal val="solid"/>
                                      </p:to>
                                    </p:set>
                                    <p:set>
                                      <p:cBhvr>
                                        <p:cTn id="56" dur="2000" fill="hold"/>
                                        <p:tgtEl>
                                          <p:spTgt spid="28"/>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2000" fill="hold"/>
                                        <p:tgtEl>
                                          <p:spTgt spid="29"/>
                                        </p:tgtEl>
                                        <p:attrNameLst>
                                          <p:attrName>fillcolor</p:attrName>
                                        </p:attrNameLst>
                                      </p:cBhvr>
                                      <p:to>
                                        <a:srgbClr val="92CDDC"/>
                                      </p:to>
                                    </p:animClr>
                                    <p:set>
                                      <p:cBhvr>
                                        <p:cTn id="61" dur="2000" fill="hold"/>
                                        <p:tgtEl>
                                          <p:spTgt spid="29"/>
                                        </p:tgtEl>
                                        <p:attrNameLst>
                                          <p:attrName>fill.type</p:attrName>
                                        </p:attrNameLst>
                                      </p:cBhvr>
                                      <p:to>
                                        <p:strVal val="solid"/>
                                      </p:to>
                                    </p:set>
                                    <p:set>
                                      <p:cBhvr>
                                        <p:cTn id="62" dur="2000" fill="hold"/>
                                        <p:tgtEl>
                                          <p:spTgt spid="29"/>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2" fill="hold" nodeType="clickEffect">
                                  <p:stCondLst>
                                    <p:cond delay="0"/>
                                  </p:stCondLst>
                                  <p:childTnLst>
                                    <p:animClr clrSpc="rgb" dir="cw">
                                      <p:cBhvr>
                                        <p:cTn id="66" dur="2000" fill="hold"/>
                                        <p:tgtEl>
                                          <p:spTgt spid="30"/>
                                        </p:tgtEl>
                                        <p:attrNameLst>
                                          <p:attrName>fillcolor</p:attrName>
                                        </p:attrNameLst>
                                      </p:cBhvr>
                                      <p:to>
                                        <a:srgbClr val="92CDDC"/>
                                      </p:to>
                                    </p:animClr>
                                    <p:set>
                                      <p:cBhvr>
                                        <p:cTn id="67" dur="2000" fill="hold"/>
                                        <p:tgtEl>
                                          <p:spTgt spid="30"/>
                                        </p:tgtEl>
                                        <p:attrNameLst>
                                          <p:attrName>fill.type</p:attrName>
                                        </p:attrNameLst>
                                      </p:cBhvr>
                                      <p:to>
                                        <p:strVal val="solid"/>
                                      </p:to>
                                    </p:set>
                                    <p:set>
                                      <p:cBhvr>
                                        <p:cTn id="68" dur="2000" fill="hold"/>
                                        <p:tgtEl>
                                          <p:spTgt spid="30"/>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2" fill="hold" nodeType="clickEffect">
                                  <p:stCondLst>
                                    <p:cond delay="0"/>
                                  </p:stCondLst>
                                  <p:childTnLst>
                                    <p:animClr clrSpc="rgb" dir="cw">
                                      <p:cBhvr>
                                        <p:cTn id="72" dur="2000" fill="hold"/>
                                        <p:tgtEl>
                                          <p:spTgt spid="23"/>
                                        </p:tgtEl>
                                        <p:attrNameLst>
                                          <p:attrName>fillcolor</p:attrName>
                                        </p:attrNameLst>
                                      </p:cBhvr>
                                      <p:to>
                                        <a:srgbClr val="92CDDC"/>
                                      </p:to>
                                    </p:animClr>
                                    <p:set>
                                      <p:cBhvr>
                                        <p:cTn id="73" dur="2000" fill="hold"/>
                                        <p:tgtEl>
                                          <p:spTgt spid="23"/>
                                        </p:tgtEl>
                                        <p:attrNameLst>
                                          <p:attrName>fill.type</p:attrName>
                                        </p:attrNameLst>
                                      </p:cBhvr>
                                      <p:to>
                                        <p:strVal val="solid"/>
                                      </p:to>
                                    </p:set>
                                    <p:set>
                                      <p:cBhvr>
                                        <p:cTn id="74" dur="2000" fill="hold"/>
                                        <p:tgtEl>
                                          <p:spTgt spid="23"/>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2" fill="hold" nodeType="clickEffect">
                                  <p:stCondLst>
                                    <p:cond delay="0"/>
                                  </p:stCondLst>
                                  <p:childTnLst>
                                    <p:animClr clrSpc="rgb" dir="cw">
                                      <p:cBhvr>
                                        <p:cTn id="78" dur="2000" fill="hold"/>
                                        <p:tgtEl>
                                          <p:spTgt spid="33"/>
                                        </p:tgtEl>
                                        <p:attrNameLst>
                                          <p:attrName>fillcolor</p:attrName>
                                        </p:attrNameLst>
                                      </p:cBhvr>
                                      <p:to>
                                        <a:srgbClr val="92CDDC"/>
                                      </p:to>
                                    </p:animClr>
                                    <p:set>
                                      <p:cBhvr>
                                        <p:cTn id="79" dur="2000" fill="hold"/>
                                        <p:tgtEl>
                                          <p:spTgt spid="33"/>
                                        </p:tgtEl>
                                        <p:attrNameLst>
                                          <p:attrName>fill.type</p:attrName>
                                        </p:attrNameLst>
                                      </p:cBhvr>
                                      <p:to>
                                        <p:strVal val="solid"/>
                                      </p:to>
                                    </p:set>
                                    <p:set>
                                      <p:cBhvr>
                                        <p:cTn id="80" dur="2000" fill="hold"/>
                                        <p:tgtEl>
                                          <p:spTgt spid="3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flipV="1">
            <a:off x="934565" y="498994"/>
            <a:ext cx="8209435" cy="45719"/>
          </a:xfrm>
          <a:prstGeom prst="rect">
            <a:avLst/>
          </a:prstGeom>
          <a:solidFill>
            <a:schemeClr val="tx1"/>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a:ln>
                  <a:noFill/>
                </a:ln>
                <a:solidFill>
                  <a:schemeClr val="tx1"/>
                </a:solidFill>
                <a:effectLst/>
                <a:uLnTx/>
                <a:uFillTx/>
                <a:latin typeface="+mj-lt"/>
                <a:ea typeface="+mj-ea"/>
                <a:cs typeface="+mj-cs"/>
              </a:rPr>
              <a: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Title 1"/>
          <p:cNvSpPr txBox="1">
            <a:spLocks/>
          </p:cNvSpPr>
          <p:nvPr/>
        </p:nvSpPr>
        <p:spPr>
          <a:xfrm>
            <a:off x="1811" y="498998"/>
            <a:ext cx="914509" cy="45719"/>
          </a:xfrm>
          <a:prstGeom prst="rect">
            <a:avLst/>
          </a:prstGeom>
          <a:solidFill>
            <a:srgbClr val="00CC00"/>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a:t>
            </a:r>
          </a:p>
        </p:txBody>
      </p:sp>
      <p:sp>
        <p:nvSpPr>
          <p:cNvPr id="15" name="Rectangle 14"/>
          <p:cNvSpPr/>
          <p:nvPr/>
        </p:nvSpPr>
        <p:spPr>
          <a:xfrm>
            <a:off x="-22339" y="4869271"/>
            <a:ext cx="4751622" cy="24622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rgbClr val="006699"/>
                </a:solidFill>
                <a:latin typeface="Bookman Old Style" panose="02050604050505020204" pitchFamily="18" charset="0"/>
                <a:cs typeface="Arial" panose="020B0604020202020204" pitchFamily="34" charset="0"/>
              </a:rPr>
              <a:t>www.npntraining.com/masters-program/big-data-architect-training.php</a:t>
            </a:r>
            <a:endParaRPr lang="en-IN" sz="1000" dirty="0">
              <a:solidFill>
                <a:srgbClr val="006699"/>
              </a:solidFill>
              <a:latin typeface="Bookman Old Style" panose="02050604050505020204" pitchFamily="18" charset="0"/>
              <a:cs typeface="Arial" panose="020B0604020202020204" pitchFamily="34" charset="0"/>
            </a:endParaRPr>
          </a:p>
        </p:txBody>
      </p:sp>
      <p:sp>
        <p:nvSpPr>
          <p:cNvPr id="8" name="Rectangle 7"/>
          <p:cNvSpPr/>
          <p:nvPr/>
        </p:nvSpPr>
        <p:spPr>
          <a:xfrm>
            <a:off x="501070" y="648786"/>
            <a:ext cx="8135075" cy="307777"/>
          </a:xfrm>
          <a:prstGeom prst="rect">
            <a:avLst/>
          </a:prstGeom>
        </p:spPr>
        <p:txBody>
          <a:bodyPr wrap="square">
            <a:spAutoFit/>
          </a:bodyPr>
          <a:lstStyle/>
          <a:p>
            <a:r>
              <a:rPr lang="en-US" sz="1400" dirty="0">
                <a:solidFill>
                  <a:srgbClr val="252830"/>
                </a:solidFill>
                <a:latin typeface="Calibri (Body)"/>
              </a:rPr>
              <a:t>Grouping a sequence of statements into a single entity, called a function</a:t>
            </a:r>
            <a:r>
              <a:rPr lang="en-US" sz="1400" dirty="0" smtClean="0">
                <a:solidFill>
                  <a:srgbClr val="252830"/>
                </a:solidFill>
                <a:latin typeface="Calibri (Body)"/>
              </a:rPr>
              <a:t>.</a:t>
            </a:r>
            <a:endParaRPr lang="en-US" sz="1400" dirty="0">
              <a:solidFill>
                <a:srgbClr val="252830"/>
              </a:solidFill>
              <a:latin typeface="Calibri (Body)"/>
            </a:endParaRPr>
          </a:p>
        </p:txBody>
      </p:sp>
      <p:pic>
        <p:nvPicPr>
          <p:cNvPr id="21" name="Picture 20" descr="http://pixabay.com/static/uploads/photo/2013/07/13/10/48/check-157822_640.png"/>
          <p:cNvPicPr>
            <a:picLocks noChangeAspect="1" noChangeArrowheads="1"/>
          </p:cNvPicPr>
          <p:nvPr/>
        </p:nvPicPr>
        <p:blipFill>
          <a:blip r:embed="rId2" cstate="print"/>
          <a:srcRect/>
          <a:stretch>
            <a:fillRect/>
          </a:stretch>
        </p:blipFill>
        <p:spPr bwMode="auto">
          <a:xfrm>
            <a:off x="273052" y="728310"/>
            <a:ext cx="211538" cy="199048"/>
          </a:xfrm>
          <a:prstGeom prst="rect">
            <a:avLst/>
          </a:prstGeom>
          <a:noFill/>
        </p:spPr>
      </p:pic>
      <p:sp>
        <p:nvSpPr>
          <p:cNvPr id="25" name="Rectangle 24"/>
          <p:cNvSpPr/>
          <p:nvPr/>
        </p:nvSpPr>
        <p:spPr>
          <a:xfrm>
            <a:off x="78615" y="37020"/>
            <a:ext cx="6682470" cy="430887"/>
          </a:xfrm>
          <a:prstGeom prst="rect">
            <a:avLst/>
          </a:prstGeom>
        </p:spPr>
        <p:txBody>
          <a:bodyPr wrap="square">
            <a:spAutoFit/>
          </a:bodyPr>
          <a:lstStyle/>
          <a:p>
            <a:r>
              <a:rPr lang="en-IN" sz="2200" dirty="0">
                <a:solidFill>
                  <a:srgbClr val="003399"/>
                </a:solidFill>
                <a:latin typeface="Century Gothic" panose="020B0502020202020204" pitchFamily="34" charset="0"/>
              </a:rPr>
              <a:t>Python Arbitrary Arguments</a:t>
            </a:r>
          </a:p>
        </p:txBody>
      </p:sp>
    </p:spTree>
    <p:extLst>
      <p:ext uri="{BB962C8B-B14F-4D97-AF65-F5344CB8AC3E}">
        <p14:creationId xmlns:p14="http://schemas.microsoft.com/office/powerpoint/2010/main" val="5883650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flipV="1">
            <a:off x="934565" y="498994"/>
            <a:ext cx="8209435" cy="45719"/>
          </a:xfrm>
          <a:prstGeom prst="rect">
            <a:avLst/>
          </a:prstGeom>
          <a:solidFill>
            <a:schemeClr val="tx1"/>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a:ln>
                  <a:noFill/>
                </a:ln>
                <a:solidFill>
                  <a:schemeClr val="tx1"/>
                </a:solidFill>
                <a:effectLst/>
                <a:uLnTx/>
                <a:uFillTx/>
                <a:latin typeface="+mj-lt"/>
                <a:ea typeface="+mj-ea"/>
                <a:cs typeface="+mj-cs"/>
              </a:rPr>
              <a: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Title 1"/>
          <p:cNvSpPr txBox="1">
            <a:spLocks/>
          </p:cNvSpPr>
          <p:nvPr/>
        </p:nvSpPr>
        <p:spPr>
          <a:xfrm>
            <a:off x="1811" y="498998"/>
            <a:ext cx="914509" cy="45719"/>
          </a:xfrm>
          <a:prstGeom prst="rect">
            <a:avLst/>
          </a:prstGeom>
          <a:solidFill>
            <a:srgbClr val="00CC00"/>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a:t>
            </a:r>
          </a:p>
        </p:txBody>
      </p:sp>
      <p:sp>
        <p:nvSpPr>
          <p:cNvPr id="15" name="Rectangle 14"/>
          <p:cNvSpPr/>
          <p:nvPr/>
        </p:nvSpPr>
        <p:spPr>
          <a:xfrm>
            <a:off x="-22339" y="4869271"/>
            <a:ext cx="4751622" cy="24622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rgbClr val="006699"/>
                </a:solidFill>
                <a:latin typeface="Bookman Old Style" panose="02050604050505020204" pitchFamily="18" charset="0"/>
                <a:cs typeface="Arial" panose="020B0604020202020204" pitchFamily="34" charset="0"/>
              </a:rPr>
              <a:t>www.npntraining.com/masters-program/big-data-architect-training.php</a:t>
            </a:r>
            <a:endParaRPr lang="en-IN" sz="1000" dirty="0">
              <a:solidFill>
                <a:srgbClr val="006699"/>
              </a:solidFill>
              <a:latin typeface="Bookman Old Style" panose="02050604050505020204" pitchFamily="18" charset="0"/>
              <a:cs typeface="Arial" panose="020B0604020202020204" pitchFamily="34" charset="0"/>
            </a:endParaRPr>
          </a:p>
        </p:txBody>
      </p:sp>
      <p:sp>
        <p:nvSpPr>
          <p:cNvPr id="8" name="Rectangle 7"/>
          <p:cNvSpPr/>
          <p:nvPr/>
        </p:nvSpPr>
        <p:spPr>
          <a:xfrm>
            <a:off x="501070" y="648786"/>
            <a:ext cx="8135075" cy="307777"/>
          </a:xfrm>
          <a:prstGeom prst="rect">
            <a:avLst/>
          </a:prstGeom>
        </p:spPr>
        <p:txBody>
          <a:bodyPr wrap="square">
            <a:spAutoFit/>
          </a:bodyPr>
          <a:lstStyle/>
          <a:p>
            <a:r>
              <a:rPr lang="en-US" sz="1400" dirty="0">
                <a:solidFill>
                  <a:srgbClr val="252830"/>
                </a:solidFill>
                <a:latin typeface="Calibri (Body)"/>
              </a:rPr>
              <a:t>Grouping a sequence of statements into a single entity, called a function</a:t>
            </a:r>
            <a:r>
              <a:rPr lang="en-US" sz="1400" dirty="0" smtClean="0">
                <a:solidFill>
                  <a:srgbClr val="252830"/>
                </a:solidFill>
                <a:latin typeface="Calibri (Body)"/>
              </a:rPr>
              <a:t>.</a:t>
            </a:r>
            <a:endParaRPr lang="en-US" sz="1400" dirty="0">
              <a:solidFill>
                <a:srgbClr val="252830"/>
              </a:solidFill>
              <a:latin typeface="Calibri (Body)"/>
            </a:endParaRPr>
          </a:p>
        </p:txBody>
      </p:sp>
      <p:pic>
        <p:nvPicPr>
          <p:cNvPr id="21" name="Picture 20" descr="http://pixabay.com/static/uploads/photo/2013/07/13/10/48/check-157822_640.png"/>
          <p:cNvPicPr>
            <a:picLocks noChangeAspect="1" noChangeArrowheads="1"/>
          </p:cNvPicPr>
          <p:nvPr/>
        </p:nvPicPr>
        <p:blipFill>
          <a:blip r:embed="rId2" cstate="print"/>
          <a:srcRect/>
          <a:stretch>
            <a:fillRect/>
          </a:stretch>
        </p:blipFill>
        <p:spPr bwMode="auto">
          <a:xfrm>
            <a:off x="273052" y="728310"/>
            <a:ext cx="211538" cy="199048"/>
          </a:xfrm>
          <a:prstGeom prst="rect">
            <a:avLst/>
          </a:prstGeom>
          <a:noFill/>
        </p:spPr>
      </p:pic>
      <p:sp>
        <p:nvSpPr>
          <p:cNvPr id="25" name="Rectangle 24"/>
          <p:cNvSpPr/>
          <p:nvPr/>
        </p:nvSpPr>
        <p:spPr>
          <a:xfrm>
            <a:off x="78615" y="37020"/>
            <a:ext cx="6682470" cy="430887"/>
          </a:xfrm>
          <a:prstGeom prst="rect">
            <a:avLst/>
          </a:prstGeom>
        </p:spPr>
        <p:txBody>
          <a:bodyPr wrap="square">
            <a:spAutoFit/>
          </a:bodyPr>
          <a:lstStyle/>
          <a:p>
            <a:r>
              <a:rPr lang="en-IN" sz="2200" dirty="0">
                <a:solidFill>
                  <a:srgbClr val="003399"/>
                </a:solidFill>
                <a:latin typeface="Century Gothic" panose="020B0502020202020204" pitchFamily="34" charset="0"/>
              </a:rPr>
              <a:t>Python Arbitrary Arguments</a:t>
            </a:r>
          </a:p>
        </p:txBody>
      </p:sp>
    </p:spTree>
    <p:extLst>
      <p:ext uri="{BB962C8B-B14F-4D97-AF65-F5344CB8AC3E}">
        <p14:creationId xmlns:p14="http://schemas.microsoft.com/office/powerpoint/2010/main" val="31168987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key takeaways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8615" y="113830"/>
            <a:ext cx="691290" cy="49188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760744" y="559987"/>
            <a:ext cx="3043156" cy="45719"/>
          </a:xfrm>
          <a:prstGeom prst="rect">
            <a:avLst/>
          </a:prstGeom>
          <a:solidFill>
            <a:srgbClr val="00CC00"/>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p:cNvSpPr/>
          <p:nvPr/>
        </p:nvSpPr>
        <p:spPr>
          <a:xfrm>
            <a:off x="654690" y="128937"/>
            <a:ext cx="8382000" cy="461665"/>
          </a:xfrm>
          <a:prstGeom prst="rect">
            <a:avLst/>
          </a:prstGeom>
        </p:spPr>
        <p:txBody>
          <a:bodyPr wrap="square">
            <a:spAutoFit/>
          </a:bodyPr>
          <a:lstStyle/>
          <a:p>
            <a:r>
              <a:rPr lang="en-GB" sz="2400" dirty="0" smtClean="0">
                <a:solidFill>
                  <a:srgbClr val="003399"/>
                </a:solidFill>
              </a:rPr>
              <a:t>Key Takeaways</a:t>
            </a:r>
            <a:endParaRPr lang="en-IN" sz="24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2125" y="-8690"/>
            <a:ext cx="3193382" cy="1159455"/>
          </a:xfrm>
          <a:prstGeom prst="rect">
            <a:avLst/>
          </a:prstGeom>
        </p:spPr>
      </p:pic>
      <p:sp>
        <p:nvSpPr>
          <p:cNvPr id="8" name="Rectangle 7"/>
          <p:cNvSpPr/>
          <p:nvPr/>
        </p:nvSpPr>
        <p:spPr>
          <a:xfrm>
            <a:off x="6455650" y="17135"/>
            <a:ext cx="2688350" cy="492647"/>
          </a:xfrm>
          <a:prstGeom prst="rect">
            <a:avLst/>
          </a:prstGeom>
          <a:ln w="6350"/>
        </p:spPr>
        <p:style>
          <a:lnRef idx="2">
            <a:schemeClr val="dk1"/>
          </a:lnRef>
          <a:fillRef idx="1">
            <a:schemeClr val="lt1"/>
          </a:fillRef>
          <a:effectRef idx="0">
            <a:schemeClr val="dk1"/>
          </a:effectRef>
          <a:fontRef idx="minor">
            <a:schemeClr val="dk1"/>
          </a:fontRef>
        </p:style>
        <p:txBody>
          <a:bodyPr rtlCol="0" anchor="ctr"/>
          <a:lstStyle/>
          <a:p>
            <a:pPr marL="342900" lvl="1">
              <a:spcBef>
                <a:spcPts val="450"/>
              </a:spcBef>
              <a:spcAft>
                <a:spcPts val="450"/>
              </a:spcAft>
            </a:pPr>
            <a:r>
              <a:rPr lang="en-US" sz="1200" b="1" dirty="0" smtClean="0">
                <a:solidFill>
                  <a:schemeClr val="accent6">
                    <a:lumMod val="75000"/>
                  </a:schemeClr>
                </a:solidFill>
              </a:rPr>
              <a:t>Learning Python</a:t>
            </a:r>
            <a:endParaRPr lang="en-US" sz="1200" b="1" dirty="0">
              <a:solidFill>
                <a:schemeClr val="accent6">
                  <a:lumMod val="75000"/>
                </a:schemeClr>
              </a:solidFill>
            </a:endParaRPr>
          </a:p>
        </p:txBody>
      </p:sp>
      <p:sp>
        <p:nvSpPr>
          <p:cNvPr id="3" name="Rectangle 2"/>
          <p:cNvSpPr/>
          <p:nvPr/>
        </p:nvSpPr>
        <p:spPr>
          <a:xfrm>
            <a:off x="0" y="4645620"/>
            <a:ext cx="9144000" cy="459475"/>
          </a:xfrm>
          <a:prstGeom prst="rect">
            <a:avLst/>
          </a:prstGeom>
          <a:ln w="63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latin typeface="Arial Narrow" panose="020B0606020202030204" pitchFamily="34" charset="0"/>
              </a:rPr>
              <a:t>Hard work </a:t>
            </a:r>
            <a:r>
              <a:rPr lang="en-US" sz="1400" dirty="0" smtClean="0">
                <a:latin typeface="Arial Narrow" panose="020B0606020202030204" pitchFamily="34" charset="0"/>
              </a:rPr>
              <a:t>beats talent</a:t>
            </a:r>
          </a:p>
          <a:p>
            <a:pPr algn="ctr"/>
            <a:r>
              <a:rPr lang="en-US" sz="1400" dirty="0">
                <a:latin typeface="Arial Narrow" panose="020B0606020202030204" pitchFamily="34" charset="0"/>
              </a:rPr>
              <a:t>w</a:t>
            </a:r>
            <a:r>
              <a:rPr lang="en-US" sz="1400" dirty="0" smtClean="0">
                <a:latin typeface="Arial Narrow" panose="020B0606020202030204" pitchFamily="34" charset="0"/>
              </a:rPr>
              <a:t>hen talent fails to </a:t>
            </a:r>
            <a:r>
              <a:rPr lang="en-US" sz="1400" b="1" dirty="0" smtClean="0">
                <a:latin typeface="Arial Narrow" panose="020B0606020202030204" pitchFamily="34" charset="0"/>
              </a:rPr>
              <a:t>work hard</a:t>
            </a:r>
            <a:r>
              <a:rPr lang="en-US" sz="1400" dirty="0" smtClean="0">
                <a:latin typeface="Arial Narrow" panose="020B0606020202030204" pitchFamily="34" charset="0"/>
              </a:rPr>
              <a:t>.</a:t>
            </a:r>
            <a:endParaRPr lang="en-US" sz="1400" dirty="0">
              <a:latin typeface="Arial Narrow" panose="020B0606020202030204" pitchFamily="34" charset="0"/>
            </a:endParaRPr>
          </a:p>
        </p:txBody>
      </p:sp>
    </p:spTree>
    <p:extLst>
      <p:ext uri="{BB962C8B-B14F-4D97-AF65-F5344CB8AC3E}">
        <p14:creationId xmlns:p14="http://schemas.microsoft.com/office/powerpoint/2010/main" val="228616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Definition-For-Plagiarism"/>
          <p:cNvPicPr>
            <a:picLocks noChangeAspect="1" noChangeArrowheads="1"/>
          </p:cNvPicPr>
          <p:nvPr/>
        </p:nvPicPr>
        <p:blipFill>
          <a:blip r:embed="rId3" cstate="print"/>
          <a:srcRect/>
          <a:stretch>
            <a:fillRect/>
          </a:stretch>
        </p:blipFill>
        <p:spPr bwMode="auto">
          <a:xfrm>
            <a:off x="21357" y="689905"/>
            <a:ext cx="685800" cy="853603"/>
          </a:xfrm>
          <a:prstGeom prst="rect">
            <a:avLst/>
          </a:prstGeom>
          <a:noFill/>
          <a:ln w="9525">
            <a:noFill/>
            <a:miter lim="800000"/>
            <a:headEnd/>
            <a:tailEnd/>
          </a:ln>
        </p:spPr>
      </p:pic>
      <p:sp>
        <p:nvSpPr>
          <p:cNvPr id="11" name="Rectangle 10"/>
          <p:cNvSpPr>
            <a:spLocks noChangeArrowheads="1"/>
          </p:cNvSpPr>
          <p:nvPr/>
        </p:nvSpPr>
        <p:spPr bwMode="auto">
          <a:xfrm>
            <a:off x="630682" y="2187700"/>
            <a:ext cx="8197201" cy="12464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ts val="600"/>
              </a:spcAft>
            </a:pPr>
            <a:r>
              <a:rPr lang="en-US" sz="1500" dirty="0"/>
              <a:t>Where you place lambda expression Python, it returns the value of the expression. </a:t>
            </a:r>
          </a:p>
          <a:p>
            <a:pPr fontAlgn="base">
              <a:spcBef>
                <a:spcPct val="0"/>
              </a:spcBef>
              <a:spcAft>
                <a:spcPts val="600"/>
              </a:spcAft>
            </a:pPr>
            <a:endParaRPr lang="en-US" sz="1500" dirty="0" smtClean="0"/>
          </a:p>
          <a:p>
            <a:pPr fontAlgn="base">
              <a:spcBef>
                <a:spcPct val="0"/>
              </a:spcBef>
              <a:spcAft>
                <a:spcPts val="600"/>
              </a:spcAft>
            </a:pPr>
            <a:r>
              <a:rPr lang="en-US" sz="1500" dirty="0" smtClean="0"/>
              <a:t>The </a:t>
            </a:r>
            <a:r>
              <a:rPr lang="en-US" sz="1500" dirty="0"/>
              <a:t>Python syntax of a lambda expression </a:t>
            </a:r>
            <a:r>
              <a:rPr lang="en-US" sz="1500" dirty="0" smtClean="0"/>
              <a:t>is</a:t>
            </a:r>
            <a:endParaRPr lang="en-US" sz="1500" dirty="0"/>
          </a:p>
          <a:p>
            <a:pPr fontAlgn="base">
              <a:spcBef>
                <a:spcPct val="0"/>
              </a:spcBef>
              <a:spcAft>
                <a:spcPts val="600"/>
              </a:spcAft>
            </a:pPr>
            <a:r>
              <a:rPr lang="en-US" sz="1500" dirty="0" smtClean="0"/>
              <a:t>	</a:t>
            </a:r>
            <a:r>
              <a:rPr lang="en-US" sz="1500" b="1" dirty="0" smtClean="0">
                <a:latin typeface="Consolas" panose="020B0609020204030204" pitchFamily="49" charset="0"/>
              </a:rPr>
              <a:t>lambda </a:t>
            </a:r>
            <a:r>
              <a:rPr lang="en-US" sz="1500" b="1" dirty="0">
                <a:latin typeface="Consolas" panose="020B0609020204030204" pitchFamily="49" charset="0"/>
              </a:rPr>
              <a:t>[arg1,arg2,..]:[expression]</a:t>
            </a:r>
          </a:p>
        </p:txBody>
      </p:sp>
      <p:pic>
        <p:nvPicPr>
          <p:cNvPr id="12" name="Picture 11" descr="http://pixabay.com/static/uploads/photo/2013/07/13/10/48/check-157822_640.png"/>
          <p:cNvPicPr>
            <a:picLocks noChangeAspect="1" noChangeArrowheads="1"/>
          </p:cNvPicPr>
          <p:nvPr/>
        </p:nvPicPr>
        <p:blipFill>
          <a:blip r:embed="rId4" cstate="print"/>
          <a:srcRect/>
          <a:stretch>
            <a:fillRect/>
          </a:stretch>
        </p:blipFill>
        <p:spPr bwMode="auto">
          <a:xfrm>
            <a:off x="364257" y="2840585"/>
            <a:ext cx="199048" cy="199048"/>
          </a:xfrm>
          <a:prstGeom prst="rect">
            <a:avLst/>
          </a:prstGeom>
          <a:noFill/>
        </p:spPr>
      </p:pic>
      <p:sp>
        <p:nvSpPr>
          <p:cNvPr id="33" name="Title 1"/>
          <p:cNvSpPr txBox="1">
            <a:spLocks/>
          </p:cNvSpPr>
          <p:nvPr/>
        </p:nvSpPr>
        <p:spPr>
          <a:xfrm flipV="1">
            <a:off x="934565" y="567372"/>
            <a:ext cx="8209435" cy="45719"/>
          </a:xfrm>
          <a:prstGeom prst="rect">
            <a:avLst/>
          </a:prstGeom>
          <a:solidFill>
            <a:schemeClr val="tx1"/>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4" name="Title 1"/>
          <p:cNvSpPr txBox="1">
            <a:spLocks/>
          </p:cNvSpPr>
          <p:nvPr/>
        </p:nvSpPr>
        <p:spPr>
          <a:xfrm>
            <a:off x="1811" y="567376"/>
            <a:ext cx="914509" cy="45719"/>
          </a:xfrm>
          <a:prstGeom prst="rect">
            <a:avLst/>
          </a:prstGeom>
          <a:solidFill>
            <a:srgbClr val="0070C0"/>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5" name="Rectangle 34"/>
          <p:cNvSpPr/>
          <p:nvPr/>
        </p:nvSpPr>
        <p:spPr>
          <a:xfrm>
            <a:off x="93395" y="68886"/>
            <a:ext cx="5227713" cy="446276"/>
          </a:xfrm>
          <a:prstGeom prst="rect">
            <a:avLst/>
          </a:prstGeom>
        </p:spPr>
        <p:txBody>
          <a:bodyPr wrap="none">
            <a:spAutoFit/>
          </a:bodyPr>
          <a:lstStyle/>
          <a:p>
            <a:pPr lvl="0">
              <a:spcBef>
                <a:spcPct val="0"/>
              </a:spcBef>
              <a:defRPr/>
            </a:pPr>
            <a:r>
              <a:rPr lang="en-US" sz="2300" dirty="0" smtClean="0">
                <a:latin typeface="Century Gothic" panose="020B0502020202020204" pitchFamily="34" charset="0"/>
              </a:rPr>
              <a:t>Introduction to Lambdas Expression</a:t>
            </a:r>
            <a:endParaRPr lang="en-US" sz="2300" dirty="0">
              <a:latin typeface="Century Gothic" panose="020B0502020202020204" pitchFamily="34" charset="0"/>
            </a:endParaRPr>
          </a:p>
        </p:txBody>
      </p:sp>
      <p:sp>
        <p:nvSpPr>
          <p:cNvPr id="36" name="Title 1"/>
          <p:cNvSpPr txBox="1">
            <a:spLocks/>
          </p:cNvSpPr>
          <p:nvPr/>
        </p:nvSpPr>
        <p:spPr>
          <a:xfrm flipV="1">
            <a:off x="934565" y="-13393"/>
            <a:ext cx="8209435" cy="45719"/>
          </a:xfrm>
          <a:prstGeom prst="rect">
            <a:avLst/>
          </a:prstGeom>
          <a:solidFill>
            <a:schemeClr val="tx1"/>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7" name="Title 1"/>
          <p:cNvSpPr txBox="1">
            <a:spLocks/>
          </p:cNvSpPr>
          <p:nvPr/>
        </p:nvSpPr>
        <p:spPr>
          <a:xfrm>
            <a:off x="1811" y="-13389"/>
            <a:ext cx="45719" cy="600244"/>
          </a:xfrm>
          <a:prstGeom prst="rect">
            <a:avLst/>
          </a:prstGeom>
          <a:solidFill>
            <a:srgbClr val="0070C0"/>
          </a:solidFill>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8" name="Title 1"/>
          <p:cNvSpPr txBox="1">
            <a:spLocks/>
          </p:cNvSpPr>
          <p:nvPr/>
        </p:nvSpPr>
        <p:spPr>
          <a:xfrm>
            <a:off x="21357" y="-13393"/>
            <a:ext cx="914509" cy="45719"/>
          </a:xfrm>
          <a:prstGeom prst="rect">
            <a:avLst/>
          </a:prstGeom>
          <a:solidFill>
            <a:srgbClr val="0070C0"/>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0" name="Rectangle 39"/>
          <p:cNvSpPr/>
          <p:nvPr/>
        </p:nvSpPr>
        <p:spPr>
          <a:xfrm>
            <a:off x="-22339" y="4869271"/>
            <a:ext cx="4751622" cy="24622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rgbClr val="006699"/>
                </a:solidFill>
                <a:latin typeface="Bookman Old Style" panose="02050604050505020204" pitchFamily="18" charset="0"/>
                <a:cs typeface="Arial" panose="020B0604020202020204" pitchFamily="34" charset="0"/>
              </a:rPr>
              <a:t>www.npntraining.com/masters-program/big-data-architect-training.php</a:t>
            </a:r>
            <a:endParaRPr lang="en-IN" sz="1000" dirty="0">
              <a:solidFill>
                <a:srgbClr val="006699"/>
              </a:solidFill>
              <a:latin typeface="Bookman Old Style" panose="02050604050505020204" pitchFamily="18" charset="0"/>
              <a:cs typeface="Arial" panose="020B0604020202020204" pitchFamily="34" charset="0"/>
            </a:endParaRP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59615" y="32325"/>
            <a:ext cx="1384385" cy="607285"/>
          </a:xfrm>
          <a:prstGeom prst="rect">
            <a:avLst/>
          </a:prstGeom>
        </p:spPr>
      </p:pic>
      <p:sp>
        <p:nvSpPr>
          <p:cNvPr id="3" name="Rounded Rectangle 2"/>
          <p:cNvSpPr/>
          <p:nvPr/>
        </p:nvSpPr>
        <p:spPr>
          <a:xfrm>
            <a:off x="724258" y="789821"/>
            <a:ext cx="8172774" cy="588815"/>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1500" dirty="0">
                <a:solidFill>
                  <a:schemeClr val="tx1"/>
                </a:solidFill>
              </a:rPr>
              <a:t>L</a:t>
            </a:r>
            <a:r>
              <a:rPr lang="en-US" sz="1500" dirty="0" smtClean="0">
                <a:solidFill>
                  <a:schemeClr val="tx1"/>
                </a:solidFill>
              </a:rPr>
              <a:t>ambda </a:t>
            </a:r>
            <a:r>
              <a:rPr lang="en-US" sz="1500" dirty="0">
                <a:solidFill>
                  <a:schemeClr val="tx1"/>
                </a:solidFill>
              </a:rPr>
              <a:t>expression in Python allow us to define a function anonymously. It is worthwhile to note that it is an expression, not a statement.</a:t>
            </a:r>
          </a:p>
        </p:txBody>
      </p:sp>
      <p:pic>
        <p:nvPicPr>
          <p:cNvPr id="31" name="Picture 30" descr="http://pixabay.com/static/uploads/photo/2013/07/13/10/48/check-157822_640.png"/>
          <p:cNvPicPr>
            <a:picLocks noChangeAspect="1" noChangeArrowheads="1"/>
          </p:cNvPicPr>
          <p:nvPr/>
        </p:nvPicPr>
        <p:blipFill>
          <a:blip r:embed="rId4" cstate="print"/>
          <a:srcRect/>
          <a:stretch>
            <a:fillRect/>
          </a:stretch>
        </p:blipFill>
        <p:spPr bwMode="auto">
          <a:xfrm>
            <a:off x="364257" y="2242299"/>
            <a:ext cx="199048" cy="199048"/>
          </a:xfrm>
          <a:prstGeom prst="rect">
            <a:avLst/>
          </a:prstGeom>
          <a:noFill/>
        </p:spPr>
      </p:pic>
    </p:spTree>
    <p:extLst>
      <p:ext uri="{BB962C8B-B14F-4D97-AF65-F5344CB8AC3E}">
        <p14:creationId xmlns:p14="http://schemas.microsoft.com/office/powerpoint/2010/main" val="260158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8615" y="37020"/>
            <a:ext cx="5645535" cy="430887"/>
          </a:xfrm>
          <a:prstGeom prst="rect">
            <a:avLst/>
          </a:prstGeom>
        </p:spPr>
        <p:txBody>
          <a:bodyPr wrap="square">
            <a:spAutoFit/>
          </a:bodyPr>
          <a:lstStyle/>
          <a:p>
            <a:r>
              <a:rPr lang="en-IN" sz="2200" dirty="0">
                <a:solidFill>
                  <a:srgbClr val="003399"/>
                </a:solidFill>
                <a:latin typeface="Century Gothic" panose="020B0502020202020204" pitchFamily="34" charset="0"/>
              </a:rPr>
              <a:t>Declaring Lambda Expression</a:t>
            </a:r>
          </a:p>
        </p:txBody>
      </p:sp>
      <p:sp>
        <p:nvSpPr>
          <p:cNvPr id="12" name="Title 1"/>
          <p:cNvSpPr txBox="1">
            <a:spLocks/>
          </p:cNvSpPr>
          <p:nvPr/>
        </p:nvSpPr>
        <p:spPr>
          <a:xfrm flipV="1">
            <a:off x="934565" y="498994"/>
            <a:ext cx="8209435" cy="45719"/>
          </a:xfrm>
          <a:prstGeom prst="rect">
            <a:avLst/>
          </a:prstGeom>
          <a:solidFill>
            <a:schemeClr val="tx1"/>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a:ln>
                  <a:noFill/>
                </a:ln>
                <a:solidFill>
                  <a:schemeClr val="tx1"/>
                </a:solidFill>
                <a:effectLst/>
                <a:uLnTx/>
                <a:uFillTx/>
                <a:latin typeface="+mj-lt"/>
                <a:ea typeface="+mj-ea"/>
                <a:cs typeface="+mj-cs"/>
              </a:rPr>
              <a: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Title 1"/>
          <p:cNvSpPr txBox="1">
            <a:spLocks/>
          </p:cNvSpPr>
          <p:nvPr/>
        </p:nvSpPr>
        <p:spPr>
          <a:xfrm>
            <a:off x="1811" y="498998"/>
            <a:ext cx="914509" cy="45719"/>
          </a:xfrm>
          <a:prstGeom prst="rect">
            <a:avLst/>
          </a:prstGeom>
          <a:solidFill>
            <a:srgbClr val="00CC00"/>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a:t>
            </a:r>
          </a:p>
        </p:txBody>
      </p:sp>
      <p:sp>
        <p:nvSpPr>
          <p:cNvPr id="15" name="Rectangle 14"/>
          <p:cNvSpPr/>
          <p:nvPr/>
        </p:nvSpPr>
        <p:spPr>
          <a:xfrm>
            <a:off x="-22339" y="4869271"/>
            <a:ext cx="4751622" cy="24622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rgbClr val="006699"/>
                </a:solidFill>
                <a:latin typeface="Bookman Old Style" panose="02050604050505020204" pitchFamily="18" charset="0"/>
                <a:cs typeface="Arial" panose="020B0604020202020204" pitchFamily="34" charset="0"/>
              </a:rPr>
              <a:t>www.npntraining.com/masters-program/big-data-architect-training.php</a:t>
            </a:r>
            <a:endParaRPr lang="en-IN" sz="1000" dirty="0">
              <a:solidFill>
                <a:srgbClr val="006699"/>
              </a:solidFill>
              <a:latin typeface="Bookman Old Style" panose="02050604050505020204" pitchFamily="18" charset="0"/>
              <a:cs typeface="Arial" panose="020B0604020202020204" pitchFamily="34" charset="0"/>
            </a:endParaRPr>
          </a:p>
        </p:txBody>
      </p:sp>
      <p:sp>
        <p:nvSpPr>
          <p:cNvPr id="16" name="Rectangle 15"/>
          <p:cNvSpPr>
            <a:spLocks noChangeArrowheads="1"/>
          </p:cNvSpPr>
          <p:nvPr/>
        </p:nvSpPr>
        <p:spPr bwMode="auto">
          <a:xfrm>
            <a:off x="539475" y="574690"/>
            <a:ext cx="8495201" cy="3231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ts val="600"/>
              </a:spcAft>
            </a:pPr>
            <a:r>
              <a:rPr lang="en-US" sz="1500" dirty="0"/>
              <a:t>To declare a lambda, you use the lambda </a:t>
            </a:r>
            <a:r>
              <a:rPr lang="en-US" sz="1500" dirty="0" smtClean="0"/>
              <a:t>keyword.</a:t>
            </a:r>
            <a:endParaRPr lang="en-IN" sz="1500" dirty="0"/>
          </a:p>
        </p:txBody>
      </p:sp>
      <p:pic>
        <p:nvPicPr>
          <p:cNvPr id="17" name="Picture 16" descr="http://pixabay.com/static/uploads/photo/2013/07/13/10/48/check-157822_640.png"/>
          <p:cNvPicPr>
            <a:picLocks noChangeAspect="1" noChangeArrowheads="1"/>
          </p:cNvPicPr>
          <p:nvPr/>
        </p:nvPicPr>
        <p:blipFill>
          <a:blip r:embed="rId2" cstate="print"/>
          <a:srcRect/>
          <a:stretch>
            <a:fillRect/>
          </a:stretch>
        </p:blipFill>
        <p:spPr bwMode="auto">
          <a:xfrm>
            <a:off x="270640" y="636314"/>
            <a:ext cx="211538" cy="199048"/>
          </a:xfrm>
          <a:prstGeom prst="rect">
            <a:avLst/>
          </a:prstGeom>
          <a:noFill/>
        </p:spPr>
      </p:pic>
      <p:sp>
        <p:nvSpPr>
          <p:cNvPr id="5" name="Rectangle 4"/>
          <p:cNvSpPr/>
          <p:nvPr/>
        </p:nvSpPr>
        <p:spPr>
          <a:xfrm>
            <a:off x="530329" y="1842055"/>
            <a:ext cx="5731492" cy="323165"/>
          </a:xfrm>
          <a:prstGeom prst="rect">
            <a:avLst/>
          </a:prstGeom>
        </p:spPr>
        <p:txBody>
          <a:bodyPr wrap="square">
            <a:spAutoFit/>
          </a:bodyPr>
          <a:lstStyle/>
          <a:p>
            <a:r>
              <a:rPr lang="en-US" sz="1500" dirty="0"/>
              <a:t>You can assign it to a variable if you want to be able to call it again later.</a:t>
            </a:r>
          </a:p>
        </p:txBody>
      </p:sp>
      <p:pic>
        <p:nvPicPr>
          <p:cNvPr id="20" name="Picture 19" descr="http://pixabay.com/static/uploads/photo/2013/07/13/10/48/check-157822_640.png"/>
          <p:cNvPicPr>
            <a:picLocks noChangeAspect="1" noChangeArrowheads="1"/>
          </p:cNvPicPr>
          <p:nvPr/>
        </p:nvPicPr>
        <p:blipFill>
          <a:blip r:embed="rId2" cstate="print"/>
          <a:srcRect/>
          <a:stretch>
            <a:fillRect/>
          </a:stretch>
        </p:blipFill>
        <p:spPr bwMode="auto">
          <a:xfrm>
            <a:off x="272505" y="1924400"/>
            <a:ext cx="211538" cy="199048"/>
          </a:xfrm>
          <a:prstGeom prst="rect">
            <a:avLst/>
          </a:prstGeom>
          <a:noFill/>
        </p:spPr>
      </p:pic>
      <p:sp>
        <p:nvSpPr>
          <p:cNvPr id="3" name="Rectangle 2"/>
          <p:cNvSpPr/>
          <p:nvPr/>
        </p:nvSpPr>
        <p:spPr>
          <a:xfrm>
            <a:off x="570180" y="3877520"/>
            <a:ext cx="6690170" cy="323165"/>
          </a:xfrm>
          <a:prstGeom prst="rect">
            <a:avLst/>
          </a:prstGeom>
        </p:spPr>
        <p:txBody>
          <a:bodyPr wrap="square">
            <a:spAutoFit/>
          </a:bodyPr>
          <a:lstStyle/>
          <a:p>
            <a:r>
              <a:rPr lang="en-US" sz="1500" dirty="0"/>
              <a:t>You can also pass an argument along with the declaration. Use parentheses for this.</a:t>
            </a:r>
          </a:p>
        </p:txBody>
      </p:sp>
      <p:pic>
        <p:nvPicPr>
          <p:cNvPr id="18" name="Picture 17" descr="http://pixabay.com/static/uploads/photo/2013/07/13/10/48/check-157822_640.png"/>
          <p:cNvPicPr>
            <a:picLocks noChangeAspect="1" noChangeArrowheads="1"/>
          </p:cNvPicPr>
          <p:nvPr/>
        </p:nvPicPr>
        <p:blipFill>
          <a:blip r:embed="rId2" cstate="print"/>
          <a:srcRect/>
          <a:stretch>
            <a:fillRect/>
          </a:stretch>
        </p:blipFill>
        <p:spPr bwMode="auto">
          <a:xfrm>
            <a:off x="270640" y="3922756"/>
            <a:ext cx="211538" cy="199048"/>
          </a:xfrm>
          <a:prstGeom prst="rect">
            <a:avLst/>
          </a:prstGeom>
          <a:noFill/>
        </p:spPr>
      </p:pic>
      <p:sp>
        <p:nvSpPr>
          <p:cNvPr id="14" name="Rectangle 13"/>
          <p:cNvSpPr/>
          <p:nvPr/>
        </p:nvSpPr>
        <p:spPr>
          <a:xfrm>
            <a:off x="654690" y="1013231"/>
            <a:ext cx="4723815" cy="530730"/>
          </a:xfrm>
          <a:prstGeom prst="rect">
            <a:avLst/>
          </a:prstGeom>
          <a:solidFill>
            <a:schemeClr val="bg1"/>
          </a:solidFill>
          <a:ln w="9525">
            <a:prstDash val="lgDash"/>
          </a:ln>
        </p:spPr>
        <p:style>
          <a:lnRef idx="2">
            <a:schemeClr val="dk1">
              <a:shade val="50000"/>
            </a:schemeClr>
          </a:lnRef>
          <a:fillRef idx="1">
            <a:schemeClr val="dk1"/>
          </a:fillRef>
          <a:effectRef idx="0">
            <a:schemeClr val="dk1"/>
          </a:effectRef>
          <a:fontRef idx="minor">
            <a:schemeClr val="lt1"/>
          </a:fontRef>
        </p:style>
        <p:txBody>
          <a:bodyPr rtlCol="0" anchor="t"/>
          <a:lstStyle/>
          <a:p>
            <a:pPr>
              <a:spcAft>
                <a:spcPts val="200"/>
              </a:spcAft>
            </a:pPr>
            <a:r>
              <a:rPr lang="en-US" sz="1300" b="1" dirty="0">
                <a:solidFill>
                  <a:schemeClr val="tx1"/>
                </a:solidFill>
                <a:latin typeface="Consolas" panose="020B0609020204030204" pitchFamily="49" charset="0"/>
              </a:rPr>
              <a:t>&gt;&gt;&gt; lambda e:e-2</a:t>
            </a:r>
          </a:p>
          <a:p>
            <a:pPr>
              <a:spcAft>
                <a:spcPts val="200"/>
              </a:spcAft>
            </a:pPr>
            <a:r>
              <a:rPr lang="en-US" sz="1300" b="1" dirty="0">
                <a:solidFill>
                  <a:schemeClr val="tx1"/>
                </a:solidFill>
                <a:latin typeface="Consolas" panose="020B0609020204030204" pitchFamily="49" charset="0"/>
              </a:rPr>
              <a:t>&lt;function &lt;lambda&gt; at 0x0304C618</a:t>
            </a:r>
            <a:r>
              <a:rPr lang="en-US" sz="1300" b="1" dirty="0" smtClean="0">
                <a:solidFill>
                  <a:schemeClr val="tx1"/>
                </a:solidFill>
                <a:latin typeface="Consolas" panose="020B0609020204030204" pitchFamily="49" charset="0"/>
              </a:rPr>
              <a:t>&gt;</a:t>
            </a:r>
            <a:endParaRPr lang="en-US" sz="1300" dirty="0" smtClean="0">
              <a:solidFill>
                <a:schemeClr val="tx1"/>
              </a:solidFill>
              <a:latin typeface="Consolas" panose="020B0609020204030204" pitchFamily="49" charset="0"/>
            </a:endParaRPr>
          </a:p>
        </p:txBody>
      </p:sp>
      <p:sp>
        <p:nvSpPr>
          <p:cNvPr id="19" name="Rectangle 18"/>
          <p:cNvSpPr/>
          <p:nvPr/>
        </p:nvSpPr>
        <p:spPr>
          <a:xfrm>
            <a:off x="654690" y="2273735"/>
            <a:ext cx="4723815" cy="315396"/>
          </a:xfrm>
          <a:prstGeom prst="rect">
            <a:avLst/>
          </a:prstGeom>
          <a:solidFill>
            <a:schemeClr val="bg1"/>
          </a:solidFill>
          <a:ln w="9525">
            <a:prstDash val="lgDash"/>
          </a:ln>
        </p:spPr>
        <p:style>
          <a:lnRef idx="2">
            <a:schemeClr val="dk1">
              <a:shade val="50000"/>
            </a:schemeClr>
          </a:lnRef>
          <a:fillRef idx="1">
            <a:schemeClr val="dk1"/>
          </a:fillRef>
          <a:effectRef idx="0">
            <a:schemeClr val="dk1"/>
          </a:effectRef>
          <a:fontRef idx="minor">
            <a:schemeClr val="lt1"/>
          </a:fontRef>
        </p:style>
        <p:txBody>
          <a:bodyPr rtlCol="0" anchor="t"/>
          <a:lstStyle/>
          <a:p>
            <a:pPr>
              <a:spcAft>
                <a:spcPts val="200"/>
              </a:spcAft>
            </a:pPr>
            <a:r>
              <a:rPr lang="en-US" sz="1300" b="1" dirty="0">
                <a:solidFill>
                  <a:schemeClr val="tx1"/>
                </a:solidFill>
                <a:latin typeface="Consolas" panose="020B0609020204030204" pitchFamily="49" charset="0"/>
              </a:rPr>
              <a:t>&gt;&gt; </a:t>
            </a:r>
            <a:r>
              <a:rPr lang="en-US" sz="1300" b="1" dirty="0" err="1">
                <a:solidFill>
                  <a:schemeClr val="tx1"/>
                </a:solidFill>
                <a:latin typeface="Consolas" panose="020B0609020204030204" pitchFamily="49" charset="0"/>
              </a:rPr>
              <a:t>downbytwo</a:t>
            </a:r>
            <a:r>
              <a:rPr lang="en-US" sz="1300" b="1" dirty="0">
                <a:solidFill>
                  <a:schemeClr val="tx1"/>
                </a:solidFill>
                <a:latin typeface="Consolas" panose="020B0609020204030204" pitchFamily="49" charset="0"/>
              </a:rPr>
              <a:t>=lambda e:e-2</a:t>
            </a:r>
            <a:endParaRPr lang="en-US" sz="1300" dirty="0" smtClean="0">
              <a:solidFill>
                <a:schemeClr val="tx1"/>
              </a:solidFill>
              <a:latin typeface="Consolas" panose="020B0609020204030204" pitchFamily="49" charset="0"/>
            </a:endParaRPr>
          </a:p>
        </p:txBody>
      </p:sp>
      <p:sp>
        <p:nvSpPr>
          <p:cNvPr id="2" name="Rectangle 1"/>
          <p:cNvSpPr/>
          <p:nvPr/>
        </p:nvSpPr>
        <p:spPr>
          <a:xfrm>
            <a:off x="570180" y="2654613"/>
            <a:ext cx="8464495" cy="600164"/>
          </a:xfrm>
          <a:prstGeom prst="rect">
            <a:avLst/>
          </a:prstGeom>
        </p:spPr>
        <p:txBody>
          <a:bodyPr wrap="square">
            <a:spAutoFit/>
          </a:bodyPr>
          <a:lstStyle/>
          <a:p>
            <a:r>
              <a:rPr lang="en-US" sz="1500" dirty="0"/>
              <a:t>Here, e is the argument, and e-2 is the expression. Then you would call it like you would call any other Python Lambda function. Here, we passed the integer 1 as an argument</a:t>
            </a:r>
            <a:r>
              <a:rPr lang="en-US" dirty="0"/>
              <a:t>.</a:t>
            </a:r>
          </a:p>
        </p:txBody>
      </p:sp>
      <p:sp>
        <p:nvSpPr>
          <p:cNvPr id="21" name="Rectangle 20"/>
          <p:cNvSpPr/>
          <p:nvPr/>
        </p:nvSpPr>
        <p:spPr>
          <a:xfrm>
            <a:off x="654690" y="3280086"/>
            <a:ext cx="4723815" cy="482219"/>
          </a:xfrm>
          <a:prstGeom prst="rect">
            <a:avLst/>
          </a:prstGeom>
          <a:solidFill>
            <a:schemeClr val="bg1"/>
          </a:solidFill>
          <a:ln w="9525">
            <a:prstDash val="lgDash"/>
          </a:ln>
        </p:spPr>
        <p:style>
          <a:lnRef idx="2">
            <a:schemeClr val="dk1">
              <a:shade val="50000"/>
            </a:schemeClr>
          </a:lnRef>
          <a:fillRef idx="1">
            <a:schemeClr val="dk1"/>
          </a:fillRef>
          <a:effectRef idx="0">
            <a:schemeClr val="dk1"/>
          </a:effectRef>
          <a:fontRef idx="minor">
            <a:schemeClr val="lt1"/>
          </a:fontRef>
        </p:style>
        <p:txBody>
          <a:bodyPr rtlCol="0" anchor="t"/>
          <a:lstStyle/>
          <a:p>
            <a:pPr>
              <a:spcAft>
                <a:spcPts val="200"/>
              </a:spcAft>
            </a:pPr>
            <a:r>
              <a:rPr lang="en-US" sz="1300" b="1" dirty="0">
                <a:solidFill>
                  <a:schemeClr val="tx1"/>
                </a:solidFill>
                <a:latin typeface="Consolas" panose="020B0609020204030204" pitchFamily="49" charset="0"/>
              </a:rPr>
              <a:t>&gt;&gt;&gt; </a:t>
            </a:r>
            <a:r>
              <a:rPr lang="en-US" sz="1300" b="1" dirty="0" err="1">
                <a:solidFill>
                  <a:schemeClr val="tx1"/>
                </a:solidFill>
                <a:latin typeface="Consolas" panose="020B0609020204030204" pitchFamily="49" charset="0"/>
              </a:rPr>
              <a:t>downbytwo</a:t>
            </a:r>
            <a:r>
              <a:rPr lang="en-US" sz="1300" b="1" dirty="0">
                <a:solidFill>
                  <a:schemeClr val="tx1"/>
                </a:solidFill>
                <a:latin typeface="Consolas" panose="020B0609020204030204" pitchFamily="49" charset="0"/>
              </a:rPr>
              <a:t>(1</a:t>
            </a:r>
            <a:r>
              <a:rPr lang="en-US" sz="1300" b="1" dirty="0" smtClean="0">
                <a:solidFill>
                  <a:schemeClr val="tx1"/>
                </a:solidFill>
                <a:latin typeface="Consolas" panose="020B0609020204030204" pitchFamily="49" charset="0"/>
              </a:rPr>
              <a:t>)</a:t>
            </a:r>
          </a:p>
          <a:p>
            <a:pPr>
              <a:spcAft>
                <a:spcPts val="200"/>
              </a:spcAft>
            </a:pPr>
            <a:r>
              <a:rPr lang="en-US" sz="1300" b="1" dirty="0" smtClean="0">
                <a:solidFill>
                  <a:schemeClr val="tx1"/>
                </a:solidFill>
                <a:latin typeface="Consolas" panose="020B0609020204030204" pitchFamily="49" charset="0"/>
              </a:rPr>
              <a:t>-1</a:t>
            </a:r>
            <a:endParaRPr lang="en-US" sz="1300" dirty="0" smtClean="0">
              <a:solidFill>
                <a:schemeClr val="tx1"/>
              </a:solidFill>
              <a:latin typeface="Consolas" panose="020B0609020204030204" pitchFamily="49" charset="0"/>
            </a:endParaRPr>
          </a:p>
        </p:txBody>
      </p:sp>
      <p:sp>
        <p:nvSpPr>
          <p:cNvPr id="23" name="Rectangle 22"/>
          <p:cNvSpPr/>
          <p:nvPr/>
        </p:nvSpPr>
        <p:spPr>
          <a:xfrm>
            <a:off x="654689" y="4268662"/>
            <a:ext cx="4723815" cy="482219"/>
          </a:xfrm>
          <a:prstGeom prst="rect">
            <a:avLst/>
          </a:prstGeom>
          <a:solidFill>
            <a:schemeClr val="bg1"/>
          </a:solidFill>
          <a:ln w="9525">
            <a:prstDash val="lgDash"/>
          </a:ln>
        </p:spPr>
        <p:style>
          <a:lnRef idx="2">
            <a:schemeClr val="dk1">
              <a:shade val="50000"/>
            </a:schemeClr>
          </a:lnRef>
          <a:fillRef idx="1">
            <a:schemeClr val="dk1"/>
          </a:fillRef>
          <a:effectRef idx="0">
            <a:schemeClr val="dk1"/>
          </a:effectRef>
          <a:fontRef idx="minor">
            <a:schemeClr val="lt1"/>
          </a:fontRef>
        </p:style>
        <p:txBody>
          <a:bodyPr rtlCol="0" anchor="t"/>
          <a:lstStyle/>
          <a:p>
            <a:pPr>
              <a:spcAft>
                <a:spcPts val="200"/>
              </a:spcAft>
            </a:pPr>
            <a:r>
              <a:rPr lang="en-US" sz="1300" b="1" dirty="0" smtClean="0">
                <a:solidFill>
                  <a:schemeClr val="tx1"/>
                </a:solidFill>
                <a:latin typeface="Consolas" panose="020B0609020204030204" pitchFamily="49" charset="0"/>
              </a:rPr>
              <a:t>&gt;&gt;&gt; </a:t>
            </a:r>
            <a:r>
              <a:rPr lang="en-US" sz="1300" b="1" dirty="0">
                <a:solidFill>
                  <a:schemeClr val="tx1"/>
                </a:solidFill>
                <a:latin typeface="Consolas" panose="020B0609020204030204" pitchFamily="49" charset="0"/>
              </a:rPr>
              <a:t>(lambda e:e-2)(1)</a:t>
            </a:r>
            <a:endParaRPr lang="en-US" sz="1300" b="1" dirty="0" smtClean="0">
              <a:solidFill>
                <a:schemeClr val="tx1"/>
              </a:solidFill>
              <a:latin typeface="Consolas" panose="020B0609020204030204" pitchFamily="49" charset="0"/>
            </a:endParaRPr>
          </a:p>
          <a:p>
            <a:pPr>
              <a:spcAft>
                <a:spcPts val="200"/>
              </a:spcAft>
            </a:pPr>
            <a:r>
              <a:rPr lang="en-US" sz="1300" b="1" dirty="0" smtClean="0">
                <a:solidFill>
                  <a:schemeClr val="tx1"/>
                </a:solidFill>
                <a:latin typeface="Consolas" panose="020B0609020204030204" pitchFamily="49" charset="0"/>
              </a:rPr>
              <a:t>-1</a:t>
            </a:r>
            <a:endParaRPr lang="en-US" sz="1300" dirty="0" smtClean="0">
              <a:solidFill>
                <a:schemeClr val="tx1"/>
              </a:solidFill>
              <a:latin typeface="Consolas" panose="020B0609020204030204" pitchFamily="49" charset="0"/>
            </a:endParaRPr>
          </a:p>
        </p:txBody>
      </p:sp>
    </p:spTree>
    <p:extLst>
      <p:ext uri="{BB962C8B-B14F-4D97-AF65-F5344CB8AC3E}">
        <p14:creationId xmlns:p14="http://schemas.microsoft.com/office/powerpoint/2010/main" val="34683942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8615" y="37020"/>
            <a:ext cx="5645535" cy="430887"/>
          </a:xfrm>
          <a:prstGeom prst="rect">
            <a:avLst/>
          </a:prstGeom>
        </p:spPr>
        <p:txBody>
          <a:bodyPr wrap="square">
            <a:spAutoFit/>
          </a:bodyPr>
          <a:lstStyle/>
          <a:p>
            <a:r>
              <a:rPr lang="en-IN" sz="2200" dirty="0" smtClean="0">
                <a:solidFill>
                  <a:srgbClr val="003399"/>
                </a:solidFill>
                <a:latin typeface="Century Gothic" panose="020B0502020202020204" pitchFamily="34" charset="0"/>
              </a:rPr>
              <a:t>What is an Expression?</a:t>
            </a:r>
            <a:endParaRPr lang="en-IN" sz="2200" dirty="0">
              <a:solidFill>
                <a:srgbClr val="003399"/>
              </a:solidFill>
              <a:latin typeface="Century Gothic" panose="020B0502020202020204" pitchFamily="34" charset="0"/>
            </a:endParaRPr>
          </a:p>
        </p:txBody>
      </p:sp>
      <p:sp>
        <p:nvSpPr>
          <p:cNvPr id="12" name="Title 1"/>
          <p:cNvSpPr txBox="1">
            <a:spLocks/>
          </p:cNvSpPr>
          <p:nvPr/>
        </p:nvSpPr>
        <p:spPr>
          <a:xfrm flipV="1">
            <a:off x="934565" y="498994"/>
            <a:ext cx="8209435" cy="45719"/>
          </a:xfrm>
          <a:prstGeom prst="rect">
            <a:avLst/>
          </a:prstGeom>
          <a:solidFill>
            <a:schemeClr val="tx1"/>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a:ln>
                  <a:noFill/>
                </a:ln>
                <a:solidFill>
                  <a:schemeClr val="tx1"/>
                </a:solidFill>
                <a:effectLst/>
                <a:uLnTx/>
                <a:uFillTx/>
                <a:latin typeface="+mj-lt"/>
                <a:ea typeface="+mj-ea"/>
                <a:cs typeface="+mj-cs"/>
              </a:rPr>
              <a: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Title 1"/>
          <p:cNvSpPr txBox="1">
            <a:spLocks/>
          </p:cNvSpPr>
          <p:nvPr/>
        </p:nvSpPr>
        <p:spPr>
          <a:xfrm>
            <a:off x="1811" y="498998"/>
            <a:ext cx="914509" cy="45719"/>
          </a:xfrm>
          <a:prstGeom prst="rect">
            <a:avLst/>
          </a:prstGeom>
          <a:solidFill>
            <a:srgbClr val="00CC00"/>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a:t>
            </a:r>
          </a:p>
        </p:txBody>
      </p:sp>
      <p:sp>
        <p:nvSpPr>
          <p:cNvPr id="15" name="Rectangle 14"/>
          <p:cNvSpPr/>
          <p:nvPr/>
        </p:nvSpPr>
        <p:spPr>
          <a:xfrm>
            <a:off x="-22339" y="4869271"/>
            <a:ext cx="4751622" cy="24622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rgbClr val="006699"/>
                </a:solidFill>
                <a:latin typeface="Bookman Old Style" panose="02050604050505020204" pitchFamily="18" charset="0"/>
                <a:cs typeface="Arial" panose="020B0604020202020204" pitchFamily="34" charset="0"/>
              </a:rPr>
              <a:t>www.npntraining.com/masters-program/big-data-architect-training.php</a:t>
            </a:r>
            <a:endParaRPr lang="en-IN" sz="1000" dirty="0">
              <a:solidFill>
                <a:srgbClr val="006699"/>
              </a:solidFill>
              <a:latin typeface="Bookman Old Style" panose="02050604050505020204" pitchFamily="18" charset="0"/>
              <a:cs typeface="Arial" panose="020B0604020202020204" pitchFamily="34" charset="0"/>
            </a:endParaRPr>
          </a:p>
        </p:txBody>
      </p:sp>
      <p:sp>
        <p:nvSpPr>
          <p:cNvPr id="2" name="Rectangle 1"/>
          <p:cNvSpPr/>
          <p:nvPr/>
        </p:nvSpPr>
        <p:spPr>
          <a:xfrm>
            <a:off x="155425" y="-6061382"/>
            <a:ext cx="8909959" cy="5816977"/>
          </a:xfrm>
          <a:prstGeom prst="rect">
            <a:avLst/>
          </a:prstGeom>
        </p:spPr>
        <p:txBody>
          <a:bodyPr wrap="square">
            <a:spAutoFit/>
          </a:bodyPr>
          <a:lstStyle/>
          <a:p>
            <a:r>
              <a:rPr lang="en-US" sz="1200" dirty="0" smtClean="0"/>
              <a:t>A </a:t>
            </a:r>
            <a:r>
              <a:rPr lang="en-US" sz="1200" dirty="0"/>
              <a:t>simple language which is easier to learn</a:t>
            </a:r>
          </a:p>
          <a:p>
            <a:r>
              <a:rPr lang="en-US" sz="1200" dirty="0"/>
              <a:t>Python has a very simple and elegant syntax. It's much easier to read and write Python programs compared to other languages like: C++, Java, C#. Python makes programming fun and allows you to focus on the solution rather than syntax.</a:t>
            </a:r>
          </a:p>
          <a:p>
            <a:r>
              <a:rPr lang="en-US" sz="1200" dirty="0"/>
              <a:t>If you are a newbie, it's a great choice to start your journey with Python.</a:t>
            </a:r>
          </a:p>
          <a:p>
            <a:endParaRPr lang="en-US" sz="1200" dirty="0"/>
          </a:p>
          <a:p>
            <a:r>
              <a:rPr lang="en-US" sz="1200" dirty="0"/>
              <a:t>Free and open-source</a:t>
            </a:r>
          </a:p>
          <a:p>
            <a:r>
              <a:rPr lang="en-US" sz="1200" dirty="0"/>
              <a:t>You can freely use and distribute Python, even for commercial use. Not only can you use and distribute </a:t>
            </a:r>
            <a:r>
              <a:rPr lang="en-US" sz="1200" dirty="0" err="1"/>
              <a:t>softwares</a:t>
            </a:r>
            <a:r>
              <a:rPr lang="en-US" sz="1200" dirty="0"/>
              <a:t> written in it, you can even make changes to the Python's source code.</a:t>
            </a:r>
          </a:p>
          <a:p>
            <a:r>
              <a:rPr lang="en-US" sz="1200" dirty="0"/>
              <a:t>Python has a large community constantly improving it in each iteration.</a:t>
            </a:r>
          </a:p>
          <a:p>
            <a:endParaRPr lang="en-US" sz="1200" dirty="0"/>
          </a:p>
          <a:p>
            <a:r>
              <a:rPr lang="en-US" sz="1200" dirty="0"/>
              <a:t>Portability</a:t>
            </a:r>
          </a:p>
          <a:p>
            <a:r>
              <a:rPr lang="en-US" sz="1200" dirty="0"/>
              <a:t>You can move Python programs from one platform to another, and run it without any changes.</a:t>
            </a:r>
          </a:p>
          <a:p>
            <a:r>
              <a:rPr lang="en-US" sz="1200" dirty="0"/>
              <a:t>It runs seamlessly on almost all platforms including Windows, Mac OS X and Linux.</a:t>
            </a:r>
          </a:p>
          <a:p>
            <a:endParaRPr lang="en-US" sz="1200" dirty="0"/>
          </a:p>
          <a:p>
            <a:r>
              <a:rPr lang="en-US" sz="1200" dirty="0"/>
              <a:t>Extensible and Embeddable</a:t>
            </a:r>
          </a:p>
          <a:p>
            <a:r>
              <a:rPr lang="en-US" sz="1200" dirty="0"/>
              <a:t>Suppose an application requires high performance. You can easily combine pieces of C/C++ or other languages with Python code.</a:t>
            </a:r>
          </a:p>
          <a:p>
            <a:r>
              <a:rPr lang="en-US" sz="1200" dirty="0"/>
              <a:t>This will give your application high performance as well as scripting capabilities which other languages may not provide out of the box.</a:t>
            </a:r>
          </a:p>
          <a:p>
            <a:endParaRPr lang="en-US" sz="1200" dirty="0"/>
          </a:p>
          <a:p>
            <a:r>
              <a:rPr lang="en-US" sz="1200" dirty="0"/>
              <a:t>A high-level, interpreted language</a:t>
            </a:r>
          </a:p>
          <a:p>
            <a:r>
              <a:rPr lang="en-US" sz="1200" dirty="0"/>
              <a:t>Unlike C/C++, you don't have to worry about daunting tasks like memory management, garbage collection and so on.</a:t>
            </a:r>
          </a:p>
          <a:p>
            <a:r>
              <a:rPr lang="en-US" sz="1200" dirty="0"/>
              <a:t>Likewise, when you run Python code, it automatically converts your code to the language your computer understands. You don't need to worry about any lower-level operations.</a:t>
            </a:r>
          </a:p>
          <a:p>
            <a:endParaRPr lang="en-US" sz="1200" dirty="0"/>
          </a:p>
          <a:p>
            <a:r>
              <a:rPr lang="en-US" sz="1200" dirty="0"/>
              <a:t>Large standard libraries to solve common tasks</a:t>
            </a:r>
          </a:p>
          <a:p>
            <a:r>
              <a:rPr lang="en-US" sz="1200" dirty="0"/>
              <a:t>Python has a number of standard libraries which makes life of a programmer much easier since you don't have to write all the code yourself. For example: Need to connect MySQL database on a Web server? You can use </a:t>
            </a:r>
            <a:r>
              <a:rPr lang="en-US" sz="1200" dirty="0" err="1"/>
              <a:t>MySQLdb</a:t>
            </a:r>
            <a:r>
              <a:rPr lang="en-US" sz="1200" dirty="0"/>
              <a:t> library using import </a:t>
            </a:r>
            <a:r>
              <a:rPr lang="en-US" sz="1200" dirty="0" err="1"/>
              <a:t>MySQLdb</a:t>
            </a:r>
            <a:r>
              <a:rPr lang="en-US" sz="1200" dirty="0"/>
              <a:t> .</a:t>
            </a:r>
          </a:p>
          <a:p>
            <a:r>
              <a:rPr lang="en-US" sz="1200" dirty="0"/>
              <a:t>Standard libraries in Python are well tested and used by hundreds of people. So you can be sure that it won't break your application.</a:t>
            </a:r>
          </a:p>
          <a:p>
            <a:endParaRPr lang="en-US" sz="1200" dirty="0"/>
          </a:p>
          <a:p>
            <a:r>
              <a:rPr lang="en-US" sz="1200" dirty="0"/>
              <a:t>Object-oriented</a:t>
            </a:r>
          </a:p>
          <a:p>
            <a:r>
              <a:rPr lang="en-US" sz="1200" dirty="0"/>
              <a:t>Everything in Python is an object. Object oriented programming (OOP) helps you solve a complex problem intuitively.</a:t>
            </a:r>
          </a:p>
          <a:p>
            <a:r>
              <a:rPr lang="en-US" sz="1200" dirty="0"/>
              <a:t>With OOP, you are able to divide these complex problems into smaller sets by creating objects.</a:t>
            </a:r>
          </a:p>
        </p:txBody>
      </p:sp>
      <p:sp>
        <p:nvSpPr>
          <p:cNvPr id="14" name="Rectangle 13"/>
          <p:cNvSpPr/>
          <p:nvPr/>
        </p:nvSpPr>
        <p:spPr>
          <a:xfrm>
            <a:off x="455346" y="1643165"/>
            <a:ext cx="228499" cy="2286000"/>
          </a:xfrm>
          <a:prstGeom prst="rect">
            <a:avLst/>
          </a:prstGeom>
          <a:solidFill>
            <a:schemeClr val="bg1"/>
          </a:solidFill>
          <a:ln w="63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579687" y="1776469"/>
            <a:ext cx="268835" cy="244542"/>
          </a:xfrm>
          <a:prstGeom prst="rect">
            <a:avLst/>
          </a:prstGeom>
          <a:solidFill>
            <a:schemeClr val="bg1"/>
          </a:solidFill>
          <a:ln>
            <a:solidFill>
              <a:schemeClr val="accent6">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t>1</a:t>
            </a:r>
            <a:endParaRPr lang="en-IN" sz="1600" dirty="0"/>
          </a:p>
        </p:txBody>
      </p:sp>
      <p:cxnSp>
        <p:nvCxnSpPr>
          <p:cNvPr id="21" name="Straight Connector 20"/>
          <p:cNvCxnSpPr/>
          <p:nvPr/>
        </p:nvCxnSpPr>
        <p:spPr>
          <a:xfrm>
            <a:off x="848522" y="2044702"/>
            <a:ext cx="374904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59488" y="1705496"/>
            <a:ext cx="3566723" cy="338554"/>
          </a:xfrm>
          <a:prstGeom prst="rect">
            <a:avLst/>
          </a:prstGeom>
        </p:spPr>
        <p:txBody>
          <a:bodyPr wrap="square">
            <a:spAutoFit/>
          </a:bodyPr>
          <a:lstStyle/>
          <a:p>
            <a:pPr lvl="0"/>
            <a:r>
              <a:rPr lang="en-US" sz="1600" b="1" dirty="0"/>
              <a:t>Arithmetic operations </a:t>
            </a:r>
            <a:r>
              <a:rPr lang="en-US" sz="1600" dirty="0"/>
              <a:t>like </a:t>
            </a:r>
            <a:r>
              <a:rPr lang="en-US" sz="1600" dirty="0" err="1"/>
              <a:t>a+b</a:t>
            </a:r>
            <a:r>
              <a:rPr lang="en-US" sz="1600" dirty="0"/>
              <a:t> and a**b</a:t>
            </a:r>
            <a:endParaRPr lang="en-US" sz="800" dirty="0"/>
          </a:p>
        </p:txBody>
      </p:sp>
      <p:sp>
        <p:nvSpPr>
          <p:cNvPr id="23" name="Rectangle 22"/>
          <p:cNvSpPr/>
          <p:nvPr/>
        </p:nvSpPr>
        <p:spPr>
          <a:xfrm>
            <a:off x="579687" y="2617183"/>
            <a:ext cx="268835" cy="244542"/>
          </a:xfrm>
          <a:prstGeom prst="rect">
            <a:avLst/>
          </a:prstGeom>
          <a:solidFill>
            <a:schemeClr val="bg1"/>
          </a:solidFill>
          <a:ln>
            <a:solidFill>
              <a:schemeClr val="accent6">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t>2</a:t>
            </a:r>
            <a:endParaRPr lang="en-IN" sz="1600" dirty="0"/>
          </a:p>
        </p:txBody>
      </p:sp>
      <p:sp>
        <p:nvSpPr>
          <p:cNvPr id="26" name="Rectangle 25"/>
          <p:cNvSpPr/>
          <p:nvPr/>
        </p:nvSpPr>
        <p:spPr>
          <a:xfrm>
            <a:off x="577881" y="3498822"/>
            <a:ext cx="268835" cy="244542"/>
          </a:xfrm>
          <a:prstGeom prst="rect">
            <a:avLst/>
          </a:prstGeom>
          <a:solidFill>
            <a:schemeClr val="bg1"/>
          </a:solidFill>
          <a:ln>
            <a:solidFill>
              <a:schemeClr val="accent6">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600" dirty="0" smtClean="0"/>
              <a:t>3</a:t>
            </a:r>
            <a:endParaRPr lang="en-IN" sz="1600" dirty="0"/>
          </a:p>
        </p:txBody>
      </p:sp>
      <p:sp>
        <p:nvSpPr>
          <p:cNvPr id="28" name="Rectangle 27"/>
          <p:cNvSpPr/>
          <p:nvPr/>
        </p:nvSpPr>
        <p:spPr>
          <a:xfrm>
            <a:off x="852185" y="3382262"/>
            <a:ext cx="3566723" cy="369332"/>
          </a:xfrm>
          <a:prstGeom prst="rect">
            <a:avLst/>
          </a:prstGeom>
        </p:spPr>
        <p:txBody>
          <a:bodyPr wrap="square">
            <a:spAutoFit/>
          </a:bodyPr>
          <a:lstStyle/>
          <a:p>
            <a:pPr lvl="0"/>
            <a:r>
              <a:rPr lang="en-US" b="1" dirty="0"/>
              <a:t>A print statement</a:t>
            </a:r>
            <a:r>
              <a:rPr lang="en-US" dirty="0"/>
              <a:t> like print(“Hello”)</a:t>
            </a:r>
          </a:p>
        </p:txBody>
      </p:sp>
      <p:cxnSp>
        <p:nvCxnSpPr>
          <p:cNvPr id="41" name="Straight Connector 40"/>
          <p:cNvCxnSpPr/>
          <p:nvPr/>
        </p:nvCxnSpPr>
        <p:spPr>
          <a:xfrm>
            <a:off x="824757" y="2864006"/>
            <a:ext cx="3749040"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46716" y="2515263"/>
            <a:ext cx="3432111" cy="369332"/>
          </a:xfrm>
          <a:prstGeom prst="rect">
            <a:avLst/>
          </a:prstGeom>
        </p:spPr>
        <p:txBody>
          <a:bodyPr wrap="square">
            <a:spAutoFit/>
          </a:bodyPr>
          <a:lstStyle/>
          <a:p>
            <a:pPr lvl="0"/>
            <a:r>
              <a:rPr lang="en-US" b="1" dirty="0"/>
              <a:t>Function calls </a:t>
            </a:r>
            <a:r>
              <a:rPr lang="en-US" dirty="0"/>
              <a:t>like sum(</a:t>
            </a:r>
            <a:r>
              <a:rPr lang="en-US" dirty="0" err="1"/>
              <a:t>a,b</a:t>
            </a:r>
            <a:r>
              <a:rPr lang="en-US" dirty="0"/>
              <a:t>)</a:t>
            </a:r>
            <a:endParaRPr lang="en-US" sz="900" dirty="0"/>
          </a:p>
        </p:txBody>
      </p:sp>
      <p:cxnSp>
        <p:nvCxnSpPr>
          <p:cNvPr id="43" name="Straight Connector 42"/>
          <p:cNvCxnSpPr/>
          <p:nvPr/>
        </p:nvCxnSpPr>
        <p:spPr>
          <a:xfrm>
            <a:off x="848522" y="3743364"/>
            <a:ext cx="374904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85855" y="1171368"/>
            <a:ext cx="2973058" cy="369332"/>
          </a:xfrm>
          <a:prstGeom prst="rect">
            <a:avLst/>
          </a:prstGeom>
          <a:noFill/>
        </p:spPr>
        <p:txBody>
          <a:bodyPr wrap="square" rtlCol="0">
            <a:spAutoFit/>
          </a:bodyPr>
          <a:lstStyle/>
          <a:p>
            <a:r>
              <a:rPr lang="en-US" dirty="0" smtClean="0"/>
              <a:t>Qualifying </a:t>
            </a:r>
            <a:r>
              <a:rPr lang="en-US" dirty="0"/>
              <a:t>E</a:t>
            </a:r>
            <a:r>
              <a:rPr lang="en-US" dirty="0" smtClean="0"/>
              <a:t>xpressions</a:t>
            </a:r>
            <a:endParaRPr lang="en-US" sz="1600" b="1" dirty="0"/>
          </a:p>
        </p:txBody>
      </p:sp>
      <p:sp>
        <p:nvSpPr>
          <p:cNvPr id="3" name="Rectangle 2"/>
          <p:cNvSpPr/>
          <p:nvPr/>
        </p:nvSpPr>
        <p:spPr>
          <a:xfrm>
            <a:off x="367604" y="646762"/>
            <a:ext cx="8866157" cy="323165"/>
          </a:xfrm>
          <a:prstGeom prst="rect">
            <a:avLst/>
          </a:prstGeom>
        </p:spPr>
        <p:txBody>
          <a:bodyPr wrap="square">
            <a:spAutoFit/>
          </a:bodyPr>
          <a:lstStyle/>
          <a:p>
            <a:r>
              <a:rPr lang="en-US" sz="1500" dirty="0"/>
              <a:t>An expression here is what you would put in the return statement of a Python Lambda function</a:t>
            </a:r>
          </a:p>
        </p:txBody>
      </p:sp>
      <p:pic>
        <p:nvPicPr>
          <p:cNvPr id="39" name="Picture 38" descr="http://pixabay.com/static/uploads/photo/2013/07/13/10/48/check-157822_640.png"/>
          <p:cNvPicPr>
            <a:picLocks noChangeAspect="1" noChangeArrowheads="1"/>
          </p:cNvPicPr>
          <p:nvPr/>
        </p:nvPicPr>
        <p:blipFill>
          <a:blip r:embed="rId3" cstate="print"/>
          <a:srcRect/>
          <a:stretch>
            <a:fillRect/>
          </a:stretch>
        </p:blipFill>
        <p:spPr bwMode="auto">
          <a:xfrm>
            <a:off x="174317" y="708820"/>
            <a:ext cx="211538" cy="199048"/>
          </a:xfrm>
          <a:prstGeom prst="rect">
            <a:avLst/>
          </a:prstGeom>
          <a:noFill/>
        </p:spPr>
      </p:pic>
      <p:sp>
        <p:nvSpPr>
          <p:cNvPr id="5" name="Rectangle 4"/>
          <p:cNvSpPr/>
          <p:nvPr/>
        </p:nvSpPr>
        <p:spPr>
          <a:xfrm>
            <a:off x="367604" y="4240636"/>
            <a:ext cx="8697780" cy="553998"/>
          </a:xfrm>
          <a:prstGeom prst="rect">
            <a:avLst/>
          </a:prstGeom>
        </p:spPr>
        <p:txBody>
          <a:bodyPr wrap="square">
            <a:spAutoFit/>
          </a:bodyPr>
          <a:lstStyle/>
          <a:p>
            <a:r>
              <a:rPr lang="en-US" sz="1500" b="1" u="sng" dirty="0" smtClean="0">
                <a:solidFill>
                  <a:schemeClr val="accent6"/>
                </a:solidFill>
              </a:rPr>
              <a:t>NOTE:</a:t>
            </a:r>
            <a:r>
              <a:rPr lang="en-US" sz="1500" b="1" dirty="0" smtClean="0">
                <a:solidFill>
                  <a:schemeClr val="accent6"/>
                </a:solidFill>
              </a:rPr>
              <a:t> </a:t>
            </a:r>
            <a:r>
              <a:rPr lang="en-US" sz="1500" dirty="0" smtClean="0"/>
              <a:t>Assignment </a:t>
            </a:r>
            <a:r>
              <a:rPr lang="en-US" sz="1500" dirty="0"/>
              <a:t>statement cannot be provided as an expression to Python lambda because it does not return anything, not even </a:t>
            </a:r>
            <a:r>
              <a:rPr lang="en-US" sz="1500" dirty="0" smtClean="0"/>
              <a:t>None.</a:t>
            </a:r>
            <a:endParaRPr lang="en-US" sz="1500" dirty="0"/>
          </a:p>
        </p:txBody>
      </p:sp>
    </p:spTree>
    <p:extLst>
      <p:ext uri="{BB962C8B-B14F-4D97-AF65-F5344CB8AC3E}">
        <p14:creationId xmlns:p14="http://schemas.microsoft.com/office/powerpoint/2010/main" val="4139691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5105" y="1650030"/>
            <a:ext cx="365760" cy="3108960"/>
          </a:xfrm>
          <a:prstGeom prst="rect">
            <a:avLst/>
          </a:prstGeom>
          <a:solidFill>
            <a:schemeClr val="bg1"/>
          </a:solidFill>
          <a:ln w="63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724220" y="1730421"/>
            <a:ext cx="365760" cy="365760"/>
          </a:xfrm>
          <a:prstGeom prst="rect">
            <a:avLst/>
          </a:prstGeom>
          <a:solidFill>
            <a:schemeClr val="bg1"/>
          </a:solidFill>
          <a:ln>
            <a:solidFill>
              <a:schemeClr val="accent6">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t>1</a:t>
            </a:r>
            <a:endParaRPr lang="en-IN" sz="1600" dirty="0"/>
          </a:p>
        </p:txBody>
      </p:sp>
      <p:cxnSp>
        <p:nvCxnSpPr>
          <p:cNvPr id="4" name="Straight Connector 3"/>
          <p:cNvCxnSpPr/>
          <p:nvPr/>
        </p:nvCxnSpPr>
        <p:spPr>
          <a:xfrm>
            <a:off x="1111902" y="2096181"/>
            <a:ext cx="64008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082659" y="1783569"/>
            <a:ext cx="6288319" cy="307777"/>
          </a:xfrm>
          <a:prstGeom prst="rect">
            <a:avLst/>
          </a:prstGeom>
        </p:spPr>
        <p:txBody>
          <a:bodyPr wrap="square">
            <a:spAutoFit/>
          </a:bodyPr>
          <a:lstStyle/>
          <a:p>
            <a:pPr lvl="0"/>
            <a:r>
              <a:rPr lang="en-US" sz="1400" b="1" dirty="0"/>
              <a:t>When you have only a single statement to execute in your Python Lambda function</a:t>
            </a:r>
          </a:p>
        </p:txBody>
      </p:sp>
      <p:sp>
        <p:nvSpPr>
          <p:cNvPr id="17" name="Rectangle 16"/>
          <p:cNvSpPr/>
          <p:nvPr/>
        </p:nvSpPr>
        <p:spPr>
          <a:xfrm>
            <a:off x="50286" y="39210"/>
            <a:ext cx="6288344" cy="457200"/>
          </a:xfrm>
          <a:prstGeom prst="rect">
            <a:avLst/>
          </a:prstGeom>
        </p:spPr>
        <p:txBody>
          <a:bodyPr wrap="square">
            <a:spAutoFit/>
          </a:bodyPr>
          <a:lstStyle/>
          <a:p>
            <a:r>
              <a:rPr lang="en-US" sz="2200" dirty="0" smtClean="0">
                <a:solidFill>
                  <a:srgbClr val="003399"/>
                </a:solidFill>
                <a:latin typeface="Century Gothic" panose="020B0502020202020204" pitchFamily="34" charset="0"/>
              </a:rPr>
              <a:t>When to Lambda Expression</a:t>
            </a:r>
            <a:endParaRPr lang="en-US" sz="2200" dirty="0">
              <a:solidFill>
                <a:srgbClr val="003399"/>
              </a:solidFill>
              <a:latin typeface="Century Gothic" panose="020B0502020202020204" pitchFamily="34" charset="0"/>
            </a:endParaRPr>
          </a:p>
          <a:p>
            <a:endParaRPr lang="en-IN" sz="2200" dirty="0">
              <a:solidFill>
                <a:srgbClr val="003399"/>
              </a:solidFill>
              <a:latin typeface="Century Gothic" panose="020B0502020202020204" pitchFamily="34" charset="0"/>
            </a:endParaRPr>
          </a:p>
        </p:txBody>
      </p:sp>
      <p:sp>
        <p:nvSpPr>
          <p:cNvPr id="18" name="Title 1"/>
          <p:cNvSpPr txBox="1">
            <a:spLocks/>
          </p:cNvSpPr>
          <p:nvPr/>
        </p:nvSpPr>
        <p:spPr>
          <a:xfrm flipV="1">
            <a:off x="934565" y="498994"/>
            <a:ext cx="8209435" cy="45719"/>
          </a:xfrm>
          <a:prstGeom prst="rect">
            <a:avLst/>
          </a:prstGeom>
          <a:solidFill>
            <a:schemeClr val="tx1"/>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a:ln>
                  <a:noFill/>
                </a:ln>
                <a:solidFill>
                  <a:schemeClr val="tx1"/>
                </a:solidFill>
                <a:effectLst/>
                <a:uLnTx/>
                <a:uFillTx/>
                <a:latin typeface="+mj-lt"/>
                <a:ea typeface="+mj-ea"/>
                <a:cs typeface="+mj-cs"/>
              </a:rPr>
              <a: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9" name="Rectangle 18"/>
          <p:cNvSpPr/>
          <p:nvPr/>
        </p:nvSpPr>
        <p:spPr>
          <a:xfrm>
            <a:off x="-22339" y="4869271"/>
            <a:ext cx="4751622" cy="24622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rgbClr val="006699"/>
                </a:solidFill>
                <a:latin typeface="Bookman Old Style" panose="02050604050505020204" pitchFamily="18" charset="0"/>
                <a:cs typeface="Arial" panose="020B0604020202020204" pitchFamily="34" charset="0"/>
              </a:rPr>
              <a:t>www.npntraining.com/masters-program/big-data-architect-training.php</a:t>
            </a:r>
            <a:endParaRPr lang="en-IN" sz="1000" dirty="0">
              <a:solidFill>
                <a:srgbClr val="006699"/>
              </a:solidFill>
              <a:latin typeface="Bookman Old Style" panose="02050604050505020204" pitchFamily="18" charset="0"/>
              <a:cs typeface="Arial" panose="020B0604020202020204" pitchFamily="34" charset="0"/>
            </a:endParaRPr>
          </a:p>
        </p:txBody>
      </p:sp>
      <p:sp>
        <p:nvSpPr>
          <p:cNvPr id="20" name="Title 1"/>
          <p:cNvSpPr txBox="1">
            <a:spLocks/>
          </p:cNvSpPr>
          <p:nvPr/>
        </p:nvSpPr>
        <p:spPr>
          <a:xfrm>
            <a:off x="1811" y="498998"/>
            <a:ext cx="914509" cy="45719"/>
          </a:xfrm>
          <a:prstGeom prst="rect">
            <a:avLst/>
          </a:prstGeom>
          <a:solidFill>
            <a:srgbClr val="00CC00"/>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a:t>
            </a:r>
          </a:p>
        </p:txBody>
      </p:sp>
      <p:sp>
        <p:nvSpPr>
          <p:cNvPr id="24" name="Rectangle 23"/>
          <p:cNvSpPr/>
          <p:nvPr/>
        </p:nvSpPr>
        <p:spPr>
          <a:xfrm>
            <a:off x="755305" y="3665380"/>
            <a:ext cx="365760" cy="365760"/>
          </a:xfrm>
          <a:prstGeom prst="rect">
            <a:avLst/>
          </a:prstGeom>
          <a:solidFill>
            <a:schemeClr val="bg1"/>
          </a:solidFill>
          <a:ln>
            <a:solidFill>
              <a:schemeClr val="accent6">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2</a:t>
            </a:r>
            <a:endParaRPr lang="en-IN" sz="1600" dirty="0"/>
          </a:p>
        </p:txBody>
      </p:sp>
      <p:cxnSp>
        <p:nvCxnSpPr>
          <p:cNvPr id="25" name="Straight Connector 24"/>
          <p:cNvCxnSpPr/>
          <p:nvPr/>
        </p:nvCxnSpPr>
        <p:spPr>
          <a:xfrm>
            <a:off x="1089980" y="4030538"/>
            <a:ext cx="640080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086308" y="3701319"/>
            <a:ext cx="3984957" cy="307777"/>
          </a:xfrm>
          <a:prstGeom prst="rect">
            <a:avLst/>
          </a:prstGeom>
        </p:spPr>
        <p:txBody>
          <a:bodyPr wrap="square">
            <a:spAutoFit/>
          </a:bodyPr>
          <a:lstStyle/>
          <a:p>
            <a:r>
              <a:rPr lang="en-US" sz="1400" b="1" dirty="0"/>
              <a:t>When you need to call that code only once</a:t>
            </a:r>
          </a:p>
        </p:txBody>
      </p:sp>
      <p:sp>
        <p:nvSpPr>
          <p:cNvPr id="6" name="Rectangle 5"/>
          <p:cNvSpPr/>
          <p:nvPr/>
        </p:nvSpPr>
        <p:spPr>
          <a:xfrm>
            <a:off x="424260" y="591000"/>
            <a:ext cx="8679529" cy="1015663"/>
          </a:xfrm>
          <a:prstGeom prst="rect">
            <a:avLst/>
          </a:prstGeom>
        </p:spPr>
        <p:txBody>
          <a:bodyPr wrap="square">
            <a:spAutoFit/>
          </a:bodyPr>
          <a:lstStyle/>
          <a:p>
            <a:r>
              <a:rPr lang="en-US" sz="1500" dirty="0"/>
              <a:t>Python lambda expressions may take arguments, and takes one expression. </a:t>
            </a:r>
            <a:endParaRPr lang="en-US" sz="1500" dirty="0" smtClean="0"/>
          </a:p>
          <a:p>
            <a:endParaRPr lang="en-US" sz="1500" dirty="0"/>
          </a:p>
          <a:p>
            <a:r>
              <a:rPr lang="en-US" sz="1500" dirty="0" smtClean="0"/>
              <a:t>The </a:t>
            </a:r>
            <a:r>
              <a:rPr lang="en-US" sz="1500" dirty="0"/>
              <a:t>value of this expression is what it returns after evaluating. Lambda expression </a:t>
            </a:r>
            <a:r>
              <a:rPr lang="en-US" sz="1500" dirty="0" smtClean="0"/>
              <a:t>in Python </a:t>
            </a:r>
            <a:r>
              <a:rPr lang="en-US" sz="1500" dirty="0"/>
              <a:t>isn’t necessary, but it’s handy in certain situations</a:t>
            </a:r>
          </a:p>
        </p:txBody>
      </p:sp>
      <p:pic>
        <p:nvPicPr>
          <p:cNvPr id="30" name="Picture 29" descr="http://pixabay.com/static/uploads/photo/2013/07/13/10/48/check-157822_640.png"/>
          <p:cNvPicPr>
            <a:picLocks noChangeAspect="1" noChangeArrowheads="1"/>
          </p:cNvPicPr>
          <p:nvPr/>
        </p:nvPicPr>
        <p:blipFill>
          <a:blip r:embed="rId3" cstate="print"/>
          <a:srcRect/>
          <a:stretch>
            <a:fillRect/>
          </a:stretch>
        </p:blipFill>
        <p:spPr bwMode="auto">
          <a:xfrm>
            <a:off x="155425" y="682200"/>
            <a:ext cx="211538" cy="199048"/>
          </a:xfrm>
          <a:prstGeom prst="rect">
            <a:avLst/>
          </a:prstGeom>
          <a:noFill/>
        </p:spPr>
      </p:pic>
      <p:pic>
        <p:nvPicPr>
          <p:cNvPr id="31" name="Picture 30" descr="http://pixabay.com/static/uploads/photo/2013/07/13/10/48/check-157822_640.png"/>
          <p:cNvPicPr>
            <a:picLocks noChangeAspect="1" noChangeArrowheads="1"/>
          </p:cNvPicPr>
          <p:nvPr/>
        </p:nvPicPr>
        <p:blipFill>
          <a:blip r:embed="rId3" cstate="print"/>
          <a:srcRect/>
          <a:stretch>
            <a:fillRect/>
          </a:stretch>
        </p:blipFill>
        <p:spPr bwMode="auto">
          <a:xfrm>
            <a:off x="155425" y="1112360"/>
            <a:ext cx="211538" cy="199048"/>
          </a:xfrm>
          <a:prstGeom prst="rect">
            <a:avLst/>
          </a:prstGeom>
          <a:noFill/>
        </p:spPr>
      </p:pic>
      <p:sp>
        <p:nvSpPr>
          <p:cNvPr id="11" name="Rectangle 10"/>
          <p:cNvSpPr/>
          <p:nvPr/>
        </p:nvSpPr>
        <p:spPr>
          <a:xfrm>
            <a:off x="1077145" y="2110890"/>
            <a:ext cx="7798020" cy="553357"/>
          </a:xfrm>
          <a:prstGeom prst="rect">
            <a:avLst/>
          </a:prstGeom>
        </p:spPr>
        <p:txBody>
          <a:bodyPr wrap="square">
            <a:spAutoFit/>
          </a:bodyPr>
          <a:lstStyle/>
          <a:p>
            <a:pPr>
              <a:lnSpc>
                <a:spcPct val="107000"/>
              </a:lnSpc>
              <a:spcAft>
                <a:spcPts val="825"/>
              </a:spcAft>
            </a:pPr>
            <a:r>
              <a:rPr lang="en-US" sz="1400" dirty="0"/>
              <a:t>Suppose we want to print a Hello in the body of a function </a:t>
            </a:r>
            <a:r>
              <a:rPr lang="en-US" sz="1400" dirty="0" err="1"/>
              <a:t>printhello</a:t>
            </a:r>
            <a:r>
              <a:rPr lang="en-US" sz="1400" dirty="0"/>
              <a:t>(). In this function’s body, we have only one line of code.</a:t>
            </a:r>
          </a:p>
        </p:txBody>
      </p:sp>
      <p:sp>
        <p:nvSpPr>
          <p:cNvPr id="32" name="Rectangle 31"/>
          <p:cNvSpPr/>
          <p:nvPr/>
        </p:nvSpPr>
        <p:spPr>
          <a:xfrm>
            <a:off x="1230765" y="2686965"/>
            <a:ext cx="2479833" cy="811466"/>
          </a:xfrm>
          <a:prstGeom prst="rect">
            <a:avLst/>
          </a:prstGeom>
          <a:solidFill>
            <a:schemeClr val="bg1"/>
          </a:solidFill>
          <a:ln w="9525">
            <a:prstDash val="lgDash"/>
          </a:ln>
        </p:spPr>
        <p:style>
          <a:lnRef idx="2">
            <a:schemeClr val="dk1">
              <a:shade val="50000"/>
            </a:schemeClr>
          </a:lnRef>
          <a:fillRef idx="1">
            <a:schemeClr val="dk1"/>
          </a:fillRef>
          <a:effectRef idx="0">
            <a:schemeClr val="dk1"/>
          </a:effectRef>
          <a:fontRef idx="minor">
            <a:schemeClr val="lt1"/>
          </a:fontRef>
        </p:style>
        <p:txBody>
          <a:bodyPr rtlCol="0" anchor="t"/>
          <a:lstStyle/>
          <a:p>
            <a:pPr>
              <a:spcAft>
                <a:spcPts val="200"/>
              </a:spcAft>
            </a:pPr>
            <a:r>
              <a:rPr lang="it-IT" sz="1100" b="1" dirty="0">
                <a:solidFill>
                  <a:schemeClr val="tx1"/>
                </a:solidFill>
                <a:latin typeface="Consolas" panose="020B0609020204030204" pitchFamily="49" charset="0"/>
              </a:rPr>
              <a:t>&gt;&gt;&gt; def printhello():</a:t>
            </a:r>
          </a:p>
          <a:p>
            <a:pPr>
              <a:spcAft>
                <a:spcPts val="200"/>
              </a:spcAft>
            </a:pPr>
            <a:r>
              <a:rPr lang="it-IT" sz="1100" b="1" dirty="0">
                <a:solidFill>
                  <a:schemeClr val="tx1"/>
                </a:solidFill>
                <a:latin typeface="Consolas" panose="020B0609020204030204" pitchFamily="49" charset="0"/>
              </a:rPr>
              <a:t>print("Hello")</a:t>
            </a:r>
          </a:p>
          <a:p>
            <a:pPr>
              <a:spcAft>
                <a:spcPts val="200"/>
              </a:spcAft>
            </a:pPr>
            <a:r>
              <a:rPr lang="it-IT" sz="1100" b="1" dirty="0">
                <a:solidFill>
                  <a:schemeClr val="tx1"/>
                </a:solidFill>
                <a:latin typeface="Consolas" panose="020B0609020204030204" pitchFamily="49" charset="0"/>
              </a:rPr>
              <a:t>&gt;&gt;&gt; printhello</a:t>
            </a:r>
            <a:r>
              <a:rPr lang="it-IT" sz="1100" b="1" dirty="0" smtClean="0">
                <a:solidFill>
                  <a:schemeClr val="tx1"/>
                </a:solidFill>
                <a:latin typeface="Consolas" panose="020B0609020204030204" pitchFamily="49" charset="0"/>
              </a:rPr>
              <a:t>()</a:t>
            </a:r>
          </a:p>
          <a:p>
            <a:pPr>
              <a:spcAft>
                <a:spcPts val="200"/>
              </a:spcAft>
            </a:pPr>
            <a:r>
              <a:rPr lang="it-IT" sz="1100" b="1" u="sng" dirty="0" smtClean="0">
                <a:solidFill>
                  <a:schemeClr val="accent6"/>
                </a:solidFill>
                <a:latin typeface="Consolas" panose="020B0609020204030204" pitchFamily="49" charset="0"/>
              </a:rPr>
              <a:t>OutPut:</a:t>
            </a:r>
            <a:r>
              <a:rPr lang="it-IT" sz="1100" b="1" dirty="0" smtClean="0">
                <a:solidFill>
                  <a:schemeClr val="tx1"/>
                </a:solidFill>
                <a:latin typeface="Consolas" panose="020B0609020204030204" pitchFamily="49" charset="0"/>
              </a:rPr>
              <a:t> Hello</a:t>
            </a:r>
            <a:endParaRPr lang="en-US" sz="1100" b="1" dirty="0" smtClean="0">
              <a:solidFill>
                <a:schemeClr val="tx1"/>
              </a:solidFill>
              <a:latin typeface="Consolas" panose="020B0609020204030204" pitchFamily="49" charset="0"/>
            </a:endParaRPr>
          </a:p>
        </p:txBody>
      </p:sp>
      <p:sp>
        <p:nvSpPr>
          <p:cNvPr id="33" name="Rectangle 32"/>
          <p:cNvSpPr/>
          <p:nvPr/>
        </p:nvSpPr>
        <p:spPr>
          <a:xfrm>
            <a:off x="5091420" y="2571750"/>
            <a:ext cx="3129055" cy="1055225"/>
          </a:xfrm>
          <a:prstGeom prst="rect">
            <a:avLst/>
          </a:prstGeom>
          <a:solidFill>
            <a:schemeClr val="bg1"/>
          </a:solidFill>
          <a:ln w="9525">
            <a:prstDash val="lgDash"/>
          </a:ln>
        </p:spPr>
        <p:style>
          <a:lnRef idx="2">
            <a:schemeClr val="dk1">
              <a:shade val="50000"/>
            </a:schemeClr>
          </a:lnRef>
          <a:fillRef idx="1">
            <a:schemeClr val="dk1"/>
          </a:fillRef>
          <a:effectRef idx="0">
            <a:schemeClr val="dk1"/>
          </a:effectRef>
          <a:fontRef idx="minor">
            <a:schemeClr val="lt1"/>
          </a:fontRef>
        </p:style>
        <p:txBody>
          <a:bodyPr rtlCol="0" anchor="t"/>
          <a:lstStyle/>
          <a:p>
            <a:pPr>
              <a:spcAft>
                <a:spcPts val="200"/>
              </a:spcAft>
            </a:pPr>
            <a:r>
              <a:rPr lang="it-IT" sz="1100" b="1" dirty="0">
                <a:solidFill>
                  <a:schemeClr val="tx1"/>
                </a:solidFill>
                <a:latin typeface="Consolas" panose="020B0609020204030204" pitchFamily="49" charset="0"/>
              </a:rPr>
              <a:t>&gt;&gt;&gt; (lambda :print("Hello"))()&lt;strong</a:t>
            </a:r>
            <a:r>
              <a:rPr lang="it-IT" sz="1100" b="1" dirty="0" smtClean="0">
                <a:solidFill>
                  <a:schemeClr val="tx1"/>
                </a:solidFill>
                <a:latin typeface="Consolas" panose="020B0609020204030204" pitchFamily="49" charset="0"/>
              </a:rPr>
              <a:t>&gt;</a:t>
            </a:r>
          </a:p>
          <a:p>
            <a:pPr>
              <a:spcAft>
                <a:spcPts val="200"/>
              </a:spcAft>
            </a:pPr>
            <a:r>
              <a:rPr lang="it-IT" sz="1100" b="1" u="sng" dirty="0" smtClean="0">
                <a:solidFill>
                  <a:schemeClr val="tx1"/>
                </a:solidFill>
                <a:latin typeface="Consolas" panose="020B0609020204030204" pitchFamily="49" charset="0"/>
              </a:rPr>
              <a:t>Or</a:t>
            </a:r>
          </a:p>
          <a:p>
            <a:pPr>
              <a:spcAft>
                <a:spcPts val="200"/>
              </a:spcAft>
            </a:pPr>
            <a:r>
              <a:rPr lang="it-IT" sz="1100" b="1" dirty="0">
                <a:solidFill>
                  <a:schemeClr val="tx1"/>
                </a:solidFill>
                <a:latin typeface="Consolas" panose="020B0609020204030204" pitchFamily="49" charset="0"/>
              </a:rPr>
              <a:t>&gt;&gt;&gt; z=lambda a=2:print("Hello")</a:t>
            </a:r>
          </a:p>
          <a:p>
            <a:pPr>
              <a:spcAft>
                <a:spcPts val="200"/>
              </a:spcAft>
            </a:pPr>
            <a:r>
              <a:rPr lang="it-IT" sz="1100" b="1" dirty="0">
                <a:solidFill>
                  <a:schemeClr val="tx1"/>
                </a:solidFill>
                <a:latin typeface="Consolas" panose="020B0609020204030204" pitchFamily="49" charset="0"/>
              </a:rPr>
              <a:t>&gt;&gt;&gt; z()</a:t>
            </a:r>
          </a:p>
          <a:p>
            <a:pPr>
              <a:spcAft>
                <a:spcPts val="200"/>
              </a:spcAft>
            </a:pPr>
            <a:r>
              <a:rPr lang="it-IT" sz="1100" b="1" u="sng" dirty="0" smtClean="0">
                <a:solidFill>
                  <a:schemeClr val="accent6"/>
                </a:solidFill>
                <a:latin typeface="Consolas" panose="020B0609020204030204" pitchFamily="49" charset="0"/>
              </a:rPr>
              <a:t>OutPut</a:t>
            </a:r>
            <a:r>
              <a:rPr lang="it-IT" sz="1100" b="1" u="sng" dirty="0">
                <a:solidFill>
                  <a:schemeClr val="accent6"/>
                </a:solidFill>
                <a:latin typeface="Consolas" panose="020B0609020204030204" pitchFamily="49" charset="0"/>
              </a:rPr>
              <a:t>:</a:t>
            </a:r>
            <a:r>
              <a:rPr lang="it-IT" sz="1100" b="1" dirty="0">
                <a:solidFill>
                  <a:schemeClr val="tx1"/>
                </a:solidFill>
                <a:latin typeface="Consolas" panose="020B0609020204030204" pitchFamily="49" charset="0"/>
              </a:rPr>
              <a:t> Hello</a:t>
            </a:r>
            <a:endParaRPr lang="en-US" sz="1100" b="1" dirty="0">
              <a:solidFill>
                <a:schemeClr val="tx1"/>
              </a:solidFill>
              <a:latin typeface="Consolas" panose="020B0609020204030204" pitchFamily="49" charset="0"/>
            </a:endParaRPr>
          </a:p>
          <a:p>
            <a:pPr>
              <a:spcAft>
                <a:spcPts val="200"/>
              </a:spcAft>
            </a:pPr>
            <a:endParaRPr lang="en-US" sz="1100" b="1" dirty="0" smtClean="0">
              <a:solidFill>
                <a:schemeClr val="tx1"/>
              </a:solidFill>
              <a:latin typeface="Consolas" panose="020B0609020204030204" pitchFamily="49" charset="0"/>
            </a:endParaRPr>
          </a:p>
        </p:txBody>
      </p:sp>
      <p:sp>
        <p:nvSpPr>
          <p:cNvPr id="12" name="Right Arrow 11"/>
          <p:cNvSpPr/>
          <p:nvPr/>
        </p:nvSpPr>
        <p:spPr>
          <a:xfrm>
            <a:off x="3992262" y="2917395"/>
            <a:ext cx="810168" cy="345645"/>
          </a:xfrm>
          <a:prstGeom prst="rightArrow">
            <a:avLst>
              <a:gd name="adj1" fmla="val 50000"/>
              <a:gd name="adj2" fmla="val 7751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95448" y="4065254"/>
            <a:ext cx="7547482" cy="783869"/>
          </a:xfrm>
          <a:prstGeom prst="rect">
            <a:avLst/>
          </a:prstGeom>
        </p:spPr>
        <p:txBody>
          <a:bodyPr wrap="square">
            <a:spAutoFit/>
          </a:bodyPr>
          <a:lstStyle/>
          <a:p>
            <a:pPr>
              <a:lnSpc>
                <a:spcPct val="107000"/>
              </a:lnSpc>
              <a:spcAft>
                <a:spcPts val="825"/>
              </a:spcAft>
            </a:pPr>
            <a:r>
              <a:rPr lang="en-US" sz="1400" dirty="0"/>
              <a:t>One of the main reasons why we use functions, apart from modularity, is reusability of code. But when you want to need some code only once, or less often, you may use a lambda expression in place of defining a function for it.</a:t>
            </a:r>
          </a:p>
        </p:txBody>
      </p:sp>
    </p:spTree>
    <p:extLst>
      <p:ext uri="{BB962C8B-B14F-4D97-AF65-F5344CB8AC3E}">
        <p14:creationId xmlns:p14="http://schemas.microsoft.com/office/powerpoint/2010/main" val="2902579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8615" y="37020"/>
            <a:ext cx="6260015" cy="457200"/>
          </a:xfrm>
          <a:prstGeom prst="rect">
            <a:avLst/>
          </a:prstGeom>
        </p:spPr>
        <p:txBody>
          <a:bodyPr wrap="square">
            <a:spAutoFit/>
          </a:bodyPr>
          <a:lstStyle/>
          <a:p>
            <a:r>
              <a:rPr lang="en-IN" sz="2200" dirty="0" smtClean="0">
                <a:solidFill>
                  <a:srgbClr val="003399"/>
                </a:solidFill>
                <a:latin typeface="Century Gothic" panose="020B0502020202020204" pitchFamily="34" charset="0"/>
              </a:rPr>
              <a:t>Hello, World! – Python Program </a:t>
            </a:r>
            <a:r>
              <a:rPr lang="en-GB" sz="2400" dirty="0">
                <a:solidFill>
                  <a:srgbClr val="C00000"/>
                </a:solidFill>
                <a:latin typeface="Century Gothic" panose="020B0502020202020204" pitchFamily="34" charset="0"/>
              </a:rPr>
              <a:t>[Hands-on]</a:t>
            </a:r>
            <a:endParaRPr lang="en-IN" sz="4000" dirty="0">
              <a:solidFill>
                <a:srgbClr val="C00000"/>
              </a:solidFill>
              <a:latin typeface="Century Gothic" panose="020B0502020202020204" pitchFamily="34" charset="0"/>
            </a:endParaRPr>
          </a:p>
          <a:p>
            <a:endParaRPr lang="en-IN" sz="2200" dirty="0">
              <a:solidFill>
                <a:srgbClr val="003399"/>
              </a:solidFill>
              <a:latin typeface="Century Gothic" panose="020B0502020202020204" pitchFamily="34" charset="0"/>
            </a:endParaRPr>
          </a:p>
        </p:txBody>
      </p:sp>
      <p:sp>
        <p:nvSpPr>
          <p:cNvPr id="12" name="Title 1"/>
          <p:cNvSpPr txBox="1">
            <a:spLocks/>
          </p:cNvSpPr>
          <p:nvPr/>
        </p:nvSpPr>
        <p:spPr>
          <a:xfrm flipV="1">
            <a:off x="934565" y="498994"/>
            <a:ext cx="8209435" cy="45719"/>
          </a:xfrm>
          <a:prstGeom prst="rect">
            <a:avLst/>
          </a:prstGeom>
          <a:solidFill>
            <a:schemeClr val="tx1"/>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a:ln>
                  <a:noFill/>
                </a:ln>
                <a:solidFill>
                  <a:schemeClr val="tx1"/>
                </a:solidFill>
                <a:effectLst/>
                <a:uLnTx/>
                <a:uFillTx/>
                <a:latin typeface="+mj-lt"/>
                <a:ea typeface="+mj-ea"/>
                <a:cs typeface="+mj-cs"/>
              </a:rPr>
              <a: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Title 1"/>
          <p:cNvSpPr txBox="1">
            <a:spLocks/>
          </p:cNvSpPr>
          <p:nvPr/>
        </p:nvSpPr>
        <p:spPr>
          <a:xfrm>
            <a:off x="1811" y="498998"/>
            <a:ext cx="914509" cy="45719"/>
          </a:xfrm>
          <a:prstGeom prst="rect">
            <a:avLst/>
          </a:prstGeom>
          <a:solidFill>
            <a:srgbClr val="00CC00"/>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a:t>
            </a:r>
          </a:p>
        </p:txBody>
      </p:sp>
      <p:sp>
        <p:nvSpPr>
          <p:cNvPr id="15" name="Rectangle 14"/>
          <p:cNvSpPr/>
          <p:nvPr/>
        </p:nvSpPr>
        <p:spPr>
          <a:xfrm>
            <a:off x="-22339" y="4869271"/>
            <a:ext cx="4751622" cy="24622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rgbClr val="006699"/>
                </a:solidFill>
                <a:latin typeface="Bookman Old Style" panose="02050604050505020204" pitchFamily="18" charset="0"/>
                <a:cs typeface="Arial" panose="020B0604020202020204" pitchFamily="34" charset="0"/>
              </a:rPr>
              <a:t>www.npntraining.com/masters-program/big-data-architect-training.php</a:t>
            </a:r>
            <a:endParaRPr lang="en-IN" sz="1000" dirty="0">
              <a:solidFill>
                <a:srgbClr val="006699"/>
              </a:solidFill>
              <a:latin typeface="Bookman Old Style" panose="02050604050505020204" pitchFamily="18" charset="0"/>
              <a:cs typeface="Arial" panose="020B0604020202020204" pitchFamily="34" charset="0"/>
            </a:endParaRPr>
          </a:p>
        </p:txBody>
      </p:sp>
      <p:sp>
        <p:nvSpPr>
          <p:cNvPr id="16" name="Rectangle 15"/>
          <p:cNvSpPr>
            <a:spLocks noChangeArrowheads="1"/>
          </p:cNvSpPr>
          <p:nvPr/>
        </p:nvSpPr>
        <p:spPr bwMode="auto">
          <a:xfrm>
            <a:off x="501070" y="536285"/>
            <a:ext cx="8032110"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ts val="600"/>
              </a:spcAft>
            </a:pPr>
            <a:r>
              <a:rPr lang="en-US" sz="1400" dirty="0" smtClean="0"/>
              <a:t>Very often we see </a:t>
            </a:r>
            <a:r>
              <a:rPr lang="en-US" sz="1400" dirty="0"/>
              <a:t>a program called "Hello, World!" is used to introduce a new programming language to beginners. A "Hello, World!" is a simple program that outputs "Hello, World!".</a:t>
            </a:r>
          </a:p>
          <a:p>
            <a:pPr fontAlgn="base">
              <a:spcBef>
                <a:spcPct val="0"/>
              </a:spcBef>
              <a:spcAft>
                <a:spcPts val="600"/>
              </a:spcAft>
            </a:pPr>
            <a:r>
              <a:rPr lang="en-US" sz="1400" dirty="0" smtClean="0"/>
              <a:t>However</a:t>
            </a:r>
            <a:r>
              <a:rPr lang="en-US" sz="1400" dirty="0"/>
              <a:t>, Python is one of the easiest language to learn, and creating "Hello, World!" </a:t>
            </a:r>
            <a:r>
              <a:rPr lang="en-US" sz="1400" dirty="0" smtClean="0"/>
              <a:t>program. It </a:t>
            </a:r>
            <a:r>
              <a:rPr lang="en-US" sz="1400" dirty="0"/>
              <a:t>is as simple as writing print("Hello, World!"). </a:t>
            </a:r>
            <a:endParaRPr lang="en-US" sz="1400" dirty="0" smtClean="0"/>
          </a:p>
          <a:p>
            <a:pPr fontAlgn="base">
              <a:spcBef>
                <a:spcPct val="0"/>
              </a:spcBef>
              <a:spcAft>
                <a:spcPts val="600"/>
              </a:spcAft>
            </a:pPr>
            <a:r>
              <a:rPr lang="en-US" sz="1400" dirty="0" smtClean="0">
                <a:cs typeface="Times New Roman" pitchFamily="18" charset="0"/>
              </a:rPr>
              <a:t>There are  various ways to start python</a:t>
            </a:r>
          </a:p>
          <a:p>
            <a:pPr marL="285750" indent="-285750" fontAlgn="base">
              <a:spcBef>
                <a:spcPct val="0"/>
              </a:spcBef>
              <a:spcAft>
                <a:spcPts val="600"/>
              </a:spcAft>
              <a:buFont typeface="Arial" panose="020B0604020202020204" pitchFamily="34" charset="0"/>
              <a:buChar char="•"/>
            </a:pPr>
            <a:r>
              <a:rPr lang="en-US" sz="1400" b="1" dirty="0" smtClean="0">
                <a:cs typeface="Times New Roman" pitchFamily="18" charset="0"/>
              </a:rPr>
              <a:t>Immediate Mode</a:t>
            </a:r>
            <a:r>
              <a:rPr lang="en-US" sz="1400" dirty="0" smtClean="0">
                <a:cs typeface="Times New Roman" pitchFamily="18" charset="0"/>
              </a:rPr>
              <a:t> </a:t>
            </a:r>
            <a:r>
              <a:rPr lang="en-US" sz="1400" dirty="0">
                <a:cs typeface="Times New Roman" pitchFamily="18" charset="0"/>
              </a:rPr>
              <a:t>- Typing python in the command line will invoke the interpreter in immediate </a:t>
            </a:r>
            <a:r>
              <a:rPr lang="en-US" sz="1400" dirty="0" smtClean="0">
                <a:cs typeface="Times New Roman" pitchFamily="18" charset="0"/>
              </a:rPr>
              <a:t>mode.</a:t>
            </a:r>
          </a:p>
          <a:p>
            <a:pPr fontAlgn="base">
              <a:spcBef>
                <a:spcPct val="0"/>
              </a:spcBef>
              <a:spcAft>
                <a:spcPts val="600"/>
              </a:spcAft>
            </a:pPr>
            <a:r>
              <a:rPr lang="en-US" sz="1400" dirty="0" smtClean="0">
                <a:cs typeface="Times New Roman" pitchFamily="18" charset="0"/>
              </a:rPr>
              <a:t>		</a:t>
            </a:r>
            <a:r>
              <a:rPr lang="en-US" sz="1400" dirty="0" err="1" smtClean="0">
                <a:latin typeface="Consolas" panose="020B0609020204030204" pitchFamily="49" charset="0"/>
                <a:cs typeface="Times New Roman" pitchFamily="18" charset="0"/>
              </a:rPr>
              <a:t>Eg</a:t>
            </a:r>
            <a:r>
              <a:rPr lang="en-US" sz="1400" dirty="0" smtClean="0">
                <a:latin typeface="Consolas" panose="020B0609020204030204" pitchFamily="49" charset="0"/>
                <a:cs typeface="Times New Roman" pitchFamily="18" charset="0"/>
              </a:rPr>
              <a:t>: &gt;&gt;&gt;</a:t>
            </a:r>
          </a:p>
          <a:p>
            <a:pPr marL="285750" indent="-285750" fontAlgn="base">
              <a:spcBef>
                <a:spcPct val="0"/>
              </a:spcBef>
              <a:spcAft>
                <a:spcPts val="600"/>
              </a:spcAft>
              <a:buFont typeface="Arial" panose="020B0604020202020204" pitchFamily="34" charset="0"/>
              <a:buChar char="•"/>
            </a:pPr>
            <a:r>
              <a:rPr lang="en-US" sz="1400" b="1" dirty="0" smtClean="0">
                <a:cs typeface="Times New Roman" pitchFamily="18" charset="0"/>
              </a:rPr>
              <a:t>Script </a:t>
            </a:r>
            <a:r>
              <a:rPr lang="en-US" sz="1400" b="1" dirty="0">
                <a:cs typeface="Times New Roman" pitchFamily="18" charset="0"/>
              </a:rPr>
              <a:t>Mode</a:t>
            </a:r>
            <a:r>
              <a:rPr lang="en-US" sz="1400" dirty="0">
                <a:cs typeface="Times New Roman" pitchFamily="18" charset="0"/>
              </a:rPr>
              <a:t> - This mode is used to execute Python program written in a file. Such a file is called a script. Scripts can be saved to disk for future use. Python scripts have the extension .</a:t>
            </a:r>
            <a:r>
              <a:rPr lang="en-US" sz="1400" dirty="0" err="1">
                <a:cs typeface="Times New Roman" pitchFamily="18" charset="0"/>
              </a:rPr>
              <a:t>py</a:t>
            </a:r>
            <a:r>
              <a:rPr lang="en-US" sz="1400" dirty="0">
                <a:cs typeface="Times New Roman" pitchFamily="18" charset="0"/>
              </a:rPr>
              <a:t>, meaning that the filename ends with .</a:t>
            </a:r>
            <a:r>
              <a:rPr lang="en-US" sz="1400" dirty="0" err="1">
                <a:cs typeface="Times New Roman" pitchFamily="18" charset="0"/>
              </a:rPr>
              <a:t>py</a:t>
            </a:r>
            <a:r>
              <a:rPr lang="en-US" sz="1400" dirty="0" smtClean="0">
                <a:cs typeface="Times New Roman" pitchFamily="18" charset="0"/>
              </a:rPr>
              <a:t>.   </a:t>
            </a:r>
            <a:r>
              <a:rPr lang="en-US" sz="1400" dirty="0" err="1" smtClean="0">
                <a:latin typeface="Consolas" panose="020B0609020204030204" pitchFamily="49" charset="0"/>
                <a:cs typeface="Times New Roman" pitchFamily="18" charset="0"/>
              </a:rPr>
              <a:t>Eg</a:t>
            </a:r>
            <a:r>
              <a:rPr lang="en-US" sz="1400" dirty="0" smtClean="0">
                <a:latin typeface="Consolas" panose="020B0609020204030204" pitchFamily="49" charset="0"/>
                <a:cs typeface="Times New Roman" pitchFamily="18" charset="0"/>
              </a:rPr>
              <a:t>: python helloWorld.py</a:t>
            </a:r>
          </a:p>
          <a:p>
            <a:pPr marL="285750" indent="-285750" fontAlgn="base">
              <a:spcBef>
                <a:spcPct val="0"/>
              </a:spcBef>
              <a:spcAft>
                <a:spcPts val="600"/>
              </a:spcAft>
              <a:buFont typeface="Arial" panose="020B0604020202020204" pitchFamily="34" charset="0"/>
              <a:buChar char="•"/>
            </a:pPr>
            <a:r>
              <a:rPr lang="en-US" sz="1400" b="1" dirty="0">
                <a:cs typeface="Times New Roman" pitchFamily="18" charset="0"/>
              </a:rPr>
              <a:t>IDE </a:t>
            </a:r>
            <a:r>
              <a:rPr lang="en-US" sz="1400" b="1" dirty="0" smtClean="0">
                <a:cs typeface="Times New Roman" pitchFamily="18" charset="0"/>
              </a:rPr>
              <a:t>Mode - </a:t>
            </a:r>
            <a:r>
              <a:rPr lang="en-US" sz="1400" dirty="0" smtClean="0">
                <a:cs typeface="Times New Roman" pitchFamily="18" charset="0"/>
              </a:rPr>
              <a:t>Using Ide like </a:t>
            </a:r>
            <a:r>
              <a:rPr lang="en-US" sz="1400" dirty="0" err="1" smtClean="0">
                <a:cs typeface="Times New Roman" pitchFamily="18" charset="0"/>
              </a:rPr>
              <a:t>PyScripter</a:t>
            </a:r>
            <a:r>
              <a:rPr lang="en-US" sz="1400" dirty="0" smtClean="0">
                <a:cs typeface="Times New Roman" pitchFamily="18" charset="0"/>
              </a:rPr>
              <a:t>, we can execute a program. By using IDE we can decrease the time required for application Development</a:t>
            </a:r>
            <a:endParaRPr lang="en-US" sz="1400" b="1" dirty="0">
              <a:cs typeface="Times New Roman" pitchFamily="18" charset="0"/>
            </a:endParaRPr>
          </a:p>
        </p:txBody>
      </p:sp>
      <p:pic>
        <p:nvPicPr>
          <p:cNvPr id="17" name="Picture 16" descr="http://pixabay.com/static/uploads/photo/2013/07/13/10/48/check-157822_640.png"/>
          <p:cNvPicPr>
            <a:picLocks noChangeAspect="1" noChangeArrowheads="1"/>
          </p:cNvPicPr>
          <p:nvPr/>
        </p:nvPicPr>
        <p:blipFill>
          <a:blip r:embed="rId2" cstate="print"/>
          <a:srcRect/>
          <a:stretch>
            <a:fillRect/>
          </a:stretch>
        </p:blipFill>
        <p:spPr bwMode="auto">
          <a:xfrm>
            <a:off x="265793" y="608638"/>
            <a:ext cx="211538" cy="199048"/>
          </a:xfrm>
          <a:prstGeom prst="rect">
            <a:avLst/>
          </a:prstGeom>
          <a:noFill/>
        </p:spPr>
      </p:pic>
      <p:pic>
        <p:nvPicPr>
          <p:cNvPr id="18" name="Picture 17" descr="http://pixabay.com/static/uploads/photo/2013/07/13/10/48/check-157822_640.png"/>
          <p:cNvPicPr>
            <a:picLocks noChangeAspect="1" noChangeArrowheads="1"/>
          </p:cNvPicPr>
          <p:nvPr/>
        </p:nvPicPr>
        <p:blipFill>
          <a:blip r:embed="rId2" cstate="print"/>
          <a:srcRect/>
          <a:stretch>
            <a:fillRect/>
          </a:stretch>
        </p:blipFill>
        <p:spPr bwMode="auto">
          <a:xfrm>
            <a:off x="270640" y="1150765"/>
            <a:ext cx="211538" cy="199048"/>
          </a:xfrm>
          <a:prstGeom prst="rect">
            <a:avLst/>
          </a:prstGeom>
          <a:noFill/>
        </p:spPr>
      </p:pic>
      <p:sp>
        <p:nvSpPr>
          <p:cNvPr id="22" name="Rectangle 21"/>
          <p:cNvSpPr/>
          <p:nvPr/>
        </p:nvSpPr>
        <p:spPr>
          <a:xfrm>
            <a:off x="693095" y="3800710"/>
            <a:ext cx="7878490" cy="1018064"/>
          </a:xfrm>
          <a:prstGeom prst="rect">
            <a:avLst/>
          </a:prstGeom>
          <a:solidFill>
            <a:schemeClr val="bg1"/>
          </a:solidFill>
          <a:ln w="9525">
            <a:prstDash val="lgDash"/>
          </a:ln>
        </p:spPr>
        <p:style>
          <a:lnRef idx="2">
            <a:schemeClr val="dk1">
              <a:shade val="50000"/>
            </a:schemeClr>
          </a:lnRef>
          <a:fillRef idx="1">
            <a:schemeClr val="dk1"/>
          </a:fillRef>
          <a:effectRef idx="0">
            <a:schemeClr val="dk1"/>
          </a:effectRef>
          <a:fontRef idx="minor">
            <a:schemeClr val="lt1"/>
          </a:fontRef>
        </p:style>
        <p:txBody>
          <a:bodyPr rtlCol="0" anchor="t"/>
          <a:lstStyle/>
          <a:p>
            <a:pPr>
              <a:spcAft>
                <a:spcPts val="200"/>
              </a:spcAft>
            </a:pPr>
            <a:r>
              <a:rPr lang="en-US" sz="1300" b="1" u="sng" dirty="0" smtClean="0">
                <a:solidFill>
                  <a:schemeClr val="tx1"/>
                </a:solidFill>
                <a:latin typeface="Consolas" panose="020B0609020204030204" pitchFamily="49" charset="0"/>
              </a:rPr>
              <a:t>helloWorld.py</a:t>
            </a:r>
          </a:p>
          <a:p>
            <a:pPr>
              <a:spcAft>
                <a:spcPts val="200"/>
              </a:spcAft>
            </a:pPr>
            <a:r>
              <a:rPr lang="en-US" sz="1300" dirty="0" smtClean="0">
                <a:solidFill>
                  <a:schemeClr val="tx1"/>
                </a:solidFill>
                <a:latin typeface="Consolas" panose="020B0609020204030204" pitchFamily="49" charset="0"/>
              </a:rPr>
              <a:t>print(“Hello, World!")</a:t>
            </a:r>
          </a:p>
          <a:p>
            <a:pPr>
              <a:spcAft>
                <a:spcPts val="200"/>
              </a:spcAft>
            </a:pPr>
            <a:r>
              <a:rPr lang="en-US" sz="1300" b="1" u="sng" dirty="0">
                <a:solidFill>
                  <a:schemeClr val="tx1"/>
                </a:solidFill>
                <a:latin typeface="Consolas" panose="020B0609020204030204" pitchFamily="49" charset="0"/>
              </a:rPr>
              <a:t>Execute</a:t>
            </a:r>
          </a:p>
          <a:p>
            <a:pPr>
              <a:spcAft>
                <a:spcPts val="200"/>
              </a:spcAft>
            </a:pPr>
            <a:r>
              <a:rPr lang="en-US" sz="1400" dirty="0">
                <a:solidFill>
                  <a:schemeClr val="tx1"/>
                </a:solidFill>
                <a:latin typeface="Consolas" panose="020B0609020204030204" pitchFamily="49" charset="0"/>
                <a:cs typeface="Times New Roman" pitchFamily="18" charset="0"/>
              </a:rPr>
              <a:t>python helloWorld.py</a:t>
            </a:r>
            <a:endParaRPr lang="en-US" sz="1300" dirty="0" smtClean="0">
              <a:solidFill>
                <a:schemeClr val="tx1"/>
              </a:solidFill>
              <a:latin typeface="Consolas" panose="020B0609020204030204" pitchFamily="49" charset="0"/>
            </a:endParaRPr>
          </a:p>
          <a:p>
            <a:pPr>
              <a:spcAft>
                <a:spcPts val="200"/>
              </a:spcAft>
            </a:pPr>
            <a:endParaRPr lang="en-US" sz="1300" dirty="0" smtClean="0">
              <a:solidFill>
                <a:schemeClr val="tx1"/>
              </a:solidFill>
              <a:latin typeface="Consolas" panose="020B0609020204030204" pitchFamily="49" charset="0"/>
            </a:endParaRPr>
          </a:p>
        </p:txBody>
      </p:sp>
      <p:pic>
        <p:nvPicPr>
          <p:cNvPr id="25" name="Picture 24" descr="http://pixabay.com/static/uploads/photo/2013/07/13/10/48/check-157822_640.png"/>
          <p:cNvPicPr>
            <a:picLocks noChangeAspect="1" noChangeArrowheads="1"/>
          </p:cNvPicPr>
          <p:nvPr/>
        </p:nvPicPr>
        <p:blipFill>
          <a:blip r:embed="rId2" cstate="print"/>
          <a:srcRect/>
          <a:stretch>
            <a:fillRect/>
          </a:stretch>
        </p:blipFill>
        <p:spPr bwMode="auto">
          <a:xfrm>
            <a:off x="265793" y="1638858"/>
            <a:ext cx="211538" cy="199048"/>
          </a:xfrm>
          <a:prstGeom prst="rect">
            <a:avLst/>
          </a:prstGeom>
          <a:noFill/>
        </p:spPr>
      </p:pic>
    </p:spTree>
    <p:extLst>
      <p:ext uri="{BB962C8B-B14F-4D97-AF65-F5344CB8AC3E}">
        <p14:creationId xmlns:p14="http://schemas.microsoft.com/office/powerpoint/2010/main" val="3559194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8615" y="37020"/>
            <a:ext cx="6682470" cy="430887"/>
          </a:xfrm>
          <a:prstGeom prst="rect">
            <a:avLst/>
          </a:prstGeom>
        </p:spPr>
        <p:txBody>
          <a:bodyPr wrap="square">
            <a:spAutoFit/>
          </a:bodyPr>
          <a:lstStyle/>
          <a:p>
            <a:r>
              <a:rPr lang="en-IN" sz="2200" dirty="0">
                <a:solidFill>
                  <a:srgbClr val="003399"/>
                </a:solidFill>
                <a:latin typeface="Century Gothic" panose="020B0502020202020204" pitchFamily="34" charset="0"/>
              </a:rPr>
              <a:t>Defaults in Python Lambda Expressions</a:t>
            </a:r>
          </a:p>
        </p:txBody>
      </p:sp>
      <p:sp>
        <p:nvSpPr>
          <p:cNvPr id="12" name="Title 1"/>
          <p:cNvSpPr txBox="1">
            <a:spLocks/>
          </p:cNvSpPr>
          <p:nvPr/>
        </p:nvSpPr>
        <p:spPr>
          <a:xfrm flipV="1">
            <a:off x="934565" y="498994"/>
            <a:ext cx="8209435" cy="45719"/>
          </a:xfrm>
          <a:prstGeom prst="rect">
            <a:avLst/>
          </a:prstGeom>
          <a:solidFill>
            <a:schemeClr val="tx1"/>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a:ln>
                  <a:noFill/>
                </a:ln>
                <a:solidFill>
                  <a:schemeClr val="tx1"/>
                </a:solidFill>
                <a:effectLst/>
                <a:uLnTx/>
                <a:uFillTx/>
                <a:latin typeface="+mj-lt"/>
                <a:ea typeface="+mj-ea"/>
                <a:cs typeface="+mj-cs"/>
              </a:rPr>
              <a: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Title 1"/>
          <p:cNvSpPr txBox="1">
            <a:spLocks/>
          </p:cNvSpPr>
          <p:nvPr/>
        </p:nvSpPr>
        <p:spPr>
          <a:xfrm>
            <a:off x="1811" y="498998"/>
            <a:ext cx="914509" cy="45719"/>
          </a:xfrm>
          <a:prstGeom prst="rect">
            <a:avLst/>
          </a:prstGeom>
          <a:solidFill>
            <a:srgbClr val="00CC00"/>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a:t>
            </a:r>
          </a:p>
        </p:txBody>
      </p:sp>
      <p:sp>
        <p:nvSpPr>
          <p:cNvPr id="15" name="Rectangle 14"/>
          <p:cNvSpPr/>
          <p:nvPr/>
        </p:nvSpPr>
        <p:spPr>
          <a:xfrm>
            <a:off x="-22339" y="4869271"/>
            <a:ext cx="4751622" cy="24622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rgbClr val="006699"/>
                </a:solidFill>
                <a:latin typeface="Bookman Old Style" panose="02050604050505020204" pitchFamily="18" charset="0"/>
                <a:cs typeface="Arial" panose="020B0604020202020204" pitchFamily="34" charset="0"/>
              </a:rPr>
              <a:t>www.npntraining.com/masters-program/big-data-architect-training.php</a:t>
            </a:r>
            <a:endParaRPr lang="en-IN" sz="1000" dirty="0">
              <a:solidFill>
                <a:srgbClr val="006699"/>
              </a:solidFill>
              <a:latin typeface="Bookman Old Style" panose="02050604050505020204" pitchFamily="18" charset="0"/>
              <a:cs typeface="Arial" panose="020B0604020202020204" pitchFamily="34" charset="0"/>
            </a:endParaRPr>
          </a:p>
        </p:txBody>
      </p:sp>
      <p:pic>
        <p:nvPicPr>
          <p:cNvPr id="17" name="Picture 16" descr="http://pixabay.com/static/uploads/photo/2013/07/13/10/48/check-157822_640.png"/>
          <p:cNvPicPr>
            <a:picLocks noChangeAspect="1" noChangeArrowheads="1"/>
          </p:cNvPicPr>
          <p:nvPr/>
        </p:nvPicPr>
        <p:blipFill>
          <a:blip r:embed="rId2" cstate="print"/>
          <a:srcRect/>
          <a:stretch>
            <a:fillRect/>
          </a:stretch>
        </p:blipFill>
        <p:spPr bwMode="auto">
          <a:xfrm>
            <a:off x="265793" y="686658"/>
            <a:ext cx="211538" cy="199048"/>
          </a:xfrm>
          <a:prstGeom prst="rect">
            <a:avLst/>
          </a:prstGeom>
          <a:noFill/>
        </p:spPr>
      </p:pic>
      <p:sp>
        <p:nvSpPr>
          <p:cNvPr id="2" name="Rectangle 1"/>
          <p:cNvSpPr/>
          <p:nvPr/>
        </p:nvSpPr>
        <p:spPr>
          <a:xfrm>
            <a:off x="486467" y="617981"/>
            <a:ext cx="8386893" cy="707886"/>
          </a:xfrm>
          <a:prstGeom prst="rect">
            <a:avLst/>
          </a:prstGeom>
        </p:spPr>
        <p:txBody>
          <a:bodyPr wrap="square">
            <a:spAutoFit/>
          </a:bodyPr>
          <a:lstStyle/>
          <a:p>
            <a:r>
              <a:rPr lang="en-US" sz="1400" dirty="0">
                <a:solidFill>
                  <a:srgbClr val="252830"/>
                </a:solidFill>
                <a:latin typeface="Calibri (Body)"/>
              </a:rPr>
              <a:t>In Python, and in other languages like C++, we can specify default </a:t>
            </a:r>
            <a:r>
              <a:rPr lang="en-US" sz="1400" dirty="0" smtClean="0">
                <a:solidFill>
                  <a:srgbClr val="252830"/>
                </a:solidFill>
                <a:latin typeface="Calibri (Body)"/>
              </a:rPr>
              <a:t>arguments.</a:t>
            </a:r>
          </a:p>
          <a:p>
            <a:r>
              <a:rPr lang="en-US" sz="1400" dirty="0">
                <a:solidFill>
                  <a:srgbClr val="252830"/>
                </a:solidFill>
                <a:latin typeface="Calibri (Body)"/>
              </a:rPr>
              <a:t>	</a:t>
            </a:r>
            <a:r>
              <a:rPr lang="en-US" sz="1200" dirty="0" smtClean="0">
                <a:solidFill>
                  <a:srgbClr val="252830"/>
                </a:solidFill>
                <a:latin typeface="Calibri (Body)"/>
              </a:rPr>
              <a:t>For </a:t>
            </a:r>
            <a:r>
              <a:rPr lang="en-US" sz="1200" b="1" dirty="0" smtClean="0">
                <a:solidFill>
                  <a:srgbClr val="252830"/>
                </a:solidFill>
                <a:latin typeface="Calibri (Body)"/>
              </a:rPr>
              <a:t>E.g.</a:t>
            </a:r>
            <a:r>
              <a:rPr lang="en-US" sz="1200" dirty="0" smtClean="0">
                <a:solidFill>
                  <a:srgbClr val="252830"/>
                </a:solidFill>
                <a:latin typeface="Calibri (Body)"/>
              </a:rPr>
              <a:t> function </a:t>
            </a:r>
            <a:r>
              <a:rPr lang="en-US" sz="1200" dirty="0">
                <a:solidFill>
                  <a:srgbClr val="252830"/>
                </a:solidFill>
                <a:latin typeface="Calibri (Body)"/>
              </a:rPr>
              <a:t>func1() has an arity of 2 with parameters a and b. What happens if the user provides only one argument or none? This is why you may want to provide default values for your parameters. Let’s take an example.</a:t>
            </a:r>
          </a:p>
        </p:txBody>
      </p:sp>
      <p:sp>
        <p:nvSpPr>
          <p:cNvPr id="23" name="Rectangle 22"/>
          <p:cNvSpPr/>
          <p:nvPr/>
        </p:nvSpPr>
        <p:spPr>
          <a:xfrm>
            <a:off x="599847" y="1408728"/>
            <a:ext cx="2627978" cy="1470262"/>
          </a:xfrm>
          <a:prstGeom prst="rect">
            <a:avLst/>
          </a:prstGeom>
          <a:solidFill>
            <a:schemeClr val="bg1"/>
          </a:solidFill>
          <a:ln w="9525">
            <a:prstDash val="lgDash"/>
          </a:ln>
        </p:spPr>
        <p:style>
          <a:lnRef idx="2">
            <a:schemeClr val="dk1">
              <a:shade val="50000"/>
            </a:schemeClr>
          </a:lnRef>
          <a:fillRef idx="1">
            <a:schemeClr val="dk1"/>
          </a:fillRef>
          <a:effectRef idx="0">
            <a:schemeClr val="dk1"/>
          </a:effectRef>
          <a:fontRef idx="minor">
            <a:schemeClr val="lt1"/>
          </a:fontRef>
        </p:style>
        <p:txBody>
          <a:bodyPr rtlCol="0" anchor="t"/>
          <a:lstStyle/>
          <a:p>
            <a:r>
              <a:rPr lang="en-US" sz="1300" dirty="0">
                <a:solidFill>
                  <a:schemeClr val="tx1"/>
                </a:solidFill>
                <a:latin typeface="Consolas" panose="020B0609020204030204" pitchFamily="49" charset="0"/>
              </a:rPr>
              <a:t>&gt;&gt;&gt; </a:t>
            </a:r>
            <a:r>
              <a:rPr lang="en-US" sz="1300" dirty="0" err="1">
                <a:solidFill>
                  <a:schemeClr val="tx1"/>
                </a:solidFill>
                <a:latin typeface="Consolas" panose="020B0609020204030204" pitchFamily="49" charset="0"/>
              </a:rPr>
              <a:t>def</a:t>
            </a:r>
            <a:r>
              <a:rPr lang="en-US" sz="1300" dirty="0">
                <a:solidFill>
                  <a:schemeClr val="tx1"/>
                </a:solidFill>
                <a:latin typeface="Consolas" panose="020B0609020204030204" pitchFamily="49" charset="0"/>
              </a:rPr>
              <a:t> func1(a=2,b=3):</a:t>
            </a:r>
          </a:p>
          <a:p>
            <a:r>
              <a:rPr lang="en-US" sz="1300" dirty="0">
                <a:solidFill>
                  <a:schemeClr val="tx1"/>
                </a:solidFill>
                <a:latin typeface="Consolas" panose="020B0609020204030204" pitchFamily="49" charset="0"/>
              </a:rPr>
              <a:t>print(a,' ',b)</a:t>
            </a:r>
          </a:p>
          <a:p>
            <a:r>
              <a:rPr lang="en-US" sz="1300" dirty="0">
                <a:solidFill>
                  <a:schemeClr val="tx1"/>
                </a:solidFill>
                <a:latin typeface="Consolas" panose="020B0609020204030204" pitchFamily="49" charset="0"/>
              </a:rPr>
              <a:t>&gt;&gt;&gt; func1</a:t>
            </a:r>
            <a:r>
              <a:rPr lang="en-US" sz="1300" dirty="0" smtClean="0">
                <a:solidFill>
                  <a:schemeClr val="tx1"/>
                </a:solidFill>
                <a:latin typeface="Consolas" panose="020B0609020204030204" pitchFamily="49" charset="0"/>
              </a:rPr>
              <a:t>()</a:t>
            </a:r>
          </a:p>
          <a:p>
            <a:r>
              <a:rPr lang="it-IT" sz="1300" b="1" u="sng" dirty="0">
                <a:solidFill>
                  <a:schemeClr val="accent6"/>
                </a:solidFill>
                <a:latin typeface="Consolas" panose="020B0609020204030204" pitchFamily="49" charset="0"/>
              </a:rPr>
              <a:t>OutPut:</a:t>
            </a:r>
            <a:r>
              <a:rPr lang="it-IT" sz="1300" b="1" dirty="0">
                <a:solidFill>
                  <a:schemeClr val="tx1"/>
                </a:solidFill>
                <a:latin typeface="Consolas" panose="020B0609020204030204" pitchFamily="49" charset="0"/>
              </a:rPr>
              <a:t> </a:t>
            </a:r>
            <a:r>
              <a:rPr lang="it-IT" sz="1300" b="1" dirty="0" smtClean="0">
                <a:solidFill>
                  <a:schemeClr val="tx1"/>
                </a:solidFill>
                <a:latin typeface="Consolas" panose="020B0609020204030204" pitchFamily="49" charset="0"/>
              </a:rPr>
              <a:t>2 3</a:t>
            </a:r>
          </a:p>
          <a:p>
            <a:endParaRPr lang="it-IT" sz="1300" b="1" dirty="0">
              <a:solidFill>
                <a:schemeClr val="tx1"/>
              </a:solidFill>
              <a:latin typeface="Consolas" panose="020B0609020204030204" pitchFamily="49" charset="0"/>
            </a:endParaRPr>
          </a:p>
          <a:p>
            <a:r>
              <a:rPr lang="it-IT" sz="1300" dirty="0">
                <a:solidFill>
                  <a:schemeClr val="tx1"/>
                </a:solidFill>
                <a:latin typeface="Consolas" panose="020B0609020204030204" pitchFamily="49" charset="0"/>
              </a:rPr>
              <a:t>&gt;&gt;&gt;func1(3</a:t>
            </a:r>
            <a:r>
              <a:rPr lang="it-IT" sz="1300" dirty="0" smtClean="0">
                <a:solidFill>
                  <a:schemeClr val="tx1"/>
                </a:solidFill>
                <a:latin typeface="Consolas" panose="020B0609020204030204" pitchFamily="49" charset="0"/>
              </a:rPr>
              <a:t>)</a:t>
            </a:r>
          </a:p>
          <a:p>
            <a:r>
              <a:rPr lang="it-IT" sz="1300" b="1" u="sng" dirty="0">
                <a:solidFill>
                  <a:schemeClr val="accent6"/>
                </a:solidFill>
                <a:latin typeface="Consolas" panose="020B0609020204030204" pitchFamily="49" charset="0"/>
              </a:rPr>
              <a:t>OutPut:</a:t>
            </a:r>
            <a:r>
              <a:rPr lang="it-IT" sz="1300" b="1" dirty="0">
                <a:solidFill>
                  <a:schemeClr val="tx1"/>
                </a:solidFill>
                <a:latin typeface="Consolas" panose="020B0609020204030204" pitchFamily="49" charset="0"/>
              </a:rPr>
              <a:t> </a:t>
            </a:r>
            <a:r>
              <a:rPr lang="it-IT" sz="1300" b="1" dirty="0" smtClean="0">
                <a:solidFill>
                  <a:schemeClr val="tx1"/>
                </a:solidFill>
                <a:latin typeface="Consolas" panose="020B0609020204030204" pitchFamily="49" charset="0"/>
              </a:rPr>
              <a:t>3 </a:t>
            </a:r>
            <a:r>
              <a:rPr lang="it-IT" sz="1300" b="1" dirty="0">
                <a:solidFill>
                  <a:schemeClr val="tx1"/>
                </a:solidFill>
                <a:latin typeface="Consolas" panose="020B0609020204030204" pitchFamily="49" charset="0"/>
              </a:rPr>
              <a:t>3</a:t>
            </a:r>
          </a:p>
          <a:p>
            <a:endParaRPr lang="it-IT" sz="1300" dirty="0" smtClean="0">
              <a:solidFill>
                <a:schemeClr val="tx1"/>
              </a:solidFill>
              <a:latin typeface="Consolas" panose="020B0609020204030204" pitchFamily="49" charset="0"/>
            </a:endParaRPr>
          </a:p>
          <a:p>
            <a:endParaRPr lang="it-IT" sz="1300" dirty="0" smtClean="0">
              <a:solidFill>
                <a:schemeClr val="tx1"/>
              </a:solidFill>
              <a:latin typeface="Consolas" panose="020B0609020204030204" pitchFamily="49" charset="0"/>
            </a:endParaRPr>
          </a:p>
          <a:p>
            <a:endParaRPr lang="en-US" sz="1300" b="1" dirty="0">
              <a:solidFill>
                <a:schemeClr val="tx1"/>
              </a:solidFill>
              <a:latin typeface="Consolas" panose="020B0609020204030204" pitchFamily="49" charset="0"/>
            </a:endParaRPr>
          </a:p>
          <a:p>
            <a:endParaRPr lang="en-US" sz="1300" dirty="0" smtClean="0">
              <a:solidFill>
                <a:schemeClr val="tx1"/>
              </a:solidFill>
              <a:latin typeface="Consolas" panose="020B0609020204030204" pitchFamily="49" charset="0"/>
            </a:endParaRPr>
          </a:p>
        </p:txBody>
      </p:sp>
      <p:sp>
        <p:nvSpPr>
          <p:cNvPr id="4" name="Rectangle 3"/>
          <p:cNvSpPr/>
          <p:nvPr/>
        </p:nvSpPr>
        <p:spPr>
          <a:xfrm>
            <a:off x="4533595" y="1803199"/>
            <a:ext cx="4339765" cy="553357"/>
          </a:xfrm>
          <a:prstGeom prst="rect">
            <a:avLst/>
          </a:prstGeom>
        </p:spPr>
        <p:txBody>
          <a:bodyPr wrap="square">
            <a:spAutoFit/>
          </a:bodyPr>
          <a:lstStyle/>
          <a:p>
            <a:pPr>
              <a:lnSpc>
                <a:spcPct val="107000"/>
              </a:lnSpc>
              <a:spcAft>
                <a:spcPts val="825"/>
              </a:spcAft>
            </a:pPr>
            <a:r>
              <a:rPr lang="en-US" sz="1400" dirty="0">
                <a:solidFill>
                  <a:srgbClr val="252830"/>
                </a:solidFill>
                <a:latin typeface="Calibri (Body)"/>
              </a:rPr>
              <a:t>T</a:t>
            </a:r>
            <a:r>
              <a:rPr lang="en-US" sz="1400" dirty="0" smtClean="0">
                <a:solidFill>
                  <a:srgbClr val="252830"/>
                </a:solidFill>
                <a:latin typeface="Calibri (Body)"/>
              </a:rPr>
              <a:t>he </a:t>
            </a:r>
            <a:r>
              <a:rPr lang="en-US" sz="1400" dirty="0">
                <a:solidFill>
                  <a:srgbClr val="252830"/>
                </a:solidFill>
                <a:latin typeface="Calibri (Body)"/>
              </a:rPr>
              <a:t>default values for a and b are 2 and 3, respectively</a:t>
            </a:r>
            <a:r>
              <a:rPr lang="en-US" sz="1400" dirty="0" smtClean="0">
                <a:solidFill>
                  <a:srgbClr val="252830"/>
                </a:solidFill>
                <a:latin typeface="Calibri (Body)"/>
              </a:rPr>
              <a:t>. To </a:t>
            </a:r>
            <a:r>
              <a:rPr lang="en-US" sz="1400" dirty="0">
                <a:solidFill>
                  <a:srgbClr val="252830"/>
                </a:solidFill>
                <a:latin typeface="Calibri (Body)"/>
              </a:rPr>
              <a:t>call as y(), need default arguments:</a:t>
            </a:r>
          </a:p>
        </p:txBody>
      </p:sp>
      <p:sp>
        <p:nvSpPr>
          <p:cNvPr id="16" name="Rectangle 15"/>
          <p:cNvSpPr/>
          <p:nvPr/>
        </p:nvSpPr>
        <p:spPr>
          <a:xfrm>
            <a:off x="4533595" y="2443886"/>
            <a:ext cx="4339765" cy="2348575"/>
          </a:xfrm>
          <a:prstGeom prst="rect">
            <a:avLst/>
          </a:prstGeom>
          <a:solidFill>
            <a:schemeClr val="bg1"/>
          </a:solidFill>
          <a:ln w="9525">
            <a:prstDash val="lgDash"/>
          </a:ln>
        </p:spPr>
        <p:style>
          <a:lnRef idx="2">
            <a:schemeClr val="dk1">
              <a:shade val="50000"/>
            </a:schemeClr>
          </a:lnRef>
          <a:fillRef idx="1">
            <a:schemeClr val="dk1"/>
          </a:fillRef>
          <a:effectRef idx="0">
            <a:schemeClr val="dk1"/>
          </a:effectRef>
          <a:fontRef idx="minor">
            <a:schemeClr val="lt1"/>
          </a:fontRef>
        </p:style>
        <p:txBody>
          <a:bodyPr rtlCol="0" anchor="t"/>
          <a:lstStyle/>
          <a:p>
            <a:r>
              <a:rPr lang="en-US" sz="1300" dirty="0">
                <a:solidFill>
                  <a:schemeClr val="tx1"/>
                </a:solidFill>
                <a:latin typeface="Consolas" panose="020B0609020204030204" pitchFamily="49" charset="0"/>
              </a:rPr>
              <a:t>&gt;&gt;&gt; o=lambda x=1,y=2,z=3:x+y+z</a:t>
            </a:r>
          </a:p>
          <a:p>
            <a:r>
              <a:rPr lang="en-US" sz="1300" dirty="0">
                <a:solidFill>
                  <a:schemeClr val="tx1"/>
                </a:solidFill>
                <a:latin typeface="Consolas" panose="020B0609020204030204" pitchFamily="49" charset="0"/>
              </a:rPr>
              <a:t>&gt;&gt;&gt; o(2,3)</a:t>
            </a:r>
          </a:p>
          <a:p>
            <a:r>
              <a:rPr lang="it-IT" sz="1300" b="1" u="sng" dirty="0">
                <a:solidFill>
                  <a:schemeClr val="accent6"/>
                </a:solidFill>
                <a:latin typeface="Consolas" panose="020B0609020204030204" pitchFamily="49" charset="0"/>
              </a:rPr>
              <a:t>OutPut:</a:t>
            </a:r>
            <a:r>
              <a:rPr lang="it-IT" sz="1300" b="1" dirty="0">
                <a:solidFill>
                  <a:schemeClr val="tx1"/>
                </a:solidFill>
                <a:latin typeface="Consolas" panose="020B0609020204030204" pitchFamily="49" charset="0"/>
              </a:rPr>
              <a:t> </a:t>
            </a:r>
            <a:r>
              <a:rPr lang="it-IT" sz="1300" b="1" dirty="0" smtClean="0">
                <a:solidFill>
                  <a:schemeClr val="tx1"/>
                </a:solidFill>
                <a:latin typeface="Consolas" panose="020B0609020204030204" pitchFamily="49" charset="0"/>
              </a:rPr>
              <a:t>8</a:t>
            </a:r>
            <a:endParaRPr lang="it-IT" sz="1300" b="1" dirty="0">
              <a:solidFill>
                <a:schemeClr val="tx1"/>
              </a:solidFill>
              <a:latin typeface="Consolas" panose="020B0609020204030204" pitchFamily="49" charset="0"/>
            </a:endParaRPr>
          </a:p>
          <a:p>
            <a:endParaRPr lang="en-US" sz="1300" dirty="0">
              <a:solidFill>
                <a:schemeClr val="tx1"/>
              </a:solidFill>
              <a:latin typeface="Consolas" panose="020B0609020204030204" pitchFamily="49" charset="0"/>
            </a:endParaRPr>
          </a:p>
          <a:p>
            <a:r>
              <a:rPr lang="en-US" sz="1300" dirty="0">
                <a:solidFill>
                  <a:schemeClr val="tx1"/>
                </a:solidFill>
                <a:latin typeface="Consolas" panose="020B0609020204030204" pitchFamily="49" charset="0"/>
              </a:rPr>
              <a:t>&gt;&gt;&gt; o(2)</a:t>
            </a:r>
          </a:p>
          <a:p>
            <a:r>
              <a:rPr lang="it-IT" sz="1300" b="1" u="sng" dirty="0">
                <a:solidFill>
                  <a:schemeClr val="accent6"/>
                </a:solidFill>
                <a:latin typeface="Consolas" panose="020B0609020204030204" pitchFamily="49" charset="0"/>
              </a:rPr>
              <a:t>OutPut:</a:t>
            </a:r>
            <a:r>
              <a:rPr lang="it-IT" sz="1300" b="1" dirty="0">
                <a:solidFill>
                  <a:schemeClr val="tx1"/>
                </a:solidFill>
                <a:latin typeface="Consolas" panose="020B0609020204030204" pitchFamily="49" charset="0"/>
              </a:rPr>
              <a:t> </a:t>
            </a:r>
            <a:r>
              <a:rPr lang="it-IT" sz="1300" b="1" dirty="0" smtClean="0">
                <a:solidFill>
                  <a:schemeClr val="tx1"/>
                </a:solidFill>
                <a:latin typeface="Consolas" panose="020B0609020204030204" pitchFamily="49" charset="0"/>
              </a:rPr>
              <a:t>7 	</a:t>
            </a:r>
            <a:endParaRPr lang="it-IT" sz="1300" b="1" dirty="0">
              <a:solidFill>
                <a:schemeClr val="tx1"/>
              </a:solidFill>
              <a:latin typeface="Consolas" panose="020B0609020204030204" pitchFamily="49" charset="0"/>
            </a:endParaRPr>
          </a:p>
          <a:p>
            <a:endParaRPr lang="en-US" sz="1300" dirty="0">
              <a:solidFill>
                <a:schemeClr val="tx1"/>
              </a:solidFill>
              <a:latin typeface="Consolas" panose="020B0609020204030204" pitchFamily="49" charset="0"/>
            </a:endParaRPr>
          </a:p>
          <a:p>
            <a:r>
              <a:rPr lang="en-US" sz="1300" dirty="0">
                <a:solidFill>
                  <a:schemeClr val="tx1"/>
                </a:solidFill>
                <a:latin typeface="Consolas" panose="020B0609020204030204" pitchFamily="49" charset="0"/>
              </a:rPr>
              <a:t>&gt;&gt;&gt; o</a:t>
            </a:r>
          </a:p>
          <a:p>
            <a:r>
              <a:rPr lang="en-US" sz="1300" dirty="0">
                <a:solidFill>
                  <a:schemeClr val="tx1"/>
                </a:solidFill>
                <a:latin typeface="Consolas" panose="020B0609020204030204" pitchFamily="49" charset="0"/>
              </a:rPr>
              <a:t>&lt;function &lt;lambda&gt; at 0x00A46150&gt;</a:t>
            </a:r>
          </a:p>
          <a:p>
            <a:r>
              <a:rPr lang="en-US" sz="1300" dirty="0">
                <a:solidFill>
                  <a:schemeClr val="tx1"/>
                </a:solidFill>
                <a:latin typeface="Consolas" panose="020B0609020204030204" pitchFamily="49" charset="0"/>
              </a:rPr>
              <a:t>&gt;&gt;&gt; o</a:t>
            </a:r>
            <a:r>
              <a:rPr lang="en-US" sz="1300" dirty="0" smtClean="0">
                <a:solidFill>
                  <a:schemeClr val="tx1"/>
                </a:solidFill>
                <a:latin typeface="Consolas" panose="020B0609020204030204" pitchFamily="49" charset="0"/>
              </a:rPr>
              <a:t>()</a:t>
            </a:r>
          </a:p>
          <a:p>
            <a:r>
              <a:rPr lang="it-IT" sz="1300" b="1" u="sng" dirty="0">
                <a:solidFill>
                  <a:schemeClr val="accent6"/>
                </a:solidFill>
                <a:latin typeface="Consolas" panose="020B0609020204030204" pitchFamily="49" charset="0"/>
              </a:rPr>
              <a:t>OutPut:</a:t>
            </a:r>
            <a:r>
              <a:rPr lang="it-IT" sz="1300" b="1" dirty="0">
                <a:solidFill>
                  <a:schemeClr val="tx1"/>
                </a:solidFill>
                <a:latin typeface="Consolas" panose="020B0609020204030204" pitchFamily="49" charset="0"/>
              </a:rPr>
              <a:t> </a:t>
            </a:r>
            <a:r>
              <a:rPr lang="it-IT" sz="1300" b="1" dirty="0" smtClean="0">
                <a:solidFill>
                  <a:schemeClr val="tx1"/>
                </a:solidFill>
                <a:latin typeface="Consolas" panose="020B0609020204030204" pitchFamily="49" charset="0"/>
              </a:rPr>
              <a:t>6</a:t>
            </a:r>
            <a:endParaRPr lang="it-IT" sz="1300" b="1" dirty="0">
              <a:solidFill>
                <a:schemeClr val="tx1"/>
              </a:solidFill>
              <a:latin typeface="Consolas" panose="020B0609020204030204" pitchFamily="49" charset="0"/>
            </a:endParaRPr>
          </a:p>
        </p:txBody>
      </p:sp>
      <p:sp>
        <p:nvSpPr>
          <p:cNvPr id="18" name="Right Arrow 17"/>
          <p:cNvSpPr/>
          <p:nvPr/>
        </p:nvSpPr>
        <p:spPr>
          <a:xfrm>
            <a:off x="3475626" y="2458188"/>
            <a:ext cx="810168" cy="345645"/>
          </a:xfrm>
          <a:prstGeom prst="rightArrow">
            <a:avLst>
              <a:gd name="adj1" fmla="val 50000"/>
              <a:gd name="adj2" fmla="val 7751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4241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8615" y="37020"/>
            <a:ext cx="6682470" cy="430887"/>
          </a:xfrm>
          <a:prstGeom prst="rect">
            <a:avLst/>
          </a:prstGeom>
        </p:spPr>
        <p:txBody>
          <a:bodyPr wrap="square">
            <a:spAutoFit/>
          </a:bodyPr>
          <a:lstStyle/>
          <a:p>
            <a:r>
              <a:rPr lang="en-IN" sz="2200" dirty="0">
                <a:solidFill>
                  <a:srgbClr val="003399"/>
                </a:solidFill>
                <a:latin typeface="Century Gothic" panose="020B0502020202020204" pitchFamily="34" charset="0"/>
              </a:rPr>
              <a:t>Lambdas with In-Built Functions</a:t>
            </a:r>
          </a:p>
        </p:txBody>
      </p:sp>
      <p:sp>
        <p:nvSpPr>
          <p:cNvPr id="12" name="Title 1"/>
          <p:cNvSpPr txBox="1">
            <a:spLocks/>
          </p:cNvSpPr>
          <p:nvPr/>
        </p:nvSpPr>
        <p:spPr>
          <a:xfrm flipV="1">
            <a:off x="934565" y="498994"/>
            <a:ext cx="8209435" cy="45719"/>
          </a:xfrm>
          <a:prstGeom prst="rect">
            <a:avLst/>
          </a:prstGeom>
          <a:solidFill>
            <a:schemeClr val="tx1"/>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a:ln>
                  <a:noFill/>
                </a:ln>
                <a:solidFill>
                  <a:schemeClr val="tx1"/>
                </a:solidFill>
                <a:effectLst/>
                <a:uLnTx/>
                <a:uFillTx/>
                <a:latin typeface="+mj-lt"/>
                <a:ea typeface="+mj-ea"/>
                <a:cs typeface="+mj-cs"/>
              </a:rPr>
              <a: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Title 1"/>
          <p:cNvSpPr txBox="1">
            <a:spLocks/>
          </p:cNvSpPr>
          <p:nvPr/>
        </p:nvSpPr>
        <p:spPr>
          <a:xfrm>
            <a:off x="1811" y="498998"/>
            <a:ext cx="914509" cy="45719"/>
          </a:xfrm>
          <a:prstGeom prst="rect">
            <a:avLst/>
          </a:prstGeom>
          <a:solidFill>
            <a:srgbClr val="00CC00"/>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a:t>
            </a:r>
          </a:p>
        </p:txBody>
      </p:sp>
      <p:sp>
        <p:nvSpPr>
          <p:cNvPr id="15" name="Rectangle 14"/>
          <p:cNvSpPr/>
          <p:nvPr/>
        </p:nvSpPr>
        <p:spPr>
          <a:xfrm>
            <a:off x="-22339" y="4869271"/>
            <a:ext cx="4751622" cy="24622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rgbClr val="006699"/>
                </a:solidFill>
                <a:latin typeface="Bookman Old Style" panose="02050604050505020204" pitchFamily="18" charset="0"/>
                <a:cs typeface="Arial" panose="020B0604020202020204" pitchFamily="34" charset="0"/>
              </a:rPr>
              <a:t>www.npntraining.com/masters-program/big-data-architect-training.php</a:t>
            </a:r>
            <a:endParaRPr lang="en-IN" sz="1000" dirty="0">
              <a:solidFill>
                <a:srgbClr val="006699"/>
              </a:solidFill>
              <a:latin typeface="Bookman Old Style" panose="02050604050505020204" pitchFamily="18" charset="0"/>
              <a:cs typeface="Arial" panose="020B0604020202020204" pitchFamily="34" charset="0"/>
            </a:endParaRPr>
          </a:p>
        </p:txBody>
      </p:sp>
      <p:pic>
        <p:nvPicPr>
          <p:cNvPr id="17" name="Picture 16" descr="http://pixabay.com/static/uploads/photo/2013/07/13/10/48/check-157822_640.png"/>
          <p:cNvPicPr>
            <a:picLocks noChangeAspect="1" noChangeArrowheads="1"/>
          </p:cNvPicPr>
          <p:nvPr/>
        </p:nvPicPr>
        <p:blipFill>
          <a:blip r:embed="rId2" cstate="print"/>
          <a:srcRect/>
          <a:stretch>
            <a:fillRect/>
          </a:stretch>
        </p:blipFill>
        <p:spPr bwMode="auto">
          <a:xfrm>
            <a:off x="265793" y="686658"/>
            <a:ext cx="211538" cy="199048"/>
          </a:xfrm>
          <a:prstGeom prst="rect">
            <a:avLst/>
          </a:prstGeom>
          <a:noFill/>
        </p:spPr>
      </p:pic>
      <p:sp>
        <p:nvSpPr>
          <p:cNvPr id="2" name="Rectangle 1"/>
          <p:cNvSpPr/>
          <p:nvPr/>
        </p:nvSpPr>
        <p:spPr>
          <a:xfrm>
            <a:off x="486467" y="617981"/>
            <a:ext cx="8386893" cy="553998"/>
          </a:xfrm>
          <a:prstGeom prst="rect">
            <a:avLst/>
          </a:prstGeom>
        </p:spPr>
        <p:txBody>
          <a:bodyPr wrap="square">
            <a:spAutoFit/>
          </a:bodyPr>
          <a:lstStyle/>
          <a:p>
            <a:r>
              <a:rPr lang="en-US" sz="1500" dirty="0" smtClean="0">
                <a:solidFill>
                  <a:srgbClr val="252830"/>
                </a:solidFill>
                <a:latin typeface="Calibri (Body)"/>
              </a:rPr>
              <a:t>There are some </a:t>
            </a:r>
            <a:r>
              <a:rPr lang="en-US" sz="1500" dirty="0">
                <a:solidFill>
                  <a:srgbClr val="252830"/>
                </a:solidFill>
                <a:latin typeface="Calibri (Body)"/>
              </a:rPr>
              <a:t>built-in functions, like filter() and map(), on which we can apply </a:t>
            </a:r>
            <a:r>
              <a:rPr lang="en-US" sz="1500" dirty="0" smtClean="0">
                <a:solidFill>
                  <a:srgbClr val="252830"/>
                </a:solidFill>
                <a:latin typeface="Calibri (Body)"/>
              </a:rPr>
              <a:t>on Python </a:t>
            </a:r>
            <a:r>
              <a:rPr lang="en-US" sz="1500" dirty="0">
                <a:solidFill>
                  <a:srgbClr val="252830"/>
                </a:solidFill>
                <a:latin typeface="Calibri (Body)"/>
              </a:rPr>
              <a:t>lambda expressions to filter out elements from a </a:t>
            </a:r>
            <a:r>
              <a:rPr lang="en-US" sz="1500" dirty="0" smtClean="0">
                <a:solidFill>
                  <a:srgbClr val="252830"/>
                </a:solidFill>
                <a:latin typeface="Calibri (Body)"/>
              </a:rPr>
              <a:t>list, which we are going to use it for example.</a:t>
            </a:r>
            <a:endParaRPr lang="en-US" sz="1500" dirty="0">
              <a:solidFill>
                <a:srgbClr val="252830"/>
              </a:solidFill>
              <a:latin typeface="Calibri (Body)"/>
            </a:endParaRPr>
          </a:p>
        </p:txBody>
      </p:sp>
      <p:sp>
        <p:nvSpPr>
          <p:cNvPr id="43" name="Rectangle 42"/>
          <p:cNvSpPr/>
          <p:nvPr/>
        </p:nvSpPr>
        <p:spPr>
          <a:xfrm>
            <a:off x="577880" y="1214465"/>
            <a:ext cx="3012028" cy="394922"/>
          </a:xfrm>
          <a:prstGeom prst="rect">
            <a:avLst/>
          </a:prstGeom>
          <a:solidFill>
            <a:schemeClr val="bg1"/>
          </a:solidFill>
          <a:ln w="9525">
            <a:prstDash val="lgDash"/>
          </a:ln>
        </p:spPr>
        <p:style>
          <a:lnRef idx="2">
            <a:schemeClr val="dk1">
              <a:shade val="50000"/>
            </a:schemeClr>
          </a:lnRef>
          <a:fillRef idx="1">
            <a:schemeClr val="dk1"/>
          </a:fillRef>
          <a:effectRef idx="0">
            <a:schemeClr val="dk1"/>
          </a:effectRef>
          <a:fontRef idx="minor">
            <a:schemeClr val="lt1"/>
          </a:fontRef>
        </p:style>
        <p:txBody>
          <a:bodyPr rtlCol="0" anchor="t"/>
          <a:lstStyle/>
          <a:p>
            <a:r>
              <a:rPr lang="en-US" sz="1400" dirty="0">
                <a:solidFill>
                  <a:schemeClr val="tx1"/>
                </a:solidFill>
              </a:rPr>
              <a:t>&gt;&gt;&gt; numbers=[0,1,2,3,4,5,6,7,8,9,10]</a:t>
            </a:r>
          </a:p>
        </p:txBody>
      </p:sp>
      <p:sp>
        <p:nvSpPr>
          <p:cNvPr id="5" name="Rectangle 4"/>
          <p:cNvSpPr/>
          <p:nvPr/>
        </p:nvSpPr>
        <p:spPr>
          <a:xfrm>
            <a:off x="491961" y="1688435"/>
            <a:ext cx="1199664" cy="369332"/>
          </a:xfrm>
          <a:prstGeom prst="rect">
            <a:avLst/>
          </a:prstGeom>
        </p:spPr>
        <p:txBody>
          <a:bodyPr wrap="square">
            <a:spAutoFit/>
          </a:bodyPr>
          <a:lstStyle/>
          <a:p>
            <a:r>
              <a:rPr lang="en-US" b="1" dirty="0" smtClean="0"/>
              <a:t>1.   filter()</a:t>
            </a:r>
            <a:endParaRPr lang="en-US" b="1" dirty="0"/>
          </a:p>
        </p:txBody>
      </p:sp>
      <p:sp>
        <p:nvSpPr>
          <p:cNvPr id="6" name="Rectangle 5"/>
          <p:cNvSpPr/>
          <p:nvPr/>
        </p:nvSpPr>
        <p:spPr>
          <a:xfrm>
            <a:off x="808309" y="2016079"/>
            <a:ext cx="8180265" cy="553998"/>
          </a:xfrm>
          <a:prstGeom prst="rect">
            <a:avLst/>
          </a:prstGeom>
        </p:spPr>
        <p:txBody>
          <a:bodyPr wrap="square">
            <a:spAutoFit/>
          </a:bodyPr>
          <a:lstStyle/>
          <a:p>
            <a:r>
              <a:rPr lang="en-US" sz="1500" dirty="0">
                <a:solidFill>
                  <a:srgbClr val="252830"/>
                </a:solidFill>
                <a:latin typeface="Calibri (Body)"/>
              </a:rPr>
              <a:t>filter() function takes two parameters- a function, and a list to operate on. Finally, we apply the list() function on this to return a list.</a:t>
            </a:r>
          </a:p>
        </p:txBody>
      </p:sp>
      <p:sp>
        <p:nvSpPr>
          <p:cNvPr id="44" name="Rectangle 43"/>
          <p:cNvSpPr/>
          <p:nvPr/>
        </p:nvSpPr>
        <p:spPr>
          <a:xfrm>
            <a:off x="877889" y="2580786"/>
            <a:ext cx="5883196" cy="562743"/>
          </a:xfrm>
          <a:prstGeom prst="rect">
            <a:avLst/>
          </a:prstGeom>
          <a:solidFill>
            <a:schemeClr val="bg1"/>
          </a:solidFill>
          <a:ln w="9525">
            <a:prstDash val="lgDash"/>
          </a:ln>
        </p:spPr>
        <p:style>
          <a:lnRef idx="2">
            <a:schemeClr val="dk1">
              <a:shade val="50000"/>
            </a:schemeClr>
          </a:lnRef>
          <a:fillRef idx="1">
            <a:schemeClr val="dk1"/>
          </a:fillRef>
          <a:effectRef idx="0">
            <a:schemeClr val="dk1"/>
          </a:effectRef>
          <a:fontRef idx="minor">
            <a:schemeClr val="lt1"/>
          </a:fontRef>
        </p:style>
        <p:txBody>
          <a:bodyPr rtlCol="0" anchor="t"/>
          <a:lstStyle/>
          <a:p>
            <a:r>
              <a:rPr lang="en-US" sz="1400" dirty="0">
                <a:solidFill>
                  <a:schemeClr val="tx1"/>
                </a:solidFill>
              </a:rPr>
              <a:t>&gt;&gt;&gt; list(filter(lambda x:x%3==0,numbers))</a:t>
            </a:r>
          </a:p>
          <a:p>
            <a:r>
              <a:rPr lang="it-IT" sz="1400" b="1" u="sng" dirty="0">
                <a:solidFill>
                  <a:schemeClr val="accent6"/>
                </a:solidFill>
                <a:latin typeface="Consolas" panose="020B0609020204030204" pitchFamily="49" charset="0"/>
              </a:rPr>
              <a:t>OutPut</a:t>
            </a:r>
            <a:r>
              <a:rPr lang="it-IT" sz="1400" b="1" u="sng" dirty="0" smtClean="0">
                <a:solidFill>
                  <a:schemeClr val="accent6"/>
                </a:solidFill>
                <a:latin typeface="Consolas" panose="020B0609020204030204" pitchFamily="49" charset="0"/>
              </a:rPr>
              <a:t>:</a:t>
            </a:r>
            <a:r>
              <a:rPr lang="it-IT" sz="1400" b="1" dirty="0" smtClean="0">
                <a:solidFill>
                  <a:schemeClr val="accent6"/>
                </a:solidFill>
                <a:latin typeface="Consolas" panose="020B0609020204030204" pitchFamily="49" charset="0"/>
              </a:rPr>
              <a:t> </a:t>
            </a:r>
            <a:r>
              <a:rPr lang="en-US" sz="1400" dirty="0" smtClean="0">
                <a:solidFill>
                  <a:schemeClr val="tx1"/>
                </a:solidFill>
              </a:rPr>
              <a:t>[</a:t>
            </a:r>
            <a:r>
              <a:rPr lang="en-US" sz="1400" dirty="0">
                <a:solidFill>
                  <a:schemeClr val="tx1"/>
                </a:solidFill>
              </a:rPr>
              <a:t>0, 3, 6, 9]</a:t>
            </a:r>
          </a:p>
        </p:txBody>
      </p:sp>
      <p:sp>
        <p:nvSpPr>
          <p:cNvPr id="8" name="Rectangle 7"/>
          <p:cNvSpPr/>
          <p:nvPr/>
        </p:nvSpPr>
        <p:spPr>
          <a:xfrm>
            <a:off x="808309" y="3630762"/>
            <a:ext cx="8061396" cy="553998"/>
          </a:xfrm>
          <a:prstGeom prst="rect">
            <a:avLst/>
          </a:prstGeom>
        </p:spPr>
        <p:txBody>
          <a:bodyPr wrap="square">
            <a:spAutoFit/>
          </a:bodyPr>
          <a:lstStyle/>
          <a:p>
            <a:r>
              <a:rPr lang="en-US" sz="1500" dirty="0">
                <a:solidFill>
                  <a:srgbClr val="252830"/>
                </a:solidFill>
                <a:latin typeface="Calibri (Body)"/>
              </a:rPr>
              <a:t>map() function, unlike the filter() function, returns values of the expression for each element in the list. Let’s take the same list ‘numbers’.</a:t>
            </a:r>
          </a:p>
        </p:txBody>
      </p:sp>
      <p:sp>
        <p:nvSpPr>
          <p:cNvPr id="46" name="Rectangle 45"/>
          <p:cNvSpPr/>
          <p:nvPr/>
        </p:nvSpPr>
        <p:spPr>
          <a:xfrm>
            <a:off x="491961" y="3278853"/>
            <a:ext cx="1199664" cy="369332"/>
          </a:xfrm>
          <a:prstGeom prst="rect">
            <a:avLst/>
          </a:prstGeom>
        </p:spPr>
        <p:txBody>
          <a:bodyPr wrap="square">
            <a:spAutoFit/>
          </a:bodyPr>
          <a:lstStyle/>
          <a:p>
            <a:r>
              <a:rPr lang="en-US" b="1" dirty="0"/>
              <a:t>2</a:t>
            </a:r>
            <a:r>
              <a:rPr lang="en-US" b="1" dirty="0" smtClean="0"/>
              <a:t>.   map()</a:t>
            </a:r>
            <a:endParaRPr lang="en-US" b="1" dirty="0"/>
          </a:p>
        </p:txBody>
      </p:sp>
      <p:sp>
        <p:nvSpPr>
          <p:cNvPr id="48" name="Rectangle 47"/>
          <p:cNvSpPr/>
          <p:nvPr/>
        </p:nvSpPr>
        <p:spPr>
          <a:xfrm>
            <a:off x="877889" y="4223165"/>
            <a:ext cx="6036816" cy="614480"/>
          </a:xfrm>
          <a:prstGeom prst="rect">
            <a:avLst/>
          </a:prstGeom>
          <a:solidFill>
            <a:schemeClr val="bg1"/>
          </a:solidFill>
          <a:ln w="9525">
            <a:prstDash val="lgDash"/>
          </a:ln>
        </p:spPr>
        <p:style>
          <a:lnRef idx="2">
            <a:schemeClr val="dk1">
              <a:shade val="50000"/>
            </a:schemeClr>
          </a:lnRef>
          <a:fillRef idx="1">
            <a:schemeClr val="dk1"/>
          </a:fillRef>
          <a:effectRef idx="0">
            <a:schemeClr val="dk1"/>
          </a:effectRef>
          <a:fontRef idx="minor">
            <a:schemeClr val="lt1"/>
          </a:fontRef>
        </p:style>
        <p:txBody>
          <a:bodyPr rtlCol="0" anchor="t"/>
          <a:lstStyle/>
          <a:p>
            <a:r>
              <a:rPr lang="da-DK" sz="1400" dirty="0">
                <a:solidFill>
                  <a:schemeClr val="tx1"/>
                </a:solidFill>
              </a:rPr>
              <a:t>&gt;&gt;&gt;list(map(lambda x:x%3==0,numbers))</a:t>
            </a:r>
          </a:p>
          <a:p>
            <a:r>
              <a:rPr lang="it-IT" sz="1400" b="1" u="sng" dirty="0">
                <a:solidFill>
                  <a:schemeClr val="accent6"/>
                </a:solidFill>
                <a:latin typeface="Consolas" panose="020B0609020204030204" pitchFamily="49" charset="0"/>
              </a:rPr>
              <a:t>OutPut</a:t>
            </a:r>
            <a:r>
              <a:rPr lang="it-IT" sz="1400" b="1" u="sng" dirty="0" smtClean="0">
                <a:solidFill>
                  <a:schemeClr val="accent6"/>
                </a:solidFill>
                <a:latin typeface="Consolas" panose="020B0609020204030204" pitchFamily="49" charset="0"/>
              </a:rPr>
              <a:t>:</a:t>
            </a:r>
            <a:r>
              <a:rPr lang="it-IT" sz="1400" b="1" dirty="0" smtClean="0">
                <a:solidFill>
                  <a:schemeClr val="accent6"/>
                </a:solidFill>
                <a:latin typeface="Consolas" panose="020B0609020204030204" pitchFamily="49" charset="0"/>
              </a:rPr>
              <a:t> </a:t>
            </a:r>
            <a:r>
              <a:rPr lang="da-DK" sz="1400" dirty="0" smtClean="0">
                <a:solidFill>
                  <a:schemeClr val="tx1"/>
                </a:solidFill>
              </a:rPr>
              <a:t>[</a:t>
            </a:r>
            <a:r>
              <a:rPr lang="da-DK" sz="1400" dirty="0">
                <a:solidFill>
                  <a:schemeClr val="tx1"/>
                </a:solidFill>
              </a:rPr>
              <a:t>True, False, False, True, False, False, True, False, False, True, False]</a:t>
            </a:r>
            <a:endParaRPr lang="en-US" sz="1400" dirty="0">
              <a:solidFill>
                <a:schemeClr val="tx1"/>
              </a:solidFill>
            </a:endParaRPr>
          </a:p>
        </p:txBody>
      </p:sp>
    </p:spTree>
    <p:extLst>
      <p:ext uri="{BB962C8B-B14F-4D97-AF65-F5344CB8AC3E}">
        <p14:creationId xmlns:p14="http://schemas.microsoft.com/office/powerpoint/2010/main" val="314096788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268"/>
</p:tagLst>
</file>

<file path=ppt/theme/theme1.xml><?xml version="1.0" encoding="utf-8"?>
<a:theme xmlns:a="http://schemas.openxmlformats.org/drawingml/2006/main" name="4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Template>
  <TotalTime>24286</TotalTime>
  <Words>2780</Words>
  <Application>Microsoft Office PowerPoint</Application>
  <PresentationFormat>On-screen Show (16:9)</PresentationFormat>
  <Paragraphs>415</Paragraphs>
  <Slides>22</Slides>
  <Notes>6</Notes>
  <HiddenSlides>0</HiddenSlides>
  <MMClips>0</MMClips>
  <ScaleCrop>false</ScaleCrop>
  <HeadingPairs>
    <vt:vector size="6" baseType="variant">
      <vt:variant>
        <vt:lpstr>Theme</vt:lpstr>
      </vt:variant>
      <vt:variant>
        <vt:i4>6</vt:i4>
      </vt:variant>
      <vt:variant>
        <vt:lpstr>Embedded OLE Servers</vt:lpstr>
      </vt:variant>
      <vt:variant>
        <vt:i4>1</vt:i4>
      </vt:variant>
      <vt:variant>
        <vt:lpstr>Slide Titles</vt:lpstr>
      </vt:variant>
      <vt:variant>
        <vt:i4>22</vt:i4>
      </vt:variant>
    </vt:vector>
  </HeadingPairs>
  <TitlesOfParts>
    <vt:vector size="29" baseType="lpstr">
      <vt:lpstr>4_Lecture</vt:lpstr>
      <vt:lpstr>1_Lecture</vt:lpstr>
      <vt:lpstr>2_Lecture</vt:lpstr>
      <vt:lpstr>3_Office Theme</vt:lpstr>
      <vt:lpstr>4_Office Theme</vt:lpstr>
      <vt:lpstr>5_Office Theme</vt:lpstr>
      <vt:lpstr>Packager Shell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Santosh</cp:lastModifiedBy>
  <cp:revision>3223</cp:revision>
  <cp:lastPrinted>2017-04-25T11:24:17Z</cp:lastPrinted>
  <dcterms:created xsi:type="dcterms:W3CDTF">2010-07-08T21:59:02Z</dcterms:created>
  <dcterms:modified xsi:type="dcterms:W3CDTF">2019-05-11T03:48:09Z</dcterms:modified>
</cp:coreProperties>
</file>