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60" r:id="rId11"/>
    <p:sldId id="285" r:id="rId12"/>
    <p:sldId id="266" r:id="rId13"/>
    <p:sldId id="267" r:id="rId14"/>
    <p:sldId id="265" r:id="rId15"/>
    <p:sldId id="268" r:id="rId16"/>
    <p:sldId id="269" r:id="rId17"/>
    <p:sldId id="270" r:id="rId18"/>
    <p:sldId id="273" r:id="rId19"/>
    <p:sldId id="280" r:id="rId20"/>
    <p:sldId id="281" r:id="rId21"/>
    <p:sldId id="282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BD29A6-5050-4703-9167-18884CF2849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92606A-B177-4FB6-808A-366E28444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90449" cy="7072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381302"/>
          </a:xfrm>
        </p:spPr>
        <p:txBody>
          <a:bodyPr/>
          <a:lstStyle/>
          <a:p>
            <a:pPr algn="ctr"/>
            <a:r>
              <a:rPr lang="en-US" sz="6000" b="0" dirty="0"/>
              <a:t>Bitmaps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714620"/>
            <a:ext cx="86439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One or more bitmaps, indicating which data elements are present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3429000"/>
          <a:ext cx="8643998" cy="301752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055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Bitmap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Defines presence of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4210001102C04804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Fields 2, 7, 12, 28, 32, 39, 41, 42, 50, 53, 62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7234054128C28805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Fields 2, 3, 4, 7, 11, 12, 14, 22, 24, 26, 32, 35, 37, 41, 42, 47, 49, 53, 62, 64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8000000000000001</a:t>
                      </a:r>
                      <a:endParaRPr lang="en-US" sz="24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Fields 1, 64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0000000000000003</a:t>
                      </a:r>
                      <a:br>
                        <a:rPr lang="en-US" sz="2400"/>
                      </a:br>
                      <a:r>
                        <a:rPr lang="en-US" sz="2400"/>
                        <a:t>(secondary bitmap)</a:t>
                      </a:r>
                      <a:endParaRPr lang="en-US" sz="24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Fields 127, 128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0DF0-84A0-E2CF-F466-D65EA1C3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- Decoded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FEF0C-DCB6-4C46-3029-CE99D435356F}"/>
              </a:ext>
            </a:extLst>
          </p:cNvPr>
          <p:cNvSpPr txBox="1"/>
          <p:nvPr/>
        </p:nvSpPr>
        <p:spPr>
          <a:xfrm>
            <a:off x="459376" y="3068260"/>
            <a:ext cx="8001056" cy="34163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hangingPunct="0">
              <a:buFont typeface="Arial" pitchFamily="34" charset="0"/>
              <a:buChar char="•"/>
            </a:pPr>
            <a:endParaRPr lang="en-US" sz="2200" b="1" dirty="0"/>
          </a:p>
          <a:p>
            <a:pPr lvl="0" hangingPunct="0">
              <a:buFont typeface="Arial" pitchFamily="34" charset="0"/>
              <a:buChar char="•"/>
            </a:pPr>
            <a:endParaRPr lang="en-US" sz="2200" b="1" dirty="0"/>
          </a:p>
          <a:p>
            <a:pPr lvl="0" hangingPunct="0">
              <a:buFont typeface="Arial" pitchFamily="34" charset="0"/>
              <a:buChar char="•"/>
            </a:pPr>
            <a:endParaRPr lang="en-US" sz="2200" b="1" dirty="0"/>
          </a:p>
          <a:p>
            <a:pPr lvl="0" hangingPunct="0">
              <a:buFont typeface="Arial" pitchFamily="34" charset="0"/>
              <a:buChar char="•"/>
            </a:pPr>
            <a:endParaRPr lang="en-US" sz="2200" b="1" dirty="0"/>
          </a:p>
          <a:p>
            <a:pPr lvl="0" hangingPunct="0"/>
            <a:endParaRPr lang="en-US" sz="2200" b="1" dirty="0"/>
          </a:p>
          <a:p>
            <a:pPr lvl="0" hangingPunct="0"/>
            <a:endParaRPr lang="en-US" sz="2200" b="1" dirty="0"/>
          </a:p>
          <a:p>
            <a:pPr lvl="0" hangingPunct="0"/>
            <a:endParaRPr lang="en-US" sz="2200" b="1" dirty="0"/>
          </a:p>
          <a:p>
            <a:pPr lvl="0" hangingPunct="0"/>
            <a:endParaRPr lang="en-US" sz="2200" b="1" dirty="0"/>
          </a:p>
          <a:p>
            <a:pPr lvl="0" hangingPunct="0"/>
            <a:endParaRPr lang="en-US" sz="2200" b="1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ACC233-87C2-D3F7-A870-6A72AF81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6" y="3933056"/>
            <a:ext cx="7344816" cy="1800200"/>
          </a:xfrm>
          <a:prstGeom prst="rect">
            <a:avLst/>
          </a:prstGeom>
          <a:pattFill prst="pct80">
            <a:fgClr>
              <a:srgbClr val="00B0F0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05526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2827438"/>
          <a:ext cx="8001056" cy="385628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55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Abbreviation</a:t>
                      </a:r>
                      <a:endParaRPr lang="en-US" sz="1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Meaning</a:t>
                      </a:r>
                      <a:endParaRPr lang="en-US" sz="1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40">
                <a:tc>
                  <a:txBody>
                    <a:bodyPr/>
                    <a:lstStyle/>
                    <a:p>
                      <a:r>
                        <a:rPr lang="en-US" sz="2200" b="0" dirty="0"/>
                        <a:t> a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Alpha, including blanks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921">
                <a:tc>
                  <a:txBody>
                    <a:bodyPr/>
                    <a:lstStyle/>
                    <a:p>
                      <a:r>
                        <a:rPr lang="en-US" sz="2200" b="0" dirty="0"/>
                        <a:t> n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Numeric values only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21">
                <a:tc>
                  <a:txBody>
                    <a:bodyPr/>
                    <a:lstStyle/>
                    <a:p>
                      <a:r>
                        <a:rPr lang="en-US" sz="2200" b="0" dirty="0"/>
                        <a:t> s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Special characters only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921">
                <a:tc>
                  <a:txBody>
                    <a:bodyPr/>
                    <a:lstStyle/>
                    <a:p>
                      <a:r>
                        <a:rPr lang="en-US" sz="2200" b="0" dirty="0"/>
                        <a:t> an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Alphanumeric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080">
                <a:tc>
                  <a:txBody>
                    <a:bodyPr/>
                    <a:lstStyle/>
                    <a:p>
                      <a:r>
                        <a:rPr lang="en-US" sz="2200" b="0" dirty="0"/>
                        <a:t> as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Alpha &amp; special characters only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84">
                <a:tc>
                  <a:txBody>
                    <a:bodyPr/>
                    <a:lstStyle/>
                    <a:p>
                      <a:r>
                        <a:rPr lang="en-US" sz="2200" b="0" dirty="0"/>
                        <a:t> ns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Numeric and special characters only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450">
                <a:tc>
                  <a:txBody>
                    <a:bodyPr/>
                    <a:lstStyle/>
                    <a:p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ans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Alphabetic, numeric and special characters.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916">
                <a:tc>
                  <a:txBody>
                    <a:bodyPr/>
                    <a:lstStyle/>
                    <a:p>
                      <a:r>
                        <a:rPr lang="en-US" sz="2200" b="0" dirty="0"/>
                        <a:t> b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Binary data</a:t>
                      </a:r>
                      <a:endParaRPr lang="en-US" sz="21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28">
                <a:tc>
                  <a:txBody>
                    <a:bodyPr/>
                    <a:lstStyle/>
                    <a:p>
                      <a:r>
                        <a:rPr lang="en-US" sz="2200" b="0" dirty="0"/>
                        <a:t> z</a:t>
                      </a:r>
                      <a:endParaRPr lang="en-US" sz="2200" b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2 and 3 code set as defined in ISO/IEC</a:t>
                      </a:r>
                      <a:r>
                        <a:rPr lang="en-US" sz="1800" baseline="0" dirty="0"/>
                        <a:t> 7813 </a:t>
                      </a:r>
                      <a:r>
                        <a:rPr lang="en-US" sz="1800" dirty="0"/>
                        <a:t>and ISO/IEC 4909</a:t>
                      </a:r>
                      <a:endParaRPr lang="en-US" sz="18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56444" marR="56444" marT="28222" marB="2822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Indicator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857496"/>
          <a:ext cx="8072494" cy="256032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Fixed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field length used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LLVAR or (..xx)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Where LL &lt; 100, means two leading digits LL specify the field length of field VAR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LLLVAR or (...xxx)</a:t>
                      </a:r>
                      <a:endParaRPr lang="en-US" sz="24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Where LLL &lt; 1000, means three leading digits LLL specify the field length of field VAR</a:t>
                      </a:r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- defined data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788565"/>
          <a:ext cx="8072493" cy="359809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Field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Type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Usage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53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 64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Bit map (b 128 if secondary is present and b 192 if tertiary is present)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en-US" sz="2200"/>
                        <a:t>2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 ..19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Primary account number (PAN)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r>
                        <a:rPr lang="en-US" sz="2200"/>
                        <a:t>3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 6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Processing code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r>
                        <a:rPr lang="en-US" sz="2200"/>
                        <a:t>4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 12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Amount, transaction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r>
                        <a:rPr lang="en-US" sz="2200"/>
                        <a:t>5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 12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Amount, settlement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78">
                <a:tc>
                  <a:txBody>
                    <a:bodyPr/>
                    <a:lstStyle/>
                    <a:p>
                      <a:r>
                        <a:rPr lang="en-US" sz="2200"/>
                        <a:t>6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 12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Amount, cardholder billing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98">
                <a:tc>
                  <a:txBody>
                    <a:bodyPr/>
                    <a:lstStyle/>
                    <a:p>
                      <a:r>
                        <a:rPr lang="en-US" sz="2200"/>
                        <a:t>7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 10</a:t>
                      </a:r>
                      <a:endParaRPr lang="en-US" sz="220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Transmission date &amp; time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2571" marR="72571" marT="36286" marB="3628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- defined data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30684"/>
              </p:ext>
            </p:extLst>
          </p:nvPr>
        </p:nvGraphicFramePr>
        <p:xfrm>
          <a:off x="571472" y="3429000"/>
          <a:ext cx="8001056" cy="218101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88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Field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Type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Usage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556">
                <a:tc>
                  <a:txBody>
                    <a:bodyPr/>
                    <a:lstStyle/>
                    <a:p>
                      <a:r>
                        <a:rPr lang="en-US" sz="2200" dirty="0"/>
                        <a:t> 11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6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System trace audit number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r>
                        <a:rPr lang="en-US" sz="2200" dirty="0"/>
                        <a:t> 12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6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Time, local transaction (</a:t>
                      </a:r>
                      <a:r>
                        <a:rPr lang="en-US" sz="2200" dirty="0" err="1"/>
                        <a:t>hhmmss</a:t>
                      </a:r>
                      <a:r>
                        <a:rPr lang="en-US" sz="2200" dirty="0"/>
                        <a:t>)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r>
                        <a:rPr lang="en-US" sz="2200" dirty="0"/>
                        <a:t> 13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4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Date, local transaction (MMDD)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r>
                        <a:rPr lang="en-US" sz="2200" dirty="0"/>
                        <a:t> 14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4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Date, expiration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r>
                        <a:rPr lang="en-US" sz="2200" dirty="0"/>
                        <a:t> 15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4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Date, settlement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8222" marR="28222" marT="14111" marB="1411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- defined data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16310"/>
              </p:ext>
            </p:extLst>
          </p:nvPr>
        </p:nvGraphicFramePr>
        <p:xfrm>
          <a:off x="535752" y="3068960"/>
          <a:ext cx="8072495" cy="319715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8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Field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Type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Usage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12">
                <a:tc>
                  <a:txBody>
                    <a:bodyPr/>
                    <a:lstStyle/>
                    <a:p>
                      <a:r>
                        <a:rPr lang="en-US" sz="2200" dirty="0"/>
                        <a:t> 18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4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Merchant type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30">
                <a:tc>
                  <a:txBody>
                    <a:bodyPr/>
                    <a:lstStyle/>
                    <a:p>
                      <a:r>
                        <a:rPr lang="en-US" sz="2200" dirty="0"/>
                        <a:t> 19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3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Acquiring institution country code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530">
                <a:tc>
                  <a:txBody>
                    <a:bodyPr/>
                    <a:lstStyle/>
                    <a:p>
                      <a:r>
                        <a:rPr lang="en-US" sz="2200" dirty="0"/>
                        <a:t> 21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3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Forwarding institution. country code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171">
                <a:tc>
                  <a:txBody>
                    <a:bodyPr/>
                    <a:lstStyle/>
                    <a:p>
                      <a:r>
                        <a:rPr lang="en-US" sz="2200" dirty="0"/>
                        <a:t> 22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3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Point of service entry mode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71">
                <a:tc>
                  <a:txBody>
                    <a:bodyPr/>
                    <a:lstStyle/>
                    <a:p>
                      <a:r>
                        <a:rPr lang="en-US" sz="2200" dirty="0"/>
                        <a:t> 23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3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Application PAN sequence number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89">
                <a:tc>
                  <a:txBody>
                    <a:bodyPr/>
                    <a:lstStyle/>
                    <a:p>
                      <a:r>
                        <a:rPr lang="en-US" sz="2200" dirty="0"/>
                        <a:t> 24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3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Function code (ISO 8583:1993)/Network  International identifier (NII)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889">
                <a:tc>
                  <a:txBody>
                    <a:bodyPr/>
                    <a:lstStyle/>
                    <a:p>
                      <a:r>
                        <a:rPr lang="en-US" sz="2200" dirty="0"/>
                        <a:t> 25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n 2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</a:t>
                      </a:r>
                      <a:r>
                        <a:rPr kumimoji="0" lang="en-US" sz="22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 of service condition code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49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- defined data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941"/>
              </p:ext>
            </p:extLst>
          </p:nvPr>
        </p:nvGraphicFramePr>
        <p:xfrm>
          <a:off x="333616" y="2754283"/>
          <a:ext cx="8352927" cy="3854908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36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Field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Type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Usage</a:t>
                      </a:r>
                      <a:endParaRPr lang="en-US" sz="22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/>
                        <a:t> 35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z ..37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Track 2 data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/>
                        <a:t> 37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an 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Retrieval reference number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/>
                        <a:t> 38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an 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Authorization identification response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/>
                        <a:t> 39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an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Response code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/>
                        <a:t> 41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ans 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Terminal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88">
                <a:tc>
                  <a:txBody>
                    <a:bodyPr/>
                    <a:lstStyle/>
                    <a:p>
                      <a:r>
                        <a:rPr lang="en-US" sz="2000" dirty="0"/>
                        <a:t> 42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  <a:r>
                        <a:rPr kumimoji="0" lang="en-US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kumimoji="0"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Merchant Id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/>
                        <a:t> 45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an ..76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Track 1 data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 64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effectLst/>
                        </a:rPr>
                        <a:t>Personal identification number</a:t>
                      </a:r>
                      <a:r>
                        <a:rPr lang="en-US" sz="2000" dirty="0">
                          <a:effectLst/>
                        </a:rPr>
                        <a:t> data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6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22453" marR="22453" marT="11227" marB="11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ans ...999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ICC data – EMV having multiple tags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Completion – Financial Transaction Normal Completion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Financial Transaction Normal Completion flowchart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62" y="3286124"/>
            <a:ext cx="1785950" cy="2857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3570" y="3286124"/>
            <a:ext cx="1785950" cy="2857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71802" y="3786190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143240" y="5500702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744" y="3286124"/>
            <a:ext cx="6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7620" y="5000636"/>
            <a:ext cx="64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0210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7036611" y="4536289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43900" y="50720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142984"/>
            <a:ext cx="8013192" cy="116698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DE-18 Merchant Category Code (MCC)</a:t>
            </a:r>
            <a:br>
              <a:rPr lang="en-US" sz="4800" dirty="0">
                <a:ea typeface="Times New Roman"/>
                <a:cs typeface="Times New Roman"/>
              </a:rPr>
            </a:br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761286"/>
          <a:ext cx="8072494" cy="3187911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42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410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Type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N4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26">
                <a:tc>
                  <a:txBody>
                    <a:bodyPr/>
                    <a:lstStyle/>
                    <a:p>
                      <a:pPr marL="63500" marR="0">
                        <a:lnSpc>
                          <a:spcPts val="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Description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50800" marR="0">
                        <a:lnSpc>
                          <a:spcPts val="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5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50800" marR="0">
                        <a:lnSpc>
                          <a:spcPts val="1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Note: Most frequently used values are: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6011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ATM Cash withdrawal.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4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6010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Over the counter cash advance.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41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4814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Airtime purchase.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3108" y="3143248"/>
            <a:ext cx="59162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Times New Roman"/>
                <a:cs typeface="Times New Roman"/>
              </a:rPr>
              <a:t>MCC is four-digit code in accordance with the </a:t>
            </a:r>
          </a:p>
          <a:p>
            <a:r>
              <a:rPr lang="en-US" sz="2000" dirty="0">
                <a:ea typeface="Times New Roman"/>
                <a:cs typeface="Times New Roman"/>
              </a:rPr>
              <a:t>Visa/MasterCard MCC definitions. The data element is </a:t>
            </a:r>
          </a:p>
          <a:p>
            <a:r>
              <a:rPr lang="en-US" sz="2000" dirty="0">
                <a:ea typeface="Times New Roman"/>
                <a:cs typeface="Times New Roman"/>
              </a:rPr>
              <a:t>mandatory for 01xx and 02xx request messages. </a:t>
            </a:r>
          </a:p>
          <a:p>
            <a:r>
              <a:rPr lang="en-US" sz="2000" dirty="0">
                <a:ea typeface="Times New Roman"/>
                <a:cs typeface="Times New Roman"/>
              </a:rPr>
              <a:t>It is never present in response messages.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14612" y="285728"/>
            <a:ext cx="3714776" cy="685800"/>
          </a:xfrm>
        </p:spPr>
        <p:txBody>
          <a:bodyPr/>
          <a:lstStyle/>
          <a:p>
            <a:r>
              <a:rPr lang="en-US" dirty="0"/>
              <a:t>Where used - ISO 8583 Messages.</a:t>
            </a:r>
          </a:p>
        </p:txBody>
      </p:sp>
      <p:pic>
        <p:nvPicPr>
          <p:cNvPr id="6" name="Picture 5" descr="i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357166"/>
            <a:ext cx="1785950" cy="1769788"/>
          </a:xfrm>
          <a:prstGeom prst="rect">
            <a:avLst/>
          </a:prstGeom>
        </p:spPr>
      </p:pic>
      <p:pic>
        <p:nvPicPr>
          <p:cNvPr id="7" name="Picture 6" descr="atm_plac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2857496"/>
            <a:ext cx="1333501" cy="3333752"/>
          </a:xfrm>
          <a:prstGeom prst="rect">
            <a:avLst/>
          </a:prstGeom>
        </p:spPr>
      </p:pic>
      <p:pic>
        <p:nvPicPr>
          <p:cNvPr id="9" name="Picture 8" descr="pos-mach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929066"/>
            <a:ext cx="2141284" cy="2496684"/>
          </a:xfrm>
          <a:prstGeom prst="rect">
            <a:avLst/>
          </a:prstGeom>
        </p:spPr>
      </p:pic>
      <p:pic>
        <p:nvPicPr>
          <p:cNvPr id="10" name="Picture 9" descr="ban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554" y="1214422"/>
            <a:ext cx="2571768" cy="2571768"/>
          </a:xfrm>
          <a:prstGeom prst="rect">
            <a:avLst/>
          </a:prstGeom>
        </p:spPr>
      </p:pic>
      <p:pic>
        <p:nvPicPr>
          <p:cNvPr id="12" name="Picture 11" descr="service-ecommer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4346" y="-214339"/>
            <a:ext cx="3357586" cy="2990039"/>
          </a:xfrm>
          <a:prstGeom prst="rect">
            <a:avLst/>
          </a:prstGeom>
        </p:spPr>
      </p:pic>
      <p:pic>
        <p:nvPicPr>
          <p:cNvPr id="13" name="Picture 12" descr="tablet-smartphone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496" y="4214818"/>
            <a:ext cx="1785950" cy="21731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095550"/>
          </a:xfrm>
        </p:spPr>
        <p:txBody>
          <a:bodyPr/>
          <a:lstStyle/>
          <a:p>
            <a:r>
              <a:rPr lang="en-US" sz="4800" dirty="0"/>
              <a:t>DE-39 Response Code</a:t>
            </a:r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857496"/>
          <a:ext cx="8001057" cy="3429024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41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69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Type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an2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629">
                <a:tc>
                  <a:txBody>
                    <a:bodyPr/>
                    <a:lstStyle/>
                    <a:p>
                      <a:pPr marL="63500" marR="0">
                        <a:lnSpc>
                          <a:spcPts val="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Description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>
                        <a:lnSpc>
                          <a:spcPts val="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This code indicates the disposition of a message as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detailed tables below. Each code is associated with specific action code that is to be taken: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69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A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Approve transaction.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69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D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Decline transaction.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69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C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Decline transaction and capture card.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119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Data element is mandatory in all response messages as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50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well as in reversal and store/forward request messages.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8013192" cy="109555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DE-37 Retrieval Reference Number</a:t>
            </a:r>
            <a:endParaRPr lang="en-US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49" y="2734626"/>
          <a:ext cx="8001056" cy="312326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42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82"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Type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</a:rPr>
                        <a:t>an12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2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Description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The reference, assigned by the acquirer, to identify a</a:t>
                      </a: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transaction uniquely. It remains unchanged for all</a:t>
                      </a:r>
                    </a:p>
                    <a:p>
                      <a:pPr marL="63500" marR="0">
                        <a:lnSpc>
                          <a:spcPts val="1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messages throughout the life of a transaction and is used</a:t>
                      </a: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for matching original message with reversal and/or</a:t>
                      </a:r>
                    </a:p>
                    <a:p>
                      <a:pPr marL="63500" marR="0">
                        <a:lnSpc>
                          <a:spcPts val="1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store/forward messages. The data element is mandatory</a:t>
                      </a: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for 01xx, 02xx, and 04xx request messages.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46">
                <a:tc>
                  <a:txBody>
                    <a:bodyPr/>
                    <a:lstStyle/>
                    <a:p>
                      <a:pPr marL="63500" marR="0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Field Edits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It must be echoed in response message and all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subsequent messages.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808" y="4243099"/>
            <a:ext cx="6768752" cy="2643206"/>
          </a:xfrm>
        </p:spPr>
        <p:txBody>
          <a:bodyPr>
            <a:noAutofit/>
          </a:bodyPr>
          <a:lstStyle/>
          <a:p>
            <a:r>
              <a:rPr lang="en-US" sz="5000" b="1" dirty="0"/>
              <a:t>By </a:t>
            </a:r>
          </a:p>
          <a:p>
            <a:r>
              <a:rPr lang="en-US" sz="5000" b="1" dirty="0"/>
              <a:t>	</a:t>
            </a:r>
            <a:r>
              <a:rPr lang="en-US" sz="5000" b="1" dirty="0" err="1"/>
              <a:t>Balasubbulakshmi</a:t>
            </a:r>
            <a:endParaRPr lang="en-US" sz="5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86808" cy="1452740"/>
          </a:xfrm>
        </p:spPr>
        <p:txBody>
          <a:bodyPr>
            <a:noAutofit/>
          </a:bodyPr>
          <a:lstStyle/>
          <a:p>
            <a:r>
              <a:rPr lang="en-US" sz="4800" b="0" dirty="0"/>
              <a:t>An ISO 8583 message is made of the following parts: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571472" y="2928934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1. Message type indicator (MTI).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3857628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2. Bitmap</a:t>
            </a:r>
          </a:p>
          <a:p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70205" y="4714884"/>
            <a:ext cx="847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3. Data elements, the fields of the message.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881368"/>
          </a:xfrm>
        </p:spPr>
        <p:txBody>
          <a:bodyPr>
            <a:normAutofit/>
          </a:bodyPr>
          <a:lstStyle/>
          <a:p>
            <a:r>
              <a:rPr lang="en-US" b="0" dirty="0"/>
              <a:t>Message type indicator (MTI)</a:t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786058"/>
            <a:ext cx="56957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0xxx -&gt; version of ISO 8583</a:t>
            </a:r>
          </a:p>
          <a:p>
            <a:r>
              <a:rPr lang="en-US" sz="2800" dirty="0"/>
              <a:t>x1xx -&gt; purpose of the Message </a:t>
            </a:r>
          </a:p>
          <a:p>
            <a:r>
              <a:rPr lang="en-US" sz="2800" dirty="0"/>
              <a:t>xx1x -&gt; function of the Message </a:t>
            </a:r>
          </a:p>
          <a:p>
            <a:r>
              <a:rPr lang="en-US" sz="2800" dirty="0"/>
              <a:t>xxx0 -&gt; source of the communication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Position of the MTI (?***)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94849"/>
              </p:ext>
            </p:extLst>
          </p:nvPr>
        </p:nvGraphicFramePr>
        <p:xfrm>
          <a:off x="785786" y="3071810"/>
          <a:ext cx="7786742" cy="31394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71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Position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Meaning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r>
                        <a:rPr lang="en-US" sz="2400" dirty="0"/>
                        <a:t>0xxx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ISO 8583-1:1987 version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r>
                        <a:rPr lang="en-US" sz="2400" dirty="0"/>
                        <a:t>1xxx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ISO 8583-2:1993 version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r>
                        <a:rPr lang="en-US" sz="2400" dirty="0"/>
                        <a:t>2xxx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ISO 8583-3:2003 version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r>
                        <a:rPr lang="en-US" sz="2400" dirty="0"/>
                        <a:t>3xxx, 4xxx, 5xxx, 6xxx, 7xxx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Reserved for ISO use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r>
                        <a:rPr lang="en-US" sz="2400" dirty="0"/>
                        <a:t>8xxx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Reserved for National use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r>
                        <a:rPr lang="en-US" sz="2400"/>
                        <a:t>9xxx</a:t>
                      </a:r>
                      <a:endParaRPr lang="en-US" sz="2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Reserved for Private use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2</a:t>
            </a:r>
            <a:r>
              <a:rPr lang="en-US" sz="4800" baseline="30000" dirty="0"/>
              <a:t>nd</a:t>
            </a:r>
            <a:r>
              <a:rPr lang="en-US" sz="4800" dirty="0"/>
              <a:t> Position of the MTI (*?**)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2784960"/>
          <a:ext cx="7929618" cy="3913033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5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57">
                <a:tc>
                  <a:txBody>
                    <a:bodyPr/>
                    <a:lstStyle/>
                    <a:p>
                      <a:r>
                        <a:rPr lang="en-US" sz="2400" dirty="0"/>
                        <a:t> x1xx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Authorization Message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57">
                <a:tc>
                  <a:txBody>
                    <a:bodyPr/>
                    <a:lstStyle/>
                    <a:p>
                      <a:r>
                        <a:rPr lang="en-US" sz="2400" dirty="0"/>
                        <a:t> x2xx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Financial Messages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57">
                <a:tc>
                  <a:txBody>
                    <a:bodyPr/>
                    <a:lstStyle/>
                    <a:p>
                      <a:r>
                        <a:rPr lang="en-US" sz="2400" dirty="0"/>
                        <a:t> x3xx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File Actions Message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82">
                <a:tc>
                  <a:txBody>
                    <a:bodyPr/>
                    <a:lstStyle/>
                    <a:p>
                      <a:r>
                        <a:rPr lang="en-US" sz="2400" dirty="0"/>
                        <a:t> x4xx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Reversal and Chargeback Messages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41">
                <a:tc>
                  <a:txBody>
                    <a:bodyPr/>
                    <a:lstStyle/>
                    <a:p>
                      <a:r>
                        <a:rPr lang="en-US" sz="2400" dirty="0"/>
                        <a:t> x5xx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Reconciliation Message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41">
                <a:tc>
                  <a:txBody>
                    <a:bodyPr/>
                    <a:lstStyle/>
                    <a:p>
                      <a:r>
                        <a:rPr lang="en-US" sz="2400" dirty="0"/>
                        <a:t> x6xx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Administrative Message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557">
                <a:tc>
                  <a:txBody>
                    <a:bodyPr/>
                    <a:lstStyle/>
                    <a:p>
                      <a:r>
                        <a:rPr lang="en-US" sz="2400" dirty="0"/>
                        <a:t> x7xx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Fee Collection Messages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15">
                <a:tc>
                  <a:txBody>
                    <a:bodyPr/>
                    <a:lstStyle/>
                    <a:p>
                      <a:r>
                        <a:rPr lang="en-US" sz="2400" dirty="0"/>
                        <a:t> x8xx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Network Management Message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557">
                <a:tc>
                  <a:txBody>
                    <a:bodyPr/>
                    <a:lstStyle/>
                    <a:p>
                      <a:r>
                        <a:rPr lang="en-US" sz="2400" dirty="0"/>
                        <a:t> x9xx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Reserved by ISO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18thCentury" pitchFamily="2" charset="0"/>
                      </a:endParaRPr>
                    </a:p>
                  </a:txBody>
                  <a:tcPr marL="25242" marR="25242" marT="12621" marB="126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</a:t>
            </a:r>
            <a:r>
              <a:rPr lang="en-US" sz="4800" baseline="30000" dirty="0"/>
              <a:t>rd</a:t>
            </a:r>
            <a:r>
              <a:rPr lang="en-US" sz="4800" dirty="0"/>
              <a:t> Position of the MTI (**?*)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7" y="2700810"/>
          <a:ext cx="8072494" cy="4053136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64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Position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Meaning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55">
                <a:tc>
                  <a:txBody>
                    <a:bodyPr/>
                    <a:lstStyle/>
                    <a:p>
                      <a:r>
                        <a:rPr lang="en-US" sz="2000" dirty="0"/>
                        <a:t> xx0x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Request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55">
                <a:tc>
                  <a:txBody>
                    <a:bodyPr/>
                    <a:lstStyle/>
                    <a:p>
                      <a:r>
                        <a:rPr lang="en-US" sz="2000" dirty="0"/>
                        <a:t> xx1x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Request Response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55">
                <a:tc>
                  <a:txBody>
                    <a:bodyPr/>
                    <a:lstStyle/>
                    <a:p>
                      <a:r>
                        <a:rPr lang="en-US" sz="2000" dirty="0"/>
                        <a:t> xx2x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Advice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928">
                <a:tc>
                  <a:txBody>
                    <a:bodyPr/>
                    <a:lstStyle/>
                    <a:p>
                      <a:r>
                        <a:rPr lang="en-US" sz="2000" dirty="0"/>
                        <a:t> xx3x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Advice Response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55">
                <a:tc>
                  <a:txBody>
                    <a:bodyPr/>
                    <a:lstStyle/>
                    <a:p>
                      <a:r>
                        <a:rPr lang="en-US" sz="2000" dirty="0"/>
                        <a:t> xx4x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Notification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8">
                <a:tc>
                  <a:txBody>
                    <a:bodyPr/>
                    <a:lstStyle/>
                    <a:p>
                      <a:r>
                        <a:rPr lang="en-US" sz="2000" dirty="0"/>
                        <a:t> xx5x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Notification Acknowledgement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05">
                <a:tc>
                  <a:txBody>
                    <a:bodyPr/>
                    <a:lstStyle/>
                    <a:p>
                      <a:r>
                        <a:rPr lang="en-US" sz="2000" dirty="0"/>
                        <a:t> xx6x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Instruction (ISO 8583:2003 only)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74">
                <a:tc>
                  <a:txBody>
                    <a:bodyPr/>
                    <a:lstStyle/>
                    <a:p>
                      <a:r>
                        <a:rPr lang="en-US" sz="2000" dirty="0"/>
                        <a:t> xx7x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Instruction Acknowledgement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89">
                <a:tc>
                  <a:txBody>
                    <a:bodyPr/>
                    <a:lstStyle/>
                    <a:p>
                      <a:r>
                        <a:rPr lang="en-US" sz="2000" dirty="0"/>
                        <a:t> xx8x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Reserved for ISO use. 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896">
                <a:tc>
                  <a:txBody>
                    <a:bodyPr/>
                    <a:lstStyle/>
                    <a:p>
                      <a:r>
                        <a:rPr lang="en-US" sz="2000" dirty="0"/>
                        <a:t> xx9x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Reserved for ISO use. 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523" marR="62523" marT="31262" marB="312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4</a:t>
            </a:r>
            <a:r>
              <a:rPr lang="en-US" sz="4800" baseline="30000" dirty="0"/>
              <a:t>th</a:t>
            </a:r>
            <a:r>
              <a:rPr lang="en-US" sz="4800" dirty="0"/>
              <a:t> Position of the MTI (***?)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3071810"/>
          <a:ext cx="7858180" cy="320040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Position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 xxx0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Acquirer</a:t>
                      </a:r>
                      <a:endParaRPr lang="en-US" sz="24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 xxx1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Acquirer Repeat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 xxx2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Issuer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 xxx3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Issuer Repeat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 xxx4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Other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 xxx5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Other Repeat</a:t>
                      </a:r>
                      <a:endParaRPr 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MTI Examples</a:t>
            </a:r>
            <a:r>
              <a:rPr lang="en-US" sz="4800" b="0" dirty="0"/>
              <a:t> 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59376" y="3210069"/>
            <a:ext cx="8001056" cy="30777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hangingPunct="0">
              <a:buFont typeface="Arial" pitchFamily="34" charset="0"/>
              <a:buChar char="•"/>
            </a:pPr>
            <a:endParaRPr lang="en-US" sz="2200" b="1" dirty="0"/>
          </a:p>
          <a:p>
            <a:pPr lvl="0" hangingPunct="0">
              <a:buFont typeface="Arial" pitchFamily="34" charset="0"/>
              <a:buChar char="•"/>
            </a:pPr>
            <a:r>
              <a:rPr lang="en-US" sz="2200" b="1" dirty="0"/>
              <a:t>0100</a:t>
            </a:r>
            <a:r>
              <a:rPr lang="en-US" sz="2200" dirty="0"/>
              <a:t> – Authorization request </a:t>
            </a:r>
          </a:p>
          <a:p>
            <a:pPr hangingPunct="0"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0120</a:t>
            </a:r>
            <a:r>
              <a:rPr lang="en-US" sz="2200" dirty="0"/>
              <a:t> – Authorization advice </a:t>
            </a:r>
          </a:p>
          <a:p>
            <a:pPr hangingPunct="0">
              <a:buFont typeface="Arial" pitchFamily="34" charset="0"/>
              <a:buChar char="•"/>
            </a:pPr>
            <a:r>
              <a:rPr lang="en-US" sz="2200" b="1" dirty="0"/>
              <a:t>0200</a:t>
            </a:r>
            <a:r>
              <a:rPr lang="en-US" sz="2200" dirty="0"/>
              <a:t> – Financial request </a:t>
            </a:r>
          </a:p>
          <a:p>
            <a:pPr hangingPunct="0"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0220</a:t>
            </a:r>
            <a:r>
              <a:rPr lang="en-US" sz="2200" dirty="0"/>
              <a:t> – Financial advice </a:t>
            </a:r>
          </a:p>
          <a:p>
            <a:pPr hangingPunct="0"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0420</a:t>
            </a:r>
            <a:r>
              <a:rPr lang="en-US" sz="2200" dirty="0"/>
              <a:t> – Reversal request </a:t>
            </a:r>
          </a:p>
          <a:p>
            <a:pPr hangingPunct="0"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0800</a:t>
            </a:r>
            <a:r>
              <a:rPr lang="en-US" sz="2200" dirty="0"/>
              <a:t> – Network Management request  </a:t>
            </a:r>
          </a:p>
          <a:p>
            <a:pPr hangingPunct="0"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0810</a:t>
            </a:r>
            <a:r>
              <a:rPr lang="en-US" sz="2200" dirty="0"/>
              <a:t> – Network Management response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1124</TotalTime>
  <Words>1066</Words>
  <Application>Microsoft Office PowerPoint</Application>
  <PresentationFormat>On-screen Show (4:3)</PresentationFormat>
  <Paragraphs>299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18thCentury</vt:lpstr>
      <vt:lpstr>Arial</vt:lpstr>
      <vt:lpstr>Corbel</vt:lpstr>
      <vt:lpstr>Times New Roman</vt:lpstr>
      <vt:lpstr>Wingdings</vt:lpstr>
      <vt:lpstr>Wingdings 2</vt:lpstr>
      <vt:lpstr>Wingdings 3</vt:lpstr>
      <vt:lpstr>Module</vt:lpstr>
      <vt:lpstr>PowerPoint Presentation</vt:lpstr>
      <vt:lpstr>PowerPoint Presentation</vt:lpstr>
      <vt:lpstr>An ISO 8583 message is made of the following parts:</vt:lpstr>
      <vt:lpstr>Message type indicator (MTI) </vt:lpstr>
      <vt:lpstr>1st Position of the MTI (?***)</vt:lpstr>
      <vt:lpstr>2nd Position of the MTI (*?**)</vt:lpstr>
      <vt:lpstr>3rd Position of the MTI (**?*)</vt:lpstr>
      <vt:lpstr>4th Position of the MTI (***?)</vt:lpstr>
      <vt:lpstr>MTI Examples </vt:lpstr>
      <vt:lpstr>Bitmaps</vt:lpstr>
      <vt:lpstr>Bitmap - Decoded</vt:lpstr>
      <vt:lpstr>Data elements</vt:lpstr>
      <vt:lpstr>Variable Length Indicator</vt:lpstr>
      <vt:lpstr>ISO - defined data elements</vt:lpstr>
      <vt:lpstr>ISO - defined data elements</vt:lpstr>
      <vt:lpstr>ISO - defined data elements</vt:lpstr>
      <vt:lpstr>ISO - defined data elements</vt:lpstr>
      <vt:lpstr>Normal Completion – Financial Transaction Normal Completion</vt:lpstr>
      <vt:lpstr>DE-18 Merchant Category Code (MCC) </vt:lpstr>
      <vt:lpstr>DE-39 Response Code</vt:lpstr>
      <vt:lpstr>DE-37 Retrieval Reference Number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</dc:creator>
  <cp:lastModifiedBy>Kartheek Kavalireddy</cp:lastModifiedBy>
  <cp:revision>161</cp:revision>
  <dcterms:created xsi:type="dcterms:W3CDTF">2015-01-01T15:14:01Z</dcterms:created>
  <dcterms:modified xsi:type="dcterms:W3CDTF">2024-08-09T02:47:44Z</dcterms:modified>
</cp:coreProperties>
</file>