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256" r:id="rId2"/>
    <p:sldId id="257" r:id="rId3"/>
    <p:sldId id="258" r:id="rId4"/>
    <p:sldId id="263" r:id="rId5"/>
    <p:sldId id="262" r:id="rId6"/>
    <p:sldId id="260" r:id="rId7"/>
    <p:sldId id="261" r:id="rId8"/>
    <p:sldId id="266" r:id="rId9"/>
    <p:sldId id="267" r:id="rId10"/>
    <p:sldId id="268" r:id="rId11"/>
    <p:sldId id="294" r:id="rId12"/>
    <p:sldId id="273" r:id="rId13"/>
    <p:sldId id="276" r:id="rId14"/>
    <p:sldId id="277" r:id="rId15"/>
    <p:sldId id="278" r:id="rId16"/>
    <p:sldId id="279" r:id="rId17"/>
    <p:sldId id="280" r:id="rId18"/>
    <p:sldId id="281" r:id="rId19"/>
    <p:sldId id="291" r:id="rId20"/>
    <p:sldId id="289" r:id="rId21"/>
    <p:sldId id="290" r:id="rId22"/>
    <p:sldId id="288" r:id="rId23"/>
    <p:sldId id="284" r:id="rId24"/>
    <p:sldId id="285" r:id="rId25"/>
    <p:sldId id="286" r:id="rId26"/>
    <p:sldId id="287" r:id="rId27"/>
    <p:sldId id="29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150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 autoAdjust="0"/>
    <p:restoredTop sz="94660" autoAdjust="0"/>
  </p:normalViewPr>
  <p:slideViewPr>
    <p:cSldViewPr>
      <p:cViewPr>
        <p:scale>
          <a:sx n="75" d="100"/>
          <a:sy n="75" d="100"/>
        </p:scale>
        <p:origin x="-678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CEEB7-6E06-4472-8BDE-3B4D38F382D2}" type="datetimeFigureOut">
              <a:rPr lang="en-US" smtClean="0"/>
              <a:t>08-May-14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44B99-56F9-4C9D-A774-88DDA855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6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07-May-14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07-May-14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07-May-14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07-May-14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07-May-14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8305800" cy="1523999"/>
          </a:xfr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>
                <a:solidFill>
                  <a:schemeClr val="tx2"/>
                </a:solidFill>
                <a:ea typeface="+mj-ea"/>
                <a:cs typeface="+mj-cs"/>
              </a:rPr>
              <a:t>HKState-NUCA</a:t>
            </a:r>
            <a:r>
              <a:rPr lang="en-US" sz="3200" u="sng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tx2"/>
                </a:solidFill>
                <a:ea typeface="+mj-ea"/>
                <a:cs typeface="+mj-cs"/>
              </a:rPr>
              <a:t>A Searching Mechanism for Dynamic NUCA in Chip Multiprocessors</a:t>
            </a:r>
            <a:endParaRPr lang="en-US" sz="3200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5715000"/>
            <a:ext cx="2667000" cy="990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1800" i="1" dirty="0">
                <a:latin typeface="+mn-lt"/>
              </a:rPr>
              <a:t>Presented </a:t>
            </a:r>
            <a:r>
              <a:rPr lang="en-US" sz="1800" i="1" dirty="0" smtClean="0">
                <a:latin typeface="+mn-lt"/>
              </a:rPr>
              <a:t>by</a:t>
            </a:r>
            <a:endParaRPr lang="en-US" sz="1800" i="1" dirty="0">
              <a:latin typeface="+mn-lt"/>
            </a:endParaRPr>
          </a:p>
          <a:p>
            <a:pPr>
              <a:defRPr/>
            </a:pPr>
            <a:r>
              <a:rPr lang="en-US" sz="2000" b="1" dirty="0">
                <a:solidFill>
                  <a:srgbClr val="00B0F0"/>
                </a:solidFill>
                <a:latin typeface="+mn-lt"/>
              </a:rPr>
              <a:t>Kartheek </a:t>
            </a:r>
            <a:r>
              <a:rPr lang="en-US" sz="2000" b="1" dirty="0" smtClean="0">
                <a:solidFill>
                  <a:srgbClr val="00B0F0"/>
                </a:solidFill>
                <a:latin typeface="+mn-lt"/>
              </a:rPr>
              <a:t>Vanapalli</a:t>
            </a:r>
          </a:p>
          <a:p>
            <a:pPr>
              <a:defRPr/>
            </a:pPr>
            <a:r>
              <a:rPr lang="en-US" sz="1800" b="1" dirty="0" smtClean="0">
                <a:solidFill>
                  <a:srgbClr val="00B0F0"/>
                </a:solidFill>
                <a:latin typeface="+mn-lt"/>
              </a:rPr>
              <a:t>124101040</a:t>
            </a:r>
            <a:endParaRPr lang="en-US" sz="1800" b="1" dirty="0">
              <a:solidFill>
                <a:srgbClr val="00B0F0"/>
              </a:solidFill>
              <a:latin typeface="+mn-lt"/>
            </a:endParaRPr>
          </a:p>
          <a:p>
            <a:endParaRPr lang="en-US" sz="1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0" y="4800600"/>
            <a:ext cx="3048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i="1" dirty="0" smtClean="0">
                <a:latin typeface="+mn-lt"/>
              </a:rPr>
              <a:t>Supervisor</a:t>
            </a:r>
          </a:p>
          <a:p>
            <a:pPr>
              <a:defRPr/>
            </a:pPr>
            <a:r>
              <a:rPr lang="en-US" sz="2000" b="1" dirty="0">
                <a:solidFill>
                  <a:srgbClr val="00B0F0"/>
                </a:solidFill>
                <a:latin typeface="+mn-lt"/>
              </a:rPr>
              <a:t>Dr. Hemangee K Kapoor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743200" y="4040332"/>
            <a:ext cx="3657600" cy="342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100" b="1" dirty="0" smtClean="0">
                <a:solidFill>
                  <a:srgbClr val="C00000"/>
                </a:solidFill>
                <a:latin typeface="+mn-lt"/>
              </a:rPr>
              <a:t>M.Tech Thesis Presentation</a:t>
            </a:r>
            <a:endParaRPr lang="en-US" sz="21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6200" y="457200"/>
            <a:ext cx="7467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</a:rPr>
              <a:t>Department Of </a:t>
            </a:r>
            <a:r>
              <a:rPr lang="en-US" sz="2000" dirty="0" smtClean="0">
                <a:solidFill>
                  <a:schemeClr val="tx1"/>
                </a:solidFill>
              </a:rPr>
              <a:t>Computer </a:t>
            </a:r>
            <a:r>
              <a:rPr lang="en-US" sz="2000" dirty="0">
                <a:solidFill>
                  <a:schemeClr val="tx1"/>
                </a:solidFill>
              </a:rPr>
              <a:t>Science And </a:t>
            </a:r>
            <a:r>
              <a:rPr lang="en-US" sz="2000" dirty="0" smtClean="0">
                <a:solidFill>
                  <a:schemeClr val="tx1"/>
                </a:solidFill>
              </a:rPr>
              <a:t>Engineering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Indian Institute </a:t>
            </a:r>
            <a:r>
              <a:rPr lang="en-US" sz="2000" dirty="0">
                <a:solidFill>
                  <a:schemeClr val="tx1"/>
                </a:solidFill>
              </a:rPr>
              <a:t>O</a:t>
            </a:r>
            <a:r>
              <a:rPr lang="en-US" sz="2000" dirty="0" smtClean="0">
                <a:solidFill>
                  <a:schemeClr val="tx1"/>
                </a:solidFill>
              </a:rPr>
              <a:t>f Technology Guwahati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2" name="Picture 3" descr="C:\Users\KARTHEEK\Dropbox\TA work 2012-13\eclipse-php Linux\workspace\ComplaintSystem\images\iit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233589"/>
            <a:ext cx="1371599" cy="136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72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000" dirty="0"/>
              <a:t>Here we are introducing </a:t>
            </a:r>
            <a:r>
              <a:rPr lang="en-US" sz="2000" b="1" dirty="0"/>
              <a:t>states</a:t>
            </a:r>
            <a:r>
              <a:rPr lang="en-US" sz="2000" dirty="0"/>
              <a:t> for each cache block, state represents the movement of </a:t>
            </a:r>
            <a:r>
              <a:rPr lang="en-US" sz="2000" dirty="0" smtClean="0"/>
              <a:t>the cache </a:t>
            </a:r>
            <a:r>
              <a:rPr lang="en-US" sz="2000" dirty="0"/>
              <a:t>block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Initial state of the cache block is </a:t>
            </a:r>
            <a:r>
              <a:rPr lang="en-US" sz="2000" b="1" dirty="0"/>
              <a:t>N</a:t>
            </a:r>
            <a:r>
              <a:rPr lang="en-US" sz="2000" b="1" dirty="0" smtClean="0"/>
              <a:t>one</a:t>
            </a:r>
            <a:r>
              <a:rPr lang="en-US" sz="2000" dirty="0"/>
              <a:t>, which represents </a:t>
            </a:r>
            <a:r>
              <a:rPr lang="en-US" sz="2000" dirty="0" smtClean="0"/>
              <a:t>up to </a:t>
            </a:r>
            <a:r>
              <a:rPr lang="en-US" sz="2000" dirty="0"/>
              <a:t>now there is </a:t>
            </a:r>
            <a:r>
              <a:rPr lang="en-US" sz="2000" dirty="0" smtClean="0"/>
              <a:t>no movement happens.</a:t>
            </a:r>
          </a:p>
          <a:p>
            <a:r>
              <a:rPr lang="en-US" sz="2000" dirty="0" smtClean="0"/>
              <a:t>If the cache block moved from one cache bank to another its state becomes </a:t>
            </a:r>
            <a:r>
              <a:rPr lang="en-US" sz="2000" b="1" dirty="0" smtClean="0"/>
              <a:t>Moved.</a:t>
            </a:r>
          </a:p>
          <a:p>
            <a:endParaRPr lang="en-US" sz="2000" b="1" dirty="0" smtClean="0"/>
          </a:p>
          <a:p>
            <a:r>
              <a:rPr lang="en-US" sz="2000" dirty="0" smtClean="0"/>
              <a:t>Every </a:t>
            </a:r>
            <a:r>
              <a:rPr lang="en-US" sz="2000" dirty="0"/>
              <a:t>cache bank has a set of </a:t>
            </a:r>
            <a:r>
              <a:rPr lang="en-US" sz="2000" b="1" dirty="0" smtClean="0"/>
              <a:t>HKState-PTRs</a:t>
            </a:r>
            <a:r>
              <a:rPr lang="en-US" sz="2000" dirty="0" smtClean="0"/>
              <a:t>. It has a </a:t>
            </a:r>
            <a:r>
              <a:rPr lang="en-US" sz="2000" b="1" dirty="0" smtClean="0"/>
              <a:t>state</a:t>
            </a:r>
            <a:r>
              <a:rPr lang="en-US" sz="2000" dirty="0" smtClean="0"/>
              <a:t> section and </a:t>
            </a:r>
            <a:r>
              <a:rPr lang="en-US" sz="2000" b="1" dirty="0" smtClean="0"/>
              <a:t>presence</a:t>
            </a:r>
            <a:r>
              <a:rPr lang="en-US" sz="2000" dirty="0" smtClean="0"/>
              <a:t> section for each cluster in the cache.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algn="l"/>
            <a:r>
              <a:rPr lang="en-US" sz="3600" dirty="0"/>
              <a:t>Baseline </a:t>
            </a:r>
            <a:r>
              <a:rPr lang="en-US" sz="3600" dirty="0" smtClean="0"/>
              <a:t>Architecture Cont</a:t>
            </a:r>
            <a:r>
              <a:rPr lang="en-US" sz="3600" dirty="0"/>
              <a:t>..</a:t>
            </a:r>
          </a:p>
        </p:txBody>
      </p:sp>
      <p:grpSp>
        <p:nvGrpSpPr>
          <p:cNvPr id="7189" name="Group 7188"/>
          <p:cNvGrpSpPr/>
          <p:nvPr/>
        </p:nvGrpSpPr>
        <p:grpSpPr>
          <a:xfrm>
            <a:off x="1066800" y="4724400"/>
            <a:ext cx="3733800" cy="381000"/>
            <a:chOff x="533400" y="3962400"/>
            <a:chExt cx="3733800" cy="381000"/>
          </a:xfrm>
        </p:grpSpPr>
        <p:sp>
          <p:nvSpPr>
            <p:cNvPr id="7186" name="Rectangle 7185"/>
            <p:cNvSpPr/>
            <p:nvPr/>
          </p:nvSpPr>
          <p:spPr>
            <a:xfrm>
              <a:off x="533400" y="3962400"/>
              <a:ext cx="1704391" cy="381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State Section</a:t>
              </a:r>
              <a:endParaRPr lang="en-US" b="1" dirty="0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265822" y="3962400"/>
              <a:ext cx="2001378" cy="381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Presence Section</a:t>
              </a:r>
              <a:endParaRPr lang="en-US" b="1" dirty="0"/>
            </a:p>
          </p:txBody>
        </p:sp>
      </p:grpSp>
      <p:sp>
        <p:nvSpPr>
          <p:cNvPr id="7187" name="Left Brace 7186"/>
          <p:cNvSpPr/>
          <p:nvPr/>
        </p:nvSpPr>
        <p:spPr>
          <a:xfrm>
            <a:off x="5105400" y="4191000"/>
            <a:ext cx="248786" cy="13716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00" name="Group 7199"/>
          <p:cNvGrpSpPr/>
          <p:nvPr/>
        </p:nvGrpSpPr>
        <p:grpSpPr>
          <a:xfrm>
            <a:off x="5334000" y="4267192"/>
            <a:ext cx="2590800" cy="443200"/>
            <a:chOff x="4800600" y="3505192"/>
            <a:chExt cx="2590800" cy="443200"/>
          </a:xfrm>
        </p:grpSpPr>
        <p:grpSp>
          <p:nvGrpSpPr>
            <p:cNvPr id="7193" name="Group 7192"/>
            <p:cNvGrpSpPr/>
            <p:nvPr/>
          </p:nvGrpSpPr>
          <p:grpSpPr>
            <a:xfrm>
              <a:off x="4800600" y="3505192"/>
              <a:ext cx="2590800" cy="443200"/>
              <a:chOff x="4800600" y="3505200"/>
              <a:chExt cx="2590800" cy="369334"/>
            </a:xfrm>
          </p:grpSpPr>
          <p:sp>
            <p:nvSpPr>
              <p:cNvPr id="7188" name="TextBox 7187"/>
              <p:cNvSpPr txBox="1"/>
              <p:nvPr/>
            </p:nvSpPr>
            <p:spPr>
              <a:xfrm>
                <a:off x="4800600" y="3505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00</a:t>
                </a:r>
                <a:endParaRPr lang="en-US" b="1" dirty="0"/>
              </a:p>
            </p:txBody>
          </p:sp>
          <p:sp>
            <p:nvSpPr>
              <p:cNvPr id="7192" name="Rectangle 7191"/>
              <p:cNvSpPr/>
              <p:nvPr/>
            </p:nvSpPr>
            <p:spPr>
              <a:xfrm>
                <a:off x="5648614" y="3505202"/>
                <a:ext cx="17427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 smtClean="0"/>
                  <a:t>None Presence</a:t>
                </a:r>
                <a:endParaRPr lang="en-US" b="1" dirty="0"/>
              </a:p>
            </p:txBody>
          </p:sp>
        </p:grpSp>
        <p:cxnSp>
          <p:nvCxnSpPr>
            <p:cNvPr id="7197" name="Straight Arrow Connector 7196"/>
            <p:cNvCxnSpPr/>
            <p:nvPr/>
          </p:nvCxnSpPr>
          <p:spPr>
            <a:xfrm>
              <a:off x="5206284" y="3657600"/>
              <a:ext cx="4325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99" name="Group 7198"/>
          <p:cNvGrpSpPr/>
          <p:nvPr/>
        </p:nvGrpSpPr>
        <p:grpSpPr>
          <a:xfrm>
            <a:off x="5334000" y="4724400"/>
            <a:ext cx="2210190" cy="381000"/>
            <a:chOff x="4800600" y="3962400"/>
            <a:chExt cx="2210190" cy="381000"/>
          </a:xfrm>
        </p:grpSpPr>
        <p:grpSp>
          <p:nvGrpSpPr>
            <p:cNvPr id="7194" name="Group 7193"/>
            <p:cNvGrpSpPr/>
            <p:nvPr/>
          </p:nvGrpSpPr>
          <p:grpSpPr>
            <a:xfrm>
              <a:off x="4800600" y="3962400"/>
              <a:ext cx="2210190" cy="381000"/>
              <a:chOff x="4800600" y="3962400"/>
              <a:chExt cx="2210190" cy="381000"/>
            </a:xfrm>
          </p:grpSpPr>
          <p:sp>
            <p:nvSpPr>
              <p:cNvPr id="226" name="TextBox 225"/>
              <p:cNvSpPr txBox="1"/>
              <p:nvPr/>
            </p:nvSpPr>
            <p:spPr>
              <a:xfrm>
                <a:off x="4800600" y="397406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CC"/>
                    </a:solidFill>
                  </a:rPr>
                  <a:t>01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7190" name="Rectangle 7189"/>
              <p:cNvSpPr/>
              <p:nvPr/>
            </p:nvSpPr>
            <p:spPr>
              <a:xfrm>
                <a:off x="5665550" y="3962400"/>
                <a:ext cx="1345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CC"/>
                    </a:solidFill>
                  </a:rPr>
                  <a:t>None State</a:t>
                </a:r>
                <a:endParaRPr lang="en-US" b="1" dirty="0"/>
              </a:p>
            </p:txBody>
          </p:sp>
        </p:grpSp>
        <p:cxnSp>
          <p:nvCxnSpPr>
            <p:cNvPr id="237" name="Straight Arrow Connector 236"/>
            <p:cNvCxnSpPr/>
            <p:nvPr/>
          </p:nvCxnSpPr>
          <p:spPr>
            <a:xfrm>
              <a:off x="5216098" y="4171434"/>
              <a:ext cx="432516" cy="0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98" name="Group 7197"/>
          <p:cNvGrpSpPr/>
          <p:nvPr/>
        </p:nvGrpSpPr>
        <p:grpSpPr>
          <a:xfrm>
            <a:off x="5334000" y="5181600"/>
            <a:ext cx="2350152" cy="381000"/>
            <a:chOff x="4800600" y="4419600"/>
            <a:chExt cx="2350152" cy="381000"/>
          </a:xfrm>
        </p:grpSpPr>
        <p:grpSp>
          <p:nvGrpSpPr>
            <p:cNvPr id="7195" name="Group 7194"/>
            <p:cNvGrpSpPr/>
            <p:nvPr/>
          </p:nvGrpSpPr>
          <p:grpSpPr>
            <a:xfrm>
              <a:off x="4800600" y="4419600"/>
              <a:ext cx="2350152" cy="381000"/>
              <a:chOff x="4800600" y="4419600"/>
              <a:chExt cx="2350152" cy="381000"/>
            </a:xfrm>
          </p:grpSpPr>
          <p:sp>
            <p:nvSpPr>
              <p:cNvPr id="227" name="TextBox 226"/>
              <p:cNvSpPr txBox="1"/>
              <p:nvPr/>
            </p:nvSpPr>
            <p:spPr>
              <a:xfrm>
                <a:off x="4800600" y="443126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1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91" name="Rectangle 7190"/>
              <p:cNvSpPr/>
              <p:nvPr/>
            </p:nvSpPr>
            <p:spPr>
              <a:xfrm>
                <a:off x="5638800" y="4419600"/>
                <a:ext cx="1511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u="sng" dirty="0">
                    <a:solidFill>
                      <a:srgbClr val="FF0000"/>
                    </a:solidFill>
                  </a:rPr>
                  <a:t>Moved State</a:t>
                </a:r>
                <a:endParaRPr lang="en-US" b="1" u="sng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38" name="Straight Arrow Connector 237"/>
            <p:cNvCxnSpPr/>
            <p:nvPr/>
          </p:nvCxnSpPr>
          <p:spPr>
            <a:xfrm>
              <a:off x="5206284" y="4648200"/>
              <a:ext cx="43251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653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2F5897"/>
                </a:solidFill>
              </a:rPr>
              <a:t>Baseline Architecture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912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we have only one bit in state and presence </a:t>
            </a:r>
            <a:r>
              <a:rPr lang="en-US" sz="2000" dirty="0" smtClean="0"/>
              <a:t>section, </a:t>
            </a:r>
            <a:r>
              <a:rPr lang="en-US" sz="2000" dirty="0"/>
              <a:t>we have to check complete set for every update of HKState-PTR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By maintaining n bits in HKState-PTR for </a:t>
            </a:r>
            <a:r>
              <a:rPr lang="en-US" sz="2000" b="1" dirty="0" smtClean="0"/>
              <a:t>HKSptr-n-way structure </a:t>
            </a:r>
            <a:r>
              <a:rPr lang="en-US" sz="2000" dirty="0"/>
              <a:t>we can </a:t>
            </a:r>
            <a:r>
              <a:rPr lang="en-US" sz="2000" dirty="0" smtClean="0"/>
              <a:t>save n ways </a:t>
            </a:r>
            <a:r>
              <a:rPr lang="en-US" sz="2000" dirty="0"/>
              <a:t>corresponding to home bank </a:t>
            </a:r>
            <a:r>
              <a:rPr lang="en-US" sz="2000" dirty="0" smtClean="0"/>
              <a:t>and </a:t>
            </a:r>
            <a:r>
              <a:rPr lang="en-US" sz="2000" dirty="0"/>
              <a:t>their </a:t>
            </a:r>
            <a:r>
              <a:rPr lang="en-US" sz="2000" dirty="0" smtClean="0"/>
              <a:t>states, </a:t>
            </a:r>
            <a:r>
              <a:rPr lang="en-US" sz="2000" dirty="0"/>
              <a:t>so that we can manage </a:t>
            </a:r>
            <a:r>
              <a:rPr lang="en-US" sz="2000" dirty="0" smtClean="0"/>
              <a:t>updates easily</a:t>
            </a:r>
            <a:r>
              <a:rPr lang="en-US" sz="2000" dirty="0"/>
              <a:t>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990600" y="5094762"/>
            <a:ext cx="7391408" cy="533401"/>
            <a:chOff x="1066792" y="5562599"/>
            <a:chExt cx="7391408" cy="533401"/>
          </a:xfrm>
        </p:grpSpPr>
        <p:sp>
          <p:nvSpPr>
            <p:cNvPr id="5" name="Rectangular Callout 4"/>
            <p:cNvSpPr/>
            <p:nvPr/>
          </p:nvSpPr>
          <p:spPr>
            <a:xfrm rot="10800000">
              <a:off x="1066792" y="5562599"/>
              <a:ext cx="7391408" cy="457200"/>
            </a:xfrm>
            <a:prstGeom prst="wedgeRectCallout">
              <a:avLst>
                <a:gd name="adj1" fmla="val -29101"/>
                <a:gd name="adj2" fmla="val 47684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142984" y="5840254"/>
              <a:ext cx="7226920" cy="255746"/>
              <a:chOff x="1142984" y="2182654"/>
              <a:chExt cx="7226920" cy="255746"/>
            </a:xfrm>
            <a:noFill/>
          </p:grpSpPr>
          <p:sp>
            <p:nvSpPr>
              <p:cNvPr id="7" name="TextBox 6"/>
              <p:cNvSpPr txBox="1"/>
              <p:nvPr/>
            </p:nvSpPr>
            <p:spPr>
              <a:xfrm>
                <a:off x="1142984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0</a:t>
                </a:r>
                <a:endParaRPr lang="en-US" sz="1000" b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600184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1</a:t>
                </a:r>
                <a:endParaRPr lang="en-US" sz="10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057384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2</a:t>
                </a:r>
                <a:endParaRPr lang="en-US" sz="10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514584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3</a:t>
                </a:r>
                <a:endParaRPr lang="en-US" sz="1000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027798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4</a:t>
                </a:r>
                <a:endParaRPr lang="en-US" sz="10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484998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5</a:t>
                </a:r>
                <a:endParaRPr lang="en-US" sz="10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42198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6</a:t>
                </a:r>
                <a:endParaRPr lang="en-US" sz="10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99398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7</a:t>
                </a:r>
                <a:endParaRPr lang="en-US" sz="10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76784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8</a:t>
                </a:r>
                <a:endParaRPr lang="en-US" sz="10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33984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9</a:t>
                </a:r>
                <a:endParaRPr lang="en-US" sz="10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714984" y="2192179"/>
                <a:ext cx="31290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10</a:t>
                </a:r>
                <a:endParaRPr lang="en-US" sz="10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181709" y="2192179"/>
                <a:ext cx="31290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11</a:t>
                </a:r>
                <a:endParaRPr lang="en-US" sz="10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89372" y="2192179"/>
                <a:ext cx="31290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12</a:t>
                </a:r>
                <a:endParaRPr lang="en-US" sz="10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46572" y="2182654"/>
                <a:ext cx="31290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13</a:t>
                </a:r>
                <a:endParaRPr lang="en-US" sz="1000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579612" y="2192179"/>
                <a:ext cx="31290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14</a:t>
                </a:r>
                <a:endParaRPr lang="en-US" sz="10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056998" y="2192179"/>
                <a:ext cx="31290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15</a:t>
                </a:r>
                <a:endParaRPr lang="en-US" sz="1000" b="1" dirty="0"/>
              </a:p>
            </p:txBody>
          </p:sp>
        </p:grp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324339"/>
              </p:ext>
            </p:extLst>
          </p:nvPr>
        </p:nvGraphicFramePr>
        <p:xfrm>
          <a:off x="990600" y="5094762"/>
          <a:ext cx="7391392" cy="45720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</a:tblGrid>
              <a:tr h="457201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810008" y="4713763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HKState-PTR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990608" y="5094762"/>
            <a:ext cx="7391408" cy="533401"/>
            <a:chOff x="1066792" y="5562599"/>
            <a:chExt cx="7391408" cy="533401"/>
          </a:xfrm>
        </p:grpSpPr>
        <p:sp>
          <p:nvSpPr>
            <p:cNvPr id="26" name="Rectangular Callout 25"/>
            <p:cNvSpPr/>
            <p:nvPr/>
          </p:nvSpPr>
          <p:spPr>
            <a:xfrm rot="10800000">
              <a:off x="1066792" y="5562599"/>
              <a:ext cx="7391408" cy="457200"/>
            </a:xfrm>
            <a:prstGeom prst="wedgeRectCallout">
              <a:avLst>
                <a:gd name="adj1" fmla="val -29101"/>
                <a:gd name="adj2" fmla="val 47684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142984" y="5840254"/>
              <a:ext cx="7226920" cy="255746"/>
              <a:chOff x="1142984" y="2182654"/>
              <a:chExt cx="7226920" cy="255746"/>
            </a:xfrm>
            <a:noFill/>
          </p:grpSpPr>
          <p:sp>
            <p:nvSpPr>
              <p:cNvPr id="28" name="TextBox 27"/>
              <p:cNvSpPr txBox="1"/>
              <p:nvPr/>
            </p:nvSpPr>
            <p:spPr>
              <a:xfrm>
                <a:off x="1142984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0</a:t>
                </a:r>
                <a:endParaRPr lang="en-US" sz="10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600184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1</a:t>
                </a:r>
                <a:endParaRPr lang="en-US" sz="10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057384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2</a:t>
                </a:r>
                <a:endParaRPr lang="en-US" sz="1000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514584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3</a:t>
                </a:r>
                <a:endParaRPr lang="en-US" sz="1000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027798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4</a:t>
                </a:r>
                <a:endParaRPr lang="en-US" sz="10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484998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5</a:t>
                </a:r>
                <a:endParaRPr lang="en-US" sz="10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942198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6</a:t>
                </a:r>
                <a:endParaRPr lang="en-US" sz="10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399398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7</a:t>
                </a:r>
                <a:endParaRPr lang="en-US" sz="10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876784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8</a:t>
                </a:r>
                <a:endParaRPr lang="en-US" sz="10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333984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9</a:t>
                </a:r>
                <a:endParaRPr lang="en-US" sz="10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14984" y="2192179"/>
                <a:ext cx="31290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10</a:t>
                </a:r>
                <a:endParaRPr lang="en-US" sz="10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181709" y="2192179"/>
                <a:ext cx="31290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11</a:t>
                </a:r>
                <a:endParaRPr lang="en-US" sz="10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689372" y="2192179"/>
                <a:ext cx="31290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12</a:t>
                </a:r>
                <a:endParaRPr lang="en-US" sz="10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146572" y="2182654"/>
                <a:ext cx="31290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13</a:t>
                </a:r>
                <a:endParaRPr lang="en-US" sz="1000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579612" y="2192179"/>
                <a:ext cx="31290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14</a:t>
                </a:r>
                <a:endParaRPr lang="en-US" sz="1000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056998" y="2192179"/>
                <a:ext cx="31290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15</a:t>
                </a:r>
                <a:endParaRPr lang="en-US" sz="1000" b="1" dirty="0"/>
              </a:p>
            </p:txBody>
          </p:sp>
        </p:grpSp>
      </p:grp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04950"/>
              </p:ext>
            </p:extLst>
          </p:nvPr>
        </p:nvGraphicFramePr>
        <p:xfrm>
          <a:off x="990608" y="5094762"/>
          <a:ext cx="7391392" cy="45720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</a:tblGrid>
              <a:tr h="457201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01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01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01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01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990600" y="5094763"/>
            <a:ext cx="7391408" cy="533401"/>
            <a:chOff x="1066792" y="5562599"/>
            <a:chExt cx="7391408" cy="533401"/>
          </a:xfrm>
        </p:grpSpPr>
        <p:sp>
          <p:nvSpPr>
            <p:cNvPr id="46" name="Rectangular Callout 45"/>
            <p:cNvSpPr/>
            <p:nvPr/>
          </p:nvSpPr>
          <p:spPr>
            <a:xfrm rot="10800000">
              <a:off x="1066792" y="5562599"/>
              <a:ext cx="7391408" cy="457200"/>
            </a:xfrm>
            <a:prstGeom prst="wedgeRectCallout">
              <a:avLst>
                <a:gd name="adj1" fmla="val -29101"/>
                <a:gd name="adj2" fmla="val 47684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142984" y="5840254"/>
              <a:ext cx="7226920" cy="255746"/>
              <a:chOff x="1142984" y="2182654"/>
              <a:chExt cx="7226920" cy="255746"/>
            </a:xfrm>
            <a:noFill/>
          </p:grpSpPr>
          <p:sp>
            <p:nvSpPr>
              <p:cNvPr id="48" name="TextBox 47"/>
              <p:cNvSpPr txBox="1"/>
              <p:nvPr/>
            </p:nvSpPr>
            <p:spPr>
              <a:xfrm>
                <a:off x="1142984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0</a:t>
                </a:r>
                <a:endParaRPr lang="en-US" sz="10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600184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1</a:t>
                </a:r>
                <a:endParaRPr lang="en-US" sz="10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057384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2</a:t>
                </a:r>
                <a:endParaRPr lang="en-US" sz="10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514584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3</a:t>
                </a:r>
                <a:endParaRPr lang="en-US" sz="1000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027798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4</a:t>
                </a:r>
                <a:endParaRPr lang="en-US" sz="1000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484998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5</a:t>
                </a:r>
                <a:endParaRPr lang="en-US" sz="10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942198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6</a:t>
                </a:r>
                <a:endParaRPr lang="en-US" sz="10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99398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7</a:t>
                </a:r>
                <a:endParaRPr lang="en-US" sz="1000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876784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8</a:t>
                </a:r>
                <a:endParaRPr lang="en-US" sz="10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333984" y="2192179"/>
                <a:ext cx="24878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9</a:t>
                </a:r>
                <a:endParaRPr lang="en-US" sz="1000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714984" y="2192179"/>
                <a:ext cx="31290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10</a:t>
                </a:r>
                <a:endParaRPr lang="en-US" sz="10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181709" y="2192179"/>
                <a:ext cx="31290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11</a:t>
                </a:r>
                <a:endParaRPr lang="en-US" sz="10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689372" y="2192179"/>
                <a:ext cx="31290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12</a:t>
                </a:r>
                <a:endParaRPr lang="en-US" sz="10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146572" y="2182654"/>
                <a:ext cx="31290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13</a:t>
                </a:r>
                <a:endParaRPr lang="en-US" sz="10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579612" y="2192179"/>
                <a:ext cx="31290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14</a:t>
                </a:r>
                <a:endParaRPr lang="en-US" sz="10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056998" y="2192179"/>
                <a:ext cx="312906" cy="2462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15</a:t>
                </a:r>
                <a:endParaRPr lang="en-US" sz="1000" b="1" dirty="0"/>
              </a:p>
            </p:txBody>
          </p:sp>
        </p:grpSp>
      </p:grp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39767"/>
              </p:ext>
            </p:extLst>
          </p:nvPr>
        </p:nvGraphicFramePr>
        <p:xfrm>
          <a:off x="990600" y="5094763"/>
          <a:ext cx="7391392" cy="45720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  <a:gridCol w="461962"/>
              </a:tblGrid>
              <a:tr h="457201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1371608" y="4561363"/>
            <a:ext cx="1579998" cy="609600"/>
            <a:chOff x="1447800" y="5029200"/>
            <a:chExt cx="1579998" cy="609600"/>
          </a:xfrm>
        </p:grpSpPr>
        <p:sp>
          <p:nvSpPr>
            <p:cNvPr id="66" name="Oval 65"/>
            <p:cNvSpPr/>
            <p:nvPr/>
          </p:nvSpPr>
          <p:spPr>
            <a:xfrm>
              <a:off x="1447800" y="5029200"/>
              <a:ext cx="1579998" cy="35245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CC"/>
                  </a:solidFill>
                </a:rPr>
                <a:t>None State</a:t>
              </a:r>
              <a:endParaRPr lang="en-US" sz="1400" b="1" dirty="0"/>
            </a:p>
          </p:txBody>
        </p:sp>
        <p:cxnSp>
          <p:nvCxnSpPr>
            <p:cNvPr id="67" name="Straight Arrow Connector 66"/>
            <p:cNvCxnSpPr>
              <a:endCxn id="66" idx="4"/>
            </p:cNvCxnSpPr>
            <p:nvPr/>
          </p:nvCxnSpPr>
          <p:spPr>
            <a:xfrm flipV="1">
              <a:off x="1848970" y="5381655"/>
              <a:ext cx="388829" cy="25714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6360634" y="4561363"/>
            <a:ext cx="1732398" cy="609600"/>
            <a:chOff x="6436826" y="5029200"/>
            <a:chExt cx="1732398" cy="609600"/>
          </a:xfrm>
        </p:grpSpPr>
        <p:sp>
          <p:nvSpPr>
            <p:cNvPr id="69" name="Oval 68"/>
            <p:cNvSpPr/>
            <p:nvPr/>
          </p:nvSpPr>
          <p:spPr>
            <a:xfrm>
              <a:off x="6436826" y="5029200"/>
              <a:ext cx="1732398" cy="35245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rgbClr val="FF0000"/>
                  </a:solidFill>
                </a:rPr>
                <a:t>Moved State</a:t>
              </a:r>
              <a:endParaRPr lang="en-US" sz="1400" b="1" u="sng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Straight Arrow Connector 69"/>
            <p:cNvCxnSpPr>
              <a:endCxn id="69" idx="4"/>
            </p:cNvCxnSpPr>
            <p:nvPr/>
          </p:nvCxnSpPr>
          <p:spPr>
            <a:xfrm flipH="1" flipV="1">
              <a:off x="7303025" y="5381655"/>
              <a:ext cx="316976" cy="2571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401909" y="5726668"/>
            <a:ext cx="456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HKState-PTR for HKSptr-1-way Structure</a:t>
            </a:r>
            <a:endParaRPr lang="en-US" b="1" dirty="0"/>
          </a:p>
        </p:txBody>
      </p:sp>
      <p:grpSp>
        <p:nvGrpSpPr>
          <p:cNvPr id="83" name="Group 82"/>
          <p:cNvGrpSpPr/>
          <p:nvPr/>
        </p:nvGrpSpPr>
        <p:grpSpPr>
          <a:xfrm>
            <a:off x="1066800" y="849868"/>
            <a:ext cx="7026233" cy="674132"/>
            <a:chOff x="1066800" y="685800"/>
            <a:chExt cx="6797720" cy="674132"/>
          </a:xfrm>
        </p:grpSpPr>
        <p:sp>
          <p:nvSpPr>
            <p:cNvPr id="75" name="TextBox 74"/>
            <p:cNvSpPr txBox="1"/>
            <p:nvPr/>
          </p:nvSpPr>
          <p:spPr>
            <a:xfrm>
              <a:off x="4919862" y="685800"/>
              <a:ext cx="2944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HKSptr-1-way Structure</a:t>
              </a:r>
              <a:endParaRPr lang="en-US" b="1" dirty="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066800" y="685800"/>
              <a:ext cx="1906953" cy="674132"/>
              <a:chOff x="1066800" y="685800"/>
              <a:chExt cx="1906953" cy="674132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066800" y="685800"/>
                <a:ext cx="876300" cy="3048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 bit</a:t>
                </a:r>
                <a:endParaRPr lang="en-US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981200" y="685800"/>
                <a:ext cx="876300" cy="3048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 bit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150464" y="990600"/>
                <a:ext cx="708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state</a:t>
                </a:r>
                <a:endParaRPr lang="en-US" b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864946" y="990600"/>
                <a:ext cx="11088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presence</a:t>
                </a:r>
                <a:endParaRPr lang="en-US" b="1" dirty="0"/>
              </a:p>
            </p:txBody>
          </p:sp>
        </p:grpSp>
        <p:cxnSp>
          <p:nvCxnSpPr>
            <p:cNvPr id="82" name="Straight Arrow Connector 81"/>
            <p:cNvCxnSpPr>
              <a:endCxn id="75" idx="1"/>
            </p:cNvCxnSpPr>
            <p:nvPr/>
          </p:nvCxnSpPr>
          <p:spPr>
            <a:xfrm>
              <a:off x="2973753" y="870466"/>
              <a:ext cx="19461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1066800" y="838200"/>
            <a:ext cx="7026233" cy="674132"/>
            <a:chOff x="1066800" y="685800"/>
            <a:chExt cx="6797720" cy="674132"/>
          </a:xfrm>
        </p:grpSpPr>
        <p:sp>
          <p:nvSpPr>
            <p:cNvPr id="96" name="TextBox 95"/>
            <p:cNvSpPr txBox="1"/>
            <p:nvPr/>
          </p:nvSpPr>
          <p:spPr>
            <a:xfrm>
              <a:off x="4919862" y="685800"/>
              <a:ext cx="2944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HKSptr-n-way Structure</a:t>
              </a:r>
              <a:endParaRPr lang="en-US" b="1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1066800" y="685800"/>
              <a:ext cx="1906953" cy="674132"/>
              <a:chOff x="1066800" y="685800"/>
              <a:chExt cx="1906953" cy="674132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1066800" y="685800"/>
                <a:ext cx="876300" cy="3048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 bit</a:t>
                </a:r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981200" y="685800"/>
                <a:ext cx="876300" cy="3048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  <a:r>
                  <a:rPr lang="en-US" dirty="0" smtClean="0"/>
                  <a:t> bit</a:t>
                </a:r>
                <a:endParaRPr lang="en-US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150464" y="990600"/>
                <a:ext cx="708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state</a:t>
                </a:r>
                <a:endParaRPr lang="en-US" b="1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864946" y="990600"/>
                <a:ext cx="11088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presence</a:t>
                </a:r>
                <a:endParaRPr lang="en-US" b="1" dirty="0"/>
              </a:p>
            </p:txBody>
          </p:sp>
        </p:grpSp>
        <p:cxnSp>
          <p:nvCxnSpPr>
            <p:cNvPr id="98" name="Straight Arrow Connector 97"/>
            <p:cNvCxnSpPr>
              <a:endCxn id="96" idx="1"/>
            </p:cNvCxnSpPr>
            <p:nvPr/>
          </p:nvCxnSpPr>
          <p:spPr>
            <a:xfrm>
              <a:off x="2973753" y="870466"/>
              <a:ext cx="19461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27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Content Placeholder 2"/>
          <p:cNvSpPr txBox="1">
            <a:spLocks/>
          </p:cNvSpPr>
          <p:nvPr/>
        </p:nvSpPr>
        <p:spPr>
          <a:xfrm>
            <a:off x="304800" y="609600"/>
            <a:ext cx="83820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HKState-NUCA bank access policy consists of four stages.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/>
              <a:t>Fast Access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/>
              <a:t>Call Home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/>
              <a:t>Parallel Access to moved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/>
              <a:t>Parallel Access to none state</a:t>
            </a:r>
            <a:endParaRPr lang="en-US" sz="2000" b="1" dirty="0"/>
          </a:p>
        </p:txBody>
      </p:sp>
      <p:grpSp>
        <p:nvGrpSpPr>
          <p:cNvPr id="668" name="Group 667"/>
          <p:cNvGrpSpPr/>
          <p:nvPr/>
        </p:nvGrpSpPr>
        <p:grpSpPr>
          <a:xfrm>
            <a:off x="1066800" y="1452266"/>
            <a:ext cx="6940542" cy="4228306"/>
            <a:chOff x="1066800" y="1066800"/>
            <a:chExt cx="6934200" cy="4232771"/>
          </a:xfrm>
        </p:grpSpPr>
        <p:grpSp>
          <p:nvGrpSpPr>
            <p:cNvPr id="669" name="Group 668"/>
            <p:cNvGrpSpPr/>
            <p:nvPr/>
          </p:nvGrpSpPr>
          <p:grpSpPr>
            <a:xfrm>
              <a:off x="1143000" y="1600200"/>
              <a:ext cx="6781800" cy="3124200"/>
              <a:chOff x="1295400" y="1219200"/>
              <a:chExt cx="6781800" cy="3124200"/>
            </a:xfrm>
          </p:grpSpPr>
          <p:grpSp>
            <p:nvGrpSpPr>
              <p:cNvPr id="715" name="Group 714"/>
              <p:cNvGrpSpPr/>
              <p:nvPr/>
            </p:nvGrpSpPr>
            <p:grpSpPr>
              <a:xfrm>
                <a:off x="1295400" y="1219200"/>
                <a:ext cx="6781800" cy="609600"/>
                <a:chOff x="1295400" y="1219200"/>
                <a:chExt cx="6781800" cy="609600"/>
              </a:xfrm>
            </p:grpSpPr>
            <p:grpSp>
              <p:nvGrpSpPr>
                <p:cNvPr id="899" name="Group 898"/>
                <p:cNvGrpSpPr/>
                <p:nvPr/>
              </p:nvGrpSpPr>
              <p:grpSpPr>
                <a:xfrm>
                  <a:off x="12954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945" name="Group 944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953" name="Rectangle 952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4" name="Rectangle 953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5" name="Rectangle 954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6" name="Rectangle 955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57" name="Straight Connector 956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8" name="Straight Connector 957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46" name="Group 945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947" name="Rectangle 946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8" name="Rectangle 947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9" name="Rectangle 948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0" name="Rectangle 949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51" name="Straight Connector 950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2" name="Straight Connector 951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00" name="Group 899"/>
                <p:cNvGrpSpPr/>
                <p:nvPr/>
              </p:nvGrpSpPr>
              <p:grpSpPr>
                <a:xfrm>
                  <a:off x="30480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931" name="Group 930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939" name="Rectangle 938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0" name="Rectangle 939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1" name="Rectangle 940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2" name="Rectangle 941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43" name="Straight Connector 942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4" name="Straight Connector 943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2" name="Group 931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933" name="Rectangle 932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4" name="Rectangle 933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5" name="Rectangle 934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6" name="Rectangle 935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37" name="Straight Connector 936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8" name="Straight Connector 937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01" name="Group 900"/>
                <p:cNvGrpSpPr/>
                <p:nvPr/>
              </p:nvGrpSpPr>
              <p:grpSpPr>
                <a:xfrm>
                  <a:off x="48006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917" name="Group 916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925" name="Rectangle 924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6" name="Rectangle 925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7" name="Rectangle 926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8" name="Rectangle 927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9" name="Straight Connector 928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0" name="Straight Connector 929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18" name="Group 917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919" name="Rectangle 918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0" name="Rectangle 919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1" name="Rectangle 920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2" name="Rectangle 921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3" name="Straight Connector 922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4" name="Straight Connector 923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02" name="Group 901"/>
                <p:cNvGrpSpPr/>
                <p:nvPr/>
              </p:nvGrpSpPr>
              <p:grpSpPr>
                <a:xfrm>
                  <a:off x="65532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903" name="Group 902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911" name="Rectangle 910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2" name="Rectangle 911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3" name="Rectangle 912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4" name="Rectangle 913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15" name="Straight Connector 914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6" name="Straight Connector 915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4" name="Group 903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905" name="Rectangle 904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6" name="Rectangle 905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7" name="Rectangle 906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8" name="Rectangle 907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09" name="Straight Connector 908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0" name="Straight Connector 909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716" name="Group 715"/>
              <p:cNvGrpSpPr/>
              <p:nvPr/>
            </p:nvGrpSpPr>
            <p:grpSpPr>
              <a:xfrm>
                <a:off x="1295400" y="2057400"/>
                <a:ext cx="6781800" cy="609600"/>
                <a:chOff x="1295400" y="1219200"/>
                <a:chExt cx="6781800" cy="609600"/>
              </a:xfrm>
            </p:grpSpPr>
            <p:grpSp>
              <p:nvGrpSpPr>
                <p:cNvPr id="839" name="Group 838"/>
                <p:cNvGrpSpPr/>
                <p:nvPr/>
              </p:nvGrpSpPr>
              <p:grpSpPr>
                <a:xfrm>
                  <a:off x="12954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885" name="Group 884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893" name="Rectangle 892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4" name="Rectangle 893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5" name="Rectangle 894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6" name="Rectangle 895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97" name="Straight Connector 896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8" name="Straight Connector 897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6" name="Group 885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887" name="Rectangle 886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8" name="Rectangle 887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9" name="Rectangle 888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0" name="Rectangle 889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91" name="Straight Connector 890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2" name="Straight Connector 891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40" name="Group 839"/>
                <p:cNvGrpSpPr/>
                <p:nvPr/>
              </p:nvGrpSpPr>
              <p:grpSpPr>
                <a:xfrm>
                  <a:off x="30480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871" name="Group 870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879" name="Rectangle 878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0" name="Rectangle 879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1" name="Rectangle 880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2" name="Rectangle 881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83" name="Straight Connector 882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4" name="Straight Connector 883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72" name="Group 871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873" name="Rectangle 872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4" name="Rectangle 873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5" name="Rectangle 874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6" name="Rectangle 875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77" name="Straight Connector 876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8" name="Straight Connector 877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41" name="Group 840"/>
                <p:cNvGrpSpPr/>
                <p:nvPr/>
              </p:nvGrpSpPr>
              <p:grpSpPr>
                <a:xfrm>
                  <a:off x="48006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857" name="Group 856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865" name="Rectangle 864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6" name="Rectangle 865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7" name="Rectangle 866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8" name="Rectangle 867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69" name="Straight Connector 868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0" name="Straight Connector 869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58" name="Group 857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859" name="Rectangle 858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0" name="Rectangle 859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1" name="Rectangle 860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2" name="Rectangle 861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63" name="Straight Connector 862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4" name="Straight Connector 863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42" name="Group 841"/>
                <p:cNvGrpSpPr/>
                <p:nvPr/>
              </p:nvGrpSpPr>
              <p:grpSpPr>
                <a:xfrm>
                  <a:off x="65532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843" name="Group 842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851" name="Rectangle 850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2" name="Rectangle 851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3" name="Rectangle 852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4" name="Rectangle 853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55" name="Straight Connector 854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6" name="Straight Connector 855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44" name="Group 843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845" name="Rectangle 844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6" name="Rectangle 845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7" name="Rectangle 846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8" name="Rectangle 847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49" name="Straight Connector 848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0" name="Straight Connector 849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717" name="Group 716"/>
              <p:cNvGrpSpPr/>
              <p:nvPr/>
            </p:nvGrpSpPr>
            <p:grpSpPr>
              <a:xfrm>
                <a:off x="1295400" y="2895600"/>
                <a:ext cx="6781800" cy="609600"/>
                <a:chOff x="1295400" y="1219200"/>
                <a:chExt cx="6781800" cy="609600"/>
              </a:xfrm>
            </p:grpSpPr>
            <p:grpSp>
              <p:nvGrpSpPr>
                <p:cNvPr id="779" name="Group 778"/>
                <p:cNvGrpSpPr/>
                <p:nvPr/>
              </p:nvGrpSpPr>
              <p:grpSpPr>
                <a:xfrm>
                  <a:off x="12954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825" name="Group 824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833" name="Rectangle 832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4" name="Rectangle 833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5" name="Rectangle 834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6" name="Rectangle 835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37" name="Straight Connector 836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8" name="Straight Connector 837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6" name="Group 825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827" name="Rectangle 826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8" name="Rectangle 827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9" name="Rectangle 828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0" name="Rectangle 829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31" name="Straight Connector 830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2" name="Straight Connector 831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80" name="Group 779"/>
                <p:cNvGrpSpPr/>
                <p:nvPr/>
              </p:nvGrpSpPr>
              <p:grpSpPr>
                <a:xfrm>
                  <a:off x="30480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811" name="Group 810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819" name="Rectangle 818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0" name="Rectangle 819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1" name="Rectangle 820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2" name="Rectangle 821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3" name="Straight Connector 822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4" name="Straight Connector 823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12" name="Group 811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813" name="Rectangle 812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4" name="Rectangle 813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5" name="Rectangle 814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6" name="Rectangle 815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17" name="Straight Connector 816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8" name="Straight Connector 817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81" name="Group 780"/>
                <p:cNvGrpSpPr/>
                <p:nvPr/>
              </p:nvGrpSpPr>
              <p:grpSpPr>
                <a:xfrm>
                  <a:off x="48006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797" name="Group 796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805" name="Rectangle 804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6" name="Rectangle 805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7" name="Rectangle 806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8" name="Rectangle 807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09" name="Straight Connector 808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0" name="Straight Connector 809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98" name="Group 797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799" name="Rectangle 798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0" name="Rectangle 799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1" name="Rectangle 800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2" name="Rectangle 801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03" name="Straight Connector 802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4" name="Straight Connector 803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82" name="Group 781"/>
                <p:cNvGrpSpPr/>
                <p:nvPr/>
              </p:nvGrpSpPr>
              <p:grpSpPr>
                <a:xfrm>
                  <a:off x="65532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783" name="Group 782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791" name="Rectangle 790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2" name="Rectangle 791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3" name="Rectangle 792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4" name="Rectangle 793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95" name="Straight Connector 794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6" name="Straight Connector 795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84" name="Group 783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785" name="Rectangle 784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6" name="Rectangle 785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7" name="Rectangle 786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8" name="Rectangle 787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89" name="Straight Connector 788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0" name="Straight Connector 789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718" name="Group 717"/>
              <p:cNvGrpSpPr/>
              <p:nvPr/>
            </p:nvGrpSpPr>
            <p:grpSpPr>
              <a:xfrm>
                <a:off x="1295400" y="3733800"/>
                <a:ext cx="6781800" cy="609600"/>
                <a:chOff x="1295400" y="1219200"/>
                <a:chExt cx="6781800" cy="609600"/>
              </a:xfrm>
            </p:grpSpPr>
            <p:grpSp>
              <p:nvGrpSpPr>
                <p:cNvPr id="719" name="Group 718"/>
                <p:cNvGrpSpPr/>
                <p:nvPr/>
              </p:nvGrpSpPr>
              <p:grpSpPr>
                <a:xfrm>
                  <a:off x="12954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765" name="Group 764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773" name="Rectangle 772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4" name="Rectangle 773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5" name="Rectangle 774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6" name="Rectangle 775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77" name="Straight Connector 776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8" name="Straight Connector 777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66" name="Group 765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767" name="Rectangle 766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8" name="Rectangle 767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9" name="Rectangle 768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0" name="Rectangle 769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71" name="Straight Connector 770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2" name="Straight Connector 771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20" name="Group 719"/>
                <p:cNvGrpSpPr/>
                <p:nvPr/>
              </p:nvGrpSpPr>
              <p:grpSpPr>
                <a:xfrm>
                  <a:off x="30480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751" name="Group 750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759" name="Rectangle 758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Rectangle 759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Rectangle 760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Rectangle 761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63" name="Straight Connector 762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4" name="Straight Connector 763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52" name="Group 751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753" name="Rectangle 752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4" name="Rectangle 753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Rectangle 754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Rectangle 755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57" name="Straight Connector 756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8" name="Straight Connector 757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21" name="Group 720"/>
                <p:cNvGrpSpPr/>
                <p:nvPr/>
              </p:nvGrpSpPr>
              <p:grpSpPr>
                <a:xfrm>
                  <a:off x="48006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737" name="Group 736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745" name="Rectangle 744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Rectangle 745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Rectangle 746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8" name="Rectangle 747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49" name="Straight Connector 748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Straight Connector 749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38" name="Group 737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739" name="Rectangle 738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0" name="Rectangle 739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1" name="Rectangle 740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2" name="Rectangle 741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43" name="Straight Connector 742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4" name="Straight Connector 743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22" name="Group 721"/>
                <p:cNvGrpSpPr/>
                <p:nvPr/>
              </p:nvGrpSpPr>
              <p:grpSpPr>
                <a:xfrm>
                  <a:off x="65532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723" name="Group 722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731" name="Rectangle 730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Rectangle 731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Rectangle 732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Rectangle 733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35" name="Straight Connector 734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6" name="Straight Connector 735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24" name="Group 723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725" name="Rectangle 724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Rectangle 725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7" name="Rectangle 726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8" name="Rectangle 727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29" name="Straight Connector 728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0" name="Straight Connector 729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670" name="Group 669"/>
            <p:cNvGrpSpPr/>
            <p:nvPr/>
          </p:nvGrpSpPr>
          <p:grpSpPr>
            <a:xfrm>
              <a:off x="1476375" y="1905000"/>
              <a:ext cx="6105525" cy="2514600"/>
              <a:chOff x="1628775" y="1524000"/>
              <a:chExt cx="6105525" cy="2514600"/>
            </a:xfrm>
          </p:grpSpPr>
          <p:grpSp>
            <p:nvGrpSpPr>
              <p:cNvPr id="699" name="Group 698"/>
              <p:cNvGrpSpPr/>
              <p:nvPr/>
            </p:nvGrpSpPr>
            <p:grpSpPr>
              <a:xfrm>
                <a:off x="1628775" y="1524000"/>
                <a:ext cx="6105525" cy="2514600"/>
                <a:chOff x="1628775" y="1524000"/>
                <a:chExt cx="6105525" cy="2514600"/>
              </a:xfrm>
            </p:grpSpPr>
            <p:cxnSp>
              <p:nvCxnSpPr>
                <p:cNvPr id="711" name="Straight Connector 710"/>
                <p:cNvCxnSpPr/>
                <p:nvPr/>
              </p:nvCxnSpPr>
              <p:spPr>
                <a:xfrm>
                  <a:off x="1638300" y="4038600"/>
                  <a:ext cx="6096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Straight Connector 711"/>
                <p:cNvCxnSpPr/>
                <p:nvPr/>
              </p:nvCxnSpPr>
              <p:spPr>
                <a:xfrm>
                  <a:off x="1638300" y="3200400"/>
                  <a:ext cx="6096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Connector 712"/>
                <p:cNvCxnSpPr/>
                <p:nvPr/>
              </p:nvCxnSpPr>
              <p:spPr>
                <a:xfrm>
                  <a:off x="1628775" y="2362200"/>
                  <a:ext cx="6096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4" name="Straight Connector 713"/>
                <p:cNvCxnSpPr/>
                <p:nvPr/>
              </p:nvCxnSpPr>
              <p:spPr>
                <a:xfrm>
                  <a:off x="1628775" y="1524000"/>
                  <a:ext cx="6096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0" name="Group 699"/>
              <p:cNvGrpSpPr/>
              <p:nvPr/>
            </p:nvGrpSpPr>
            <p:grpSpPr>
              <a:xfrm>
                <a:off x="1638300" y="1524000"/>
                <a:ext cx="6096000" cy="2514600"/>
                <a:chOff x="1638300" y="1524000"/>
                <a:chExt cx="6096000" cy="2514600"/>
              </a:xfrm>
            </p:grpSpPr>
            <p:grpSp>
              <p:nvGrpSpPr>
                <p:cNvPr id="701" name="Group 700"/>
                <p:cNvGrpSpPr/>
                <p:nvPr/>
              </p:nvGrpSpPr>
              <p:grpSpPr>
                <a:xfrm>
                  <a:off x="5143500" y="1524000"/>
                  <a:ext cx="2590800" cy="2514600"/>
                  <a:chOff x="5143500" y="1524000"/>
                  <a:chExt cx="2590800" cy="2514600"/>
                </a:xfrm>
              </p:grpSpPr>
              <p:cxnSp>
                <p:nvCxnSpPr>
                  <p:cNvPr id="707" name="Straight Connector 706"/>
                  <p:cNvCxnSpPr/>
                  <p:nvPr/>
                </p:nvCxnSpPr>
                <p:spPr>
                  <a:xfrm>
                    <a:off x="7734300" y="1524000"/>
                    <a:ext cx="0" cy="2514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Straight Connector 707"/>
                  <p:cNvCxnSpPr/>
                  <p:nvPr/>
                </p:nvCxnSpPr>
                <p:spPr>
                  <a:xfrm>
                    <a:off x="6896100" y="1524000"/>
                    <a:ext cx="0" cy="2514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>
                    <a:off x="5981700" y="1524000"/>
                    <a:ext cx="0" cy="2514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>
                    <a:off x="5143500" y="1524000"/>
                    <a:ext cx="0" cy="2514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2" name="Group 701"/>
                <p:cNvGrpSpPr/>
                <p:nvPr/>
              </p:nvGrpSpPr>
              <p:grpSpPr>
                <a:xfrm>
                  <a:off x="1638300" y="1524000"/>
                  <a:ext cx="2590800" cy="2514600"/>
                  <a:chOff x="5143500" y="1524000"/>
                  <a:chExt cx="2590800" cy="2514600"/>
                </a:xfrm>
              </p:grpSpPr>
              <p:cxnSp>
                <p:nvCxnSpPr>
                  <p:cNvPr id="703" name="Straight Connector 702"/>
                  <p:cNvCxnSpPr/>
                  <p:nvPr/>
                </p:nvCxnSpPr>
                <p:spPr>
                  <a:xfrm>
                    <a:off x="7734300" y="1524000"/>
                    <a:ext cx="0" cy="2514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Straight Connector 703"/>
                  <p:cNvCxnSpPr/>
                  <p:nvPr/>
                </p:nvCxnSpPr>
                <p:spPr>
                  <a:xfrm>
                    <a:off x="6896100" y="1524000"/>
                    <a:ext cx="0" cy="2514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Straight Connector 704"/>
                  <p:cNvCxnSpPr/>
                  <p:nvPr/>
                </p:nvCxnSpPr>
                <p:spPr>
                  <a:xfrm>
                    <a:off x="5981700" y="1524000"/>
                    <a:ext cx="0" cy="2514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>
                    <a:off x="5143500" y="1524000"/>
                    <a:ext cx="0" cy="2514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71" name="Group 670"/>
            <p:cNvGrpSpPr/>
            <p:nvPr/>
          </p:nvGrpSpPr>
          <p:grpSpPr>
            <a:xfrm>
              <a:off x="1066800" y="2324100"/>
              <a:ext cx="6934200" cy="2514600"/>
              <a:chOff x="1628775" y="3276600"/>
              <a:chExt cx="6105525" cy="2514600"/>
            </a:xfrm>
          </p:grpSpPr>
          <p:cxnSp>
            <p:nvCxnSpPr>
              <p:cNvPr id="695" name="Straight Connector 694"/>
              <p:cNvCxnSpPr/>
              <p:nvPr/>
            </p:nvCxnSpPr>
            <p:spPr>
              <a:xfrm>
                <a:off x="1638300" y="5791200"/>
                <a:ext cx="609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/>
              <p:cNvCxnSpPr/>
              <p:nvPr/>
            </p:nvCxnSpPr>
            <p:spPr>
              <a:xfrm>
                <a:off x="1638300" y="4953000"/>
                <a:ext cx="609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/>
              <p:cNvCxnSpPr/>
              <p:nvPr/>
            </p:nvCxnSpPr>
            <p:spPr>
              <a:xfrm>
                <a:off x="1628775" y="4114800"/>
                <a:ext cx="609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/>
              <p:cNvCxnSpPr/>
              <p:nvPr/>
            </p:nvCxnSpPr>
            <p:spPr>
              <a:xfrm>
                <a:off x="1628775" y="3276600"/>
                <a:ext cx="609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2" name="Straight Connector 671"/>
            <p:cNvCxnSpPr/>
            <p:nvPr/>
          </p:nvCxnSpPr>
          <p:spPr>
            <a:xfrm>
              <a:off x="1077618" y="1521383"/>
              <a:ext cx="692338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3" name="Group 672"/>
            <p:cNvGrpSpPr/>
            <p:nvPr/>
          </p:nvGrpSpPr>
          <p:grpSpPr>
            <a:xfrm>
              <a:off x="1066800" y="1524000"/>
              <a:ext cx="5257800" cy="3314700"/>
              <a:chOff x="1600200" y="2667000"/>
              <a:chExt cx="5257800" cy="2514600"/>
            </a:xfrm>
          </p:grpSpPr>
          <p:cxnSp>
            <p:nvCxnSpPr>
              <p:cNvPr id="691" name="Straight Connector 690"/>
              <p:cNvCxnSpPr/>
              <p:nvPr/>
            </p:nvCxnSpPr>
            <p:spPr>
              <a:xfrm>
                <a:off x="6858000" y="2667000"/>
                <a:ext cx="0" cy="25146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/>
              <p:cNvCxnSpPr/>
              <p:nvPr/>
            </p:nvCxnSpPr>
            <p:spPr>
              <a:xfrm>
                <a:off x="5105400" y="2667000"/>
                <a:ext cx="0" cy="25146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/>
              <p:cNvCxnSpPr/>
              <p:nvPr/>
            </p:nvCxnSpPr>
            <p:spPr>
              <a:xfrm>
                <a:off x="3352800" y="2667000"/>
                <a:ext cx="0" cy="25146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/>
              <p:cNvCxnSpPr/>
              <p:nvPr/>
            </p:nvCxnSpPr>
            <p:spPr>
              <a:xfrm>
                <a:off x="1600200" y="2667000"/>
                <a:ext cx="0" cy="25146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4" name="Straight Connector 673"/>
            <p:cNvCxnSpPr/>
            <p:nvPr/>
          </p:nvCxnSpPr>
          <p:spPr>
            <a:xfrm>
              <a:off x="8001000" y="1524000"/>
              <a:ext cx="0" cy="33147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5" name="Rounded Rectangle 674"/>
            <p:cNvSpPr/>
            <p:nvPr/>
          </p:nvSpPr>
          <p:spPr>
            <a:xfrm>
              <a:off x="1143000" y="1066800"/>
              <a:ext cx="1600200" cy="34657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Core 0 </a:t>
              </a:r>
              <a:endParaRPr lang="en-US" sz="1600" dirty="0"/>
            </a:p>
          </p:txBody>
        </p:sp>
        <p:sp>
          <p:nvSpPr>
            <p:cNvPr id="676" name="Rounded Rectangle 675"/>
            <p:cNvSpPr/>
            <p:nvPr/>
          </p:nvSpPr>
          <p:spPr>
            <a:xfrm>
              <a:off x="2895600" y="1066800"/>
              <a:ext cx="1600200" cy="34657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Core </a:t>
              </a:r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677" name="Rounded Rectangle 676"/>
            <p:cNvSpPr/>
            <p:nvPr/>
          </p:nvSpPr>
          <p:spPr>
            <a:xfrm>
              <a:off x="4648200" y="1066800"/>
              <a:ext cx="1600200" cy="34657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Core </a:t>
              </a:r>
              <a:r>
                <a:rPr lang="en-US" sz="1600" dirty="0" smtClean="0"/>
                <a:t> 2</a:t>
              </a:r>
              <a:endParaRPr lang="en-US" sz="1600" dirty="0"/>
            </a:p>
          </p:txBody>
        </p:sp>
        <p:sp>
          <p:nvSpPr>
            <p:cNvPr id="678" name="Rounded Rectangle 677"/>
            <p:cNvSpPr/>
            <p:nvPr/>
          </p:nvSpPr>
          <p:spPr>
            <a:xfrm>
              <a:off x="6366164" y="1066800"/>
              <a:ext cx="1600200" cy="34657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Core 3 </a:t>
              </a:r>
              <a:endParaRPr lang="en-US" sz="1600" dirty="0"/>
            </a:p>
          </p:txBody>
        </p:sp>
        <p:sp>
          <p:nvSpPr>
            <p:cNvPr id="679" name="Rounded Rectangle 678"/>
            <p:cNvSpPr/>
            <p:nvPr/>
          </p:nvSpPr>
          <p:spPr>
            <a:xfrm>
              <a:off x="1143000" y="4953000"/>
              <a:ext cx="1600200" cy="34657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Core 4 </a:t>
              </a:r>
              <a:endParaRPr lang="en-US" sz="1600" dirty="0"/>
            </a:p>
          </p:txBody>
        </p:sp>
        <p:sp>
          <p:nvSpPr>
            <p:cNvPr id="680" name="Rounded Rectangle 679"/>
            <p:cNvSpPr/>
            <p:nvPr/>
          </p:nvSpPr>
          <p:spPr>
            <a:xfrm>
              <a:off x="2895600" y="4953000"/>
              <a:ext cx="1600200" cy="34657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Core </a:t>
              </a:r>
              <a:r>
                <a:rPr lang="en-US" sz="1600" dirty="0" smtClean="0"/>
                <a:t>5</a:t>
              </a:r>
              <a:endParaRPr lang="en-US" sz="1600" dirty="0"/>
            </a:p>
          </p:txBody>
        </p:sp>
        <p:sp>
          <p:nvSpPr>
            <p:cNvPr id="681" name="Rounded Rectangle 680"/>
            <p:cNvSpPr/>
            <p:nvPr/>
          </p:nvSpPr>
          <p:spPr>
            <a:xfrm>
              <a:off x="4648200" y="4953000"/>
              <a:ext cx="1600200" cy="34657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Core </a:t>
              </a:r>
              <a:r>
                <a:rPr lang="en-US" sz="1600" dirty="0" smtClean="0"/>
                <a:t> 6</a:t>
              </a:r>
              <a:endParaRPr lang="en-US" sz="1600" dirty="0"/>
            </a:p>
          </p:txBody>
        </p:sp>
        <p:sp>
          <p:nvSpPr>
            <p:cNvPr id="682" name="Rounded Rectangle 681"/>
            <p:cNvSpPr/>
            <p:nvPr/>
          </p:nvSpPr>
          <p:spPr>
            <a:xfrm>
              <a:off x="6366164" y="4953000"/>
              <a:ext cx="1600200" cy="34657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Core 7 </a:t>
              </a:r>
              <a:endParaRPr lang="en-US" sz="1600" dirty="0"/>
            </a:p>
          </p:txBody>
        </p:sp>
        <p:cxnSp>
          <p:nvCxnSpPr>
            <p:cNvPr id="683" name="Straight Connector 682"/>
            <p:cNvCxnSpPr/>
            <p:nvPr/>
          </p:nvCxnSpPr>
          <p:spPr>
            <a:xfrm>
              <a:off x="5410200" y="4419601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>
              <a:off x="3657600" y="4419601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/>
            <p:cNvCxnSpPr/>
            <p:nvPr/>
          </p:nvCxnSpPr>
          <p:spPr>
            <a:xfrm>
              <a:off x="1905000" y="4419601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/>
            <p:cNvCxnSpPr/>
            <p:nvPr/>
          </p:nvCxnSpPr>
          <p:spPr>
            <a:xfrm>
              <a:off x="7162800" y="4419601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/>
            <p:cNvCxnSpPr/>
            <p:nvPr/>
          </p:nvCxnSpPr>
          <p:spPr>
            <a:xfrm>
              <a:off x="5410200" y="1413370"/>
              <a:ext cx="0" cy="49162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/>
            <p:nvPr/>
          </p:nvCxnSpPr>
          <p:spPr>
            <a:xfrm>
              <a:off x="3657600" y="1413370"/>
              <a:ext cx="0" cy="49162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/>
            <p:nvPr/>
          </p:nvCxnSpPr>
          <p:spPr>
            <a:xfrm>
              <a:off x="1905000" y="1413370"/>
              <a:ext cx="0" cy="49162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/>
            <p:cNvCxnSpPr/>
            <p:nvPr/>
          </p:nvCxnSpPr>
          <p:spPr>
            <a:xfrm>
              <a:off x="7162800" y="1413370"/>
              <a:ext cx="0" cy="49162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2" name="Group 351"/>
          <p:cNvGrpSpPr/>
          <p:nvPr/>
        </p:nvGrpSpPr>
        <p:grpSpPr>
          <a:xfrm>
            <a:off x="1066800" y="1447800"/>
            <a:ext cx="6934200" cy="4232771"/>
            <a:chOff x="1079500" y="2095500"/>
            <a:chExt cx="6934200" cy="4232771"/>
          </a:xfrm>
        </p:grpSpPr>
        <p:grpSp>
          <p:nvGrpSpPr>
            <p:cNvPr id="355" name="Group 354"/>
            <p:cNvGrpSpPr/>
            <p:nvPr/>
          </p:nvGrpSpPr>
          <p:grpSpPr>
            <a:xfrm>
              <a:off x="1079500" y="2095500"/>
              <a:ext cx="6934200" cy="4232771"/>
              <a:chOff x="1066800" y="1066800"/>
              <a:chExt cx="6934200" cy="4232771"/>
            </a:xfrm>
          </p:grpSpPr>
          <p:grpSp>
            <p:nvGrpSpPr>
              <p:cNvPr id="363" name="Group 362"/>
              <p:cNvGrpSpPr/>
              <p:nvPr/>
            </p:nvGrpSpPr>
            <p:grpSpPr>
              <a:xfrm>
                <a:off x="1143000" y="1600200"/>
                <a:ext cx="6781800" cy="3124200"/>
                <a:chOff x="1295400" y="1219200"/>
                <a:chExt cx="6781800" cy="3124200"/>
              </a:xfrm>
            </p:grpSpPr>
            <p:grpSp>
              <p:nvGrpSpPr>
                <p:cNvPr id="424" name="Group 423"/>
                <p:cNvGrpSpPr/>
                <p:nvPr/>
              </p:nvGrpSpPr>
              <p:grpSpPr>
                <a:xfrm>
                  <a:off x="1295400" y="1219200"/>
                  <a:ext cx="6781800" cy="609600"/>
                  <a:chOff x="1295400" y="1219200"/>
                  <a:chExt cx="6781800" cy="609600"/>
                </a:xfrm>
              </p:grpSpPr>
              <p:grpSp>
                <p:nvGrpSpPr>
                  <p:cNvPr id="608" name="Group 607"/>
                  <p:cNvGrpSpPr/>
                  <p:nvPr/>
                </p:nvGrpSpPr>
                <p:grpSpPr>
                  <a:xfrm>
                    <a:off x="1295400" y="1219200"/>
                    <a:ext cx="1524000" cy="609600"/>
                    <a:chOff x="1295400" y="1219200"/>
                    <a:chExt cx="1524000" cy="609600"/>
                  </a:xfrm>
                </p:grpSpPr>
                <p:grpSp>
                  <p:nvGrpSpPr>
                    <p:cNvPr id="654" name="Group 653"/>
                    <p:cNvGrpSpPr/>
                    <p:nvPr/>
                  </p:nvGrpSpPr>
                  <p:grpSpPr>
                    <a:xfrm>
                      <a:off x="12954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662" name="Rectangle 661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63" name="Rectangle 662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4" name="Rectangle 663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5" name="Rectangle 664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66" name="Straight Connector 665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7" name="Straight Connector 666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5" name="Group 654"/>
                    <p:cNvGrpSpPr/>
                    <p:nvPr/>
                  </p:nvGrpSpPr>
                  <p:grpSpPr>
                    <a:xfrm>
                      <a:off x="21336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656" name="Rectangle 655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7" name="Rectangle 656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8" name="Rectangle 657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9" name="Rectangle 658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60" name="Straight Connector 659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1" name="Straight Connector 660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609" name="Group 608"/>
                  <p:cNvGrpSpPr/>
                  <p:nvPr/>
                </p:nvGrpSpPr>
                <p:grpSpPr>
                  <a:xfrm>
                    <a:off x="3048000" y="1219200"/>
                    <a:ext cx="1524000" cy="609600"/>
                    <a:chOff x="1295400" y="1219200"/>
                    <a:chExt cx="1524000" cy="609600"/>
                  </a:xfrm>
                </p:grpSpPr>
                <p:grpSp>
                  <p:nvGrpSpPr>
                    <p:cNvPr id="640" name="Group 639"/>
                    <p:cNvGrpSpPr/>
                    <p:nvPr/>
                  </p:nvGrpSpPr>
                  <p:grpSpPr>
                    <a:xfrm>
                      <a:off x="12954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648" name="Rectangle 647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49" name="Rectangle 648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0" name="Rectangle 649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1" name="Rectangle 650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52" name="Straight Connector 651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3" name="Straight Connector 652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41" name="Group 640"/>
                    <p:cNvGrpSpPr/>
                    <p:nvPr/>
                  </p:nvGrpSpPr>
                  <p:grpSpPr>
                    <a:xfrm>
                      <a:off x="21336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642" name="Rectangle 641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3" name="Rectangle 642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4" name="Rectangle 643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5" name="Rectangle 644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46" name="Straight Connector 645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7" name="Straight Connector 646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610" name="Group 609"/>
                  <p:cNvGrpSpPr/>
                  <p:nvPr/>
                </p:nvGrpSpPr>
                <p:grpSpPr>
                  <a:xfrm>
                    <a:off x="4800600" y="1219200"/>
                    <a:ext cx="1524000" cy="609600"/>
                    <a:chOff x="1295400" y="1219200"/>
                    <a:chExt cx="1524000" cy="609600"/>
                  </a:xfrm>
                </p:grpSpPr>
                <p:grpSp>
                  <p:nvGrpSpPr>
                    <p:cNvPr id="626" name="Group 625"/>
                    <p:cNvGrpSpPr/>
                    <p:nvPr/>
                  </p:nvGrpSpPr>
                  <p:grpSpPr>
                    <a:xfrm>
                      <a:off x="12954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634" name="Rectangle 633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35" name="Rectangle 634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6" name="Rectangle 635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7" name="Rectangle 636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38" name="Straight Connector 637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9" name="Straight Connector 638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27" name="Group 626"/>
                    <p:cNvGrpSpPr/>
                    <p:nvPr/>
                  </p:nvGrpSpPr>
                  <p:grpSpPr>
                    <a:xfrm>
                      <a:off x="21336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628" name="Rectangle 627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9" name="Rectangle 628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0" name="Rectangle 629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1" name="Rectangle 630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32" name="Straight Connector 631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3" name="Straight Connector 632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611" name="Group 610"/>
                  <p:cNvGrpSpPr/>
                  <p:nvPr/>
                </p:nvGrpSpPr>
                <p:grpSpPr>
                  <a:xfrm>
                    <a:off x="6553200" y="1219200"/>
                    <a:ext cx="1524000" cy="609600"/>
                    <a:chOff x="1295400" y="1219200"/>
                    <a:chExt cx="1524000" cy="609600"/>
                  </a:xfrm>
                </p:grpSpPr>
                <p:grpSp>
                  <p:nvGrpSpPr>
                    <p:cNvPr id="612" name="Group 611"/>
                    <p:cNvGrpSpPr/>
                    <p:nvPr/>
                  </p:nvGrpSpPr>
                  <p:grpSpPr>
                    <a:xfrm>
                      <a:off x="12954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620" name="Rectangle 619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21" name="Rectangle 620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2" name="Rectangle 621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3" name="Rectangle 622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24" name="Straight Connector 623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5" name="Straight Connector 624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13" name="Group 612"/>
                    <p:cNvGrpSpPr/>
                    <p:nvPr/>
                  </p:nvGrpSpPr>
                  <p:grpSpPr>
                    <a:xfrm>
                      <a:off x="21336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614" name="Rectangle 613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5" name="Rectangle 614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6" name="Rectangle 615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7" name="Rectangle 616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18" name="Straight Connector 617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9" name="Straight Connector 618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425" name="Group 424"/>
                <p:cNvGrpSpPr/>
                <p:nvPr/>
              </p:nvGrpSpPr>
              <p:grpSpPr>
                <a:xfrm>
                  <a:off x="1295400" y="2057400"/>
                  <a:ext cx="6781800" cy="609600"/>
                  <a:chOff x="1295400" y="1219200"/>
                  <a:chExt cx="6781800" cy="609600"/>
                </a:xfrm>
              </p:grpSpPr>
              <p:grpSp>
                <p:nvGrpSpPr>
                  <p:cNvPr id="548" name="Group 547"/>
                  <p:cNvGrpSpPr/>
                  <p:nvPr/>
                </p:nvGrpSpPr>
                <p:grpSpPr>
                  <a:xfrm>
                    <a:off x="1295400" y="1219200"/>
                    <a:ext cx="1524000" cy="609600"/>
                    <a:chOff x="1295400" y="1219200"/>
                    <a:chExt cx="1524000" cy="609600"/>
                  </a:xfrm>
                </p:grpSpPr>
                <p:grpSp>
                  <p:nvGrpSpPr>
                    <p:cNvPr id="594" name="Group 593"/>
                    <p:cNvGrpSpPr/>
                    <p:nvPr/>
                  </p:nvGrpSpPr>
                  <p:grpSpPr>
                    <a:xfrm>
                      <a:off x="12954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602" name="Rectangle 601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03" name="Rectangle 602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4" name="Rectangle 603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5" name="Rectangle 604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06" name="Straight Connector 605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7" name="Straight Connector 606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95" name="Group 594"/>
                    <p:cNvGrpSpPr/>
                    <p:nvPr/>
                  </p:nvGrpSpPr>
                  <p:grpSpPr>
                    <a:xfrm>
                      <a:off x="21336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596" name="Rectangle 595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7" name="Rectangle 596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8" name="Rectangle 597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9" name="Rectangle 598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00" name="Straight Connector 599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1" name="Straight Connector 600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549" name="Group 548"/>
                  <p:cNvGrpSpPr/>
                  <p:nvPr/>
                </p:nvGrpSpPr>
                <p:grpSpPr>
                  <a:xfrm>
                    <a:off x="3048000" y="1219200"/>
                    <a:ext cx="1524000" cy="609600"/>
                    <a:chOff x="1295400" y="1219200"/>
                    <a:chExt cx="1524000" cy="609600"/>
                  </a:xfrm>
                </p:grpSpPr>
                <p:grpSp>
                  <p:nvGrpSpPr>
                    <p:cNvPr id="580" name="Group 579"/>
                    <p:cNvGrpSpPr/>
                    <p:nvPr/>
                  </p:nvGrpSpPr>
                  <p:grpSpPr>
                    <a:xfrm>
                      <a:off x="12954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588" name="Rectangle 587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89" name="Rectangle 588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0" name="Rectangle 589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1" name="Rectangle 590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92" name="Straight Connector 591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3" name="Straight Connector 592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81" name="Group 580"/>
                    <p:cNvGrpSpPr/>
                    <p:nvPr/>
                  </p:nvGrpSpPr>
                  <p:grpSpPr>
                    <a:xfrm>
                      <a:off x="21336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582" name="Rectangle 581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3" name="Rectangle 582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4" name="Rectangle 583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5" name="Rectangle 584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86" name="Straight Connector 585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7" name="Straight Connector 586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550" name="Group 549"/>
                  <p:cNvGrpSpPr/>
                  <p:nvPr/>
                </p:nvGrpSpPr>
                <p:grpSpPr>
                  <a:xfrm>
                    <a:off x="4800600" y="1219200"/>
                    <a:ext cx="1524000" cy="609600"/>
                    <a:chOff x="1295400" y="1219200"/>
                    <a:chExt cx="1524000" cy="609600"/>
                  </a:xfrm>
                </p:grpSpPr>
                <p:grpSp>
                  <p:nvGrpSpPr>
                    <p:cNvPr id="566" name="Group 565"/>
                    <p:cNvGrpSpPr/>
                    <p:nvPr/>
                  </p:nvGrpSpPr>
                  <p:grpSpPr>
                    <a:xfrm>
                      <a:off x="12954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574" name="Rectangle 573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75" name="Rectangle 574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6" name="Rectangle 575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7" name="Rectangle 576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78" name="Straight Connector 577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9" name="Straight Connector 578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67" name="Group 566"/>
                    <p:cNvGrpSpPr/>
                    <p:nvPr/>
                  </p:nvGrpSpPr>
                  <p:grpSpPr>
                    <a:xfrm>
                      <a:off x="21336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568" name="Rectangle 567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9" name="Rectangle 568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0" name="Rectangle 569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1" name="Rectangle 570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72" name="Straight Connector 571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3" name="Straight Connector 572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551" name="Group 550"/>
                  <p:cNvGrpSpPr/>
                  <p:nvPr/>
                </p:nvGrpSpPr>
                <p:grpSpPr>
                  <a:xfrm>
                    <a:off x="6553200" y="1219200"/>
                    <a:ext cx="1524000" cy="609600"/>
                    <a:chOff x="1295400" y="1219200"/>
                    <a:chExt cx="1524000" cy="609600"/>
                  </a:xfrm>
                </p:grpSpPr>
                <p:grpSp>
                  <p:nvGrpSpPr>
                    <p:cNvPr id="552" name="Group 551"/>
                    <p:cNvGrpSpPr/>
                    <p:nvPr/>
                  </p:nvGrpSpPr>
                  <p:grpSpPr>
                    <a:xfrm>
                      <a:off x="12954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560" name="Rectangle 559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61" name="Rectangle 560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2" name="Rectangle 561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3" name="Rectangle 562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64" name="Straight Connector 563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5" name="Straight Connector 564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53" name="Group 552"/>
                    <p:cNvGrpSpPr/>
                    <p:nvPr/>
                  </p:nvGrpSpPr>
                  <p:grpSpPr>
                    <a:xfrm>
                      <a:off x="21336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554" name="Rectangle 553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5" name="Rectangle 554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6" name="Rectangle 555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7" name="Rectangle 556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58" name="Straight Connector 557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9" name="Straight Connector 558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295400" y="2895600"/>
                  <a:ext cx="6781800" cy="609600"/>
                  <a:chOff x="1295400" y="1219200"/>
                  <a:chExt cx="6781800" cy="609600"/>
                </a:xfrm>
              </p:grpSpPr>
              <p:grpSp>
                <p:nvGrpSpPr>
                  <p:cNvPr id="488" name="Group 487"/>
                  <p:cNvGrpSpPr/>
                  <p:nvPr/>
                </p:nvGrpSpPr>
                <p:grpSpPr>
                  <a:xfrm>
                    <a:off x="1295400" y="1219200"/>
                    <a:ext cx="1524000" cy="609600"/>
                    <a:chOff x="1295400" y="1219200"/>
                    <a:chExt cx="1524000" cy="609600"/>
                  </a:xfrm>
                </p:grpSpPr>
                <p:grpSp>
                  <p:nvGrpSpPr>
                    <p:cNvPr id="534" name="Group 533"/>
                    <p:cNvGrpSpPr/>
                    <p:nvPr/>
                  </p:nvGrpSpPr>
                  <p:grpSpPr>
                    <a:xfrm>
                      <a:off x="12954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542" name="Rectangle 541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8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43" name="Rectangle 542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4" name="Rectangle 543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5" name="Rectangle 544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46" name="Straight Connector 545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7" name="Straight Connector 546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35" name="Group 534"/>
                    <p:cNvGrpSpPr/>
                    <p:nvPr/>
                  </p:nvGrpSpPr>
                  <p:grpSpPr>
                    <a:xfrm>
                      <a:off x="21336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536" name="Rectangle 535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7" name="Rectangle 536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8" name="Rectangle 537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9" name="Rectangle 538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40" name="Straight Connector 539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1" name="Straight Connector 540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89" name="Group 488"/>
                  <p:cNvGrpSpPr/>
                  <p:nvPr/>
                </p:nvGrpSpPr>
                <p:grpSpPr>
                  <a:xfrm>
                    <a:off x="3048000" y="1219200"/>
                    <a:ext cx="1524000" cy="609600"/>
                    <a:chOff x="1295400" y="1219200"/>
                    <a:chExt cx="1524000" cy="609600"/>
                  </a:xfrm>
                </p:grpSpPr>
                <p:grpSp>
                  <p:nvGrpSpPr>
                    <p:cNvPr id="520" name="Group 519"/>
                    <p:cNvGrpSpPr/>
                    <p:nvPr/>
                  </p:nvGrpSpPr>
                  <p:grpSpPr>
                    <a:xfrm>
                      <a:off x="12954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528" name="Rectangle 527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29" name="Rectangle 528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0" name="Rectangle 529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1" name="Rectangle 530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32" name="Straight Connector 531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3" name="Straight Connector 532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21" name="Group 520"/>
                    <p:cNvGrpSpPr/>
                    <p:nvPr/>
                  </p:nvGrpSpPr>
                  <p:grpSpPr>
                    <a:xfrm>
                      <a:off x="21336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522" name="Rectangle 521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3" name="Rectangle 522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4" name="Rectangle 523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5" name="Rectangle 524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26" name="Straight Connector 525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7" name="Straight Connector 526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90" name="Group 489"/>
                  <p:cNvGrpSpPr/>
                  <p:nvPr/>
                </p:nvGrpSpPr>
                <p:grpSpPr>
                  <a:xfrm>
                    <a:off x="4800600" y="1219200"/>
                    <a:ext cx="1524000" cy="609600"/>
                    <a:chOff x="1295400" y="1219200"/>
                    <a:chExt cx="1524000" cy="609600"/>
                  </a:xfrm>
                </p:grpSpPr>
                <p:grpSp>
                  <p:nvGrpSpPr>
                    <p:cNvPr id="506" name="Group 505"/>
                    <p:cNvGrpSpPr/>
                    <p:nvPr/>
                  </p:nvGrpSpPr>
                  <p:grpSpPr>
                    <a:xfrm>
                      <a:off x="12954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514" name="Rectangle 513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15" name="Rectangle 514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6" name="Rectangle 515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7" name="Rectangle 516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18" name="Straight Connector 517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9" name="Straight Connector 518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7" name="Group 506"/>
                    <p:cNvGrpSpPr/>
                    <p:nvPr/>
                  </p:nvGrpSpPr>
                  <p:grpSpPr>
                    <a:xfrm>
                      <a:off x="21336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508" name="Rectangle 507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9" name="Rectangle 508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0" name="Rectangle 509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1" name="Rectangle 510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12" name="Straight Connector 511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3" name="Straight Connector 512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91" name="Group 490"/>
                  <p:cNvGrpSpPr/>
                  <p:nvPr/>
                </p:nvGrpSpPr>
                <p:grpSpPr>
                  <a:xfrm>
                    <a:off x="6553200" y="1219200"/>
                    <a:ext cx="1524000" cy="609600"/>
                    <a:chOff x="1295400" y="1219200"/>
                    <a:chExt cx="1524000" cy="609600"/>
                  </a:xfrm>
                </p:grpSpPr>
                <p:grpSp>
                  <p:nvGrpSpPr>
                    <p:cNvPr id="492" name="Group 491"/>
                    <p:cNvGrpSpPr/>
                    <p:nvPr/>
                  </p:nvGrpSpPr>
                  <p:grpSpPr>
                    <a:xfrm>
                      <a:off x="12954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500" name="Rectangle 499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1" name="Rectangle 500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2" name="Rectangle 501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3" name="Rectangle 502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04" name="Straight Connector 503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5" name="Straight Connector 504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3" name="Group 492"/>
                    <p:cNvGrpSpPr/>
                    <p:nvPr/>
                  </p:nvGrpSpPr>
                  <p:grpSpPr>
                    <a:xfrm>
                      <a:off x="21336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494" name="Rectangle 493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5" name="Rectangle 494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6" name="Rectangle 495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7" name="Rectangle 496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98" name="Straight Connector 497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9" name="Straight Connector 498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295400" y="3733800"/>
                  <a:ext cx="6781800" cy="609600"/>
                  <a:chOff x="1295400" y="1219200"/>
                  <a:chExt cx="6781800" cy="609600"/>
                </a:xfrm>
              </p:grpSpPr>
              <p:grpSp>
                <p:nvGrpSpPr>
                  <p:cNvPr id="428" name="Group 427"/>
                  <p:cNvGrpSpPr/>
                  <p:nvPr/>
                </p:nvGrpSpPr>
                <p:grpSpPr>
                  <a:xfrm>
                    <a:off x="1295400" y="1219200"/>
                    <a:ext cx="1524000" cy="609600"/>
                    <a:chOff x="1295400" y="1219200"/>
                    <a:chExt cx="1524000" cy="609600"/>
                  </a:xfrm>
                </p:grpSpPr>
                <p:grpSp>
                  <p:nvGrpSpPr>
                    <p:cNvPr id="474" name="Group 473"/>
                    <p:cNvGrpSpPr/>
                    <p:nvPr/>
                  </p:nvGrpSpPr>
                  <p:grpSpPr>
                    <a:xfrm>
                      <a:off x="12954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482" name="Rectangle 481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83" name="Rectangle 482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4" name="Rectangle 483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5" name="Rectangle 484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86" name="Straight Connector 485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7" name="Straight Connector 486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5" name="Group 474"/>
                    <p:cNvGrpSpPr/>
                    <p:nvPr/>
                  </p:nvGrpSpPr>
                  <p:grpSpPr>
                    <a:xfrm>
                      <a:off x="21336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476" name="Rectangle 475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7" name="Rectangle 476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8" name="Rectangle 477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9" name="Rectangle 478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80" name="Straight Connector 479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1" name="Straight Connector 480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29" name="Group 428"/>
                  <p:cNvGrpSpPr/>
                  <p:nvPr/>
                </p:nvGrpSpPr>
                <p:grpSpPr>
                  <a:xfrm>
                    <a:off x="3048000" y="1219200"/>
                    <a:ext cx="1524000" cy="609600"/>
                    <a:chOff x="1295400" y="1219200"/>
                    <a:chExt cx="1524000" cy="609600"/>
                  </a:xfrm>
                </p:grpSpPr>
                <p:grpSp>
                  <p:nvGrpSpPr>
                    <p:cNvPr id="460" name="Group 459"/>
                    <p:cNvGrpSpPr/>
                    <p:nvPr/>
                  </p:nvGrpSpPr>
                  <p:grpSpPr>
                    <a:xfrm>
                      <a:off x="12954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468" name="Rectangle 467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69" name="Rectangle 468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0" name="Rectangle 469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1" name="Rectangle 470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72" name="Straight Connector 471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3" name="Straight Connector 472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61" name="Group 460"/>
                    <p:cNvGrpSpPr/>
                    <p:nvPr/>
                  </p:nvGrpSpPr>
                  <p:grpSpPr>
                    <a:xfrm>
                      <a:off x="21336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462" name="Rectangle 461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3" name="Rectangle 462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4" name="Rectangle 463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5" name="Rectangle 464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66" name="Straight Connector 465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7" name="Straight Connector 466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30" name="Group 429"/>
                  <p:cNvGrpSpPr/>
                  <p:nvPr/>
                </p:nvGrpSpPr>
                <p:grpSpPr>
                  <a:xfrm>
                    <a:off x="4800600" y="1219200"/>
                    <a:ext cx="1524000" cy="609600"/>
                    <a:chOff x="1295400" y="1219200"/>
                    <a:chExt cx="1524000" cy="609600"/>
                  </a:xfrm>
                </p:grpSpPr>
                <p:grpSp>
                  <p:nvGrpSpPr>
                    <p:cNvPr id="446" name="Group 445"/>
                    <p:cNvGrpSpPr/>
                    <p:nvPr/>
                  </p:nvGrpSpPr>
                  <p:grpSpPr>
                    <a:xfrm>
                      <a:off x="12954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454" name="Rectangle 453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55" name="Rectangle 454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6" name="Rectangle 455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7" name="Rectangle 456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58" name="Straight Connector 457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Straight Connector 458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47" name="Group 446"/>
                    <p:cNvGrpSpPr/>
                    <p:nvPr/>
                  </p:nvGrpSpPr>
                  <p:grpSpPr>
                    <a:xfrm>
                      <a:off x="21336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448" name="Rectangle 447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9" name="Rectangle 448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0" name="Rectangle 449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1" name="Rectangle 450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52" name="Straight Connector 451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3" name="Straight Connector 452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31" name="Group 430"/>
                  <p:cNvGrpSpPr/>
                  <p:nvPr/>
                </p:nvGrpSpPr>
                <p:grpSpPr>
                  <a:xfrm>
                    <a:off x="6553200" y="1219200"/>
                    <a:ext cx="1524000" cy="609600"/>
                    <a:chOff x="1295400" y="1219200"/>
                    <a:chExt cx="1524000" cy="609600"/>
                  </a:xfrm>
                </p:grpSpPr>
                <p:grpSp>
                  <p:nvGrpSpPr>
                    <p:cNvPr id="432" name="Group 431"/>
                    <p:cNvGrpSpPr/>
                    <p:nvPr/>
                  </p:nvGrpSpPr>
                  <p:grpSpPr>
                    <a:xfrm>
                      <a:off x="12954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440" name="Rectangle 439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41" name="Rectangle 440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2" name="Rectangle 441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3" name="Rectangle 442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44" name="Straight Connector 443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5" name="Straight Connector 444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3" name="Group 432"/>
                    <p:cNvGrpSpPr/>
                    <p:nvPr/>
                  </p:nvGrpSpPr>
                  <p:grpSpPr>
                    <a:xfrm>
                      <a:off x="2133600" y="1219200"/>
                      <a:ext cx="685800" cy="609600"/>
                      <a:chOff x="1295400" y="1219200"/>
                      <a:chExt cx="685800" cy="609600"/>
                    </a:xfrm>
                  </p:grpSpPr>
                  <p:sp>
                    <p:nvSpPr>
                      <p:cNvPr id="434" name="Rectangle 433"/>
                      <p:cNvSpPr/>
                      <p:nvPr/>
                    </p:nvSpPr>
                    <p:spPr>
                      <a:xfrm>
                        <a:off x="12954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5" name="Rectangle 434"/>
                      <p:cNvSpPr/>
                      <p:nvPr/>
                    </p:nvSpPr>
                    <p:spPr>
                      <a:xfrm>
                        <a:off x="1752600" y="1219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6" name="Rectangle 435"/>
                      <p:cNvSpPr/>
                      <p:nvPr/>
                    </p:nvSpPr>
                    <p:spPr>
                      <a:xfrm>
                        <a:off x="12954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7" name="Rectangle 436"/>
                      <p:cNvSpPr/>
                      <p:nvPr/>
                    </p:nvSpPr>
                    <p:spPr>
                      <a:xfrm>
                        <a:off x="1752600" y="1600200"/>
                        <a:ext cx="228600" cy="228600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38" name="Straight Connector 437"/>
                      <p:cNvCxnSpPr/>
                      <p:nvPr/>
                    </p:nvCxnSpPr>
                    <p:spPr>
                      <a:xfrm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9" name="Straight Connector 438"/>
                      <p:cNvCxnSpPr/>
                      <p:nvPr/>
                    </p:nvCxnSpPr>
                    <p:spPr>
                      <a:xfrm flipH="1">
                        <a:off x="1524000" y="1447800"/>
                        <a:ext cx="228600" cy="1524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grpSp>
            <p:nvGrpSpPr>
              <p:cNvPr id="379" name="Group 378"/>
              <p:cNvGrpSpPr/>
              <p:nvPr/>
            </p:nvGrpSpPr>
            <p:grpSpPr>
              <a:xfrm>
                <a:off x="1476375" y="1905000"/>
                <a:ext cx="6105525" cy="2514600"/>
                <a:chOff x="1628775" y="1524000"/>
                <a:chExt cx="6105525" cy="2514600"/>
              </a:xfrm>
            </p:grpSpPr>
            <p:grpSp>
              <p:nvGrpSpPr>
                <p:cNvPr id="408" name="Group 407"/>
                <p:cNvGrpSpPr/>
                <p:nvPr/>
              </p:nvGrpSpPr>
              <p:grpSpPr>
                <a:xfrm>
                  <a:off x="1628775" y="1524000"/>
                  <a:ext cx="6105525" cy="2514600"/>
                  <a:chOff x="1628775" y="1524000"/>
                  <a:chExt cx="6105525" cy="2514600"/>
                </a:xfrm>
              </p:grpSpPr>
              <p:cxnSp>
                <p:nvCxnSpPr>
                  <p:cNvPr id="420" name="Straight Connector 419"/>
                  <p:cNvCxnSpPr/>
                  <p:nvPr/>
                </p:nvCxnSpPr>
                <p:spPr>
                  <a:xfrm>
                    <a:off x="1638300" y="4038600"/>
                    <a:ext cx="609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Straight Connector 420"/>
                  <p:cNvCxnSpPr/>
                  <p:nvPr/>
                </p:nvCxnSpPr>
                <p:spPr>
                  <a:xfrm>
                    <a:off x="1638300" y="3200400"/>
                    <a:ext cx="609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Straight Connector 421"/>
                  <p:cNvCxnSpPr/>
                  <p:nvPr/>
                </p:nvCxnSpPr>
                <p:spPr>
                  <a:xfrm>
                    <a:off x="1628775" y="2362200"/>
                    <a:ext cx="609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Straight Connector 422"/>
                  <p:cNvCxnSpPr/>
                  <p:nvPr/>
                </p:nvCxnSpPr>
                <p:spPr>
                  <a:xfrm>
                    <a:off x="1628775" y="1524000"/>
                    <a:ext cx="6096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9" name="Group 408"/>
                <p:cNvGrpSpPr/>
                <p:nvPr/>
              </p:nvGrpSpPr>
              <p:grpSpPr>
                <a:xfrm>
                  <a:off x="1638300" y="1524000"/>
                  <a:ext cx="6096000" cy="2514600"/>
                  <a:chOff x="1638300" y="1524000"/>
                  <a:chExt cx="6096000" cy="2514600"/>
                </a:xfrm>
              </p:grpSpPr>
              <p:grpSp>
                <p:nvGrpSpPr>
                  <p:cNvPr id="410" name="Group 409"/>
                  <p:cNvGrpSpPr/>
                  <p:nvPr/>
                </p:nvGrpSpPr>
                <p:grpSpPr>
                  <a:xfrm>
                    <a:off x="5143500" y="1524000"/>
                    <a:ext cx="2590800" cy="2514600"/>
                    <a:chOff x="5143500" y="1524000"/>
                    <a:chExt cx="2590800" cy="2514600"/>
                  </a:xfrm>
                </p:grpSpPr>
                <p:cxnSp>
                  <p:nvCxnSpPr>
                    <p:cNvPr id="416" name="Straight Connector 415"/>
                    <p:cNvCxnSpPr/>
                    <p:nvPr/>
                  </p:nvCxnSpPr>
                  <p:spPr>
                    <a:xfrm>
                      <a:off x="7734300" y="1524000"/>
                      <a:ext cx="0" cy="2514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7" name="Straight Connector 416"/>
                    <p:cNvCxnSpPr/>
                    <p:nvPr/>
                  </p:nvCxnSpPr>
                  <p:spPr>
                    <a:xfrm>
                      <a:off x="6896100" y="1524000"/>
                      <a:ext cx="0" cy="2514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8" name="Straight Connector 417"/>
                    <p:cNvCxnSpPr/>
                    <p:nvPr/>
                  </p:nvCxnSpPr>
                  <p:spPr>
                    <a:xfrm>
                      <a:off x="5981700" y="1524000"/>
                      <a:ext cx="0" cy="2514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9" name="Straight Connector 418"/>
                    <p:cNvCxnSpPr/>
                    <p:nvPr/>
                  </p:nvCxnSpPr>
                  <p:spPr>
                    <a:xfrm>
                      <a:off x="5143500" y="1524000"/>
                      <a:ext cx="0" cy="2514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1" name="Group 410"/>
                  <p:cNvGrpSpPr/>
                  <p:nvPr/>
                </p:nvGrpSpPr>
                <p:grpSpPr>
                  <a:xfrm>
                    <a:off x="1638300" y="1524000"/>
                    <a:ext cx="2590800" cy="2514600"/>
                    <a:chOff x="5143500" y="1524000"/>
                    <a:chExt cx="2590800" cy="2514600"/>
                  </a:xfrm>
                </p:grpSpPr>
                <p:cxnSp>
                  <p:nvCxnSpPr>
                    <p:cNvPr id="412" name="Straight Connector 411"/>
                    <p:cNvCxnSpPr/>
                    <p:nvPr/>
                  </p:nvCxnSpPr>
                  <p:spPr>
                    <a:xfrm>
                      <a:off x="7734300" y="1524000"/>
                      <a:ext cx="0" cy="2514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3" name="Straight Connector 412"/>
                    <p:cNvCxnSpPr/>
                    <p:nvPr/>
                  </p:nvCxnSpPr>
                  <p:spPr>
                    <a:xfrm>
                      <a:off x="6896100" y="1524000"/>
                      <a:ext cx="0" cy="2514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4" name="Straight Connector 413"/>
                    <p:cNvCxnSpPr/>
                    <p:nvPr/>
                  </p:nvCxnSpPr>
                  <p:spPr>
                    <a:xfrm>
                      <a:off x="5981700" y="1524000"/>
                      <a:ext cx="0" cy="2514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5" name="Straight Connector 414"/>
                    <p:cNvCxnSpPr/>
                    <p:nvPr/>
                  </p:nvCxnSpPr>
                  <p:spPr>
                    <a:xfrm>
                      <a:off x="5143500" y="1524000"/>
                      <a:ext cx="0" cy="25146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380" name="Group 379"/>
              <p:cNvGrpSpPr/>
              <p:nvPr/>
            </p:nvGrpSpPr>
            <p:grpSpPr>
              <a:xfrm>
                <a:off x="1066800" y="2324100"/>
                <a:ext cx="6934200" cy="2514600"/>
                <a:chOff x="1628775" y="3276600"/>
                <a:chExt cx="6105525" cy="2514600"/>
              </a:xfrm>
            </p:grpSpPr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1638300" y="5791200"/>
                  <a:ext cx="6096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/>
                <p:cNvCxnSpPr/>
                <p:nvPr/>
              </p:nvCxnSpPr>
              <p:spPr>
                <a:xfrm>
                  <a:off x="1638300" y="4953000"/>
                  <a:ext cx="6096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/>
              </p:nvCxnSpPr>
              <p:spPr>
                <a:xfrm>
                  <a:off x="1628775" y="4114800"/>
                  <a:ext cx="6096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/>
                <p:cNvCxnSpPr/>
                <p:nvPr/>
              </p:nvCxnSpPr>
              <p:spPr>
                <a:xfrm>
                  <a:off x="1628775" y="3276600"/>
                  <a:ext cx="6096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1" name="Straight Connector 380"/>
              <p:cNvCxnSpPr/>
              <p:nvPr/>
            </p:nvCxnSpPr>
            <p:spPr>
              <a:xfrm>
                <a:off x="1077618" y="1524000"/>
                <a:ext cx="6923382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1066800" y="1524000"/>
                <a:ext cx="5257800" cy="3314700"/>
                <a:chOff x="1600200" y="2667000"/>
                <a:chExt cx="5257800" cy="2514600"/>
              </a:xfrm>
            </p:grpSpPr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6858000" y="2667000"/>
                  <a:ext cx="0" cy="2514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/>
                <p:cNvCxnSpPr/>
                <p:nvPr/>
              </p:nvCxnSpPr>
              <p:spPr>
                <a:xfrm>
                  <a:off x="5105400" y="2667000"/>
                  <a:ext cx="0" cy="2514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3352800" y="2667000"/>
                  <a:ext cx="0" cy="2514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/>
                <p:cNvCxnSpPr/>
                <p:nvPr/>
              </p:nvCxnSpPr>
              <p:spPr>
                <a:xfrm>
                  <a:off x="1600200" y="2667000"/>
                  <a:ext cx="0" cy="2514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3" name="Straight Connector 382"/>
              <p:cNvCxnSpPr/>
              <p:nvPr/>
            </p:nvCxnSpPr>
            <p:spPr>
              <a:xfrm>
                <a:off x="8001000" y="1524000"/>
                <a:ext cx="0" cy="33147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4" name="Rounded Rectangle 383"/>
              <p:cNvSpPr/>
              <p:nvPr/>
            </p:nvSpPr>
            <p:spPr>
              <a:xfrm>
                <a:off x="1143000" y="1066800"/>
                <a:ext cx="1600200" cy="34657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Core 0 </a:t>
                </a:r>
                <a:endParaRPr lang="en-US" sz="1600" dirty="0"/>
              </a:p>
            </p:txBody>
          </p:sp>
          <p:sp>
            <p:nvSpPr>
              <p:cNvPr id="385" name="Rounded Rectangle 384"/>
              <p:cNvSpPr/>
              <p:nvPr/>
            </p:nvSpPr>
            <p:spPr>
              <a:xfrm>
                <a:off x="2895600" y="1066800"/>
                <a:ext cx="1600200" cy="34657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Core </a:t>
                </a:r>
                <a:r>
                  <a:rPr lang="en-US" sz="1600" dirty="0" smtClean="0"/>
                  <a:t>1</a:t>
                </a:r>
                <a:endParaRPr lang="en-US" sz="1600" dirty="0"/>
              </a:p>
            </p:txBody>
          </p:sp>
          <p:sp>
            <p:nvSpPr>
              <p:cNvPr id="386" name="Rounded Rectangle 385"/>
              <p:cNvSpPr/>
              <p:nvPr/>
            </p:nvSpPr>
            <p:spPr>
              <a:xfrm>
                <a:off x="4648200" y="1066800"/>
                <a:ext cx="1600200" cy="34657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Core </a:t>
                </a:r>
                <a:r>
                  <a:rPr lang="en-US" sz="1600" dirty="0" smtClean="0"/>
                  <a:t> 2</a:t>
                </a:r>
                <a:endParaRPr lang="en-US" sz="1600" dirty="0"/>
              </a:p>
            </p:txBody>
          </p:sp>
          <p:sp>
            <p:nvSpPr>
              <p:cNvPr id="387" name="Rounded Rectangle 386"/>
              <p:cNvSpPr/>
              <p:nvPr/>
            </p:nvSpPr>
            <p:spPr>
              <a:xfrm>
                <a:off x="6366164" y="1066800"/>
                <a:ext cx="1600200" cy="34657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Core 3 </a:t>
                </a:r>
                <a:endParaRPr lang="en-US" sz="1600" dirty="0"/>
              </a:p>
            </p:txBody>
          </p:sp>
          <p:sp>
            <p:nvSpPr>
              <p:cNvPr id="388" name="Rounded Rectangle 387"/>
              <p:cNvSpPr/>
              <p:nvPr/>
            </p:nvSpPr>
            <p:spPr>
              <a:xfrm>
                <a:off x="1143000" y="4953000"/>
                <a:ext cx="1600200" cy="34657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Core 4 </a:t>
                </a:r>
                <a:endParaRPr lang="en-US" sz="1600" dirty="0"/>
              </a:p>
            </p:txBody>
          </p:sp>
          <p:sp>
            <p:nvSpPr>
              <p:cNvPr id="389" name="Rounded Rectangle 388"/>
              <p:cNvSpPr/>
              <p:nvPr/>
            </p:nvSpPr>
            <p:spPr>
              <a:xfrm>
                <a:off x="2895600" y="4953000"/>
                <a:ext cx="1600200" cy="34657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Core </a:t>
                </a:r>
                <a:r>
                  <a:rPr lang="en-US" sz="1600" dirty="0" smtClean="0"/>
                  <a:t>5</a:t>
                </a:r>
                <a:endParaRPr lang="en-US" sz="1600" dirty="0"/>
              </a:p>
            </p:txBody>
          </p:sp>
          <p:sp>
            <p:nvSpPr>
              <p:cNvPr id="390" name="Rounded Rectangle 389"/>
              <p:cNvSpPr/>
              <p:nvPr/>
            </p:nvSpPr>
            <p:spPr>
              <a:xfrm>
                <a:off x="4648200" y="4953000"/>
                <a:ext cx="1600200" cy="34657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Core </a:t>
                </a:r>
                <a:r>
                  <a:rPr lang="en-US" sz="1600" dirty="0" smtClean="0"/>
                  <a:t> 6</a:t>
                </a:r>
                <a:endParaRPr lang="en-US" sz="1600" dirty="0"/>
              </a:p>
            </p:txBody>
          </p:sp>
          <p:sp>
            <p:nvSpPr>
              <p:cNvPr id="391" name="Rounded Rectangle 390"/>
              <p:cNvSpPr/>
              <p:nvPr/>
            </p:nvSpPr>
            <p:spPr>
              <a:xfrm>
                <a:off x="6366164" y="4953000"/>
                <a:ext cx="1600200" cy="34657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Core 7 </a:t>
                </a:r>
                <a:endParaRPr lang="en-US" sz="1600" dirty="0"/>
              </a:p>
            </p:txBody>
          </p:sp>
          <p:cxnSp>
            <p:nvCxnSpPr>
              <p:cNvPr id="392" name="Straight Connector 391"/>
              <p:cNvCxnSpPr/>
              <p:nvPr/>
            </p:nvCxnSpPr>
            <p:spPr>
              <a:xfrm>
                <a:off x="5410200" y="4419601"/>
                <a:ext cx="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>
                <a:off x="3657600" y="4419601"/>
                <a:ext cx="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/>
              <p:nvPr/>
            </p:nvCxnSpPr>
            <p:spPr>
              <a:xfrm>
                <a:off x="1905000" y="4419601"/>
                <a:ext cx="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>
                <a:off x="7162800" y="4419601"/>
                <a:ext cx="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5410200" y="1413370"/>
                <a:ext cx="0" cy="4916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3657600" y="1413370"/>
                <a:ext cx="0" cy="4916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>
                <a:off x="1905000" y="1413370"/>
                <a:ext cx="0" cy="4916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/>
              <p:cNvCxnSpPr/>
              <p:nvPr/>
            </p:nvCxnSpPr>
            <p:spPr>
              <a:xfrm>
                <a:off x="7162800" y="1413370"/>
                <a:ext cx="0" cy="4916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6" name="TextBox 355"/>
            <p:cNvSpPr txBox="1"/>
            <p:nvPr/>
          </p:nvSpPr>
          <p:spPr>
            <a:xfrm>
              <a:off x="4584700" y="426571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6341398" y="426720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4584700" y="510093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1400" dirty="0"/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6341398" y="510242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15</a:t>
              </a:r>
              <a:endParaRPr lang="en-US" sz="1400" dirty="0"/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1079500" y="510093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12</a:t>
              </a:r>
              <a:endParaRPr lang="en-US" sz="1400" dirty="0"/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2836198" y="510242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13</a:t>
              </a:r>
              <a:endParaRPr lang="en-US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algn="l"/>
            <a:r>
              <a:rPr lang="en-US" sz="3600" dirty="0" smtClean="0"/>
              <a:t>Access Policy</a:t>
            </a:r>
            <a:endParaRPr lang="en-US" sz="3600" dirty="0"/>
          </a:p>
        </p:txBody>
      </p:sp>
      <p:sp>
        <p:nvSpPr>
          <p:cNvPr id="310" name="7-Point Star 309"/>
          <p:cNvSpPr/>
          <p:nvPr/>
        </p:nvSpPr>
        <p:spPr>
          <a:xfrm>
            <a:off x="6248400" y="2670386"/>
            <a:ext cx="571500" cy="491914"/>
          </a:xfrm>
          <a:prstGeom prst="star7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49" name="Group 6148"/>
          <p:cNvGrpSpPr/>
          <p:nvPr/>
        </p:nvGrpSpPr>
        <p:grpSpPr>
          <a:xfrm>
            <a:off x="180240" y="533400"/>
            <a:ext cx="5610960" cy="1794371"/>
            <a:chOff x="180240" y="533400"/>
            <a:chExt cx="5610960" cy="1794371"/>
          </a:xfrm>
        </p:grpSpPr>
        <p:grpSp>
          <p:nvGrpSpPr>
            <p:cNvPr id="295" name="Group 294"/>
            <p:cNvGrpSpPr/>
            <p:nvPr/>
          </p:nvGrpSpPr>
          <p:grpSpPr>
            <a:xfrm>
              <a:off x="4559300" y="1810642"/>
              <a:ext cx="850900" cy="517129"/>
              <a:chOff x="4559300" y="2442071"/>
              <a:chExt cx="850900" cy="517129"/>
            </a:xfrm>
          </p:grpSpPr>
          <p:sp>
            <p:nvSpPr>
              <p:cNvPr id="296" name="Straight Connector 295"/>
              <p:cNvSpPr/>
              <p:nvPr/>
            </p:nvSpPr>
            <p:spPr>
              <a:xfrm flipH="1">
                <a:off x="4889500" y="2442071"/>
                <a:ext cx="520700" cy="2353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txBody>
              <a:bodyPr vert="horz" wrap="none" lIns="63000" tIns="18000" rIns="63000" bIns="18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IN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297" name="Freeform 296"/>
              <p:cNvSpPr/>
              <p:nvPr/>
            </p:nvSpPr>
            <p:spPr>
              <a:xfrm>
                <a:off x="4559300" y="2527200"/>
                <a:ext cx="432000" cy="4320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olid"/>
              </a:ln>
            </p:spPr>
            <p:txBody>
              <a:bodyPr vert="horz" wrap="none" lIns="66600" tIns="21600" rIns="66600" bIns="216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IN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Lohit Hindi" pitchFamily="2"/>
                </a:endParaRPr>
              </a:p>
            </p:txBody>
          </p:sp>
        </p:grpSp>
        <p:sp>
          <p:nvSpPr>
            <p:cNvPr id="6147" name="TextBox 6146"/>
            <p:cNvSpPr txBox="1"/>
            <p:nvPr/>
          </p:nvSpPr>
          <p:spPr>
            <a:xfrm>
              <a:off x="180240" y="533400"/>
              <a:ext cx="5610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1. Fast Access : Searching in </a:t>
              </a:r>
              <a:r>
                <a:rPr lang="en-US" sz="2400" dirty="0"/>
                <a:t>Local Bank </a:t>
              </a:r>
            </a:p>
          </p:txBody>
        </p:sp>
      </p:grpSp>
      <p:grpSp>
        <p:nvGrpSpPr>
          <p:cNvPr id="6150" name="Group 6149"/>
          <p:cNvGrpSpPr/>
          <p:nvPr/>
        </p:nvGrpSpPr>
        <p:grpSpPr>
          <a:xfrm>
            <a:off x="3429000" y="914400"/>
            <a:ext cx="5575565" cy="1908670"/>
            <a:chOff x="3429000" y="914400"/>
            <a:chExt cx="5575565" cy="1908670"/>
          </a:xfrm>
        </p:grpSpPr>
        <p:sp>
          <p:nvSpPr>
            <p:cNvPr id="298" name="Straight Connector 297"/>
            <p:cNvSpPr/>
            <p:nvPr/>
          </p:nvSpPr>
          <p:spPr>
            <a:xfrm>
              <a:off x="5410200" y="1794693"/>
              <a:ext cx="1016609" cy="102837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olid"/>
              <a:tailEnd type="arrow"/>
            </a:ln>
          </p:spPr>
          <p:txBody>
            <a:bodyPr vert="horz" wrap="none" lIns="63000" tIns="18000" rIns="63000" bIns="18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IN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3429000" y="914400"/>
              <a:ext cx="5575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r>
                <a:rPr lang="en-US" sz="2400" dirty="0" smtClean="0"/>
                <a:t>. Call Home : Searching in Home Bank</a:t>
              </a:r>
              <a:endParaRPr lang="en-US" sz="2400" dirty="0"/>
            </a:p>
          </p:txBody>
        </p:sp>
      </p:grpSp>
      <p:grpSp>
        <p:nvGrpSpPr>
          <p:cNvPr id="6151" name="Group 6150"/>
          <p:cNvGrpSpPr/>
          <p:nvPr/>
        </p:nvGrpSpPr>
        <p:grpSpPr>
          <a:xfrm>
            <a:off x="641703" y="2730300"/>
            <a:ext cx="5892447" cy="3518100"/>
            <a:chOff x="641703" y="2730300"/>
            <a:chExt cx="5892447" cy="3518100"/>
          </a:xfrm>
        </p:grpSpPr>
        <p:grpSp>
          <p:nvGrpSpPr>
            <p:cNvPr id="6144" name="Group 6143"/>
            <p:cNvGrpSpPr/>
            <p:nvPr/>
          </p:nvGrpSpPr>
          <p:grpSpPr>
            <a:xfrm>
              <a:off x="1054100" y="2730300"/>
              <a:ext cx="5480050" cy="2108400"/>
              <a:chOff x="1066800" y="3378000"/>
              <a:chExt cx="5480050" cy="2108400"/>
            </a:xfrm>
          </p:grpSpPr>
          <p:sp>
            <p:nvSpPr>
              <p:cNvPr id="299" name="Freeform 298"/>
              <p:cNvSpPr/>
              <p:nvPr/>
            </p:nvSpPr>
            <p:spPr>
              <a:xfrm>
                <a:off x="2819400" y="3378000"/>
                <a:ext cx="432000" cy="4320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olid"/>
              </a:ln>
            </p:spPr>
            <p:txBody>
              <a:bodyPr vert="horz" wrap="none" lIns="66600" tIns="21600" rIns="66600" bIns="216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IN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315" name="Freeform 314"/>
              <p:cNvSpPr/>
              <p:nvPr/>
            </p:nvSpPr>
            <p:spPr>
              <a:xfrm>
                <a:off x="1066800" y="4216200"/>
                <a:ext cx="432000" cy="4320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olid"/>
              </a:ln>
            </p:spPr>
            <p:txBody>
              <a:bodyPr vert="horz" wrap="none" lIns="66600" tIns="21600" rIns="66600" bIns="216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IN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316" name="Freeform 315"/>
              <p:cNvSpPr/>
              <p:nvPr/>
            </p:nvSpPr>
            <p:spPr>
              <a:xfrm>
                <a:off x="4572000" y="5054400"/>
                <a:ext cx="432000" cy="4320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olid"/>
              </a:ln>
            </p:spPr>
            <p:txBody>
              <a:bodyPr vert="horz" wrap="none" lIns="66600" tIns="21600" rIns="66600" bIns="216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IN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317" name="Straight Connector 316"/>
              <p:cNvSpPr/>
              <p:nvPr/>
            </p:nvSpPr>
            <p:spPr>
              <a:xfrm flipH="1">
                <a:off x="1384300" y="3614799"/>
                <a:ext cx="5029809" cy="80480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tailEnd type="arrow"/>
              </a:ln>
            </p:spPr>
            <p:txBody>
              <a:bodyPr vert="horz" wrap="none" lIns="63000" tIns="18000" rIns="63000" bIns="18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IN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318" name="Straight Connector 317"/>
              <p:cNvSpPr/>
              <p:nvPr/>
            </p:nvSpPr>
            <p:spPr>
              <a:xfrm flipH="1" flipV="1">
                <a:off x="3124199" y="3581400"/>
                <a:ext cx="3289909" cy="1260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tailEnd type="arrow"/>
              </a:ln>
            </p:spPr>
            <p:txBody>
              <a:bodyPr vert="horz" wrap="none" lIns="63000" tIns="18000" rIns="63000" bIns="18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IN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319" name="Straight Connector 318"/>
              <p:cNvSpPr/>
              <p:nvPr/>
            </p:nvSpPr>
            <p:spPr>
              <a:xfrm flipH="1">
                <a:off x="4878100" y="3695700"/>
                <a:ext cx="1668750" cy="145572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tailEnd type="arrow"/>
              </a:ln>
            </p:spPr>
            <p:txBody>
              <a:bodyPr vert="horz" wrap="none" lIns="63000" tIns="18000" rIns="63000" bIns="18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IN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Lohit Hindi" pitchFamily="2"/>
                </a:endParaRPr>
              </a:p>
            </p:txBody>
          </p:sp>
        </p:grpSp>
        <p:sp>
          <p:nvSpPr>
            <p:cNvPr id="353" name="TextBox 352"/>
            <p:cNvSpPr txBox="1"/>
            <p:nvPr/>
          </p:nvSpPr>
          <p:spPr>
            <a:xfrm>
              <a:off x="641703" y="5786735"/>
              <a:ext cx="4757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3. Parallel Access to Moved States</a:t>
              </a:r>
              <a:endParaRPr lang="en-US" sz="2400" dirty="0"/>
            </a:p>
          </p:txBody>
        </p:sp>
      </p:grpSp>
      <p:sp>
        <p:nvSpPr>
          <p:cNvPr id="360" name="Rounded Rectangle 359"/>
          <p:cNvSpPr/>
          <p:nvPr/>
        </p:nvSpPr>
        <p:spPr>
          <a:xfrm>
            <a:off x="4648200" y="1447800"/>
            <a:ext cx="1600200" cy="34657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1002">
            <a:schemeClr val="dk1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Core </a:t>
            </a:r>
            <a:r>
              <a:rPr lang="en-US" sz="1600" dirty="0" smtClean="0"/>
              <a:t> 2</a:t>
            </a:r>
            <a:endParaRPr lang="en-US" sz="1600" dirty="0"/>
          </a:p>
        </p:txBody>
      </p:sp>
      <p:grpSp>
        <p:nvGrpSpPr>
          <p:cNvPr id="308" name="Group 307"/>
          <p:cNvGrpSpPr/>
          <p:nvPr/>
        </p:nvGrpSpPr>
        <p:grpSpPr>
          <a:xfrm>
            <a:off x="180240" y="533400"/>
            <a:ext cx="5610960" cy="1803600"/>
            <a:chOff x="180240" y="533400"/>
            <a:chExt cx="5610960" cy="1803600"/>
          </a:xfrm>
        </p:grpSpPr>
        <p:grpSp>
          <p:nvGrpSpPr>
            <p:cNvPr id="301" name="Group 300"/>
            <p:cNvGrpSpPr/>
            <p:nvPr/>
          </p:nvGrpSpPr>
          <p:grpSpPr>
            <a:xfrm>
              <a:off x="4559300" y="1822027"/>
              <a:ext cx="850900" cy="514973"/>
              <a:chOff x="4559300" y="1974427"/>
              <a:chExt cx="850900" cy="514973"/>
            </a:xfrm>
          </p:grpSpPr>
          <p:sp>
            <p:nvSpPr>
              <p:cNvPr id="959" name="Straight Connector 958"/>
              <p:cNvSpPr/>
              <p:nvPr/>
            </p:nvSpPr>
            <p:spPr>
              <a:xfrm flipH="1">
                <a:off x="4889500" y="1974427"/>
                <a:ext cx="520700" cy="2353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txBody>
              <a:bodyPr vert="horz" wrap="none" lIns="63000" tIns="18000" rIns="63000" bIns="18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IN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960" name="Freeform 959"/>
              <p:cNvSpPr/>
              <p:nvPr/>
            </p:nvSpPr>
            <p:spPr>
              <a:xfrm>
                <a:off x="4559300" y="2057400"/>
                <a:ext cx="432000" cy="4320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olid"/>
              </a:ln>
            </p:spPr>
            <p:txBody>
              <a:bodyPr vert="horz" wrap="none" lIns="66600" tIns="21600" rIns="66600" bIns="216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IN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Lohit Hindi" pitchFamily="2"/>
                </a:endParaRPr>
              </a:p>
            </p:txBody>
          </p:sp>
        </p:grpSp>
        <p:sp>
          <p:nvSpPr>
            <p:cNvPr id="961" name="TextBox 960"/>
            <p:cNvSpPr txBox="1"/>
            <p:nvPr/>
          </p:nvSpPr>
          <p:spPr>
            <a:xfrm>
              <a:off x="180240" y="533400"/>
              <a:ext cx="5610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1. Fast Access : Searching in </a:t>
              </a:r>
              <a:r>
                <a:rPr lang="en-US" sz="2400" dirty="0"/>
                <a:t>Local Bank </a:t>
              </a:r>
            </a:p>
          </p:txBody>
        </p:sp>
      </p:grpSp>
      <p:pic>
        <p:nvPicPr>
          <p:cNvPr id="8195" name="Picture 3" descr="C:\Users\KARTHEEK\Pictures\HKState-PTR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154" y="3162300"/>
            <a:ext cx="5958292" cy="10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C:\Users\KARTHEEK\Pictures\HKState-PTR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4927"/>
            <a:ext cx="6978468" cy="95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KARTHEEK\Pictures\HKState-PTR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16881"/>
            <a:ext cx="6978468" cy="60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1" name="Group 310"/>
          <p:cNvGrpSpPr/>
          <p:nvPr/>
        </p:nvGrpSpPr>
        <p:grpSpPr>
          <a:xfrm>
            <a:off x="1066800" y="816880"/>
            <a:ext cx="7391400" cy="5812520"/>
            <a:chOff x="1066800" y="816880"/>
            <a:chExt cx="7391400" cy="5812520"/>
          </a:xfrm>
        </p:grpSpPr>
        <p:grpSp>
          <p:nvGrpSpPr>
            <p:cNvPr id="6152" name="Group 6151"/>
            <p:cNvGrpSpPr/>
            <p:nvPr/>
          </p:nvGrpSpPr>
          <p:grpSpPr>
            <a:xfrm>
              <a:off x="2789599" y="1884480"/>
              <a:ext cx="5668601" cy="4744920"/>
              <a:chOff x="2789599" y="1884480"/>
              <a:chExt cx="5668601" cy="4744920"/>
            </a:xfrm>
          </p:grpSpPr>
          <p:grpSp>
            <p:nvGrpSpPr>
              <p:cNvPr id="6145" name="Group 6144"/>
              <p:cNvGrpSpPr/>
              <p:nvPr/>
            </p:nvGrpSpPr>
            <p:grpSpPr>
              <a:xfrm>
                <a:off x="2789599" y="1884480"/>
                <a:ext cx="3936901" cy="2954220"/>
                <a:chOff x="2802299" y="2532180"/>
                <a:chExt cx="3936901" cy="2954220"/>
              </a:xfrm>
            </p:grpSpPr>
            <p:sp>
              <p:nvSpPr>
                <p:cNvPr id="339" name="Freeform 338"/>
                <p:cNvSpPr/>
                <p:nvPr/>
              </p:nvSpPr>
              <p:spPr>
                <a:xfrm>
                  <a:off x="2802299" y="2542763"/>
                  <a:ext cx="432000" cy="43200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</a:ln>
              </p:spPr>
              <p:txBody>
                <a:bodyPr vert="horz" wrap="none" lIns="66600" tIns="21600" rIns="66600" bIns="2160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IN" sz="1800" b="0" i="0" u="none" strike="noStrike" kern="1200">
                    <a:ln>
                      <a:noFill/>
                    </a:ln>
                    <a:latin typeface="Arial" pitchFamily="18"/>
                    <a:ea typeface="DejaVu Sans" pitchFamily="2"/>
                    <a:cs typeface="Lohit Hindi" pitchFamily="2"/>
                  </a:endParaRPr>
                </a:p>
              </p:txBody>
            </p:sp>
            <p:sp>
              <p:nvSpPr>
                <p:cNvPr id="340" name="Freeform 339"/>
                <p:cNvSpPr/>
                <p:nvPr/>
              </p:nvSpPr>
              <p:spPr>
                <a:xfrm>
                  <a:off x="6296940" y="2532180"/>
                  <a:ext cx="432000" cy="43200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</a:ln>
              </p:spPr>
              <p:txBody>
                <a:bodyPr vert="horz" wrap="none" lIns="66600" tIns="21600" rIns="66600" bIns="2160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IN" sz="1800" b="0" i="0" u="none" strike="noStrike" kern="1200">
                    <a:ln>
                      <a:noFill/>
                    </a:ln>
                    <a:latin typeface="Arial" pitchFamily="18"/>
                    <a:ea typeface="DejaVu Sans" pitchFamily="2"/>
                    <a:cs typeface="Lohit Hindi" pitchFamily="2"/>
                  </a:endParaRPr>
                </a:p>
              </p:txBody>
            </p:sp>
            <p:sp>
              <p:nvSpPr>
                <p:cNvPr id="341" name="Freeform 340"/>
                <p:cNvSpPr/>
                <p:nvPr/>
              </p:nvSpPr>
              <p:spPr>
                <a:xfrm>
                  <a:off x="2819400" y="5029200"/>
                  <a:ext cx="432000" cy="43200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</a:ln>
              </p:spPr>
              <p:txBody>
                <a:bodyPr vert="horz" wrap="none" lIns="66600" tIns="21600" rIns="66600" bIns="2160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IN" sz="1800" b="0" i="0" u="none" strike="noStrike" kern="1200">
                    <a:ln>
                      <a:noFill/>
                    </a:ln>
                    <a:latin typeface="Arial" pitchFamily="18"/>
                    <a:ea typeface="DejaVu Sans" pitchFamily="2"/>
                    <a:cs typeface="Lohit Hindi" pitchFamily="2"/>
                  </a:endParaRPr>
                </a:p>
              </p:txBody>
            </p:sp>
            <p:sp>
              <p:nvSpPr>
                <p:cNvPr id="342" name="Straight Connector 341"/>
                <p:cNvSpPr/>
                <p:nvPr/>
              </p:nvSpPr>
              <p:spPr>
                <a:xfrm flipH="1">
                  <a:off x="3124198" y="3695700"/>
                  <a:ext cx="3403601" cy="1559122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prstDash val="solid"/>
                  <a:tailEnd type="arrow"/>
                </a:ln>
              </p:spPr>
              <p:txBody>
                <a:bodyPr vert="horz" wrap="none" lIns="63000" tIns="18000" rIns="63000" bIns="1800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IN" sz="1800" b="0" i="0" u="none" strike="noStrike" kern="1200">
                    <a:ln>
                      <a:noFill/>
                    </a:ln>
                    <a:latin typeface="Arial" pitchFamily="18"/>
                    <a:ea typeface="DejaVu Sans" pitchFamily="2"/>
                    <a:cs typeface="Lohit Hindi" pitchFamily="2"/>
                  </a:endParaRPr>
                </a:p>
              </p:txBody>
            </p:sp>
            <p:sp>
              <p:nvSpPr>
                <p:cNvPr id="343" name="Straight Connector 342"/>
                <p:cNvSpPr/>
                <p:nvPr/>
              </p:nvSpPr>
              <p:spPr>
                <a:xfrm flipH="1" flipV="1">
                  <a:off x="3136899" y="2743198"/>
                  <a:ext cx="3277210" cy="838202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prstDash val="solid"/>
                  <a:tailEnd type="arrow"/>
                </a:ln>
              </p:spPr>
              <p:txBody>
                <a:bodyPr vert="horz" wrap="none" lIns="63000" tIns="18000" rIns="63000" bIns="1800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IN" sz="1800" b="0" i="0" u="none" strike="noStrike" kern="1200">
                    <a:ln>
                      <a:noFill/>
                    </a:ln>
                    <a:latin typeface="Arial" pitchFamily="18"/>
                    <a:ea typeface="DejaVu Sans" pitchFamily="2"/>
                    <a:cs typeface="Lohit Hindi" pitchFamily="2"/>
                  </a:endParaRPr>
                </a:p>
              </p:txBody>
            </p:sp>
            <p:sp>
              <p:nvSpPr>
                <p:cNvPr id="344" name="Straight Connector 343"/>
                <p:cNvSpPr/>
                <p:nvPr/>
              </p:nvSpPr>
              <p:spPr>
                <a:xfrm flipH="1" flipV="1">
                  <a:off x="6523200" y="2857500"/>
                  <a:ext cx="0" cy="61327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prstDash val="solid"/>
                  <a:tailEnd type="arrow"/>
                </a:ln>
              </p:spPr>
              <p:txBody>
                <a:bodyPr vert="horz" wrap="none" lIns="63000" tIns="18000" rIns="63000" bIns="18000" anchor="ctr" anchorCtr="0" compatLnSpc="0"/>
                <a:lstStyle/>
                <a:p>
                  <a:pPr hangingPunct="0"/>
                  <a:endParaRPr lang="en-IN">
                    <a:latin typeface="Arial" pitchFamily="18"/>
                    <a:ea typeface="DejaVu Sans" pitchFamily="2"/>
                    <a:cs typeface="Lohit Hindi" pitchFamily="2"/>
                  </a:endParaRPr>
                </a:p>
              </p:txBody>
            </p:sp>
            <p:sp>
              <p:nvSpPr>
                <p:cNvPr id="345" name="Freeform 344"/>
                <p:cNvSpPr/>
                <p:nvPr/>
              </p:nvSpPr>
              <p:spPr>
                <a:xfrm>
                  <a:off x="6307200" y="5054400"/>
                  <a:ext cx="432000" cy="432000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</a:ln>
              </p:spPr>
              <p:txBody>
                <a:bodyPr vert="horz" wrap="none" lIns="66600" tIns="21600" rIns="66600" bIns="2160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IN" sz="1800" b="0" i="0" u="none" strike="noStrike" kern="1200">
                    <a:ln>
                      <a:noFill/>
                    </a:ln>
                    <a:latin typeface="Arial" pitchFamily="18"/>
                    <a:ea typeface="DejaVu Sans" pitchFamily="2"/>
                    <a:cs typeface="Lohit Hindi" pitchFamily="2"/>
                  </a:endParaRPr>
                </a:p>
              </p:txBody>
            </p:sp>
            <p:sp>
              <p:nvSpPr>
                <p:cNvPr id="346" name="Straight Connector 345"/>
                <p:cNvSpPr/>
                <p:nvPr/>
              </p:nvSpPr>
              <p:spPr>
                <a:xfrm flipH="1">
                  <a:off x="6523200" y="3695700"/>
                  <a:ext cx="4600" cy="144780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prstDash val="solid"/>
                  <a:tailEnd type="arrow"/>
                </a:ln>
              </p:spPr>
              <p:txBody>
                <a:bodyPr vert="horz" wrap="none" lIns="63000" tIns="18000" rIns="63000" bIns="18000" anchor="ctr" anchorCtr="0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IN" sz="1800" b="0" i="0" u="none" strike="noStrike" kern="1200">
                    <a:ln>
                      <a:noFill/>
                    </a:ln>
                    <a:latin typeface="Arial" pitchFamily="18"/>
                    <a:ea typeface="DejaVu Sans" pitchFamily="2"/>
                    <a:cs typeface="Lohit Hindi" pitchFamily="2"/>
                  </a:endParaRPr>
                </a:p>
              </p:txBody>
            </p:sp>
          </p:grpSp>
          <p:sp>
            <p:nvSpPr>
              <p:cNvPr id="354" name="TextBox 353"/>
              <p:cNvSpPr txBox="1"/>
              <p:nvPr/>
            </p:nvSpPr>
            <p:spPr>
              <a:xfrm>
                <a:off x="3918303" y="6167735"/>
                <a:ext cx="4539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r>
                  <a:rPr lang="en-US" sz="2400" dirty="0" smtClean="0"/>
                  <a:t>. Parallel </a:t>
                </a:r>
                <a:r>
                  <a:rPr lang="en-US" sz="2400" dirty="0"/>
                  <a:t>Access </a:t>
                </a:r>
                <a:r>
                  <a:rPr lang="en-US" sz="2400" dirty="0" smtClean="0"/>
                  <a:t>to None States</a:t>
                </a:r>
                <a:endParaRPr lang="en-US" sz="2400" dirty="0"/>
              </a:p>
            </p:txBody>
          </p:sp>
        </p:grpSp>
        <p:pic>
          <p:nvPicPr>
            <p:cNvPr id="8202" name="Picture 10" descr="C:\Users\KARTHEEK\Pictures\HKState-PTRblu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816880"/>
              <a:ext cx="6978468" cy="601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9" name="Content Placeholder 30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64" name="Title 1"/>
          <p:cNvSpPr txBox="1">
            <a:spLocks/>
          </p:cNvSpPr>
          <p:nvPr/>
        </p:nvSpPr>
        <p:spPr>
          <a:xfrm>
            <a:off x="457200" y="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Proposed Algorithm</a:t>
            </a:r>
            <a:endParaRPr lang="en-US" sz="3600" dirty="0"/>
          </a:p>
        </p:txBody>
      </p:sp>
      <p:grpSp>
        <p:nvGrpSpPr>
          <p:cNvPr id="314" name="Group 313"/>
          <p:cNvGrpSpPr/>
          <p:nvPr/>
        </p:nvGrpSpPr>
        <p:grpSpPr>
          <a:xfrm>
            <a:off x="928556" y="567673"/>
            <a:ext cx="7301044" cy="880127"/>
            <a:chOff x="928556" y="567673"/>
            <a:chExt cx="7301044" cy="880127"/>
          </a:xfrm>
        </p:grpSpPr>
        <p:sp>
          <p:nvSpPr>
            <p:cNvPr id="966" name="Rounded Rectangle 965"/>
            <p:cNvSpPr/>
            <p:nvPr/>
          </p:nvSpPr>
          <p:spPr>
            <a:xfrm>
              <a:off x="928556" y="567673"/>
              <a:ext cx="7301044" cy="727727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Off Chip Memory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13" name="Straight Arrow Connector 312"/>
            <p:cNvCxnSpPr>
              <a:stCxn id="360" idx="0"/>
              <a:endCxn id="966" idx="2"/>
            </p:cNvCxnSpPr>
            <p:nvPr/>
          </p:nvCxnSpPr>
          <p:spPr>
            <a:xfrm flipH="1" flipV="1">
              <a:off x="4579078" y="1295400"/>
              <a:ext cx="869222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9" name="Oval 968"/>
          <p:cNvSpPr/>
          <p:nvPr/>
        </p:nvSpPr>
        <p:spPr>
          <a:xfrm>
            <a:off x="6917694" y="910537"/>
            <a:ext cx="168906" cy="1562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" name="Oval 971"/>
          <p:cNvSpPr/>
          <p:nvPr/>
        </p:nvSpPr>
        <p:spPr>
          <a:xfrm>
            <a:off x="4672000" y="2022348"/>
            <a:ext cx="168906" cy="1562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TextBox 972"/>
          <p:cNvSpPr txBox="1"/>
          <p:nvPr/>
        </p:nvSpPr>
        <p:spPr>
          <a:xfrm>
            <a:off x="1906169" y="5824835"/>
            <a:ext cx="5306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Initaially</a:t>
            </a:r>
            <a:r>
              <a:rPr lang="en-US" sz="2400" dirty="0" smtClean="0">
                <a:solidFill>
                  <a:srgbClr val="FF0000"/>
                </a:solidFill>
              </a:rPr>
              <a:t> Place it in Local Cache Bank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3" decel="3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" grpId="0" build="p"/>
      <p:bldP spid="2" grpId="0"/>
      <p:bldP spid="310" grpId="0" animBg="1"/>
      <p:bldP spid="360" grpId="0" animBg="1"/>
      <p:bldP spid="964" grpId="0"/>
      <p:bldP spid="969" grpId="0" animBg="1"/>
      <p:bldP spid="9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algn="l"/>
            <a:r>
              <a:rPr lang="en-US" sz="3600" dirty="0" smtClean="0"/>
              <a:t>Update </a:t>
            </a:r>
            <a:r>
              <a:rPr lang="en-US" sz="3600" dirty="0"/>
              <a:t>Policy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000" dirty="0"/>
              <a:t>Keeping updated HKState-PTRs is very critical for ensuring accuracy. There are </a:t>
            </a:r>
            <a:r>
              <a:rPr lang="en-US" sz="2000" b="1" dirty="0"/>
              <a:t>three </a:t>
            </a:r>
            <a:r>
              <a:rPr lang="en-US" sz="2000" b="1" dirty="0" smtClean="0"/>
              <a:t>actions </a:t>
            </a:r>
            <a:r>
              <a:rPr lang="en-US" sz="2000" dirty="0"/>
              <a:t>that may arise update in HKState-PTR</a:t>
            </a:r>
            <a:r>
              <a:rPr lang="en-US" sz="2000" dirty="0" smtClean="0"/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9209" y="1902831"/>
            <a:ext cx="1664940" cy="762000"/>
            <a:chOff x="1004" y="229603"/>
            <a:chExt cx="2350740" cy="1175370"/>
          </a:xfrm>
          <a:scene3d>
            <a:camera prst="orthographicFront"/>
            <a:lightRig rig="flat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1004" y="229603"/>
              <a:ext cx="2350740" cy="1175370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35429" y="264028"/>
              <a:ext cx="2281890" cy="110652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/>
                <a:t>An insertion into a NUCA bank </a:t>
              </a:r>
              <a:endParaRPr lang="en-US" sz="1600" kern="1200" dirty="0"/>
            </a:p>
          </p:txBody>
        </p:sp>
      </p:grpSp>
      <p:sp>
        <p:nvSpPr>
          <p:cNvPr id="31" name="Rounded Rectangle 9"/>
          <p:cNvSpPr/>
          <p:nvPr/>
        </p:nvSpPr>
        <p:spPr>
          <a:xfrm>
            <a:off x="963782" y="5065680"/>
            <a:ext cx="1811742" cy="11065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25400" rIns="38100" bIns="25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971800" y="1902831"/>
            <a:ext cx="1664940" cy="762000"/>
            <a:chOff x="2939429" y="229603"/>
            <a:chExt cx="2350740" cy="1175370"/>
          </a:xfrm>
          <a:scene3d>
            <a:camera prst="orthographicFront"/>
            <a:lightRig rig="flat" dir="t"/>
          </a:scene3d>
        </p:grpSpPr>
        <p:sp>
          <p:nvSpPr>
            <p:cNvPr id="28" name="Rounded Rectangle 27"/>
            <p:cNvSpPr/>
            <p:nvPr/>
          </p:nvSpPr>
          <p:spPr>
            <a:xfrm>
              <a:off x="2939429" y="229603"/>
              <a:ext cx="2350740" cy="1175370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ounded Rectangle 11"/>
            <p:cNvSpPr/>
            <p:nvPr/>
          </p:nvSpPr>
          <p:spPr>
            <a:xfrm>
              <a:off x="2973854" y="264028"/>
              <a:ext cx="2281890" cy="110652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/>
                <a:t>An eviction from a NUCA bank</a:t>
              </a:r>
              <a:endParaRPr lang="en-US" sz="1600" kern="1200" dirty="0"/>
            </a:p>
          </p:txBody>
        </p:sp>
      </p:grpSp>
      <p:sp>
        <p:nvSpPr>
          <p:cNvPr id="25" name="Rounded Rectangle 16"/>
          <p:cNvSpPr/>
          <p:nvPr/>
        </p:nvSpPr>
        <p:spPr>
          <a:xfrm>
            <a:off x="3749807" y="5028080"/>
            <a:ext cx="1811742" cy="11065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25400" rIns="38100" bIns="25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1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3600" y="1902831"/>
            <a:ext cx="1664940" cy="762000"/>
            <a:chOff x="5877855" y="229603"/>
            <a:chExt cx="2350740" cy="1175370"/>
          </a:xfrm>
          <a:scene3d>
            <a:camera prst="orthographicFront"/>
            <a:lightRig rig="flat" dir="t"/>
          </a:scene3d>
        </p:grpSpPr>
        <p:sp>
          <p:nvSpPr>
            <p:cNvPr id="22" name="Rounded Rectangle 21"/>
            <p:cNvSpPr/>
            <p:nvPr/>
          </p:nvSpPr>
          <p:spPr>
            <a:xfrm>
              <a:off x="5877855" y="229603"/>
              <a:ext cx="2350740" cy="1175370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ounded Rectangle 18"/>
            <p:cNvSpPr/>
            <p:nvPr/>
          </p:nvSpPr>
          <p:spPr>
            <a:xfrm>
              <a:off x="5912280" y="264028"/>
              <a:ext cx="2281890" cy="110652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/>
                <a:t>A migration movement</a:t>
              </a:r>
              <a:endParaRPr lang="en-US" sz="1600" kern="1200" dirty="0"/>
            </a:p>
          </p:txBody>
        </p:sp>
      </p:grpSp>
      <p:sp>
        <p:nvSpPr>
          <p:cNvPr id="19" name="Rounded Rectangle 23"/>
          <p:cNvSpPr/>
          <p:nvPr/>
        </p:nvSpPr>
        <p:spPr>
          <a:xfrm>
            <a:off x="6840633" y="5028080"/>
            <a:ext cx="1811742" cy="11065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25400" rIns="38100" bIns="25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kern="1200"/>
          </a:p>
        </p:txBody>
      </p:sp>
      <p:grpSp>
        <p:nvGrpSpPr>
          <p:cNvPr id="50" name="Group 49"/>
          <p:cNvGrpSpPr/>
          <p:nvPr/>
        </p:nvGrpSpPr>
        <p:grpSpPr>
          <a:xfrm>
            <a:off x="483590" y="2642511"/>
            <a:ext cx="2164778" cy="708120"/>
            <a:chOff x="483590" y="2492280"/>
            <a:chExt cx="2164778" cy="708120"/>
          </a:xfrm>
        </p:grpSpPr>
        <p:sp>
          <p:nvSpPr>
            <p:cNvPr id="36" name="Rounded Rectangle 35"/>
            <p:cNvSpPr/>
            <p:nvPr/>
          </p:nvSpPr>
          <p:spPr>
            <a:xfrm>
              <a:off x="685800" y="2655039"/>
              <a:ext cx="1962568" cy="545361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sz="1400" b="1" dirty="0" smtClean="0"/>
                <a:t>If ( </a:t>
              </a:r>
              <a:r>
                <a:rPr lang="en-US" sz="1400" dirty="0" smtClean="0"/>
                <a:t>Pbit is 0 )</a:t>
              </a:r>
            </a:p>
            <a:p>
              <a:r>
                <a:rPr lang="en-US" sz="1400" dirty="0" smtClean="0"/>
                <a:t> </a:t>
              </a:r>
              <a:r>
                <a:rPr lang="en-US" sz="1400" b="1" dirty="0" smtClean="0"/>
                <a:t>update Pbit to 1 </a:t>
              </a:r>
              <a:endParaRPr lang="en-US" sz="1400" b="1" dirty="0"/>
            </a:p>
          </p:txBody>
        </p:sp>
        <p:cxnSp>
          <p:nvCxnSpPr>
            <p:cNvPr id="48" name="Elbow Connector 47"/>
            <p:cNvCxnSpPr>
              <a:endCxn id="36" idx="1"/>
            </p:cNvCxnSpPr>
            <p:nvPr/>
          </p:nvCxnSpPr>
          <p:spPr>
            <a:xfrm rot="16200000" flipH="1">
              <a:off x="366975" y="2608895"/>
              <a:ext cx="435440" cy="20220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996184" y="2642511"/>
            <a:ext cx="2705868" cy="1546320"/>
            <a:chOff x="2996184" y="2492280"/>
            <a:chExt cx="2705868" cy="1546320"/>
          </a:xfrm>
        </p:grpSpPr>
        <p:sp>
          <p:nvSpPr>
            <p:cNvPr id="40" name="Rounded Rectangle 39"/>
            <p:cNvSpPr/>
            <p:nvPr/>
          </p:nvSpPr>
          <p:spPr>
            <a:xfrm>
              <a:off x="3200400" y="2590800"/>
              <a:ext cx="2501652" cy="144780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sz="1400" b="1" dirty="0" smtClean="0"/>
                <a:t>If </a:t>
              </a:r>
              <a:r>
                <a:rPr lang="en-US" sz="1400" dirty="0" smtClean="0"/>
                <a:t>(</a:t>
              </a:r>
              <a:r>
                <a:rPr lang="en-US" sz="1400" b="1" dirty="0" smtClean="0"/>
                <a:t> </a:t>
              </a:r>
              <a:r>
                <a:rPr lang="en-US" sz="1400" dirty="0" smtClean="0"/>
                <a:t>the </a:t>
              </a:r>
              <a:r>
                <a:rPr lang="en-US" sz="1400" dirty="0"/>
                <a:t>cache bank does not contain </a:t>
              </a:r>
              <a:r>
                <a:rPr lang="en-US" sz="1400" dirty="0" smtClean="0"/>
                <a:t>at least </a:t>
              </a:r>
              <a:r>
                <a:rPr lang="en-US" sz="1400" dirty="0"/>
                <a:t>one cache </a:t>
              </a:r>
              <a:r>
                <a:rPr lang="en-US" sz="1400" dirty="0" smtClean="0"/>
                <a:t>block corresponding </a:t>
              </a:r>
              <a:r>
                <a:rPr lang="en-US" sz="1400" dirty="0"/>
                <a:t>to </a:t>
              </a:r>
              <a:r>
                <a:rPr lang="en-US" sz="1400" b="1" dirty="0" smtClean="0"/>
                <a:t>home</a:t>
              </a:r>
              <a:r>
                <a:rPr lang="en-US" sz="1400" dirty="0" smtClean="0"/>
                <a:t> )</a:t>
              </a:r>
            </a:p>
            <a:p>
              <a:r>
                <a:rPr lang="en-US" sz="1400" b="1" dirty="0" smtClean="0"/>
                <a:t>Update Pbit to 0</a:t>
              </a:r>
            </a:p>
            <a:p>
              <a:r>
                <a:rPr lang="en-US" sz="1400" b="1" dirty="0"/>
                <a:t> </a:t>
              </a:r>
              <a:r>
                <a:rPr lang="en-US" sz="1400" b="1" dirty="0" smtClean="0"/>
                <a:t>             Sbit </a:t>
              </a:r>
              <a:r>
                <a:rPr lang="en-US" sz="1400" b="1" dirty="0"/>
                <a:t>to 0</a:t>
              </a:r>
            </a:p>
          </p:txBody>
        </p:sp>
        <p:cxnSp>
          <p:nvCxnSpPr>
            <p:cNvPr id="52" name="Elbow Connector 51"/>
            <p:cNvCxnSpPr>
              <a:endCxn id="40" idx="1"/>
            </p:cNvCxnSpPr>
            <p:nvPr/>
          </p:nvCxnSpPr>
          <p:spPr>
            <a:xfrm rot="16200000" flipH="1">
              <a:off x="2687082" y="2801382"/>
              <a:ext cx="822420" cy="20421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998190" y="3426831"/>
            <a:ext cx="2728010" cy="1981200"/>
            <a:chOff x="2998190" y="3276600"/>
            <a:chExt cx="2728010" cy="1981200"/>
          </a:xfrm>
        </p:grpSpPr>
        <p:sp>
          <p:nvSpPr>
            <p:cNvPr id="41" name="Rounded Rectangle 40"/>
            <p:cNvSpPr/>
            <p:nvPr/>
          </p:nvSpPr>
          <p:spPr>
            <a:xfrm>
              <a:off x="3224548" y="4114800"/>
              <a:ext cx="2501652" cy="114300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sz="1400" b="1" dirty="0" smtClean="0"/>
                <a:t>Else If </a:t>
              </a:r>
              <a:r>
                <a:rPr lang="en-US" sz="1400" dirty="0" smtClean="0"/>
                <a:t>( none </a:t>
              </a:r>
              <a:r>
                <a:rPr lang="en-US" sz="1400" dirty="0"/>
                <a:t>of the cache </a:t>
              </a:r>
              <a:r>
                <a:rPr lang="en-US" sz="1400" dirty="0" smtClean="0"/>
                <a:t>blocks </a:t>
              </a:r>
              <a:r>
                <a:rPr lang="en-US" sz="1400" dirty="0"/>
                <a:t>corresponding to </a:t>
              </a:r>
              <a:r>
                <a:rPr lang="en-US" sz="1400" dirty="0" smtClean="0"/>
                <a:t>home is </a:t>
              </a:r>
              <a:r>
                <a:rPr lang="en-US" sz="1400" dirty="0"/>
                <a:t>in </a:t>
              </a:r>
              <a:r>
                <a:rPr lang="en-US" sz="1400" b="1" dirty="0"/>
                <a:t>moved </a:t>
              </a:r>
              <a:r>
                <a:rPr lang="en-US" sz="1400" b="1" dirty="0" smtClean="0"/>
                <a:t>state </a:t>
              </a:r>
              <a:r>
                <a:rPr lang="en-US" sz="1400" dirty="0" smtClean="0"/>
                <a:t>)</a:t>
              </a:r>
            </a:p>
            <a:p>
              <a:r>
                <a:rPr lang="en-US" sz="1400" b="1" dirty="0" smtClean="0"/>
                <a:t>Update Pbit to 1</a:t>
              </a:r>
            </a:p>
            <a:p>
              <a:r>
                <a:rPr lang="en-US" sz="1400" b="1" dirty="0"/>
                <a:t> </a:t>
              </a:r>
              <a:r>
                <a:rPr lang="en-US" sz="1400" b="1" dirty="0" smtClean="0"/>
                <a:t>             Sbit </a:t>
              </a:r>
              <a:r>
                <a:rPr lang="en-US" sz="1400" b="1" dirty="0"/>
                <a:t>to 0</a:t>
              </a:r>
            </a:p>
          </p:txBody>
        </p:sp>
        <p:cxnSp>
          <p:nvCxnSpPr>
            <p:cNvPr id="54" name="Elbow Connector 53"/>
            <p:cNvCxnSpPr>
              <a:endCxn id="41" idx="1"/>
            </p:cNvCxnSpPr>
            <p:nvPr/>
          </p:nvCxnSpPr>
          <p:spPr>
            <a:xfrm rot="16200000" flipH="1">
              <a:off x="2406519" y="3868271"/>
              <a:ext cx="1409700" cy="22635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998190" y="4836531"/>
            <a:ext cx="2728010" cy="1181100"/>
            <a:chOff x="2998190" y="4686300"/>
            <a:chExt cx="2728010" cy="1181100"/>
          </a:xfrm>
        </p:grpSpPr>
        <p:sp>
          <p:nvSpPr>
            <p:cNvPr id="42" name="Rounded Rectangle 41"/>
            <p:cNvSpPr/>
            <p:nvPr/>
          </p:nvSpPr>
          <p:spPr>
            <a:xfrm>
              <a:off x="3224548" y="5334000"/>
              <a:ext cx="2501652" cy="53340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sz="1400" b="1" dirty="0" smtClean="0"/>
                <a:t>Else </a:t>
              </a:r>
              <a:endParaRPr lang="en-US" sz="1400" b="1" dirty="0"/>
            </a:p>
            <a:p>
              <a:r>
                <a:rPr lang="en-US" sz="1400" b="1" dirty="0" smtClean="0"/>
                <a:t>Do nothing</a:t>
              </a:r>
              <a:endParaRPr lang="en-US" sz="1400" b="1" dirty="0"/>
            </a:p>
          </p:txBody>
        </p:sp>
        <p:cxnSp>
          <p:nvCxnSpPr>
            <p:cNvPr id="56" name="Elbow Connector 55"/>
            <p:cNvCxnSpPr>
              <a:endCxn id="42" idx="1"/>
            </p:cNvCxnSpPr>
            <p:nvPr/>
          </p:nvCxnSpPr>
          <p:spPr>
            <a:xfrm rot="16200000" flipH="1">
              <a:off x="2654169" y="5030321"/>
              <a:ext cx="914400" cy="22635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5969991" y="2642509"/>
            <a:ext cx="2703861" cy="1698722"/>
            <a:chOff x="5969991" y="2492278"/>
            <a:chExt cx="2703861" cy="1698722"/>
          </a:xfrm>
        </p:grpSpPr>
        <p:sp>
          <p:nvSpPr>
            <p:cNvPr id="45" name="Rounded Rectangle 44"/>
            <p:cNvSpPr/>
            <p:nvPr/>
          </p:nvSpPr>
          <p:spPr>
            <a:xfrm>
              <a:off x="6172200" y="2590800"/>
              <a:ext cx="2501652" cy="160020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sz="1400" b="1" dirty="0" smtClean="0"/>
                <a:t>If </a:t>
              </a:r>
              <a:r>
                <a:rPr lang="en-US" sz="1400" dirty="0" smtClean="0"/>
                <a:t>( we have the </a:t>
              </a:r>
              <a:r>
                <a:rPr lang="en-US" sz="1400" b="1" dirty="0" smtClean="0"/>
                <a:t>space</a:t>
              </a:r>
              <a:r>
                <a:rPr lang="en-US" sz="1400" dirty="0" smtClean="0"/>
                <a:t> for migrating cache block )</a:t>
              </a:r>
              <a:endParaRPr lang="en-US" sz="1400" b="1" dirty="0" smtClean="0"/>
            </a:p>
            <a:p>
              <a:r>
                <a:rPr lang="en-US" sz="1400" b="1" dirty="0" smtClean="0"/>
                <a:t>At Source Cache Bank Update like eviction.</a:t>
              </a:r>
            </a:p>
            <a:p>
              <a:r>
                <a:rPr lang="en-US" sz="1400" b="1" dirty="0" smtClean="0"/>
                <a:t>At Destination Cache Bank</a:t>
              </a:r>
            </a:p>
            <a:p>
              <a:r>
                <a:rPr lang="en-US" sz="1400" b="1" dirty="0"/>
                <a:t>Update Pbit to 1</a:t>
              </a:r>
            </a:p>
            <a:p>
              <a:r>
                <a:rPr lang="en-US" sz="1400" b="1" dirty="0"/>
                <a:t>              Sbit to </a:t>
              </a:r>
              <a:r>
                <a:rPr lang="en-US" sz="1400" b="1" dirty="0" smtClean="0"/>
                <a:t>1</a:t>
              </a:r>
              <a:endParaRPr lang="en-US" sz="1400" b="1" dirty="0"/>
            </a:p>
            <a:p>
              <a:endParaRPr lang="en-US" sz="1400" b="1" dirty="0"/>
            </a:p>
          </p:txBody>
        </p:sp>
        <p:cxnSp>
          <p:nvCxnSpPr>
            <p:cNvPr id="61" name="Elbow Connector 60"/>
            <p:cNvCxnSpPr>
              <a:endCxn id="45" idx="1"/>
            </p:cNvCxnSpPr>
            <p:nvPr/>
          </p:nvCxnSpPr>
          <p:spPr>
            <a:xfrm rot="16200000" flipH="1">
              <a:off x="5621785" y="2840484"/>
              <a:ext cx="898621" cy="20221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969990" y="3518809"/>
            <a:ext cx="2728010" cy="2346422"/>
            <a:chOff x="5969990" y="3368578"/>
            <a:chExt cx="2728010" cy="2346422"/>
          </a:xfrm>
        </p:grpSpPr>
        <p:sp>
          <p:nvSpPr>
            <p:cNvPr id="46" name="Rounded Rectangle 45"/>
            <p:cNvSpPr/>
            <p:nvPr/>
          </p:nvSpPr>
          <p:spPr>
            <a:xfrm>
              <a:off x="6196348" y="4267200"/>
              <a:ext cx="2501652" cy="144780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sz="1400" b="1" dirty="0" smtClean="0"/>
                <a:t>Else – </a:t>
              </a:r>
              <a:r>
                <a:rPr lang="en-US" sz="1400" dirty="0" smtClean="0"/>
                <a:t>(</a:t>
              </a:r>
              <a:r>
                <a:rPr lang="en-US" sz="1400" b="1" dirty="0" smtClean="0"/>
                <a:t> </a:t>
              </a:r>
              <a:r>
                <a:rPr lang="en-US" sz="1400" dirty="0" smtClean="0"/>
                <a:t>we are </a:t>
              </a:r>
              <a:r>
                <a:rPr lang="en-US" sz="1400" b="1" dirty="0" smtClean="0"/>
                <a:t>swapping</a:t>
              </a:r>
              <a:r>
                <a:rPr lang="en-US" sz="1400" dirty="0" smtClean="0"/>
                <a:t> the blocks )</a:t>
              </a:r>
            </a:p>
            <a:p>
              <a:r>
                <a:rPr lang="en-US" sz="1400" b="1" dirty="0" smtClean="0"/>
                <a:t>Swap the states of migrating, victim blocks w.r.t  source and destination cache banks</a:t>
              </a:r>
              <a:endParaRPr lang="en-US" sz="1400" b="1" dirty="0"/>
            </a:p>
          </p:txBody>
        </p:sp>
        <p:cxnSp>
          <p:nvCxnSpPr>
            <p:cNvPr id="65" name="Elbow Connector 64"/>
            <p:cNvCxnSpPr>
              <a:endCxn id="46" idx="1"/>
            </p:cNvCxnSpPr>
            <p:nvPr/>
          </p:nvCxnSpPr>
          <p:spPr>
            <a:xfrm rot="16200000" flipH="1">
              <a:off x="5271908" y="4066660"/>
              <a:ext cx="1622522" cy="22635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227926" y="5323311"/>
            <a:ext cx="8355332" cy="1211399"/>
            <a:chOff x="227926" y="5323311"/>
            <a:chExt cx="8355332" cy="1211399"/>
          </a:xfrm>
        </p:grpSpPr>
        <p:sp>
          <p:nvSpPr>
            <p:cNvPr id="39" name="TextBox 38"/>
            <p:cNvSpPr txBox="1"/>
            <p:nvPr/>
          </p:nvSpPr>
          <p:spPr>
            <a:xfrm>
              <a:off x="609600" y="6134600"/>
              <a:ext cx="79736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Updating </a:t>
              </a:r>
              <a:r>
                <a:rPr lang="en-US" sz="2000" b="1" dirty="0"/>
                <a:t>corresponding </a:t>
              </a:r>
              <a:r>
                <a:rPr lang="en-US" sz="2000" b="1" dirty="0" smtClean="0"/>
                <a:t>HKState-PTR for HKSptr-1-way Structure</a:t>
              </a:r>
              <a:endParaRPr lang="en-US" sz="20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7926" y="5323311"/>
              <a:ext cx="18421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Pbit – Presence bit</a:t>
              </a:r>
            </a:p>
            <a:p>
              <a:r>
                <a:rPr lang="en-US" sz="1600" dirty="0" smtClean="0"/>
                <a:t>Sbit – State bit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87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952500" y="838200"/>
            <a:ext cx="7097712" cy="5574915"/>
            <a:chOff x="952500" y="1063823"/>
            <a:chExt cx="7097712" cy="5574915"/>
          </a:xfrm>
        </p:grpSpPr>
        <p:pic>
          <p:nvPicPr>
            <p:cNvPr id="14337" name="Picture 1" descr="C:\Users\KARTHEEK\Pictures\updatepolic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00" y="1066800"/>
              <a:ext cx="7097712" cy="5571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143000" y="1063823"/>
              <a:ext cx="6705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Algorithm : Update of HKState-PTR for HKSptr-n-way Structure</a:t>
              </a:r>
              <a:endParaRPr lang="en-US" sz="14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algn="l"/>
            <a:r>
              <a:rPr lang="en-US" sz="3600" dirty="0"/>
              <a:t>Update </a:t>
            </a:r>
            <a:r>
              <a:rPr lang="en-US" sz="3600" dirty="0" smtClean="0"/>
              <a:t>Policy Cont..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447800" y="1374577"/>
            <a:ext cx="160020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2974777"/>
            <a:ext cx="243840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00225" y="1765102"/>
            <a:ext cx="152400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7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algn="l"/>
            <a:r>
              <a:rPr lang="en-US" sz="3600" b="1" dirty="0"/>
              <a:t>Simulation Setup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867400"/>
          </a:xfrm>
        </p:spPr>
        <p:txBody>
          <a:bodyPr/>
          <a:lstStyle/>
          <a:p>
            <a:r>
              <a:rPr lang="en-US" sz="2000" dirty="0" smtClean="0"/>
              <a:t>We </a:t>
            </a:r>
            <a:r>
              <a:rPr lang="en-US" sz="2000" dirty="0"/>
              <a:t>created a virtual standalone simulator called </a:t>
            </a:r>
            <a:r>
              <a:rPr lang="en-US" sz="2000" b="1" dirty="0"/>
              <a:t>CmpSim</a:t>
            </a:r>
            <a:r>
              <a:rPr lang="en-US" sz="2000" dirty="0"/>
              <a:t> in </a:t>
            </a:r>
            <a:r>
              <a:rPr lang="en-US" sz="2000" dirty="0" smtClean="0"/>
              <a:t>C.</a:t>
            </a:r>
          </a:p>
          <a:p>
            <a:endParaRPr lang="en-US" b="1" dirty="0"/>
          </a:p>
        </p:txBody>
      </p:sp>
      <p:pic>
        <p:nvPicPr>
          <p:cNvPr id="9221" name="Picture 5" descr="E:\Dropbox\Thesis\Multicorecache\Report\MTP Phase2 Report\Report\figure\cachestruct\cacheb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3352800"/>
            <a:ext cx="2116976" cy="200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E:\Dropbox\Thesis\Multicorecache\Report\MTP Phase2 Report\Report\figure\cachestruct\cacheb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9" y="3673682"/>
            <a:ext cx="2481261" cy="180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E:\Dropbox\Thesis\Multicorecache\Report\MTP Phase2 Report\Report\figure\cachestruct\clus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2670182"/>
            <a:ext cx="2783687" cy="100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C:\Users\KARTHEEK\Pictures\se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5638800"/>
            <a:ext cx="2220286" cy="83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urved Connector 5"/>
          <p:cNvCxnSpPr>
            <a:stCxn id="9224" idx="2"/>
            <a:endCxn id="9223" idx="1"/>
          </p:cNvCxnSpPr>
          <p:nvPr/>
        </p:nvCxnSpPr>
        <p:spPr>
          <a:xfrm rot="16200000" flipH="1">
            <a:off x="2478864" y="2069396"/>
            <a:ext cx="366550" cy="1838524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9223" idx="2"/>
            <a:endCxn id="9221" idx="1"/>
          </p:cNvCxnSpPr>
          <p:nvPr/>
        </p:nvCxnSpPr>
        <p:spPr>
          <a:xfrm rot="16200000" flipH="1">
            <a:off x="5525232" y="3121696"/>
            <a:ext cx="679181" cy="1783155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9221" idx="2"/>
            <a:endCxn id="9225" idx="3"/>
          </p:cNvCxnSpPr>
          <p:nvPr/>
        </p:nvCxnSpPr>
        <p:spPr>
          <a:xfrm rot="5400000">
            <a:off x="6456025" y="4698593"/>
            <a:ext cx="704526" cy="2013201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9225" idx="1"/>
            <a:endCxn id="9222" idx="2"/>
          </p:cNvCxnSpPr>
          <p:nvPr/>
        </p:nvCxnSpPr>
        <p:spPr>
          <a:xfrm rot="10800000">
            <a:off x="1997191" y="5481360"/>
            <a:ext cx="1584211" cy="576096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56559" y="1788135"/>
            <a:ext cx="8024575" cy="1017248"/>
            <a:chOff x="756559" y="1788135"/>
            <a:chExt cx="8024575" cy="1017248"/>
          </a:xfrm>
        </p:grpSpPr>
        <p:pic>
          <p:nvPicPr>
            <p:cNvPr id="9224" name="Picture 8" descr="E:\Dropbox\Thesis\Multicorecache\Report\MTP Phase2 Report\Report\figure\cachestruct\gri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59" y="1788135"/>
              <a:ext cx="1972636" cy="1017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6365088" y="1896649"/>
              <a:ext cx="241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Configuring Cache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587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algn="l"/>
            <a:r>
              <a:rPr lang="en-US" sz="3600" dirty="0"/>
              <a:t>Cont..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Configuring Cores :</a:t>
            </a:r>
          </a:p>
          <a:p>
            <a:pPr lvl="1"/>
            <a:r>
              <a:rPr lang="en-US" sz="1800" dirty="0" smtClean="0"/>
              <a:t>In </a:t>
            </a:r>
            <a:r>
              <a:rPr lang="en-US" sz="1800" dirty="0"/>
              <a:t>CmpSim we have created </a:t>
            </a:r>
            <a:r>
              <a:rPr lang="en-US" sz="1800" b="1" dirty="0" smtClean="0"/>
              <a:t>threads</a:t>
            </a:r>
            <a:r>
              <a:rPr lang="en-US" sz="1800" dirty="0" smtClean="0"/>
              <a:t> </a:t>
            </a:r>
            <a:r>
              <a:rPr lang="en-US" sz="1800" dirty="0"/>
              <a:t>that </a:t>
            </a:r>
            <a:r>
              <a:rPr lang="en-US" sz="1800" dirty="0" smtClean="0"/>
              <a:t>will act as </a:t>
            </a:r>
            <a:r>
              <a:rPr lang="en-US" sz="1800" b="1" dirty="0" smtClean="0"/>
              <a:t>cores</a:t>
            </a:r>
            <a:r>
              <a:rPr lang="en-US" sz="1800" dirty="0" smtClean="0"/>
              <a:t> </a:t>
            </a:r>
            <a:r>
              <a:rPr lang="en-US" sz="1800" dirty="0"/>
              <a:t>by </a:t>
            </a:r>
            <a:r>
              <a:rPr lang="en-US" sz="1800" dirty="0" smtClean="0"/>
              <a:t>using pthread library.</a:t>
            </a:r>
          </a:p>
          <a:p>
            <a:pPr lvl="1"/>
            <a:r>
              <a:rPr lang="en-US" sz="1800" dirty="0" smtClean="0"/>
              <a:t>Each thread will take addresses from </a:t>
            </a:r>
            <a:r>
              <a:rPr lang="en-US" sz="1800" b="1" dirty="0"/>
              <a:t>trace </a:t>
            </a:r>
            <a:r>
              <a:rPr lang="en-US" sz="1800" b="1" dirty="0" smtClean="0"/>
              <a:t>file </a:t>
            </a:r>
            <a:r>
              <a:rPr lang="en-US" sz="1800" dirty="0" smtClean="0"/>
              <a:t>and </a:t>
            </a:r>
            <a:r>
              <a:rPr lang="en-US" sz="1800" dirty="0"/>
              <a:t>run Linear Search, HK-NUCA search and HKState-NUCA </a:t>
            </a:r>
            <a:r>
              <a:rPr lang="en-US" sz="1800" dirty="0" smtClean="0"/>
              <a:t>in parallel.</a:t>
            </a:r>
          </a:p>
          <a:p>
            <a:endParaRPr lang="en-US" sz="2000" dirty="0" smtClean="0"/>
          </a:p>
          <a:p>
            <a:r>
              <a:rPr lang="en-US" sz="2000" b="1" dirty="0" smtClean="0"/>
              <a:t>Dealing with Coherence Problem :</a:t>
            </a:r>
          </a:p>
          <a:p>
            <a:pPr lvl="1"/>
            <a:r>
              <a:rPr lang="en-US" sz="1800" dirty="0" smtClean="0"/>
              <a:t>Here we don't have cache coherence protocols, so we are using </a:t>
            </a:r>
            <a:r>
              <a:rPr lang="en-US" sz="1800" b="1" dirty="0" smtClean="0"/>
              <a:t>hash table </a:t>
            </a:r>
            <a:r>
              <a:rPr lang="en-US" sz="1800" dirty="0" smtClean="0"/>
              <a:t>and we will insert every address under run if that address is not present in the hash table.</a:t>
            </a:r>
          </a:p>
          <a:p>
            <a:pPr lvl="1"/>
            <a:r>
              <a:rPr lang="en-US" sz="1800" dirty="0" smtClean="0"/>
              <a:t>If the address </a:t>
            </a:r>
            <a:r>
              <a:rPr lang="en-US" sz="1800" dirty="0"/>
              <a:t>is </a:t>
            </a:r>
            <a:r>
              <a:rPr lang="en-US" sz="1800" dirty="0" smtClean="0"/>
              <a:t>present </a:t>
            </a:r>
            <a:r>
              <a:rPr lang="en-US" sz="1800" dirty="0"/>
              <a:t>in </a:t>
            </a:r>
            <a:r>
              <a:rPr lang="en-US" sz="1800" dirty="0" smtClean="0"/>
              <a:t>the hash table then core will </a:t>
            </a:r>
            <a:r>
              <a:rPr lang="en-US" sz="1800" dirty="0"/>
              <a:t>move to </a:t>
            </a:r>
            <a:r>
              <a:rPr lang="en-US" sz="1800" b="1" dirty="0"/>
              <a:t>busy waiting </a:t>
            </a:r>
            <a:r>
              <a:rPr lang="en-US" sz="1800" b="1" dirty="0" smtClean="0"/>
              <a:t>state </a:t>
            </a:r>
            <a:r>
              <a:rPr lang="en-US" sz="1800" dirty="0" smtClean="0"/>
              <a:t>(cpu </a:t>
            </a:r>
            <a:r>
              <a:rPr lang="en-US" sz="1800" dirty="0"/>
              <a:t>polling</a:t>
            </a:r>
            <a:r>
              <a:rPr lang="en-US" sz="1800" dirty="0" smtClean="0"/>
              <a:t>).</a:t>
            </a:r>
          </a:p>
          <a:p>
            <a:endParaRPr lang="en-US" sz="2000" dirty="0" smtClean="0"/>
          </a:p>
          <a:p>
            <a:r>
              <a:rPr lang="en-US" sz="2000" b="1" dirty="0"/>
              <a:t>Dealing with </a:t>
            </a:r>
            <a:r>
              <a:rPr lang="en-US" sz="2000" b="1" dirty="0" smtClean="0"/>
              <a:t>Critical section Problem :</a:t>
            </a:r>
            <a:endParaRPr lang="en-US" sz="2000" dirty="0" smtClean="0"/>
          </a:p>
          <a:p>
            <a:pPr lvl="1"/>
            <a:r>
              <a:rPr lang="en-US" sz="1800" dirty="0" smtClean="0"/>
              <a:t>We </a:t>
            </a:r>
            <a:r>
              <a:rPr lang="en-US" sz="1800" dirty="0"/>
              <a:t>are using mutex locks to deal with </a:t>
            </a:r>
            <a:r>
              <a:rPr lang="en-US" sz="1800" dirty="0" smtClean="0"/>
              <a:t>shared sections (critical section). But for cache blocks we are using </a:t>
            </a:r>
            <a:r>
              <a:rPr lang="en-US" sz="1800" b="1" dirty="0" smtClean="0"/>
              <a:t>busy state </a:t>
            </a:r>
            <a:r>
              <a:rPr lang="en-US" sz="1800" dirty="0" smtClean="0"/>
              <a:t>for that.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438400"/>
            <a:ext cx="880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Trace </a:t>
            </a:r>
            <a:r>
              <a:rPr lang="en-US" b="1" dirty="0"/>
              <a:t>file </a:t>
            </a:r>
            <a:r>
              <a:rPr lang="en-US" b="1" dirty="0" smtClean="0"/>
              <a:t>– </a:t>
            </a:r>
            <a:r>
              <a:rPr lang="en-US" dirty="0" smtClean="0"/>
              <a:t>generated from </a:t>
            </a:r>
            <a:r>
              <a:rPr lang="en-US" b="1" dirty="0" smtClean="0"/>
              <a:t>GEMS simulator </a:t>
            </a:r>
            <a:r>
              <a:rPr lang="en-US" dirty="0" smtClean="0"/>
              <a:t>for different </a:t>
            </a:r>
            <a:r>
              <a:rPr lang="en-US" b="1" dirty="0" smtClean="0"/>
              <a:t>PARSEC benchmarks [4].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587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our </a:t>
            </a:r>
            <a:r>
              <a:rPr lang="en-US" sz="2000" dirty="0"/>
              <a:t>experiment we have considered 16 cores, But we explained with 8 core examples </a:t>
            </a:r>
            <a:r>
              <a:rPr lang="en-US" sz="2000" dirty="0" smtClean="0"/>
              <a:t>for simplification.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W</a:t>
            </a:r>
            <a:r>
              <a:rPr lang="en-US" sz="2000" dirty="0" smtClean="0"/>
              <a:t>e </a:t>
            </a:r>
            <a:r>
              <a:rPr lang="en-US" sz="2000" dirty="0"/>
              <a:t>simulated three searching </a:t>
            </a:r>
            <a:r>
              <a:rPr lang="en-US" sz="2000" dirty="0" smtClean="0"/>
              <a:t>algorithms (including ours) for different benchmarks from PARSEC Suite [4].</a:t>
            </a:r>
          </a:p>
          <a:p>
            <a:pPr lvl="1"/>
            <a:r>
              <a:rPr lang="en-US" b="1" dirty="0" smtClean="0"/>
              <a:t>Linear Search</a:t>
            </a:r>
          </a:p>
          <a:p>
            <a:pPr lvl="1"/>
            <a:r>
              <a:rPr lang="en-US" b="1" dirty="0" smtClean="0"/>
              <a:t>HK-NUCA</a:t>
            </a:r>
          </a:p>
          <a:p>
            <a:pPr lvl="1"/>
            <a:r>
              <a:rPr lang="en-US" b="1" dirty="0" smtClean="0"/>
              <a:t>HKState-NUCA</a:t>
            </a:r>
          </a:p>
          <a:p>
            <a:r>
              <a:rPr lang="en-US" sz="2000" dirty="0"/>
              <a:t>We already know the fact that HK-NUCA </a:t>
            </a:r>
            <a:r>
              <a:rPr lang="en-US" sz="2000" dirty="0" smtClean="0"/>
              <a:t>searching algorithm is </a:t>
            </a:r>
            <a:r>
              <a:rPr lang="en-US" sz="2000" dirty="0"/>
              <a:t>better compared to </a:t>
            </a:r>
            <a:r>
              <a:rPr lang="en-US" sz="2000" dirty="0" smtClean="0"/>
              <a:t>all </a:t>
            </a:r>
            <a:r>
              <a:rPr lang="en-US" sz="2000" dirty="0"/>
              <a:t>the </a:t>
            </a:r>
            <a:r>
              <a:rPr lang="en-US" sz="2000" dirty="0" smtClean="0"/>
              <a:t>existing searching </a:t>
            </a:r>
            <a:r>
              <a:rPr lang="en-US" sz="2000" dirty="0"/>
              <a:t>algorithms. So </a:t>
            </a:r>
            <a:r>
              <a:rPr lang="en-US" sz="2000" dirty="0" smtClean="0"/>
              <a:t>we mainly </a:t>
            </a:r>
            <a:r>
              <a:rPr lang="en-US" sz="2000" dirty="0"/>
              <a:t>focused </a:t>
            </a:r>
            <a:r>
              <a:rPr lang="en-US" sz="2000" dirty="0" smtClean="0"/>
              <a:t>on comparing </a:t>
            </a:r>
            <a:r>
              <a:rPr lang="en-US" sz="2000" dirty="0"/>
              <a:t>our algorithm with </a:t>
            </a:r>
            <a:r>
              <a:rPr lang="en-US" sz="2000" dirty="0" smtClean="0"/>
              <a:t>HK-NUCA.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l"/>
            <a:r>
              <a:rPr lang="en-US" sz="3600" dirty="0"/>
              <a:t>Experimental Results and Analysis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54063"/>
              </p:ext>
            </p:extLst>
          </p:nvPr>
        </p:nvGraphicFramePr>
        <p:xfrm>
          <a:off x="2273300" y="1676400"/>
          <a:ext cx="44323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3900"/>
                <a:gridCol w="1168400"/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Number of Cores in the system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Cache </a:t>
                      </a:r>
                      <a:r>
                        <a:rPr lang="en-US" sz="1600" u="none" strike="noStrike" dirty="0" smtClean="0">
                          <a:effectLst/>
                        </a:rPr>
                        <a:t>size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4 MB, 8 </a:t>
                      </a:r>
                      <a:r>
                        <a:rPr lang="en-US" sz="1600" u="none" strike="noStrike" dirty="0">
                          <a:effectLst/>
                        </a:rPr>
                        <a:t>MB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Cache line size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64 Bytes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Bank set associativity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Bank associativity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59100" y="3091934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 </a:t>
            </a:r>
            <a:r>
              <a:rPr lang="en-US" b="1" dirty="0"/>
              <a:t>Parameters</a:t>
            </a:r>
            <a:endParaRPr lang="en-US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943600" y="2590800"/>
            <a:ext cx="3036982" cy="1109365"/>
            <a:chOff x="5943600" y="2590800"/>
            <a:chExt cx="3036982" cy="1109365"/>
          </a:xfrm>
        </p:grpSpPr>
        <p:sp>
          <p:nvSpPr>
            <p:cNvPr id="6" name="TextBox 5"/>
            <p:cNvSpPr txBox="1"/>
            <p:nvPr/>
          </p:nvSpPr>
          <p:spPr>
            <a:xfrm>
              <a:off x="6705600" y="3053834"/>
              <a:ext cx="22749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Static</a:t>
              </a:r>
            </a:p>
            <a:p>
              <a:r>
                <a:rPr lang="en-US" dirty="0" smtClean="0"/>
                <a:t>2 * (number of core) </a:t>
              </a:r>
              <a:endParaRPr lang="en-US" dirty="0"/>
            </a:p>
          </p:txBody>
        </p:sp>
        <p:cxnSp>
          <p:nvCxnSpPr>
            <p:cNvPr id="9" name="Curved Connector 8"/>
            <p:cNvCxnSpPr>
              <a:endCxn id="6" idx="0"/>
            </p:cNvCxnSpPr>
            <p:nvPr/>
          </p:nvCxnSpPr>
          <p:spPr>
            <a:xfrm>
              <a:off x="5943600" y="2590800"/>
              <a:ext cx="1899491" cy="463034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587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l"/>
            <a:r>
              <a:rPr lang="en-US" sz="3600" dirty="0"/>
              <a:t>Results and </a:t>
            </a:r>
            <a:r>
              <a:rPr lang="en-US" sz="3600" dirty="0" smtClean="0"/>
              <a:t>Analysis Cont..</a:t>
            </a:r>
            <a:endParaRPr lang="en-US" sz="3600" dirty="0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>
            <a:normAutofit/>
          </a:bodyPr>
          <a:lstStyle/>
          <a:p>
            <a:r>
              <a:rPr lang="en-US" b="1" dirty="0" smtClean="0"/>
              <a:t>Hit Ratio Comparison : 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If </a:t>
            </a:r>
            <a:r>
              <a:rPr lang="en-US" sz="2000" dirty="0"/>
              <a:t>we compare hit ratio of HKState-NUCA with </a:t>
            </a:r>
            <a:r>
              <a:rPr lang="en-US" sz="2000" dirty="0"/>
              <a:t> </a:t>
            </a:r>
            <a:r>
              <a:rPr lang="en-US" sz="2000" dirty="0" smtClean="0"/>
              <a:t>HK-NUCA, we </a:t>
            </a:r>
            <a:r>
              <a:rPr lang="en-US" sz="2000" dirty="0"/>
              <a:t>got </a:t>
            </a:r>
            <a:r>
              <a:rPr lang="en-US" sz="2000" b="1" dirty="0" smtClean="0"/>
              <a:t>7.04 % </a:t>
            </a:r>
            <a:r>
              <a:rPr lang="en-US" sz="2000" dirty="0"/>
              <a:t>improvement on </a:t>
            </a:r>
            <a:r>
              <a:rPr lang="en-US" sz="2000" dirty="0" smtClean="0"/>
              <a:t>an average </a:t>
            </a:r>
            <a:r>
              <a:rPr lang="en-US" sz="2000" dirty="0"/>
              <a:t>of all the benchmarks we executed.</a:t>
            </a:r>
            <a:r>
              <a:rPr lang="en-US" sz="2000" b="1" dirty="0" smtClean="0"/>
              <a:t> 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780623" y="2438400"/>
            <a:ext cx="7277954" cy="3922931"/>
            <a:chOff x="780623" y="2438400"/>
            <a:chExt cx="7277954" cy="3922931"/>
          </a:xfrm>
        </p:grpSpPr>
        <p:pic>
          <p:nvPicPr>
            <p:cNvPr id="12289" name="Picture 1" descr="E:\Dropbox\Thesis\Multicorecache\Report\MTP Phase2 Report\Report\figure\experiment\hitrati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2438400"/>
              <a:ext cx="6400800" cy="3221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80623" y="5715000"/>
              <a:ext cx="72779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</a:t>
              </a:r>
              <a:r>
                <a:rPr lang="en-US" b="1" dirty="0" smtClean="0"/>
                <a:t>it </a:t>
              </a:r>
              <a:r>
                <a:rPr lang="en-US" b="1" dirty="0"/>
                <a:t>ratio </a:t>
              </a:r>
              <a:r>
                <a:rPr lang="en-US" b="1" dirty="0" smtClean="0"/>
                <a:t>comparison for Linear search, HK-NUCA, HKState-NUCA</a:t>
              </a:r>
            </a:p>
            <a:p>
              <a:r>
                <a:rPr lang="en-US" b="1" dirty="0" smtClean="0"/>
                <a:t>for different </a:t>
              </a:r>
              <a:r>
                <a:rPr lang="en-US" b="1" dirty="0"/>
                <a:t>benchmarks.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19200" y="2438400"/>
            <a:ext cx="6401432" cy="3922931"/>
            <a:chOff x="1219200" y="2438400"/>
            <a:chExt cx="6401432" cy="3922931"/>
          </a:xfrm>
        </p:grpSpPr>
        <p:pic>
          <p:nvPicPr>
            <p:cNvPr id="6" name="Picture 2" descr="E:\Dropbox\Thesis\Multicorecache\Report\MTP Phase2 Report\Report\figure\experiment\hitratioimprovemen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2438400"/>
              <a:ext cx="6401432" cy="3221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38125" y="5715000"/>
              <a:ext cx="63818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</a:t>
              </a:r>
              <a:r>
                <a:rPr lang="en-US" b="1" dirty="0" smtClean="0"/>
                <a:t>it ratio improvement of </a:t>
              </a:r>
              <a:r>
                <a:rPr lang="en-US" b="1" dirty="0"/>
                <a:t>HKState-NUCA </a:t>
              </a:r>
              <a:r>
                <a:rPr lang="en-US" b="1" dirty="0" smtClean="0"/>
                <a:t> over HK-NUCA,</a:t>
              </a:r>
            </a:p>
            <a:p>
              <a:r>
                <a:rPr lang="en-US" b="1" dirty="0" smtClean="0"/>
                <a:t>for different benchmarks.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87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4400" y="1752600"/>
            <a:ext cx="7362913" cy="4684931"/>
            <a:chOff x="990600" y="1752600"/>
            <a:chExt cx="7362913" cy="4684931"/>
          </a:xfrm>
        </p:grpSpPr>
        <p:pic>
          <p:nvPicPr>
            <p:cNvPr id="23555" name="Picture 3" descr="E:\Thesis\MTP Phase2 Report\Report\figure\experiment\stagesinvokedwitha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752600"/>
              <a:ext cx="7234238" cy="3974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90600" y="5791200"/>
              <a:ext cx="7362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Number </a:t>
              </a:r>
              <a:r>
                <a:rPr lang="en-US" b="1" dirty="0" smtClean="0"/>
                <a:t>of invocations </a:t>
              </a:r>
              <a:r>
                <a:rPr lang="en-US" b="1" dirty="0"/>
                <a:t>for each </a:t>
              </a:r>
              <a:r>
                <a:rPr lang="en-US" b="1" dirty="0" smtClean="0"/>
                <a:t>stage </a:t>
              </a:r>
              <a:r>
                <a:rPr lang="en-US" b="1" dirty="0"/>
                <a:t>in HK-NUCA, HKState-NUCA</a:t>
              </a:r>
            </a:p>
            <a:p>
              <a:r>
                <a:rPr lang="en-US" b="1" dirty="0"/>
                <a:t>Access Policies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algn="l"/>
            <a:r>
              <a:rPr lang="en-US" sz="3600" dirty="0"/>
              <a:t>Results and Analysis Cont..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Hit Rate Comparison for each stage in HKState-NUCA and HK-NUCA: 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Due to better initial placement we got good hit rate in stage 1.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By </a:t>
            </a:r>
            <a:r>
              <a:rPr lang="en-US" sz="2000" dirty="0"/>
              <a:t>using state bit in HKState-NUCA, we are reducing many unnecessary accesses to none state banks in stage 3. 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In </a:t>
            </a:r>
            <a:r>
              <a:rPr lang="en-US" sz="2000" dirty="0"/>
              <a:t>every access on an average of </a:t>
            </a:r>
            <a:r>
              <a:rPr lang="en-US" sz="2000" b="1" dirty="0"/>
              <a:t>87.3% </a:t>
            </a:r>
            <a:r>
              <a:rPr lang="en-US" sz="2000" dirty="0"/>
              <a:t>of the time we got hit in the stage 3 of HKState-NUCA access policy compared to stage 4</a:t>
            </a:r>
            <a:endParaRPr lang="en-US" sz="2000" b="1" dirty="0"/>
          </a:p>
          <a:p>
            <a:endParaRPr lang="en-US" sz="2000" b="1" dirty="0" smtClean="0"/>
          </a:p>
          <a:p>
            <a:endParaRPr lang="en-US" sz="2000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010145" y="3276600"/>
            <a:ext cx="7138493" cy="3386347"/>
            <a:chOff x="1524000" y="2286000"/>
            <a:chExt cx="7138493" cy="3386347"/>
          </a:xfrm>
        </p:grpSpPr>
        <p:sp>
          <p:nvSpPr>
            <p:cNvPr id="9" name="TextBox 8"/>
            <p:cNvSpPr txBox="1"/>
            <p:nvPr/>
          </p:nvSpPr>
          <p:spPr>
            <a:xfrm>
              <a:off x="1524000" y="5026016"/>
              <a:ext cx="7138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Hit rate Comparison </a:t>
              </a:r>
              <a:r>
                <a:rPr lang="en-US" b="1" dirty="0"/>
                <a:t>for each </a:t>
              </a:r>
              <a:r>
                <a:rPr lang="en-US" b="1" dirty="0" smtClean="0"/>
                <a:t>stage in HK-NUCA,</a:t>
              </a:r>
              <a:r>
                <a:rPr lang="en-US" b="1" dirty="0"/>
                <a:t> </a:t>
              </a:r>
              <a:r>
                <a:rPr lang="en-US" b="1" dirty="0" smtClean="0"/>
                <a:t>HKState-NUCA</a:t>
              </a:r>
            </a:p>
            <a:p>
              <a:r>
                <a:rPr lang="en-US" b="1" dirty="0" smtClean="0"/>
                <a:t>Access Policies.</a:t>
              </a:r>
              <a:endParaRPr lang="en-US" b="1" dirty="0"/>
            </a:p>
          </p:txBody>
        </p:sp>
        <p:pic>
          <p:nvPicPr>
            <p:cNvPr id="23554" name="Picture 2" descr="E:\Thesis\MTP Phase2 Report\Report\figure\experiment\stagesinvokedchar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3105" y="2286000"/>
              <a:ext cx="5665663" cy="2639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613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685800"/>
          </a:xfrm>
        </p:spPr>
        <p:txBody>
          <a:bodyPr/>
          <a:lstStyle/>
          <a:p>
            <a:pPr algn="l"/>
            <a:r>
              <a:rPr lang="en-US" sz="3600" dirty="0" smtClean="0"/>
              <a:t>Outline</a:t>
            </a:r>
            <a:r>
              <a:rPr lang="en-US" sz="3200" dirty="0" smtClean="0"/>
              <a:t> of Presentation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657600"/>
          </a:xfrm>
        </p:spPr>
        <p:txBody>
          <a:bodyPr/>
          <a:lstStyle/>
          <a:p>
            <a:pPr>
              <a:buSzPct val="100000"/>
            </a:pPr>
            <a:r>
              <a:rPr lang="en-US" dirty="0" smtClean="0">
                <a:cs typeface="Times New Roman" pitchFamily="18" charset="0"/>
              </a:rPr>
              <a:t>Introduction</a:t>
            </a:r>
          </a:p>
          <a:p>
            <a:pPr>
              <a:buSzPct val="100000"/>
            </a:pPr>
            <a:r>
              <a:rPr lang="en-US" dirty="0" smtClean="0">
                <a:cs typeface="Times New Roman" pitchFamily="18" charset="0"/>
              </a:rPr>
              <a:t>Baseline Architecture</a:t>
            </a:r>
          </a:p>
          <a:p>
            <a:pPr>
              <a:buSzPct val="100000"/>
            </a:pPr>
            <a:r>
              <a:rPr lang="en-US" dirty="0" smtClean="0">
                <a:cs typeface="Times New Roman" pitchFamily="18" charset="0"/>
              </a:rPr>
              <a:t>Proposed Algorithm</a:t>
            </a:r>
          </a:p>
          <a:p>
            <a:pPr lvl="1">
              <a:buSzPct val="100000"/>
            </a:pPr>
            <a:r>
              <a:rPr lang="en-US" sz="1800" dirty="0" smtClean="0">
                <a:cs typeface="Times New Roman" pitchFamily="18" charset="0"/>
              </a:rPr>
              <a:t>Access Policy</a:t>
            </a:r>
          </a:p>
          <a:p>
            <a:pPr lvl="1">
              <a:buSzPct val="100000"/>
            </a:pPr>
            <a:r>
              <a:rPr lang="en-US" sz="1800" dirty="0" smtClean="0">
                <a:cs typeface="Times New Roman" pitchFamily="18" charset="0"/>
              </a:rPr>
              <a:t>Update Policy</a:t>
            </a:r>
            <a:endParaRPr lang="en-US" sz="1800" dirty="0">
              <a:cs typeface="Times New Roman" pitchFamily="18" charset="0"/>
            </a:endParaRPr>
          </a:p>
          <a:p>
            <a:pPr>
              <a:buSzPct val="100000"/>
            </a:pPr>
            <a:r>
              <a:rPr lang="en-US" dirty="0" smtClean="0"/>
              <a:t>Simulation </a:t>
            </a:r>
            <a:r>
              <a:rPr lang="en-US" dirty="0"/>
              <a:t>Setup</a:t>
            </a:r>
            <a:endParaRPr lang="en-US" dirty="0" smtClean="0"/>
          </a:p>
          <a:p>
            <a:pPr>
              <a:buSzPct val="100000"/>
            </a:pPr>
            <a:r>
              <a:rPr lang="en-US" dirty="0"/>
              <a:t>Experimental Results and </a:t>
            </a:r>
            <a:r>
              <a:rPr lang="en-US" dirty="0" smtClean="0"/>
              <a:t>Analysis</a:t>
            </a:r>
          </a:p>
          <a:p>
            <a:pPr>
              <a:buSzPct val="100000"/>
            </a:pPr>
            <a:r>
              <a:rPr lang="en-US" dirty="0" smtClean="0"/>
              <a:t>Conclusion</a:t>
            </a:r>
            <a:endParaRPr lang="en-US" dirty="0" smtClean="0"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9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81000" y="2514600"/>
            <a:ext cx="8303876" cy="3999131"/>
            <a:chOff x="381000" y="2514600"/>
            <a:chExt cx="8303876" cy="3999131"/>
          </a:xfrm>
        </p:grpSpPr>
        <p:sp>
          <p:nvSpPr>
            <p:cNvPr id="6" name="TextBox 5"/>
            <p:cNvSpPr txBox="1"/>
            <p:nvPr/>
          </p:nvSpPr>
          <p:spPr>
            <a:xfrm>
              <a:off x="381000" y="5867400"/>
              <a:ext cx="8303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Hop count comparison among Linear search, HK-NUCA and HKState-NUCA</a:t>
              </a:r>
            </a:p>
            <a:p>
              <a:r>
                <a:rPr lang="en-US" b="1" dirty="0" smtClean="0"/>
                <a:t>for different </a:t>
              </a:r>
              <a:r>
                <a:rPr lang="en-US" b="1" dirty="0"/>
                <a:t>benchmarks.</a:t>
              </a:r>
              <a:endParaRPr lang="en-US" b="1" dirty="0"/>
            </a:p>
          </p:txBody>
        </p:sp>
        <p:pic>
          <p:nvPicPr>
            <p:cNvPr id="21506" name="Picture 2" descr="E:\Thesis\MTP Phase2 Report\Report\figure\experiment\hopcoun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8884" y="2514600"/>
              <a:ext cx="6401432" cy="3210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algn="l"/>
            <a:r>
              <a:rPr lang="en-US" sz="3600" dirty="0"/>
              <a:t>Results and Analysis Cont..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>
            <a:normAutofit/>
          </a:bodyPr>
          <a:lstStyle/>
          <a:p>
            <a:r>
              <a:rPr lang="en-US" b="1" dirty="0"/>
              <a:t>Hop </a:t>
            </a:r>
            <a:r>
              <a:rPr lang="en-US" b="1" dirty="0" smtClean="0"/>
              <a:t>Count Comparison : 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If </a:t>
            </a:r>
            <a:r>
              <a:rPr lang="en-US" sz="2000" dirty="0"/>
              <a:t>we compare number of searches (hop count) of </a:t>
            </a:r>
            <a:r>
              <a:rPr lang="en-US" sz="2000" dirty="0" smtClean="0"/>
              <a:t>HKState-NUCA </a:t>
            </a:r>
            <a:r>
              <a:rPr lang="en-US" sz="2000" dirty="0"/>
              <a:t>with HK-NUCA, we got </a:t>
            </a:r>
            <a:r>
              <a:rPr lang="en-US" sz="2000" b="1" dirty="0"/>
              <a:t>50.89% </a:t>
            </a:r>
            <a:r>
              <a:rPr lang="en-US" sz="2000" dirty="0"/>
              <a:t>reduction in </a:t>
            </a:r>
            <a:r>
              <a:rPr lang="en-US" sz="2000" dirty="0" smtClean="0"/>
              <a:t>searches on an average </a:t>
            </a:r>
            <a:r>
              <a:rPr lang="en-US" sz="2000" dirty="0"/>
              <a:t>of all the benchmarks we executed.</a:t>
            </a:r>
            <a:r>
              <a:rPr lang="en-US" sz="2000" b="1" dirty="0" smtClean="0"/>
              <a:t> 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218885" y="2504177"/>
            <a:ext cx="6401432" cy="4009554"/>
            <a:chOff x="1218885" y="2504177"/>
            <a:chExt cx="6401432" cy="4009554"/>
          </a:xfrm>
        </p:grpSpPr>
        <p:sp>
          <p:nvSpPr>
            <p:cNvPr id="9" name="TextBox 8"/>
            <p:cNvSpPr txBox="1"/>
            <p:nvPr/>
          </p:nvSpPr>
          <p:spPr>
            <a:xfrm>
              <a:off x="1287171" y="5867400"/>
              <a:ext cx="626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Hop count Reduction of </a:t>
              </a:r>
              <a:r>
                <a:rPr lang="en-US" b="1" dirty="0"/>
                <a:t>HKState-NUCA </a:t>
              </a:r>
              <a:r>
                <a:rPr lang="en-US" b="1" dirty="0" smtClean="0"/>
                <a:t> over HK-NUCA,</a:t>
              </a:r>
            </a:p>
            <a:p>
              <a:r>
                <a:rPr lang="en-US" b="1" dirty="0" smtClean="0"/>
                <a:t>for different </a:t>
              </a:r>
              <a:r>
                <a:rPr lang="en-US" b="1" dirty="0"/>
                <a:t>benchmarks.</a:t>
              </a:r>
              <a:endParaRPr lang="en-US" b="1" dirty="0"/>
            </a:p>
          </p:txBody>
        </p:sp>
        <p:pic>
          <p:nvPicPr>
            <p:cNvPr id="21507" name="Picture 3" descr="E:\Thesis\MTP Phase2 Report\Report\figure\experiment\hopsreducti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8885" y="2504177"/>
              <a:ext cx="6401432" cy="3210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Content Placeholder 3"/>
          <p:cNvSpPr txBox="1">
            <a:spLocks/>
          </p:cNvSpPr>
          <p:nvPr/>
        </p:nvSpPr>
        <p:spPr>
          <a:xfrm>
            <a:off x="418138" y="2504176"/>
            <a:ext cx="8229600" cy="336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We </a:t>
            </a:r>
            <a:r>
              <a:rPr lang="en-US" sz="2000" dirty="0"/>
              <a:t>are getting almost </a:t>
            </a:r>
            <a:r>
              <a:rPr lang="en-US" sz="2000" b="1" dirty="0" smtClean="0"/>
              <a:t>70 % </a:t>
            </a:r>
            <a:r>
              <a:rPr lang="en-US" sz="2000" dirty="0"/>
              <a:t>increase </a:t>
            </a:r>
            <a:r>
              <a:rPr lang="en-US" sz="2000" dirty="0" smtClean="0"/>
              <a:t>in Hop count compared to Linear search.</a:t>
            </a:r>
          </a:p>
          <a:p>
            <a:r>
              <a:rPr lang="en-US" sz="2000" dirty="0" smtClean="0"/>
              <a:t>Why because </a:t>
            </a:r>
            <a:r>
              <a:rPr lang="en-US" sz="2000" dirty="0"/>
              <a:t>our algorithm uses multicast search in some </a:t>
            </a:r>
            <a:r>
              <a:rPr lang="en-US" sz="2000" dirty="0" smtClean="0"/>
              <a:t>stages, where as in linear search when </a:t>
            </a:r>
            <a:r>
              <a:rPr lang="en-US" sz="2000" dirty="0"/>
              <a:t>ever core </a:t>
            </a:r>
            <a:r>
              <a:rPr lang="en-US" sz="2000" dirty="0" smtClean="0"/>
              <a:t>finds </a:t>
            </a:r>
            <a:r>
              <a:rPr lang="en-US" sz="2000" dirty="0"/>
              <a:t>a cache block in a cache bank it won't search remaining banks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 Even though Linear Search got less hop count, </a:t>
            </a:r>
            <a:r>
              <a:rPr lang="en-US" sz="2000" b="1" dirty="0" smtClean="0"/>
              <a:t>access time </a:t>
            </a:r>
            <a:r>
              <a:rPr lang="en-US" sz="2000" dirty="0" smtClean="0"/>
              <a:t>and </a:t>
            </a:r>
            <a:r>
              <a:rPr lang="en-US" sz="2000" b="1" dirty="0" smtClean="0"/>
              <a:t>hit ratio </a:t>
            </a:r>
            <a:r>
              <a:rPr lang="en-US" sz="2000" dirty="0" smtClean="0"/>
              <a:t>will be very high compared to our algorithm.</a:t>
            </a:r>
          </a:p>
        </p:txBody>
      </p:sp>
    </p:spTree>
    <p:extLst>
      <p:ext uri="{BB962C8B-B14F-4D97-AF65-F5344CB8AC3E}">
        <p14:creationId xmlns:p14="http://schemas.microsoft.com/office/powerpoint/2010/main" val="217245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algn="l"/>
            <a:r>
              <a:rPr lang="en-US" sz="3600" dirty="0"/>
              <a:t>Results and Analysis Cont..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>
            <a:normAutofit/>
          </a:bodyPr>
          <a:lstStyle/>
          <a:p>
            <a:r>
              <a:rPr lang="en-US" b="1" dirty="0" smtClean="0"/>
              <a:t>Replacements Comparison : 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If </a:t>
            </a:r>
            <a:r>
              <a:rPr lang="en-US" sz="2000" dirty="0"/>
              <a:t>we compare number of replacements of </a:t>
            </a:r>
            <a:r>
              <a:rPr lang="en-US" sz="2000" dirty="0" smtClean="0"/>
              <a:t>HKState-NUCA </a:t>
            </a:r>
            <a:r>
              <a:rPr lang="en-US" sz="2000" dirty="0"/>
              <a:t>with HK-NUCA, we got </a:t>
            </a:r>
            <a:r>
              <a:rPr lang="en-US" sz="2000" b="1" dirty="0"/>
              <a:t>5.39% </a:t>
            </a:r>
            <a:r>
              <a:rPr lang="en-US" sz="2000" dirty="0"/>
              <a:t>reduction in </a:t>
            </a:r>
            <a:r>
              <a:rPr lang="en-US" sz="2000" dirty="0" smtClean="0"/>
              <a:t>replacements on an average </a:t>
            </a:r>
            <a:r>
              <a:rPr lang="en-US" sz="2000" dirty="0"/>
              <a:t>of all the benchmarks we executed.</a:t>
            </a:r>
            <a:r>
              <a:rPr lang="en-US" sz="2000" b="1" dirty="0" smtClean="0"/>
              <a:t> 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2427389"/>
            <a:ext cx="8212505" cy="4010142"/>
            <a:chOff x="457200" y="2427389"/>
            <a:chExt cx="8212505" cy="4010142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5791200"/>
              <a:ext cx="821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Replacements </a:t>
              </a:r>
              <a:r>
                <a:rPr lang="en-US" b="1" dirty="0" smtClean="0"/>
                <a:t>comparison among Linear search, HK-NUCA, HKState-NUCA</a:t>
              </a:r>
            </a:p>
            <a:p>
              <a:r>
                <a:rPr lang="en-US" b="1" dirty="0" smtClean="0"/>
                <a:t>for different </a:t>
              </a:r>
              <a:r>
                <a:rPr lang="en-US" b="1" dirty="0"/>
                <a:t>benchmarks.</a:t>
              </a:r>
              <a:endParaRPr lang="en-US" b="1" dirty="0"/>
            </a:p>
          </p:txBody>
        </p:sp>
        <p:pic>
          <p:nvPicPr>
            <p:cNvPr id="22531" name="Picture 3" descr="E:\Thesis\MTP Phase2 Report\Report\figure\experiment\replacement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2427389"/>
              <a:ext cx="6400800" cy="3211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1219200" y="2412412"/>
            <a:ext cx="6553397" cy="4009554"/>
            <a:chOff x="3276600" y="685800"/>
            <a:chExt cx="6553397" cy="4009554"/>
          </a:xfrm>
        </p:grpSpPr>
        <p:sp>
          <p:nvSpPr>
            <p:cNvPr id="9" name="TextBox 8"/>
            <p:cNvSpPr txBox="1"/>
            <p:nvPr/>
          </p:nvSpPr>
          <p:spPr>
            <a:xfrm>
              <a:off x="3276600" y="4049023"/>
              <a:ext cx="65533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Replacements reduction of </a:t>
              </a:r>
              <a:r>
                <a:rPr lang="en-US" b="1" dirty="0"/>
                <a:t>HKState-NUCA </a:t>
              </a:r>
              <a:r>
                <a:rPr lang="en-US" b="1" dirty="0" smtClean="0"/>
                <a:t> over HK-NUCA,</a:t>
              </a:r>
            </a:p>
            <a:p>
              <a:r>
                <a:rPr lang="en-US" b="1" dirty="0" smtClean="0"/>
                <a:t>for different </a:t>
              </a:r>
              <a:r>
                <a:rPr lang="en-US" b="1" dirty="0"/>
                <a:t>benchmarks.</a:t>
              </a:r>
              <a:endParaRPr lang="en-US" b="1" dirty="0"/>
            </a:p>
          </p:txBody>
        </p:sp>
        <p:pic>
          <p:nvPicPr>
            <p:cNvPr id="22530" name="Picture 2" descr="E:\Thesis\MTP Phase2 Report\Report\figure\experiment\replacementsreducti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685800"/>
              <a:ext cx="6400800" cy="3221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624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algn="l"/>
            <a:r>
              <a:rPr lang="en-US" sz="3600" dirty="0"/>
              <a:t>Hardware Overhead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3641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By </a:t>
            </a:r>
            <a:r>
              <a:rPr lang="en-US" sz="2000" dirty="0"/>
              <a:t>introducing </a:t>
            </a:r>
            <a:r>
              <a:rPr lang="en-US" sz="2000" b="1" dirty="0"/>
              <a:t>state section </a:t>
            </a:r>
            <a:r>
              <a:rPr lang="en-US" sz="2000" dirty="0"/>
              <a:t>for the </a:t>
            </a:r>
            <a:r>
              <a:rPr lang="en-US" sz="2000" dirty="0" smtClean="0"/>
              <a:t>HKState-PTR we doubled </a:t>
            </a:r>
            <a:r>
              <a:rPr lang="en-US" sz="2000" dirty="0"/>
              <a:t>the overhead compared to HK-NUCA, </a:t>
            </a:r>
            <a:r>
              <a:rPr lang="en-US" sz="2000" dirty="0" smtClean="0"/>
              <a:t>which </a:t>
            </a:r>
            <a:r>
              <a:rPr lang="en-US" sz="2000" dirty="0"/>
              <a:t>is less than </a:t>
            </a:r>
            <a:r>
              <a:rPr lang="en-US" sz="2000" b="1" dirty="0"/>
              <a:t>0.8% </a:t>
            </a:r>
            <a:r>
              <a:rPr lang="en-US" sz="2000" dirty="0"/>
              <a:t>of </a:t>
            </a:r>
            <a:r>
              <a:rPr lang="en-US" sz="2000" dirty="0" smtClean="0"/>
              <a:t>hardware or </a:t>
            </a:r>
            <a:r>
              <a:rPr lang="en-US" sz="2000" dirty="0"/>
              <a:t>space overhead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Apart from hardware </a:t>
            </a:r>
            <a:r>
              <a:rPr lang="en-US" sz="2000" dirty="0" smtClean="0"/>
              <a:t>overhead due </a:t>
            </a:r>
            <a:r>
              <a:rPr lang="en-US" sz="2000" dirty="0"/>
              <a:t>to </a:t>
            </a:r>
            <a:r>
              <a:rPr lang="en-US" sz="2000" b="1" dirty="0"/>
              <a:t>HKState-PTRs</a:t>
            </a:r>
            <a:r>
              <a:rPr lang="en-US" sz="2000" dirty="0"/>
              <a:t>, our algorithm introduce some </a:t>
            </a:r>
            <a:r>
              <a:rPr lang="en-US" sz="2000" b="1" dirty="0"/>
              <a:t>time </a:t>
            </a:r>
            <a:r>
              <a:rPr lang="en-US" sz="2000" b="1" dirty="0" smtClean="0"/>
              <a:t>complexity </a:t>
            </a:r>
            <a:r>
              <a:rPr lang="en-US" sz="2000" dirty="0" smtClean="0"/>
              <a:t>if </a:t>
            </a:r>
            <a:r>
              <a:rPr lang="en-US" sz="2000" dirty="0"/>
              <a:t>we use </a:t>
            </a:r>
            <a:r>
              <a:rPr lang="en-US" sz="2000" b="1" dirty="0" smtClean="0"/>
              <a:t>HKSptr-1-way structure </a:t>
            </a:r>
            <a:r>
              <a:rPr lang="en-US" sz="2000" dirty="0"/>
              <a:t>for checking home cache </a:t>
            </a:r>
            <a:r>
              <a:rPr lang="en-US" sz="2000" dirty="0" smtClean="0"/>
              <a:t>set </a:t>
            </a:r>
            <a:r>
              <a:rPr lang="en-US" sz="2000" dirty="0"/>
              <a:t>while updating HKState-PTR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o </a:t>
            </a:r>
            <a:r>
              <a:rPr lang="en-US" sz="2000" dirty="0"/>
              <a:t>overcome </a:t>
            </a:r>
            <a:r>
              <a:rPr lang="en-US" sz="2000" dirty="0" smtClean="0"/>
              <a:t>this we </a:t>
            </a:r>
            <a:r>
              <a:rPr lang="en-US" sz="2000" dirty="0"/>
              <a:t>are </a:t>
            </a:r>
            <a:r>
              <a:rPr lang="en-US" sz="2000" dirty="0" smtClean="0"/>
              <a:t>introducing </a:t>
            </a:r>
            <a:r>
              <a:rPr lang="en-US" sz="2000" b="1" dirty="0" smtClean="0"/>
              <a:t>HKSptr-n-way </a:t>
            </a:r>
            <a:r>
              <a:rPr lang="en-US" sz="2000" b="1" dirty="0"/>
              <a:t>structure</a:t>
            </a:r>
            <a:r>
              <a:rPr lang="en-US" sz="2000" dirty="0"/>
              <a:t>, which can able to store state and presence for more than one </a:t>
            </a:r>
            <a:r>
              <a:rPr lang="en-US" sz="2000" dirty="0" smtClean="0"/>
              <a:t>cache block by increasing </a:t>
            </a:r>
            <a:r>
              <a:rPr lang="en-US" sz="2000" dirty="0"/>
              <a:t>space overheads by multiple of log(n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Although </a:t>
            </a:r>
            <a:r>
              <a:rPr lang="en-US" sz="2000" dirty="0"/>
              <a:t>our HKState-NUCA algorithm made some small hardware overheads, it will </a:t>
            </a:r>
            <a:r>
              <a:rPr lang="en-US" sz="2000" dirty="0" smtClean="0"/>
              <a:t>give </a:t>
            </a:r>
            <a:r>
              <a:rPr lang="en-US" sz="2000" b="1" dirty="0" smtClean="0"/>
              <a:t>better </a:t>
            </a:r>
            <a:r>
              <a:rPr lang="en-US" sz="2000" b="1" dirty="0"/>
              <a:t>performance </a:t>
            </a:r>
            <a:r>
              <a:rPr lang="en-US" sz="2000" dirty="0"/>
              <a:t>than </a:t>
            </a:r>
            <a:r>
              <a:rPr lang="en-US" sz="2000" dirty="0" smtClean="0"/>
              <a:t>HK-NUCA and remaining algorithms in </a:t>
            </a:r>
            <a:r>
              <a:rPr lang="en-US" sz="2000" dirty="0"/>
              <a:t>all aspects.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110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algn="l"/>
            <a:r>
              <a:rPr lang="en-US" sz="3600" dirty="0" smtClean="0"/>
              <a:t>Conclusion 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b="1" dirty="0"/>
              <a:t>Improvements of HKState-NUCA over </a:t>
            </a:r>
            <a:r>
              <a:rPr lang="en-US" b="1" dirty="0" smtClean="0"/>
              <a:t>HK-NUCA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Due to </a:t>
            </a:r>
            <a:r>
              <a:rPr lang="en-US" sz="1800" b="1" dirty="0" smtClean="0"/>
              <a:t>better initial </a:t>
            </a:r>
            <a:r>
              <a:rPr lang="en-US" sz="1800" b="1" dirty="0"/>
              <a:t>placement </a:t>
            </a:r>
            <a:r>
              <a:rPr lang="en-US" sz="1800" dirty="0"/>
              <a:t>of the cache block nearer to </a:t>
            </a:r>
            <a:r>
              <a:rPr lang="en-US" sz="1800" dirty="0" smtClean="0"/>
              <a:t>requestor core, we are getting </a:t>
            </a:r>
            <a:r>
              <a:rPr lang="en-US" sz="1800" b="1" dirty="0" smtClean="0"/>
              <a:t>33 % </a:t>
            </a:r>
            <a:r>
              <a:rPr lang="en-US" sz="1800" dirty="0" smtClean="0"/>
              <a:t>hit rate in </a:t>
            </a:r>
            <a:r>
              <a:rPr lang="en-US" sz="1800" b="1" dirty="0" smtClean="0"/>
              <a:t>stage 1 </a:t>
            </a:r>
            <a:r>
              <a:rPr lang="en-US" sz="1800" dirty="0" smtClean="0"/>
              <a:t>itself where as HK-NUCA got </a:t>
            </a:r>
            <a:r>
              <a:rPr lang="en-US" sz="1800" b="1" dirty="0" smtClean="0"/>
              <a:t>6.57 % </a:t>
            </a:r>
            <a:r>
              <a:rPr lang="en-US" sz="1800" dirty="0" smtClean="0"/>
              <a:t>hit rate in stage 1.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Reducing </a:t>
            </a:r>
            <a:r>
              <a:rPr lang="en-US" sz="1800" dirty="0"/>
              <a:t>number of searches(hops) in case the cache block is found in </a:t>
            </a:r>
            <a:r>
              <a:rPr lang="en-US" sz="1800" b="1" dirty="0" smtClean="0"/>
              <a:t>stage 3</a:t>
            </a:r>
            <a:r>
              <a:rPr lang="en-US" sz="1800" dirty="0" smtClean="0"/>
              <a:t>, </a:t>
            </a:r>
            <a:r>
              <a:rPr lang="en-US" sz="1800" dirty="0"/>
              <a:t>where in </a:t>
            </a:r>
            <a:r>
              <a:rPr lang="en-US" sz="1800" dirty="0" smtClean="0"/>
              <a:t>stage 3 we </a:t>
            </a:r>
            <a:r>
              <a:rPr lang="en-US" sz="1800" dirty="0"/>
              <a:t>are eliminating </a:t>
            </a:r>
            <a:r>
              <a:rPr lang="en-US" sz="1800" b="1" dirty="0"/>
              <a:t>none state </a:t>
            </a:r>
            <a:r>
              <a:rPr lang="en-US" sz="1800" dirty="0" smtClean="0"/>
              <a:t>cache banks.</a:t>
            </a:r>
          </a:p>
          <a:p>
            <a:pPr lvl="1"/>
            <a:r>
              <a:rPr lang="en-US" sz="1800" dirty="0"/>
              <a:t>In every access on an average of </a:t>
            </a:r>
            <a:r>
              <a:rPr lang="en-US" sz="1800" b="1" dirty="0" smtClean="0"/>
              <a:t>87.3 % </a:t>
            </a:r>
            <a:r>
              <a:rPr lang="en-US" sz="1800" dirty="0"/>
              <a:t>of the time we got </a:t>
            </a:r>
            <a:r>
              <a:rPr lang="en-US" sz="1800" dirty="0" smtClean="0"/>
              <a:t>hit in </a:t>
            </a:r>
            <a:r>
              <a:rPr lang="en-US" sz="1800" dirty="0"/>
              <a:t>the </a:t>
            </a:r>
            <a:r>
              <a:rPr lang="en-US" sz="1800" b="1" dirty="0"/>
              <a:t>stage 3 </a:t>
            </a:r>
            <a:r>
              <a:rPr lang="en-US" sz="1800" dirty="0"/>
              <a:t>of HKState-NUCA access policy compared to </a:t>
            </a:r>
            <a:r>
              <a:rPr lang="en-US" sz="1800" b="1" dirty="0"/>
              <a:t>stage 4</a:t>
            </a:r>
          </a:p>
          <a:p>
            <a:pPr lvl="1"/>
            <a:endParaRPr lang="en-US" sz="18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33400" y="39624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Based on the </a:t>
            </a:r>
            <a:r>
              <a:rPr lang="en-US" sz="2000" b="1" dirty="0" smtClean="0"/>
              <a:t>conclusion of </a:t>
            </a:r>
            <a:r>
              <a:rPr lang="en-US" sz="2000" b="1" dirty="0"/>
              <a:t>the paper [A Novel Migration Based NUCA </a:t>
            </a:r>
            <a:r>
              <a:rPr lang="en-US" sz="2000" b="1" dirty="0" smtClean="0"/>
              <a:t>Design [5]]</a:t>
            </a:r>
          </a:p>
          <a:p>
            <a:pPr lvl="1"/>
            <a:r>
              <a:rPr lang="en-US" sz="1800" dirty="0" smtClean="0"/>
              <a:t>First </a:t>
            </a:r>
            <a:r>
              <a:rPr lang="en-US" sz="1800" dirty="0"/>
              <a:t>requester is the </a:t>
            </a:r>
            <a:r>
              <a:rPr lang="en-US" sz="1800" dirty="0" smtClean="0"/>
              <a:t>most frequent </a:t>
            </a:r>
            <a:r>
              <a:rPr lang="en-US" sz="1800" dirty="0"/>
              <a:t>requester, that means more than </a:t>
            </a:r>
            <a:r>
              <a:rPr lang="en-US" sz="1800" b="1" dirty="0"/>
              <a:t>50 % </a:t>
            </a:r>
            <a:r>
              <a:rPr lang="en-US" sz="1800" dirty="0"/>
              <a:t>of the time initial requester is </a:t>
            </a:r>
            <a:r>
              <a:rPr lang="en-US" sz="1800" dirty="0" smtClean="0"/>
              <a:t>accessing the </a:t>
            </a:r>
            <a:r>
              <a:rPr lang="en-US" sz="1800" dirty="0"/>
              <a:t>cache block</a:t>
            </a:r>
            <a:r>
              <a:rPr lang="en-US" sz="1800" dirty="0" smtClean="0"/>
              <a:t>.</a:t>
            </a:r>
          </a:p>
          <a:p>
            <a:r>
              <a:rPr lang="en-US" sz="1900" b="1" dirty="0"/>
              <a:t>Which proves that the local cache bank is the </a:t>
            </a:r>
            <a:r>
              <a:rPr lang="en-US" sz="1900" b="1" dirty="0" smtClean="0"/>
              <a:t>best initial </a:t>
            </a:r>
            <a:r>
              <a:rPr lang="en-US" sz="1900" b="1" dirty="0"/>
              <a:t>placement for cache </a:t>
            </a:r>
            <a:r>
              <a:rPr lang="en-US" sz="1900" b="1" dirty="0" smtClean="0"/>
              <a:t>blocks.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533400" y="40386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Based on the </a:t>
            </a:r>
            <a:r>
              <a:rPr lang="en-US" sz="2000" b="1" dirty="0" smtClean="0"/>
              <a:t>conclusion of </a:t>
            </a:r>
            <a:r>
              <a:rPr lang="en-US" sz="2000" b="1" dirty="0"/>
              <a:t>the paper [A Novel Migration Based NUCA </a:t>
            </a:r>
            <a:r>
              <a:rPr lang="en-US" sz="2000" b="1" dirty="0" smtClean="0"/>
              <a:t>Design [5]]</a:t>
            </a:r>
          </a:p>
          <a:p>
            <a:pPr lvl="1"/>
            <a:r>
              <a:rPr lang="en-US" sz="1800" dirty="0"/>
              <a:t>On average </a:t>
            </a:r>
            <a:r>
              <a:rPr lang="en-US" sz="1800" b="1" dirty="0" smtClean="0"/>
              <a:t>87.2 % </a:t>
            </a:r>
            <a:r>
              <a:rPr lang="en-US" sz="1800" dirty="0"/>
              <a:t>of the cache lines are private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/>
              <a:t>Shared lines are used most frequently than the private </a:t>
            </a:r>
            <a:r>
              <a:rPr lang="en-US" sz="1800" dirty="0" smtClean="0"/>
              <a:t>lines.</a:t>
            </a:r>
          </a:p>
          <a:p>
            <a:pPr lvl="1"/>
            <a:endParaRPr lang="en-US" sz="1800" dirty="0" smtClean="0"/>
          </a:p>
          <a:p>
            <a:r>
              <a:rPr lang="en-US" sz="1900" b="1" dirty="0" smtClean="0"/>
              <a:t>Which </a:t>
            </a:r>
            <a:r>
              <a:rPr lang="en-US" sz="1900" b="1" dirty="0"/>
              <a:t>proves that the reduction in the number of hops due to exempting </a:t>
            </a:r>
            <a:r>
              <a:rPr lang="en-US" sz="1900" b="1" dirty="0" smtClean="0"/>
              <a:t>private cache lines ( none </a:t>
            </a:r>
            <a:r>
              <a:rPr lang="en-US" sz="1900" b="1" dirty="0"/>
              <a:t>state </a:t>
            </a:r>
            <a:r>
              <a:rPr lang="en-US" sz="1900" b="1" dirty="0" smtClean="0"/>
              <a:t>cache banks ).</a:t>
            </a:r>
          </a:p>
        </p:txBody>
      </p:sp>
    </p:spTree>
    <p:extLst>
      <p:ext uri="{BB962C8B-B14F-4D97-AF65-F5344CB8AC3E}">
        <p14:creationId xmlns:p14="http://schemas.microsoft.com/office/powerpoint/2010/main" val="87520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algn="l"/>
            <a:r>
              <a:rPr lang="en-US" sz="3600" dirty="0"/>
              <a:t>Possible Future </a:t>
            </a:r>
            <a:r>
              <a:rPr lang="en-US" sz="3600" dirty="0" smtClean="0"/>
              <a:t>Prospect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000" dirty="0" smtClean="0"/>
              <a:t>We </a:t>
            </a:r>
            <a:r>
              <a:rPr lang="en-US" sz="2000" dirty="0"/>
              <a:t>can separate </a:t>
            </a:r>
            <a:r>
              <a:rPr lang="en-US" sz="2000" b="1" dirty="0"/>
              <a:t>promoted</a:t>
            </a:r>
            <a:r>
              <a:rPr lang="en-US" sz="2000" dirty="0"/>
              <a:t> and </a:t>
            </a:r>
            <a:r>
              <a:rPr lang="en-US" sz="2000" b="1" dirty="0" smtClean="0"/>
              <a:t>demoted</a:t>
            </a:r>
            <a:r>
              <a:rPr lang="en-US" sz="2000" dirty="0" smtClean="0"/>
              <a:t> states </a:t>
            </a:r>
            <a:r>
              <a:rPr lang="en-US" sz="2000" dirty="0"/>
              <a:t>from moved state and </a:t>
            </a:r>
            <a:r>
              <a:rPr lang="en-US" sz="2000" dirty="0" smtClean="0"/>
              <a:t>find </a:t>
            </a:r>
            <a:r>
              <a:rPr lang="en-US" sz="2000" dirty="0"/>
              <a:t>out which states contains more shared lines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So that we </a:t>
            </a:r>
            <a:r>
              <a:rPr lang="en-US" sz="2000" dirty="0" smtClean="0"/>
              <a:t>can combine </a:t>
            </a:r>
            <a:r>
              <a:rPr lang="en-US" sz="2000" dirty="0"/>
              <a:t>stage 4 with promoted or </a:t>
            </a:r>
            <a:r>
              <a:rPr lang="en-US" sz="2000" dirty="0" smtClean="0"/>
              <a:t>demoted based </a:t>
            </a:r>
            <a:r>
              <a:rPr lang="en-US" sz="2000" dirty="0"/>
              <a:t>on the criteria that state containing less shared lines, which may decreases </a:t>
            </a:r>
            <a:r>
              <a:rPr lang="en-US" sz="2000" dirty="0" smtClean="0"/>
              <a:t>dynamic energy </a:t>
            </a:r>
            <a:r>
              <a:rPr lang="en-US" sz="2000" dirty="0"/>
              <a:t>consumed by the memory system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But this type of assumptions will be </a:t>
            </a:r>
            <a:r>
              <a:rPr lang="en-US" sz="2000" dirty="0" smtClean="0"/>
              <a:t>specific to applications</a:t>
            </a:r>
            <a:r>
              <a:rPr lang="en-US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52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l"/>
            <a:r>
              <a:rPr lang="en-US" sz="3600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[1] </a:t>
            </a:r>
            <a:r>
              <a:rPr lang="en-US" sz="1800" dirty="0"/>
              <a:t>R. Balasubramonian, N. P. Jouppi, and N. Muralimanohar, </a:t>
            </a:r>
            <a:r>
              <a:rPr lang="en-US" sz="1800" b="1" i="1" dirty="0" smtClean="0"/>
              <a:t>“Multi-core </a:t>
            </a:r>
            <a:r>
              <a:rPr lang="en-US" sz="1800" b="1" i="1" dirty="0"/>
              <a:t>cache </a:t>
            </a:r>
            <a:r>
              <a:rPr lang="en-US" sz="1800" b="1" i="1" dirty="0" smtClean="0"/>
              <a:t>hierarchies”</a:t>
            </a:r>
            <a:r>
              <a:rPr lang="en-US" sz="1800" dirty="0" smtClean="0"/>
              <a:t>, Synthesis </a:t>
            </a:r>
            <a:r>
              <a:rPr lang="en-US" sz="1800" dirty="0"/>
              <a:t>Lectures on Computer Architecture, vol. 6, no. 3, pp. </a:t>
            </a:r>
            <a:r>
              <a:rPr lang="en-US" sz="1800" dirty="0" smtClean="0"/>
              <a:t>1-153</a:t>
            </a:r>
            <a:r>
              <a:rPr lang="en-US" sz="1800" dirty="0"/>
              <a:t>, 2011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/>
              <a:t>[2] C. Kim, D. Burger, and S. W. Keckler, </a:t>
            </a:r>
            <a:r>
              <a:rPr lang="en-US" sz="1800" b="1" i="1" dirty="0" smtClean="0"/>
              <a:t>“An </a:t>
            </a:r>
            <a:r>
              <a:rPr lang="en-US" sz="1800" b="1" i="1" dirty="0"/>
              <a:t>adaptive, non-uniform cache structure </a:t>
            </a:r>
            <a:r>
              <a:rPr lang="en-US" sz="1800" b="1" i="1" dirty="0" smtClean="0"/>
              <a:t>for wire-delay </a:t>
            </a:r>
            <a:r>
              <a:rPr lang="en-US" sz="1800" b="1" i="1" dirty="0"/>
              <a:t>dominated on-chip </a:t>
            </a:r>
            <a:r>
              <a:rPr lang="en-US" sz="1800" b="1" i="1" dirty="0" smtClean="0"/>
              <a:t>caches”</a:t>
            </a:r>
            <a:r>
              <a:rPr lang="en-US" sz="1800" dirty="0" smtClean="0"/>
              <a:t>,</a:t>
            </a:r>
            <a:r>
              <a:rPr lang="en-US" sz="1800" b="1" i="1" dirty="0" smtClean="0"/>
              <a:t> </a:t>
            </a:r>
            <a:r>
              <a:rPr lang="en-US" sz="1800" dirty="0"/>
              <a:t>in Acm Sigplan Notices, vol. 37, no. 10. </a:t>
            </a:r>
            <a:r>
              <a:rPr lang="en-US" sz="1800" dirty="0" smtClean="0"/>
              <a:t>ACM, 2002</a:t>
            </a:r>
            <a:r>
              <a:rPr lang="en-US" sz="1800" dirty="0"/>
              <a:t>, pp. </a:t>
            </a:r>
            <a:r>
              <a:rPr lang="en-US" sz="1800" dirty="0" smtClean="0"/>
              <a:t>211-222.</a:t>
            </a:r>
          </a:p>
          <a:p>
            <a:endParaRPr lang="en-US" sz="1800" dirty="0" smtClean="0"/>
          </a:p>
          <a:p>
            <a:r>
              <a:rPr lang="en-US" sz="1800" dirty="0" smtClean="0"/>
              <a:t>[3] </a:t>
            </a:r>
            <a:r>
              <a:rPr lang="en-US" sz="1800" dirty="0"/>
              <a:t>J. Lira, C. Molina, and A. Gonzalez, </a:t>
            </a:r>
            <a:r>
              <a:rPr lang="en-US" sz="1800" b="1" i="1" dirty="0" smtClean="0"/>
              <a:t>“HK-NUCA: </a:t>
            </a:r>
            <a:r>
              <a:rPr lang="en-US" sz="1800" b="1" i="1" dirty="0"/>
              <a:t>Boosting data searches in </a:t>
            </a:r>
            <a:r>
              <a:rPr lang="en-US" sz="1800" b="1" i="1" dirty="0" smtClean="0"/>
              <a:t>dynamic non-uniform </a:t>
            </a:r>
            <a:r>
              <a:rPr lang="en-US" sz="1800" b="1" i="1" dirty="0"/>
              <a:t>cache architectures for chip </a:t>
            </a:r>
            <a:r>
              <a:rPr lang="en-US" sz="1800" b="1" i="1" dirty="0" smtClean="0"/>
              <a:t>multiprocessors”</a:t>
            </a:r>
            <a:r>
              <a:rPr lang="en-US" sz="1800" dirty="0" smtClean="0"/>
              <a:t>,</a:t>
            </a:r>
            <a:r>
              <a:rPr lang="en-US" sz="1800" b="1" i="1" dirty="0" smtClean="0"/>
              <a:t> </a:t>
            </a:r>
            <a:r>
              <a:rPr lang="en-US" sz="1800" dirty="0"/>
              <a:t>in Parallel &amp; </a:t>
            </a:r>
            <a:r>
              <a:rPr lang="en-US" sz="1800" dirty="0" smtClean="0"/>
              <a:t>Distributed Processing </a:t>
            </a:r>
            <a:r>
              <a:rPr lang="en-US" sz="1800" dirty="0"/>
              <a:t>Symposium (IPDPS), 2011 IEEE International. IEEE, 2011, pp. </a:t>
            </a:r>
            <a:r>
              <a:rPr lang="en-US" sz="1800" dirty="0" smtClean="0"/>
              <a:t>419-430.</a:t>
            </a:r>
          </a:p>
          <a:p>
            <a:endParaRPr lang="en-US" sz="1800" dirty="0" smtClean="0"/>
          </a:p>
          <a:p>
            <a:r>
              <a:rPr lang="en-US" sz="1800" dirty="0" smtClean="0"/>
              <a:t>[4] </a:t>
            </a:r>
            <a:r>
              <a:rPr lang="en-US" sz="1800" dirty="0"/>
              <a:t>C. Bienia and K. Li, </a:t>
            </a:r>
            <a:r>
              <a:rPr lang="en-US" sz="1800" b="1" i="1" dirty="0" smtClean="0"/>
              <a:t>“Parsec </a:t>
            </a:r>
            <a:r>
              <a:rPr lang="en-US" sz="1800" b="1" i="1" dirty="0"/>
              <a:t>2.0: A new benchmark suite for </a:t>
            </a:r>
            <a:r>
              <a:rPr lang="en-US" sz="1800" b="1" i="1" dirty="0" smtClean="0"/>
              <a:t>chip-Multiprocessors”</a:t>
            </a:r>
            <a:r>
              <a:rPr lang="en-US" sz="1800" dirty="0" smtClean="0"/>
              <a:t>,</a:t>
            </a:r>
            <a:r>
              <a:rPr lang="en-US" sz="1800" b="1" i="1" dirty="0" smtClean="0"/>
              <a:t> </a:t>
            </a:r>
            <a:r>
              <a:rPr lang="en-US" sz="1800" dirty="0"/>
              <a:t>in Proceedings of the 5th Annual Workshop on </a:t>
            </a:r>
            <a:r>
              <a:rPr lang="en-US" sz="1800" dirty="0" smtClean="0"/>
              <a:t>Modeling, Benchmarking </a:t>
            </a:r>
            <a:r>
              <a:rPr lang="en-US" sz="1800" dirty="0"/>
              <a:t>and Simulation, 2009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[5] M</a:t>
            </a:r>
            <a:r>
              <a:rPr lang="en-US" sz="1800" dirty="0"/>
              <a:t>. Kandemir, F. Li, M. J. Irwin, and S. W. Son, </a:t>
            </a:r>
            <a:r>
              <a:rPr lang="en-US" sz="1800" b="1" dirty="0" smtClean="0"/>
              <a:t>“A </a:t>
            </a:r>
            <a:r>
              <a:rPr lang="en-US" sz="1800" b="1" dirty="0"/>
              <a:t>N</a:t>
            </a:r>
            <a:r>
              <a:rPr lang="en-US" sz="1800" b="1" dirty="0" smtClean="0"/>
              <a:t>ovel </a:t>
            </a:r>
            <a:r>
              <a:rPr lang="en-US" sz="1800" b="1" dirty="0"/>
              <a:t>migration-based </a:t>
            </a:r>
            <a:r>
              <a:rPr lang="en-US" sz="1800" b="1" dirty="0" smtClean="0"/>
              <a:t>NUCA design for </a:t>
            </a:r>
            <a:r>
              <a:rPr lang="en-US" sz="1800" b="1" dirty="0"/>
              <a:t>chip </a:t>
            </a:r>
            <a:r>
              <a:rPr lang="en-US" sz="1800" b="1" dirty="0" smtClean="0"/>
              <a:t>multiprocessors”</a:t>
            </a:r>
            <a:r>
              <a:rPr lang="en-US" sz="1800" dirty="0" smtClean="0"/>
              <a:t>,</a:t>
            </a:r>
            <a:r>
              <a:rPr lang="en-US" sz="1800" b="1" dirty="0" smtClean="0"/>
              <a:t> </a:t>
            </a:r>
            <a:r>
              <a:rPr lang="en-US" sz="1800" dirty="0"/>
              <a:t>in High Performance Computing, Networking, Storage </a:t>
            </a:r>
            <a:r>
              <a:rPr lang="en-US" sz="1800" dirty="0" smtClean="0"/>
              <a:t>and Analysis</a:t>
            </a:r>
            <a:r>
              <a:rPr lang="en-US" sz="1800" dirty="0"/>
              <a:t>, 2008. SC 2008. International Conference for. IEEE, 2008, pp. </a:t>
            </a:r>
            <a:r>
              <a:rPr lang="en-US" sz="1800" dirty="0" smtClean="0"/>
              <a:t>1-12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2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838200"/>
          </a:xfrm>
        </p:spPr>
        <p:txBody>
          <a:bodyPr/>
          <a:lstStyle/>
          <a:p>
            <a:r>
              <a:rPr lang="en-US" sz="3600" b="1" dirty="0" smtClean="0"/>
              <a:t>Thank You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752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838200"/>
          </a:xfrm>
        </p:spPr>
        <p:txBody>
          <a:bodyPr/>
          <a:lstStyle/>
          <a:p>
            <a:r>
              <a:rPr lang="en-US" sz="3600" b="1" dirty="0" smtClean="0"/>
              <a:t>Any Queries ???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520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algn="l"/>
            <a:r>
              <a:rPr lang="en-US" sz="36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b="1" dirty="0" smtClean="0"/>
              <a:t>Chip Multiprocessors (CMPs) :</a:t>
            </a:r>
          </a:p>
          <a:p>
            <a:pPr lvl="1"/>
            <a:r>
              <a:rPr lang="en-US" sz="1800" dirty="0" smtClean="0"/>
              <a:t>CMPs [1] consists </a:t>
            </a:r>
            <a:r>
              <a:rPr lang="en-US" sz="1800" dirty="0"/>
              <a:t>of multiple processors integrated on a chip as shown in Figure </a:t>
            </a:r>
            <a:r>
              <a:rPr lang="en-US" sz="1800" dirty="0" smtClean="0"/>
              <a:t>below.</a:t>
            </a:r>
          </a:p>
          <a:p>
            <a:pPr lvl="1"/>
            <a:r>
              <a:rPr lang="en-US" sz="1800" dirty="0" smtClean="0"/>
              <a:t>CMP </a:t>
            </a:r>
            <a:r>
              <a:rPr lang="en-US" sz="1800" dirty="0"/>
              <a:t>consists of </a:t>
            </a:r>
            <a:r>
              <a:rPr lang="en-US" sz="1800" b="1" dirty="0"/>
              <a:t>very large caches</a:t>
            </a:r>
            <a:r>
              <a:rPr lang="en-US" sz="1800" dirty="0"/>
              <a:t>, So to incur high performance from CMPs we need to manage the </a:t>
            </a:r>
            <a:r>
              <a:rPr lang="en-US" sz="1800" b="1" dirty="0"/>
              <a:t>Last Level Cache </a:t>
            </a:r>
            <a:r>
              <a:rPr lang="en-US" sz="1800" dirty="0"/>
              <a:t>(</a:t>
            </a:r>
            <a:r>
              <a:rPr lang="en-US" sz="1800" b="1" dirty="0"/>
              <a:t>LLC</a:t>
            </a:r>
            <a:r>
              <a:rPr lang="en-US" sz="1800" dirty="0"/>
              <a:t>) </a:t>
            </a:r>
            <a:r>
              <a:rPr lang="en-US" sz="1800" dirty="0" smtClean="0"/>
              <a:t>shared </a:t>
            </a:r>
            <a:r>
              <a:rPr lang="en-US" sz="1800" dirty="0"/>
              <a:t>by multiple </a:t>
            </a:r>
            <a:r>
              <a:rPr lang="en-US" sz="1800" dirty="0" smtClean="0"/>
              <a:t>cores.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33600" y="3124200"/>
            <a:ext cx="4495800" cy="3067643"/>
            <a:chOff x="1815884" y="1976590"/>
            <a:chExt cx="4876800" cy="3447799"/>
          </a:xfrm>
        </p:grpSpPr>
        <p:sp>
          <p:nvSpPr>
            <p:cNvPr id="6" name="Rectangle 5"/>
            <p:cNvSpPr/>
            <p:nvPr/>
          </p:nvSpPr>
          <p:spPr>
            <a:xfrm>
              <a:off x="1815884" y="1976590"/>
              <a:ext cx="4876800" cy="22906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187251" y="2152854"/>
              <a:ext cx="1362812" cy="1388157"/>
              <a:chOff x="364344" y="12522200"/>
              <a:chExt cx="1098467" cy="13335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364344" y="12522200"/>
                <a:ext cx="1098467" cy="13335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41450" y="12565742"/>
                <a:ext cx="662361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just">
                  <a:spcBef>
                    <a:spcPts val="600"/>
                  </a:spcBef>
                  <a:buClr>
                    <a:schemeClr val="accent5">
                      <a:lumMod val="75000"/>
                    </a:schemeClr>
                  </a:buClr>
                  <a:buSzPct val="80000"/>
                </a:pPr>
                <a:r>
                  <a:rPr lang="en-US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Core 1</a:t>
                </a:r>
                <a:endPara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73869" y="13296900"/>
                <a:ext cx="549232" cy="5492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L1 </a:t>
                </a:r>
              </a:p>
              <a:p>
                <a:pPr algn="ctr"/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 $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910558" y="13296899"/>
                <a:ext cx="549232" cy="5492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L1 </a:t>
                </a:r>
              </a:p>
              <a:p>
                <a:pPr algn="ctr"/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 $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008875" y="2123107"/>
              <a:ext cx="1362812" cy="1388157"/>
              <a:chOff x="2638657" y="12493624"/>
              <a:chExt cx="1098467" cy="133350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638657" y="12493624"/>
                <a:ext cx="1098467" cy="1333500"/>
                <a:chOff x="2638657" y="12493624"/>
                <a:chExt cx="1098467" cy="13335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2638657" y="12493624"/>
                  <a:ext cx="1098467" cy="1333500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888322" y="12537166"/>
                  <a:ext cx="688009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just">
                    <a:spcBef>
                      <a:spcPts val="600"/>
                    </a:spcBef>
                    <a:buClr>
                      <a:schemeClr val="accent5">
                        <a:lumMod val="75000"/>
                      </a:schemeClr>
                    </a:buClr>
                    <a:buSzPct val="80000"/>
                  </a:pPr>
                  <a:r>
                    <a:rPr lang="en-US" sz="12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Core N</a:t>
                  </a:r>
                  <a:endParaRPr 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2640562" y="13275944"/>
                  <a:ext cx="549232" cy="549275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L1 </a:t>
                  </a:r>
                </a:p>
                <a:p>
                  <a:pPr algn="ctr"/>
                  <a:r>
                    <a:rPr 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 $</a:t>
                  </a:r>
                  <a:endPara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21" name="Rounded Rectangle 20"/>
              <p:cNvSpPr/>
              <p:nvPr/>
            </p:nvSpPr>
            <p:spPr>
              <a:xfrm>
                <a:off x="3184871" y="13275943"/>
                <a:ext cx="549232" cy="5492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L1 </a:t>
                </a:r>
              </a:p>
              <a:p>
                <a:pPr algn="ctr"/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 $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850503" y="2846932"/>
              <a:ext cx="834433" cy="112376"/>
              <a:chOff x="1704975" y="13188949"/>
              <a:chExt cx="672578" cy="107951"/>
            </a:xfrm>
            <a:solidFill>
              <a:schemeClr val="bg2">
                <a:lumMod val="25000"/>
              </a:schemeClr>
            </a:solidFill>
          </p:grpSpPr>
          <p:sp>
            <p:nvSpPr>
              <p:cNvPr id="17" name="Oval 16"/>
              <p:cNvSpPr/>
              <p:nvPr/>
            </p:nvSpPr>
            <p:spPr>
              <a:xfrm>
                <a:off x="1704975" y="13192125"/>
                <a:ext cx="104775" cy="1047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85034" y="13188949"/>
                <a:ext cx="104775" cy="1047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72778" y="13188950"/>
                <a:ext cx="104775" cy="1047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2187252" y="3841779"/>
              <a:ext cx="4180688" cy="2776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Last Level Cache (LLC)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Up-Down Arrow 10"/>
            <p:cNvSpPr/>
            <p:nvPr/>
          </p:nvSpPr>
          <p:spPr>
            <a:xfrm>
              <a:off x="2848407" y="3531096"/>
              <a:ext cx="56721" cy="300767"/>
            </a:xfrm>
            <a:prstGeom prst="upDownArrow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Up-Down Arrow 11"/>
            <p:cNvSpPr/>
            <p:nvPr/>
          </p:nvSpPr>
          <p:spPr>
            <a:xfrm>
              <a:off x="5666645" y="3511265"/>
              <a:ext cx="56721" cy="300767"/>
            </a:xfrm>
            <a:prstGeom prst="upDownArrow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15884" y="4446619"/>
              <a:ext cx="4876800" cy="6664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Off Chip Memory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Up-Down Arrow 13"/>
            <p:cNvSpPr/>
            <p:nvPr/>
          </p:nvSpPr>
          <p:spPr>
            <a:xfrm>
              <a:off x="4234591" y="4119410"/>
              <a:ext cx="56721" cy="300767"/>
            </a:xfrm>
            <a:prstGeom prst="upDownArrow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30591" y="2091067"/>
              <a:ext cx="803669" cy="26189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 Chip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77147" y="5113063"/>
              <a:ext cx="3695054" cy="311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Chip Multi Processor having N cores (CMP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98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458200" cy="685800"/>
          </a:xfrm>
        </p:spPr>
        <p:txBody>
          <a:bodyPr/>
          <a:lstStyle/>
          <a:p>
            <a:pPr algn="l"/>
            <a:r>
              <a:rPr lang="en-US" sz="3600" dirty="0" smtClean="0"/>
              <a:t>Centralized vs Distributed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b="1" dirty="0"/>
              <a:t>Non-Uniform Cache </a:t>
            </a:r>
            <a:r>
              <a:rPr lang="en-US" b="1" dirty="0" smtClean="0"/>
              <a:t>Architectures (NUCAs)</a:t>
            </a:r>
            <a:endParaRPr lang="en-US" b="1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654500" y="2516089"/>
            <a:ext cx="3663273" cy="3503711"/>
            <a:chOff x="654500" y="2114496"/>
            <a:chExt cx="3663273" cy="3503711"/>
          </a:xfrm>
        </p:grpSpPr>
        <p:grpSp>
          <p:nvGrpSpPr>
            <p:cNvPr id="4" name="Group 3"/>
            <p:cNvGrpSpPr/>
            <p:nvPr/>
          </p:nvGrpSpPr>
          <p:grpSpPr>
            <a:xfrm>
              <a:off x="654500" y="2114496"/>
              <a:ext cx="3663273" cy="2985288"/>
              <a:chOff x="1637890" y="11099476"/>
              <a:chExt cx="2278281" cy="213725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890079" y="11100933"/>
                <a:ext cx="877739" cy="24812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Core 1</a:t>
                </a:r>
                <a:endParaRPr lang="en-US" sz="1400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779971" y="11099476"/>
                <a:ext cx="877739" cy="24812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Core 2</a:t>
                </a:r>
                <a:endParaRPr lang="en-US" sz="14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888695" y="11358081"/>
                <a:ext cx="1777784" cy="1618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959774" y="11427347"/>
                <a:ext cx="1638332" cy="319898"/>
                <a:chOff x="1959774" y="11427347"/>
                <a:chExt cx="1638332" cy="319898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1959774" y="11427347"/>
                  <a:ext cx="323882" cy="31989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2388399" y="11427347"/>
                  <a:ext cx="323882" cy="31989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2826549" y="11427347"/>
                  <a:ext cx="323882" cy="31989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3274224" y="11427347"/>
                  <a:ext cx="323882" cy="31989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086155" y="11554896"/>
                  <a:ext cx="70930" cy="6877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2513751" y="11554896"/>
                  <a:ext cx="70930" cy="6877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2946966" y="11552906"/>
                  <a:ext cx="70930" cy="6877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394641" y="11554896"/>
                  <a:ext cx="70930" cy="6877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121620" y="11586646"/>
                  <a:ext cx="1308486" cy="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1959349" y="11812718"/>
                <a:ext cx="1638332" cy="319898"/>
                <a:chOff x="1959774" y="11427347"/>
                <a:chExt cx="1638332" cy="319898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1959774" y="11427347"/>
                  <a:ext cx="323882" cy="31989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388399" y="11427347"/>
                  <a:ext cx="323882" cy="31989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826549" y="11427347"/>
                  <a:ext cx="323882" cy="31989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3274224" y="11427347"/>
                  <a:ext cx="323882" cy="31989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086155" y="11554896"/>
                  <a:ext cx="70930" cy="6877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513751" y="11554896"/>
                  <a:ext cx="70930" cy="6877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946966" y="11552906"/>
                  <a:ext cx="70930" cy="6877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394641" y="11554896"/>
                  <a:ext cx="70930" cy="6877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121620" y="11586646"/>
                  <a:ext cx="1308486" cy="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1959774" y="12202047"/>
                <a:ext cx="1638332" cy="319898"/>
                <a:chOff x="1959774" y="11427347"/>
                <a:chExt cx="1638332" cy="319898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1959774" y="11427347"/>
                  <a:ext cx="323882" cy="31989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388399" y="11427347"/>
                  <a:ext cx="323882" cy="31989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2826549" y="11427347"/>
                  <a:ext cx="323882" cy="31989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274224" y="11427347"/>
                  <a:ext cx="323882" cy="31989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086155" y="11554896"/>
                  <a:ext cx="70930" cy="6877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513751" y="11554896"/>
                  <a:ext cx="70930" cy="6877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946966" y="11552906"/>
                  <a:ext cx="70930" cy="6877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94641" y="11554896"/>
                  <a:ext cx="70930" cy="6877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121620" y="11586646"/>
                  <a:ext cx="1308486" cy="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959774" y="12592572"/>
                <a:ext cx="1638332" cy="319898"/>
                <a:chOff x="1959774" y="11427347"/>
                <a:chExt cx="1638332" cy="319898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1959774" y="11427347"/>
                  <a:ext cx="323882" cy="31989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388399" y="11427347"/>
                  <a:ext cx="323882" cy="31989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826549" y="11427347"/>
                  <a:ext cx="323882" cy="31989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274224" y="11427347"/>
                  <a:ext cx="323882" cy="31989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086155" y="11554896"/>
                  <a:ext cx="70930" cy="6877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513751" y="11554896"/>
                  <a:ext cx="70930" cy="6877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946966" y="11552906"/>
                  <a:ext cx="70930" cy="6877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394641" y="11554896"/>
                  <a:ext cx="70930" cy="6877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121620" y="11586646"/>
                  <a:ext cx="1308486" cy="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Connector 11"/>
              <p:cNvCxnSpPr>
                <a:stCxn id="55" idx="0"/>
                <a:endCxn id="28" idx="2"/>
              </p:cNvCxnSpPr>
              <p:nvPr/>
            </p:nvCxnSpPr>
            <p:spPr>
              <a:xfrm>
                <a:off x="2121620" y="11554896"/>
                <a:ext cx="0" cy="1234004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548791" y="11550151"/>
                <a:ext cx="0" cy="1234004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82006" y="11550151"/>
                <a:ext cx="0" cy="1234004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429680" y="11554896"/>
                <a:ext cx="0" cy="1234004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1896429" y="12984884"/>
                <a:ext cx="1767631" cy="251851"/>
                <a:chOff x="1896429" y="12984884"/>
                <a:chExt cx="1767631" cy="251851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1896429" y="12988614"/>
                  <a:ext cx="877739" cy="248121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/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Core 6</a:t>
                  </a:r>
                  <a:endParaRPr lang="en-US" sz="1400" dirty="0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2786321" y="12984884"/>
                  <a:ext cx="877739" cy="248121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/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Core 5</a:t>
                  </a:r>
                  <a:endParaRPr lang="en-US" sz="1400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668050" y="11351262"/>
                <a:ext cx="248121" cy="1624963"/>
                <a:chOff x="3668050" y="11351262"/>
                <a:chExt cx="248121" cy="1624963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 rot="5400000">
                  <a:off x="3387574" y="11631738"/>
                  <a:ext cx="809074" cy="248121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/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Core 3</a:t>
                  </a:r>
                  <a:endParaRPr lang="en-US" sz="1400" dirty="0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 rot="5400000">
                  <a:off x="3389947" y="12450001"/>
                  <a:ext cx="804327" cy="248121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/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Core 4</a:t>
                  </a:r>
                  <a:endParaRPr lang="en-US" sz="1400" dirty="0"/>
                </a:p>
              </p:txBody>
            </p:sp>
          </p:grpSp>
          <p:sp>
            <p:nvSpPr>
              <p:cNvPr id="18" name="Rounded Rectangle 17"/>
              <p:cNvSpPr/>
              <p:nvPr/>
            </p:nvSpPr>
            <p:spPr>
              <a:xfrm rot="16200000" flipH="1">
                <a:off x="1357414" y="11635029"/>
                <a:ext cx="809074" cy="24812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Core 8</a:t>
                </a:r>
                <a:endParaRPr lang="en-US" sz="1400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16200000" flipH="1">
                <a:off x="1359787" y="12460111"/>
                <a:ext cx="804327" cy="24812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Core 7</a:t>
                </a:r>
                <a:endParaRPr lang="en-US" sz="1400" dirty="0"/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1600200" y="5310430"/>
              <a:ext cx="18165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(a) Centralized CMP</a:t>
              </a:r>
              <a:endParaRPr lang="en-US" sz="14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440402" y="1731915"/>
            <a:ext cx="2873766" cy="1233089"/>
            <a:chOff x="5440402" y="1471054"/>
            <a:chExt cx="2873766" cy="1233089"/>
          </a:xfrm>
        </p:grpSpPr>
        <p:cxnSp>
          <p:nvCxnSpPr>
            <p:cNvPr id="62" name="Straight Arrow Connector 61"/>
            <p:cNvCxnSpPr>
              <a:stCxn id="104" idx="0"/>
            </p:cNvCxnSpPr>
            <p:nvPr/>
          </p:nvCxnSpPr>
          <p:spPr>
            <a:xfrm flipV="1">
              <a:off x="5440402" y="2060870"/>
              <a:ext cx="1376341" cy="6432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6902842" y="1471054"/>
              <a:ext cx="1411326" cy="684826"/>
              <a:chOff x="5342768" y="11062729"/>
              <a:chExt cx="1411326" cy="684826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5342768" y="11062729"/>
                <a:ext cx="1411326" cy="34657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Core 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501258" y="11467884"/>
                <a:ext cx="1070991" cy="27967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Shared LLC</a:t>
                </a:r>
                <a:endParaRPr lang="en-US" sz="1200" dirty="0"/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5115605" y="2704143"/>
            <a:ext cx="3278156" cy="3391857"/>
            <a:chOff x="5115605" y="2443282"/>
            <a:chExt cx="3278156" cy="3391857"/>
          </a:xfrm>
        </p:grpSpPr>
        <p:grpSp>
          <p:nvGrpSpPr>
            <p:cNvPr id="68" name="Group 67"/>
            <p:cNvGrpSpPr/>
            <p:nvPr/>
          </p:nvGrpSpPr>
          <p:grpSpPr>
            <a:xfrm>
              <a:off x="5115605" y="2443282"/>
              <a:ext cx="3278156" cy="2603812"/>
              <a:chOff x="4467224" y="13554263"/>
              <a:chExt cx="2634976" cy="2074395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4467908" y="13554263"/>
                <a:ext cx="2634292" cy="446828"/>
                <a:chOff x="1959774" y="11427347"/>
                <a:chExt cx="1638332" cy="319898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1959774" y="11427347"/>
                  <a:ext cx="323882" cy="319898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T1</a:t>
                  </a:r>
                  <a:endParaRPr lang="en-US" sz="1600" dirty="0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2388399" y="11427347"/>
                  <a:ext cx="323882" cy="319898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T2</a:t>
                  </a: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2826549" y="11427347"/>
                  <a:ext cx="323882" cy="319898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dk1"/>
                      </a:solidFill>
                    </a:rPr>
                    <a:t>T3</a:t>
                  </a: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3274224" y="11427347"/>
                  <a:ext cx="323882" cy="319898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dk1"/>
                      </a:solidFill>
                    </a:rPr>
                    <a:t>T4</a:t>
                  </a: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2190912" y="11457104"/>
                  <a:ext cx="70930" cy="6877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618507" y="11457104"/>
                  <a:ext cx="70930" cy="6877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3051722" y="11455114"/>
                  <a:ext cx="70930" cy="6877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499398" y="11457104"/>
                  <a:ext cx="70930" cy="6877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2235900" y="11483421"/>
                  <a:ext cx="130848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/>
              <p:cNvGrpSpPr/>
              <p:nvPr/>
            </p:nvGrpSpPr>
            <p:grpSpPr>
              <a:xfrm>
                <a:off x="4467224" y="14092540"/>
                <a:ext cx="2634292" cy="596049"/>
                <a:chOff x="1959774" y="11427347"/>
                <a:chExt cx="1638332" cy="426730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95" name="Rectangle 94"/>
                <p:cNvSpPr/>
                <p:nvPr/>
              </p:nvSpPr>
              <p:spPr>
                <a:xfrm>
                  <a:off x="1959774" y="11427347"/>
                  <a:ext cx="323882" cy="319898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dk1"/>
                      </a:solidFill>
                    </a:rPr>
                    <a:t>T5</a:t>
                  </a: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2388399" y="11427347"/>
                  <a:ext cx="323882" cy="319898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dk1"/>
                      </a:solidFill>
                    </a:rPr>
                    <a:t>T6</a:t>
                  </a: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2826549" y="11427347"/>
                  <a:ext cx="323882" cy="319898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dk1"/>
                      </a:solidFill>
                    </a:rPr>
                    <a:t>T7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3274224" y="11534179"/>
                  <a:ext cx="323882" cy="319898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dk1"/>
                      </a:solidFill>
                    </a:rPr>
                    <a:t>T8</a:t>
                  </a: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2190912" y="11457104"/>
                  <a:ext cx="70930" cy="6877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2618507" y="11457104"/>
                  <a:ext cx="70930" cy="6877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3051722" y="11455114"/>
                  <a:ext cx="70930" cy="6877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499398" y="11457104"/>
                  <a:ext cx="70930" cy="6877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2235899" y="11499720"/>
                  <a:ext cx="130848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/>
              <p:cNvGrpSpPr/>
              <p:nvPr/>
            </p:nvGrpSpPr>
            <p:grpSpPr>
              <a:xfrm>
                <a:off x="4467908" y="14636351"/>
                <a:ext cx="2634292" cy="446828"/>
                <a:chOff x="1959774" y="11427347"/>
                <a:chExt cx="1638332" cy="319898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1959774" y="11427347"/>
                  <a:ext cx="323882" cy="319898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dk1"/>
                      </a:solidFill>
                    </a:rPr>
                    <a:t>T9</a:t>
                  </a: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388399" y="11427347"/>
                  <a:ext cx="323882" cy="319898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dk1"/>
                      </a:solidFill>
                    </a:rPr>
                    <a:t>T10</a:t>
                  </a: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2826549" y="11427347"/>
                  <a:ext cx="323882" cy="319898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dk1"/>
                      </a:solidFill>
                    </a:rPr>
                    <a:t>T11</a:t>
                  </a: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3274224" y="11427347"/>
                  <a:ext cx="323882" cy="319898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dk1"/>
                      </a:solidFill>
                    </a:rPr>
                    <a:t>T12</a:t>
                  </a: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2190912" y="11457104"/>
                  <a:ext cx="70930" cy="6877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618507" y="11457104"/>
                  <a:ext cx="70930" cy="6877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3051722" y="11455114"/>
                  <a:ext cx="70930" cy="6877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499398" y="11457104"/>
                  <a:ext cx="70930" cy="6877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231138" y="11488854"/>
                  <a:ext cx="130848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4467908" y="15181830"/>
                <a:ext cx="2634292" cy="446828"/>
                <a:chOff x="1959774" y="11427347"/>
                <a:chExt cx="1638332" cy="319898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1959774" y="11427347"/>
                  <a:ext cx="323882" cy="319898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dk1"/>
                      </a:solidFill>
                    </a:rPr>
                    <a:t>T13</a:t>
                  </a: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388399" y="11427347"/>
                  <a:ext cx="323882" cy="319898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dk1"/>
                      </a:solidFill>
                    </a:rPr>
                    <a:t>T14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2826549" y="11427347"/>
                  <a:ext cx="323882" cy="319898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dk1"/>
                      </a:solidFill>
                    </a:rPr>
                    <a:t>T15</a:t>
                  </a: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3274224" y="11427347"/>
                  <a:ext cx="323882" cy="319898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dk1"/>
                      </a:solidFill>
                    </a:rPr>
                    <a:t>T16</a:t>
                  </a: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190912" y="11457104"/>
                  <a:ext cx="70930" cy="6877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618507" y="11457104"/>
                  <a:ext cx="70930" cy="6877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051722" y="11455114"/>
                  <a:ext cx="70930" cy="6877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3499398" y="11457104"/>
                  <a:ext cx="70930" cy="68779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230455" y="11499205"/>
                  <a:ext cx="130848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/>
              <p:cNvCxnSpPr/>
              <p:nvPr/>
            </p:nvCxnSpPr>
            <p:spPr>
              <a:xfrm>
                <a:off x="4891470" y="13593665"/>
                <a:ext cx="0" cy="172363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585981" y="13598022"/>
                <a:ext cx="0" cy="172363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271249" y="13598600"/>
                <a:ext cx="0" cy="172363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999610" y="13604650"/>
                <a:ext cx="0" cy="172363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5872209" y="5311919"/>
              <a:ext cx="1976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(b) Distributed CMP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(Tiled Architecture)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432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00100"/>
          </a:xfrm>
        </p:spPr>
        <p:txBody>
          <a:bodyPr/>
          <a:lstStyle/>
          <a:p>
            <a:pPr algn="l"/>
            <a:r>
              <a:rPr lang="en-US" sz="3600" dirty="0" smtClean="0"/>
              <a:t>NUCA Types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r>
              <a:rPr lang="en-US" sz="2000" dirty="0"/>
              <a:t>NUCA </a:t>
            </a:r>
            <a:r>
              <a:rPr lang="en-US" sz="2000" dirty="0" smtClean="0"/>
              <a:t>[2] design </a:t>
            </a:r>
            <a:r>
              <a:rPr lang="en-US" sz="2000" dirty="0"/>
              <a:t>has been classified based on the </a:t>
            </a:r>
            <a:r>
              <a:rPr lang="en-US" sz="2000" b="1" dirty="0" smtClean="0"/>
              <a:t>placement </a:t>
            </a:r>
            <a:r>
              <a:rPr lang="en-US" sz="2000" dirty="0" smtClean="0"/>
              <a:t>policy </a:t>
            </a:r>
            <a:r>
              <a:rPr lang="en-US" sz="2000" dirty="0"/>
              <a:t>as </a:t>
            </a:r>
            <a:endParaRPr lang="en-US" sz="2000" dirty="0" smtClean="0"/>
          </a:p>
          <a:p>
            <a:pPr lvl="1"/>
            <a:r>
              <a:rPr lang="en-US" sz="2000" b="1" dirty="0"/>
              <a:t>S</a:t>
            </a:r>
            <a:r>
              <a:rPr lang="en-US" sz="2000" b="1" dirty="0" smtClean="0"/>
              <a:t>tatic </a:t>
            </a:r>
            <a:r>
              <a:rPr lang="en-US" sz="2000" b="1" dirty="0"/>
              <a:t>(</a:t>
            </a:r>
            <a:r>
              <a:rPr lang="en-US" sz="2000" b="1" dirty="0" smtClean="0"/>
              <a:t>S-NUCA).</a:t>
            </a:r>
          </a:p>
          <a:p>
            <a:pPr lvl="1"/>
            <a:r>
              <a:rPr lang="en-US" sz="2000" b="1" dirty="0"/>
              <a:t>D</a:t>
            </a:r>
            <a:r>
              <a:rPr lang="en-US" sz="2000" b="1" dirty="0" smtClean="0"/>
              <a:t>ynamic </a:t>
            </a:r>
            <a:r>
              <a:rPr lang="en-US" sz="2000" b="1" dirty="0"/>
              <a:t>(D-NUCA</a:t>
            </a:r>
            <a:r>
              <a:rPr lang="en-US" sz="2000" b="1" dirty="0" smtClean="0"/>
              <a:t>).</a:t>
            </a:r>
          </a:p>
          <a:p>
            <a:pPr lvl="1"/>
            <a:endParaRPr lang="en-US" sz="2000" b="1" dirty="0"/>
          </a:p>
          <a:p>
            <a:r>
              <a:rPr lang="en-US" sz="2000" dirty="0"/>
              <a:t>In </a:t>
            </a:r>
            <a:r>
              <a:rPr lang="en-US" sz="2000" b="1" dirty="0"/>
              <a:t>S-NUCA</a:t>
            </a:r>
            <a:r>
              <a:rPr lang="en-US" sz="2000" dirty="0"/>
              <a:t> mapping </a:t>
            </a:r>
            <a:r>
              <a:rPr lang="en-US" sz="2000" dirty="0" smtClean="0"/>
              <a:t>of </a:t>
            </a:r>
            <a:r>
              <a:rPr lang="en-US" sz="2000" dirty="0"/>
              <a:t>the data to banks is static, hence it doesn't support movement of data blocks and doesn't require searching mechanism for a cache block.</a:t>
            </a:r>
          </a:p>
          <a:p>
            <a:r>
              <a:rPr lang="en-US" sz="2000" dirty="0"/>
              <a:t>In </a:t>
            </a:r>
            <a:r>
              <a:rPr lang="en-US" sz="2000" b="1" dirty="0"/>
              <a:t>D-NUCA</a:t>
            </a:r>
            <a:r>
              <a:rPr lang="en-US" sz="2000" dirty="0"/>
              <a:t> organization data can dynamically mapped to cache banks and data can dynamically migrate to closer banks of the requesting core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D-NUCA Cache is fully described by addressing </a:t>
            </a:r>
            <a:r>
              <a:rPr lang="en-US" sz="2000" dirty="0" smtClean="0"/>
              <a:t>three </a:t>
            </a:r>
            <a:r>
              <a:rPr lang="en-US" sz="2000" dirty="0"/>
              <a:t>issues to manage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4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296" y="76200"/>
            <a:ext cx="8229600" cy="685800"/>
          </a:xfrm>
        </p:spPr>
        <p:txBody>
          <a:bodyPr/>
          <a:lstStyle/>
          <a:p>
            <a:pPr algn="l"/>
            <a:r>
              <a:rPr lang="en-US" sz="3600" dirty="0" smtClean="0"/>
              <a:t>Data Management for </a:t>
            </a:r>
            <a:r>
              <a:rPr lang="en-US" sz="3600" dirty="0" smtClean="0"/>
              <a:t>NUCA </a:t>
            </a:r>
            <a:r>
              <a:rPr lang="en-US" sz="3600" dirty="0" smtClean="0"/>
              <a:t>Cache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791200"/>
          </a:xfrm>
        </p:spPr>
        <p:txBody>
          <a:bodyPr/>
          <a:lstStyle/>
          <a:p>
            <a:r>
              <a:rPr lang="en-US" b="1" i="1" dirty="0" smtClean="0"/>
              <a:t>Mapping</a:t>
            </a:r>
            <a:r>
              <a:rPr lang="en-US" i="1" dirty="0" smtClean="0"/>
              <a:t>:  </a:t>
            </a:r>
            <a:r>
              <a:rPr lang="en-US" sz="2000" dirty="0" smtClean="0"/>
              <a:t>how </a:t>
            </a:r>
            <a:r>
              <a:rPr lang="en-US" sz="2000" dirty="0"/>
              <a:t>the data are mapped to the banks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1800" b="1" dirty="0" smtClean="0"/>
              <a:t>Eg: </a:t>
            </a:r>
            <a:r>
              <a:rPr lang="en-US" sz="1800" dirty="0" smtClean="0"/>
              <a:t>distributing </a:t>
            </a:r>
            <a:r>
              <a:rPr lang="en-US" sz="1800" dirty="0"/>
              <a:t>ways and sets across </a:t>
            </a:r>
            <a:r>
              <a:rPr lang="en-US" sz="1800" dirty="0" smtClean="0"/>
              <a:t>banks (D-NUCA).</a:t>
            </a:r>
            <a:endParaRPr lang="en-US" sz="18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b="1" i="1" dirty="0" smtClean="0"/>
              <a:t>Searching</a:t>
            </a:r>
            <a:r>
              <a:rPr lang="en-US" i="1" dirty="0" smtClean="0"/>
              <a:t>: </a:t>
            </a:r>
            <a:r>
              <a:rPr lang="en-US" sz="2000" dirty="0" smtClean="0"/>
              <a:t>how to </a:t>
            </a:r>
            <a:r>
              <a:rPr lang="en-US" sz="2000" dirty="0"/>
              <a:t>locate a data </a:t>
            </a:r>
            <a:r>
              <a:rPr lang="en-US" sz="2000" dirty="0" smtClean="0"/>
              <a:t>block with in the cache.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1800" b="1" dirty="0" smtClean="0"/>
              <a:t>Eg: </a:t>
            </a:r>
            <a:r>
              <a:rPr lang="en-US" sz="1800" dirty="0" smtClean="0"/>
              <a:t>incremental , </a:t>
            </a:r>
            <a:r>
              <a:rPr lang="en-US" sz="1800" dirty="0" smtClean="0"/>
              <a:t>multicast, limited multicast.</a:t>
            </a:r>
            <a:endParaRPr lang="en-US" sz="1800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3074" name="Picture 2" descr="E:\Thesis\MTP Phase2 Report\Report\figure\map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676400"/>
            <a:ext cx="7467600" cy="19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1206729" y="5181600"/>
            <a:ext cx="3271693" cy="1132143"/>
            <a:chOff x="1206729" y="5495768"/>
            <a:chExt cx="3271693" cy="1132143"/>
          </a:xfrm>
        </p:grpSpPr>
        <p:sp>
          <p:nvSpPr>
            <p:cNvPr id="6" name="Rectangle 5"/>
            <p:cNvSpPr/>
            <p:nvPr/>
          </p:nvSpPr>
          <p:spPr>
            <a:xfrm>
              <a:off x="2402879" y="5599250"/>
              <a:ext cx="2075543" cy="420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552718" y="5671753"/>
              <a:ext cx="362857" cy="290286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009918" y="5664496"/>
              <a:ext cx="362857" cy="290286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74375" y="5659053"/>
              <a:ext cx="362857" cy="290286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967861" y="5664496"/>
              <a:ext cx="362857" cy="290286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052276" y="5791090"/>
              <a:ext cx="370241" cy="4571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206729" y="5495768"/>
              <a:ext cx="845547" cy="62599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Core</a:t>
              </a:r>
              <a:r>
                <a:rPr lang="en-US" sz="1200" b="1" dirty="0" smtClean="0"/>
                <a:t> </a:t>
              </a:r>
              <a:endParaRPr lang="en-US" sz="1200" b="1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477268" y="5791089"/>
              <a:ext cx="370241" cy="4571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892769" y="5788709"/>
              <a:ext cx="370241" cy="4571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3339845" y="5785906"/>
              <a:ext cx="370241" cy="4571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806310" y="5785906"/>
              <a:ext cx="370241" cy="4571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28719" y="6320134"/>
              <a:ext cx="1962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(a) Incremental Search</a:t>
              </a:r>
              <a:endParaRPr lang="en-US" sz="1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953211" y="5103912"/>
            <a:ext cx="3123989" cy="1220688"/>
            <a:chOff x="4953211" y="5408712"/>
            <a:chExt cx="3123989" cy="1220688"/>
          </a:xfrm>
        </p:grpSpPr>
        <p:sp>
          <p:nvSpPr>
            <p:cNvPr id="21" name="Rounded Rectangle 20"/>
            <p:cNvSpPr/>
            <p:nvPr/>
          </p:nvSpPr>
          <p:spPr>
            <a:xfrm>
              <a:off x="6299200" y="5660426"/>
              <a:ext cx="362857" cy="290286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756400" y="5657138"/>
              <a:ext cx="362857" cy="290286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220857" y="5660426"/>
              <a:ext cx="362857" cy="290286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714343" y="5662694"/>
              <a:ext cx="362857" cy="290286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211" y="5484441"/>
              <a:ext cx="845547" cy="62599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Core 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U-Turn Arrow 1035"/>
            <p:cNvSpPr/>
            <p:nvPr/>
          </p:nvSpPr>
          <p:spPr>
            <a:xfrm>
              <a:off x="5372807" y="5408712"/>
              <a:ext cx="2544665" cy="66527"/>
            </a:xfrm>
            <a:custGeom>
              <a:avLst/>
              <a:gdLst>
                <a:gd name="connsiteX0" fmla="*/ 0 w 2338359"/>
                <a:gd name="connsiteY0" fmla="*/ 153888 h 153888"/>
                <a:gd name="connsiteX1" fmla="*/ 0 w 2338359"/>
                <a:gd name="connsiteY1" fmla="*/ 67326 h 153888"/>
                <a:gd name="connsiteX2" fmla="*/ 67326 w 2338359"/>
                <a:gd name="connsiteY2" fmla="*/ 0 h 153888"/>
                <a:gd name="connsiteX3" fmla="*/ 2251797 w 2338359"/>
                <a:gd name="connsiteY3" fmla="*/ 0 h 153888"/>
                <a:gd name="connsiteX4" fmla="*/ 2319123 w 2338359"/>
                <a:gd name="connsiteY4" fmla="*/ 67326 h 153888"/>
                <a:gd name="connsiteX5" fmla="*/ 2319123 w 2338359"/>
                <a:gd name="connsiteY5" fmla="*/ 76944 h 153888"/>
                <a:gd name="connsiteX6" fmla="*/ 2338359 w 2338359"/>
                <a:gd name="connsiteY6" fmla="*/ 76944 h 153888"/>
                <a:gd name="connsiteX7" fmla="*/ 2299887 w 2338359"/>
                <a:gd name="connsiteY7" fmla="*/ 115416 h 153888"/>
                <a:gd name="connsiteX8" fmla="*/ 2261415 w 2338359"/>
                <a:gd name="connsiteY8" fmla="*/ 76944 h 153888"/>
                <a:gd name="connsiteX9" fmla="*/ 2280651 w 2338359"/>
                <a:gd name="connsiteY9" fmla="*/ 76944 h 153888"/>
                <a:gd name="connsiteX10" fmla="*/ 2280651 w 2338359"/>
                <a:gd name="connsiteY10" fmla="*/ 67326 h 153888"/>
                <a:gd name="connsiteX11" fmla="*/ 2251797 w 2338359"/>
                <a:gd name="connsiteY11" fmla="*/ 38472 h 153888"/>
                <a:gd name="connsiteX12" fmla="*/ 67326 w 2338359"/>
                <a:gd name="connsiteY12" fmla="*/ 38472 h 153888"/>
                <a:gd name="connsiteX13" fmla="*/ 38472 w 2338359"/>
                <a:gd name="connsiteY13" fmla="*/ 67326 h 153888"/>
                <a:gd name="connsiteX14" fmla="*/ 38472 w 2338359"/>
                <a:gd name="connsiteY14" fmla="*/ 153888 h 153888"/>
                <a:gd name="connsiteX15" fmla="*/ 0 w 2338359"/>
                <a:gd name="connsiteY15" fmla="*/ 153888 h 153888"/>
                <a:gd name="connsiteX0" fmla="*/ 0 w 2338359"/>
                <a:gd name="connsiteY0" fmla="*/ 153888 h 153888"/>
                <a:gd name="connsiteX1" fmla="*/ 0 w 2338359"/>
                <a:gd name="connsiteY1" fmla="*/ 67326 h 153888"/>
                <a:gd name="connsiteX2" fmla="*/ 67326 w 2338359"/>
                <a:gd name="connsiteY2" fmla="*/ 0 h 153888"/>
                <a:gd name="connsiteX3" fmla="*/ 2251797 w 2338359"/>
                <a:gd name="connsiteY3" fmla="*/ 0 h 153888"/>
                <a:gd name="connsiteX4" fmla="*/ 2319123 w 2338359"/>
                <a:gd name="connsiteY4" fmla="*/ 67326 h 153888"/>
                <a:gd name="connsiteX5" fmla="*/ 2319123 w 2338359"/>
                <a:gd name="connsiteY5" fmla="*/ 76944 h 153888"/>
                <a:gd name="connsiteX6" fmla="*/ 2338359 w 2338359"/>
                <a:gd name="connsiteY6" fmla="*/ 76944 h 153888"/>
                <a:gd name="connsiteX7" fmla="*/ 2299887 w 2338359"/>
                <a:gd name="connsiteY7" fmla="*/ 115416 h 153888"/>
                <a:gd name="connsiteX8" fmla="*/ 2261415 w 2338359"/>
                <a:gd name="connsiteY8" fmla="*/ 76944 h 153888"/>
                <a:gd name="connsiteX9" fmla="*/ 2280651 w 2338359"/>
                <a:gd name="connsiteY9" fmla="*/ 76944 h 153888"/>
                <a:gd name="connsiteX10" fmla="*/ 2280651 w 2338359"/>
                <a:gd name="connsiteY10" fmla="*/ 67326 h 153888"/>
                <a:gd name="connsiteX11" fmla="*/ 2251797 w 2338359"/>
                <a:gd name="connsiteY11" fmla="*/ 38472 h 153888"/>
                <a:gd name="connsiteX12" fmla="*/ 67326 w 2338359"/>
                <a:gd name="connsiteY12" fmla="*/ 38472 h 153888"/>
                <a:gd name="connsiteX13" fmla="*/ 38472 w 2338359"/>
                <a:gd name="connsiteY13" fmla="*/ 67326 h 153888"/>
                <a:gd name="connsiteX14" fmla="*/ 41647 w 2338359"/>
                <a:gd name="connsiteY14" fmla="*/ 118963 h 153888"/>
                <a:gd name="connsiteX15" fmla="*/ 0 w 2338359"/>
                <a:gd name="connsiteY15" fmla="*/ 153888 h 153888"/>
                <a:gd name="connsiteX0" fmla="*/ 0 w 2341534"/>
                <a:gd name="connsiteY0" fmla="*/ 96738 h 118963"/>
                <a:gd name="connsiteX1" fmla="*/ 3175 w 2341534"/>
                <a:gd name="connsiteY1" fmla="*/ 67326 h 118963"/>
                <a:gd name="connsiteX2" fmla="*/ 70501 w 2341534"/>
                <a:gd name="connsiteY2" fmla="*/ 0 h 118963"/>
                <a:gd name="connsiteX3" fmla="*/ 2254972 w 2341534"/>
                <a:gd name="connsiteY3" fmla="*/ 0 h 118963"/>
                <a:gd name="connsiteX4" fmla="*/ 2322298 w 2341534"/>
                <a:gd name="connsiteY4" fmla="*/ 67326 h 118963"/>
                <a:gd name="connsiteX5" fmla="*/ 2322298 w 2341534"/>
                <a:gd name="connsiteY5" fmla="*/ 76944 h 118963"/>
                <a:gd name="connsiteX6" fmla="*/ 2341534 w 2341534"/>
                <a:gd name="connsiteY6" fmla="*/ 76944 h 118963"/>
                <a:gd name="connsiteX7" fmla="*/ 2303062 w 2341534"/>
                <a:gd name="connsiteY7" fmla="*/ 115416 h 118963"/>
                <a:gd name="connsiteX8" fmla="*/ 2264590 w 2341534"/>
                <a:gd name="connsiteY8" fmla="*/ 76944 h 118963"/>
                <a:gd name="connsiteX9" fmla="*/ 2283826 w 2341534"/>
                <a:gd name="connsiteY9" fmla="*/ 76944 h 118963"/>
                <a:gd name="connsiteX10" fmla="*/ 2283826 w 2341534"/>
                <a:gd name="connsiteY10" fmla="*/ 67326 h 118963"/>
                <a:gd name="connsiteX11" fmla="*/ 2254972 w 2341534"/>
                <a:gd name="connsiteY11" fmla="*/ 38472 h 118963"/>
                <a:gd name="connsiteX12" fmla="*/ 70501 w 2341534"/>
                <a:gd name="connsiteY12" fmla="*/ 38472 h 118963"/>
                <a:gd name="connsiteX13" fmla="*/ 41647 w 2341534"/>
                <a:gd name="connsiteY13" fmla="*/ 67326 h 118963"/>
                <a:gd name="connsiteX14" fmla="*/ 44822 w 2341534"/>
                <a:gd name="connsiteY14" fmla="*/ 118963 h 118963"/>
                <a:gd name="connsiteX15" fmla="*/ 0 w 2341534"/>
                <a:gd name="connsiteY15" fmla="*/ 96738 h 118963"/>
                <a:gd name="connsiteX0" fmla="*/ 0 w 2341534"/>
                <a:gd name="connsiteY0" fmla="*/ 96738 h 115416"/>
                <a:gd name="connsiteX1" fmla="*/ 3175 w 2341534"/>
                <a:gd name="connsiteY1" fmla="*/ 67326 h 115416"/>
                <a:gd name="connsiteX2" fmla="*/ 70501 w 2341534"/>
                <a:gd name="connsiteY2" fmla="*/ 0 h 115416"/>
                <a:gd name="connsiteX3" fmla="*/ 2254972 w 2341534"/>
                <a:gd name="connsiteY3" fmla="*/ 0 h 115416"/>
                <a:gd name="connsiteX4" fmla="*/ 2322298 w 2341534"/>
                <a:gd name="connsiteY4" fmla="*/ 67326 h 115416"/>
                <a:gd name="connsiteX5" fmla="*/ 2322298 w 2341534"/>
                <a:gd name="connsiteY5" fmla="*/ 76944 h 115416"/>
                <a:gd name="connsiteX6" fmla="*/ 2341534 w 2341534"/>
                <a:gd name="connsiteY6" fmla="*/ 76944 h 115416"/>
                <a:gd name="connsiteX7" fmla="*/ 2303062 w 2341534"/>
                <a:gd name="connsiteY7" fmla="*/ 115416 h 115416"/>
                <a:gd name="connsiteX8" fmla="*/ 2264590 w 2341534"/>
                <a:gd name="connsiteY8" fmla="*/ 76944 h 115416"/>
                <a:gd name="connsiteX9" fmla="*/ 2283826 w 2341534"/>
                <a:gd name="connsiteY9" fmla="*/ 76944 h 115416"/>
                <a:gd name="connsiteX10" fmla="*/ 2283826 w 2341534"/>
                <a:gd name="connsiteY10" fmla="*/ 67326 h 115416"/>
                <a:gd name="connsiteX11" fmla="*/ 2254972 w 2341534"/>
                <a:gd name="connsiteY11" fmla="*/ 38472 h 115416"/>
                <a:gd name="connsiteX12" fmla="*/ 70501 w 2341534"/>
                <a:gd name="connsiteY12" fmla="*/ 38472 h 115416"/>
                <a:gd name="connsiteX13" fmla="*/ 41647 w 2341534"/>
                <a:gd name="connsiteY13" fmla="*/ 67326 h 115416"/>
                <a:gd name="connsiteX14" fmla="*/ 41647 w 2341534"/>
                <a:gd name="connsiteY14" fmla="*/ 96738 h 115416"/>
                <a:gd name="connsiteX15" fmla="*/ 0 w 2341534"/>
                <a:gd name="connsiteY15" fmla="*/ 96738 h 115416"/>
                <a:gd name="connsiteX0" fmla="*/ 0 w 2341534"/>
                <a:gd name="connsiteY0" fmla="*/ 96738 h 232891"/>
                <a:gd name="connsiteX1" fmla="*/ 3175 w 2341534"/>
                <a:gd name="connsiteY1" fmla="*/ 67326 h 232891"/>
                <a:gd name="connsiteX2" fmla="*/ 70501 w 2341534"/>
                <a:gd name="connsiteY2" fmla="*/ 0 h 232891"/>
                <a:gd name="connsiteX3" fmla="*/ 2254972 w 2341534"/>
                <a:gd name="connsiteY3" fmla="*/ 0 h 232891"/>
                <a:gd name="connsiteX4" fmla="*/ 2322298 w 2341534"/>
                <a:gd name="connsiteY4" fmla="*/ 67326 h 232891"/>
                <a:gd name="connsiteX5" fmla="*/ 2322298 w 2341534"/>
                <a:gd name="connsiteY5" fmla="*/ 76944 h 232891"/>
                <a:gd name="connsiteX6" fmla="*/ 2341534 w 2341534"/>
                <a:gd name="connsiteY6" fmla="*/ 76944 h 232891"/>
                <a:gd name="connsiteX7" fmla="*/ 2322112 w 2341534"/>
                <a:gd name="connsiteY7" fmla="*/ 232891 h 232891"/>
                <a:gd name="connsiteX8" fmla="*/ 2264590 w 2341534"/>
                <a:gd name="connsiteY8" fmla="*/ 76944 h 232891"/>
                <a:gd name="connsiteX9" fmla="*/ 2283826 w 2341534"/>
                <a:gd name="connsiteY9" fmla="*/ 76944 h 232891"/>
                <a:gd name="connsiteX10" fmla="*/ 2283826 w 2341534"/>
                <a:gd name="connsiteY10" fmla="*/ 67326 h 232891"/>
                <a:gd name="connsiteX11" fmla="*/ 2254972 w 2341534"/>
                <a:gd name="connsiteY11" fmla="*/ 38472 h 232891"/>
                <a:gd name="connsiteX12" fmla="*/ 70501 w 2341534"/>
                <a:gd name="connsiteY12" fmla="*/ 38472 h 232891"/>
                <a:gd name="connsiteX13" fmla="*/ 41647 w 2341534"/>
                <a:gd name="connsiteY13" fmla="*/ 67326 h 232891"/>
                <a:gd name="connsiteX14" fmla="*/ 41647 w 2341534"/>
                <a:gd name="connsiteY14" fmla="*/ 96738 h 232891"/>
                <a:gd name="connsiteX15" fmla="*/ 0 w 2341534"/>
                <a:gd name="connsiteY15" fmla="*/ 96738 h 232891"/>
                <a:gd name="connsiteX0" fmla="*/ 0 w 2341534"/>
                <a:gd name="connsiteY0" fmla="*/ 96738 h 232891"/>
                <a:gd name="connsiteX1" fmla="*/ 3175 w 2341534"/>
                <a:gd name="connsiteY1" fmla="*/ 67326 h 232891"/>
                <a:gd name="connsiteX2" fmla="*/ 70501 w 2341534"/>
                <a:gd name="connsiteY2" fmla="*/ 0 h 232891"/>
                <a:gd name="connsiteX3" fmla="*/ 2254972 w 2341534"/>
                <a:gd name="connsiteY3" fmla="*/ 0 h 232891"/>
                <a:gd name="connsiteX4" fmla="*/ 2322298 w 2341534"/>
                <a:gd name="connsiteY4" fmla="*/ 67326 h 232891"/>
                <a:gd name="connsiteX5" fmla="*/ 2322298 w 2341534"/>
                <a:gd name="connsiteY5" fmla="*/ 76944 h 232891"/>
                <a:gd name="connsiteX6" fmla="*/ 2341534 w 2341534"/>
                <a:gd name="connsiteY6" fmla="*/ 76944 h 232891"/>
                <a:gd name="connsiteX7" fmla="*/ 2322112 w 2341534"/>
                <a:gd name="connsiteY7" fmla="*/ 232891 h 232891"/>
                <a:gd name="connsiteX8" fmla="*/ 2290808 w 2341534"/>
                <a:gd name="connsiteY8" fmla="*/ 176459 h 232891"/>
                <a:gd name="connsiteX9" fmla="*/ 2283826 w 2341534"/>
                <a:gd name="connsiteY9" fmla="*/ 76944 h 232891"/>
                <a:gd name="connsiteX10" fmla="*/ 2283826 w 2341534"/>
                <a:gd name="connsiteY10" fmla="*/ 67326 h 232891"/>
                <a:gd name="connsiteX11" fmla="*/ 2254972 w 2341534"/>
                <a:gd name="connsiteY11" fmla="*/ 38472 h 232891"/>
                <a:gd name="connsiteX12" fmla="*/ 70501 w 2341534"/>
                <a:gd name="connsiteY12" fmla="*/ 38472 h 232891"/>
                <a:gd name="connsiteX13" fmla="*/ 41647 w 2341534"/>
                <a:gd name="connsiteY13" fmla="*/ 67326 h 232891"/>
                <a:gd name="connsiteX14" fmla="*/ 41647 w 2341534"/>
                <a:gd name="connsiteY14" fmla="*/ 96738 h 232891"/>
                <a:gd name="connsiteX15" fmla="*/ 0 w 2341534"/>
                <a:gd name="connsiteY15" fmla="*/ 96738 h 232891"/>
                <a:gd name="connsiteX0" fmla="*/ 0 w 2322298"/>
                <a:gd name="connsiteY0" fmla="*/ 96738 h 232891"/>
                <a:gd name="connsiteX1" fmla="*/ 3175 w 2322298"/>
                <a:gd name="connsiteY1" fmla="*/ 67326 h 232891"/>
                <a:gd name="connsiteX2" fmla="*/ 70501 w 2322298"/>
                <a:gd name="connsiteY2" fmla="*/ 0 h 232891"/>
                <a:gd name="connsiteX3" fmla="*/ 2254972 w 2322298"/>
                <a:gd name="connsiteY3" fmla="*/ 0 h 232891"/>
                <a:gd name="connsiteX4" fmla="*/ 2322298 w 2322298"/>
                <a:gd name="connsiteY4" fmla="*/ 67326 h 232891"/>
                <a:gd name="connsiteX5" fmla="*/ 2322298 w 2322298"/>
                <a:gd name="connsiteY5" fmla="*/ 76944 h 232891"/>
                <a:gd name="connsiteX6" fmla="*/ 2321870 w 2322298"/>
                <a:gd name="connsiteY6" fmla="*/ 179148 h 232891"/>
                <a:gd name="connsiteX7" fmla="*/ 2322112 w 2322298"/>
                <a:gd name="connsiteY7" fmla="*/ 232891 h 232891"/>
                <a:gd name="connsiteX8" fmla="*/ 2290808 w 2322298"/>
                <a:gd name="connsiteY8" fmla="*/ 176459 h 232891"/>
                <a:gd name="connsiteX9" fmla="*/ 2283826 w 2322298"/>
                <a:gd name="connsiteY9" fmla="*/ 76944 h 232891"/>
                <a:gd name="connsiteX10" fmla="*/ 2283826 w 2322298"/>
                <a:gd name="connsiteY10" fmla="*/ 67326 h 232891"/>
                <a:gd name="connsiteX11" fmla="*/ 2254972 w 2322298"/>
                <a:gd name="connsiteY11" fmla="*/ 38472 h 232891"/>
                <a:gd name="connsiteX12" fmla="*/ 70501 w 2322298"/>
                <a:gd name="connsiteY12" fmla="*/ 38472 h 232891"/>
                <a:gd name="connsiteX13" fmla="*/ 41647 w 2322298"/>
                <a:gd name="connsiteY13" fmla="*/ 67326 h 232891"/>
                <a:gd name="connsiteX14" fmla="*/ 41647 w 2322298"/>
                <a:gd name="connsiteY14" fmla="*/ 96738 h 232891"/>
                <a:gd name="connsiteX15" fmla="*/ 0 w 2322298"/>
                <a:gd name="connsiteY15" fmla="*/ 96738 h 232891"/>
                <a:gd name="connsiteX0" fmla="*/ 0 w 2322298"/>
                <a:gd name="connsiteY0" fmla="*/ 96738 h 232891"/>
                <a:gd name="connsiteX1" fmla="*/ 3175 w 2322298"/>
                <a:gd name="connsiteY1" fmla="*/ 67326 h 232891"/>
                <a:gd name="connsiteX2" fmla="*/ 70501 w 2322298"/>
                <a:gd name="connsiteY2" fmla="*/ 0 h 232891"/>
                <a:gd name="connsiteX3" fmla="*/ 2254972 w 2322298"/>
                <a:gd name="connsiteY3" fmla="*/ 0 h 232891"/>
                <a:gd name="connsiteX4" fmla="*/ 2322298 w 2322298"/>
                <a:gd name="connsiteY4" fmla="*/ 67326 h 232891"/>
                <a:gd name="connsiteX5" fmla="*/ 2322298 w 2322298"/>
                <a:gd name="connsiteY5" fmla="*/ 76944 h 232891"/>
                <a:gd name="connsiteX6" fmla="*/ 2321870 w 2322298"/>
                <a:gd name="connsiteY6" fmla="*/ 179148 h 232891"/>
                <a:gd name="connsiteX7" fmla="*/ 2322112 w 2322298"/>
                <a:gd name="connsiteY7" fmla="*/ 232891 h 232891"/>
                <a:gd name="connsiteX8" fmla="*/ 2290808 w 2322298"/>
                <a:gd name="connsiteY8" fmla="*/ 176459 h 232891"/>
                <a:gd name="connsiteX9" fmla="*/ 2296936 w 2322298"/>
                <a:gd name="connsiteY9" fmla="*/ 111908 h 232891"/>
                <a:gd name="connsiteX10" fmla="*/ 2283826 w 2322298"/>
                <a:gd name="connsiteY10" fmla="*/ 67326 h 232891"/>
                <a:gd name="connsiteX11" fmla="*/ 2254972 w 2322298"/>
                <a:gd name="connsiteY11" fmla="*/ 38472 h 232891"/>
                <a:gd name="connsiteX12" fmla="*/ 70501 w 2322298"/>
                <a:gd name="connsiteY12" fmla="*/ 38472 h 232891"/>
                <a:gd name="connsiteX13" fmla="*/ 41647 w 2322298"/>
                <a:gd name="connsiteY13" fmla="*/ 67326 h 232891"/>
                <a:gd name="connsiteX14" fmla="*/ 41647 w 2322298"/>
                <a:gd name="connsiteY14" fmla="*/ 96738 h 232891"/>
                <a:gd name="connsiteX15" fmla="*/ 0 w 2322298"/>
                <a:gd name="connsiteY15" fmla="*/ 96738 h 232891"/>
                <a:gd name="connsiteX0" fmla="*/ 0 w 2322298"/>
                <a:gd name="connsiteY0" fmla="*/ 96738 h 232891"/>
                <a:gd name="connsiteX1" fmla="*/ 3175 w 2322298"/>
                <a:gd name="connsiteY1" fmla="*/ 67326 h 232891"/>
                <a:gd name="connsiteX2" fmla="*/ 70501 w 2322298"/>
                <a:gd name="connsiteY2" fmla="*/ 0 h 232891"/>
                <a:gd name="connsiteX3" fmla="*/ 2254972 w 2322298"/>
                <a:gd name="connsiteY3" fmla="*/ 0 h 232891"/>
                <a:gd name="connsiteX4" fmla="*/ 2322298 w 2322298"/>
                <a:gd name="connsiteY4" fmla="*/ 67326 h 232891"/>
                <a:gd name="connsiteX5" fmla="*/ 2322298 w 2322298"/>
                <a:gd name="connsiteY5" fmla="*/ 76944 h 232891"/>
                <a:gd name="connsiteX6" fmla="*/ 2321870 w 2322298"/>
                <a:gd name="connsiteY6" fmla="*/ 179148 h 232891"/>
                <a:gd name="connsiteX7" fmla="*/ 2322112 w 2322298"/>
                <a:gd name="connsiteY7" fmla="*/ 232891 h 232891"/>
                <a:gd name="connsiteX8" fmla="*/ 2312657 w 2322298"/>
                <a:gd name="connsiteY8" fmla="*/ 179149 h 232891"/>
                <a:gd name="connsiteX9" fmla="*/ 2296936 w 2322298"/>
                <a:gd name="connsiteY9" fmla="*/ 111908 h 232891"/>
                <a:gd name="connsiteX10" fmla="*/ 2283826 w 2322298"/>
                <a:gd name="connsiteY10" fmla="*/ 67326 h 232891"/>
                <a:gd name="connsiteX11" fmla="*/ 2254972 w 2322298"/>
                <a:gd name="connsiteY11" fmla="*/ 38472 h 232891"/>
                <a:gd name="connsiteX12" fmla="*/ 70501 w 2322298"/>
                <a:gd name="connsiteY12" fmla="*/ 38472 h 232891"/>
                <a:gd name="connsiteX13" fmla="*/ 41647 w 2322298"/>
                <a:gd name="connsiteY13" fmla="*/ 67326 h 232891"/>
                <a:gd name="connsiteX14" fmla="*/ 41647 w 2322298"/>
                <a:gd name="connsiteY14" fmla="*/ 96738 h 232891"/>
                <a:gd name="connsiteX15" fmla="*/ 0 w 2322298"/>
                <a:gd name="connsiteY15" fmla="*/ 96738 h 232891"/>
                <a:gd name="connsiteX0" fmla="*/ 0 w 2322298"/>
                <a:gd name="connsiteY0" fmla="*/ 96738 h 232891"/>
                <a:gd name="connsiteX1" fmla="*/ 3175 w 2322298"/>
                <a:gd name="connsiteY1" fmla="*/ 67326 h 232891"/>
                <a:gd name="connsiteX2" fmla="*/ 70501 w 2322298"/>
                <a:gd name="connsiteY2" fmla="*/ 0 h 232891"/>
                <a:gd name="connsiteX3" fmla="*/ 2254972 w 2322298"/>
                <a:gd name="connsiteY3" fmla="*/ 0 h 232891"/>
                <a:gd name="connsiteX4" fmla="*/ 2322298 w 2322298"/>
                <a:gd name="connsiteY4" fmla="*/ 67326 h 232891"/>
                <a:gd name="connsiteX5" fmla="*/ 2322298 w 2322298"/>
                <a:gd name="connsiteY5" fmla="*/ 76944 h 232891"/>
                <a:gd name="connsiteX6" fmla="*/ 2321870 w 2322298"/>
                <a:gd name="connsiteY6" fmla="*/ 179148 h 232891"/>
                <a:gd name="connsiteX7" fmla="*/ 2322112 w 2322298"/>
                <a:gd name="connsiteY7" fmla="*/ 232891 h 232891"/>
                <a:gd name="connsiteX8" fmla="*/ 2312657 w 2322298"/>
                <a:gd name="connsiteY8" fmla="*/ 179149 h 232891"/>
                <a:gd name="connsiteX9" fmla="*/ 2296936 w 2322298"/>
                <a:gd name="connsiteY9" fmla="*/ 111908 h 232891"/>
                <a:gd name="connsiteX10" fmla="*/ 2283826 w 2322298"/>
                <a:gd name="connsiteY10" fmla="*/ 67326 h 232891"/>
                <a:gd name="connsiteX11" fmla="*/ 2254972 w 2322298"/>
                <a:gd name="connsiteY11" fmla="*/ 38472 h 232891"/>
                <a:gd name="connsiteX12" fmla="*/ 70501 w 2322298"/>
                <a:gd name="connsiteY12" fmla="*/ 38472 h 232891"/>
                <a:gd name="connsiteX13" fmla="*/ 41647 w 2322298"/>
                <a:gd name="connsiteY13" fmla="*/ 67326 h 232891"/>
                <a:gd name="connsiteX14" fmla="*/ 41647 w 2322298"/>
                <a:gd name="connsiteY14" fmla="*/ 96738 h 232891"/>
                <a:gd name="connsiteX15" fmla="*/ 0 w 2322298"/>
                <a:gd name="connsiteY15" fmla="*/ 96738 h 232891"/>
                <a:gd name="connsiteX0" fmla="*/ 0 w 2322298"/>
                <a:gd name="connsiteY0" fmla="*/ 96738 h 232891"/>
                <a:gd name="connsiteX1" fmla="*/ 3175 w 2322298"/>
                <a:gd name="connsiteY1" fmla="*/ 67326 h 232891"/>
                <a:gd name="connsiteX2" fmla="*/ 70501 w 2322298"/>
                <a:gd name="connsiteY2" fmla="*/ 0 h 232891"/>
                <a:gd name="connsiteX3" fmla="*/ 2254972 w 2322298"/>
                <a:gd name="connsiteY3" fmla="*/ 0 h 232891"/>
                <a:gd name="connsiteX4" fmla="*/ 2322298 w 2322298"/>
                <a:gd name="connsiteY4" fmla="*/ 67326 h 232891"/>
                <a:gd name="connsiteX5" fmla="*/ 2322298 w 2322298"/>
                <a:gd name="connsiteY5" fmla="*/ 76944 h 232891"/>
                <a:gd name="connsiteX6" fmla="*/ 2321870 w 2322298"/>
                <a:gd name="connsiteY6" fmla="*/ 179148 h 232891"/>
                <a:gd name="connsiteX7" fmla="*/ 2322112 w 2322298"/>
                <a:gd name="connsiteY7" fmla="*/ 232891 h 232891"/>
                <a:gd name="connsiteX8" fmla="*/ 2312657 w 2322298"/>
                <a:gd name="connsiteY8" fmla="*/ 179149 h 232891"/>
                <a:gd name="connsiteX9" fmla="*/ 2307861 w 2322298"/>
                <a:gd name="connsiteY9" fmla="*/ 114599 h 232891"/>
                <a:gd name="connsiteX10" fmla="*/ 2283826 w 2322298"/>
                <a:gd name="connsiteY10" fmla="*/ 67326 h 232891"/>
                <a:gd name="connsiteX11" fmla="*/ 2254972 w 2322298"/>
                <a:gd name="connsiteY11" fmla="*/ 38472 h 232891"/>
                <a:gd name="connsiteX12" fmla="*/ 70501 w 2322298"/>
                <a:gd name="connsiteY12" fmla="*/ 38472 h 232891"/>
                <a:gd name="connsiteX13" fmla="*/ 41647 w 2322298"/>
                <a:gd name="connsiteY13" fmla="*/ 67326 h 232891"/>
                <a:gd name="connsiteX14" fmla="*/ 41647 w 2322298"/>
                <a:gd name="connsiteY14" fmla="*/ 96738 h 232891"/>
                <a:gd name="connsiteX15" fmla="*/ 0 w 2322298"/>
                <a:gd name="connsiteY15" fmla="*/ 96738 h 232891"/>
                <a:gd name="connsiteX0" fmla="*/ 0 w 2322298"/>
                <a:gd name="connsiteY0" fmla="*/ 96738 h 180794"/>
                <a:gd name="connsiteX1" fmla="*/ 3175 w 2322298"/>
                <a:gd name="connsiteY1" fmla="*/ 67326 h 180794"/>
                <a:gd name="connsiteX2" fmla="*/ 70501 w 2322298"/>
                <a:gd name="connsiteY2" fmla="*/ 0 h 180794"/>
                <a:gd name="connsiteX3" fmla="*/ 2254972 w 2322298"/>
                <a:gd name="connsiteY3" fmla="*/ 0 h 180794"/>
                <a:gd name="connsiteX4" fmla="*/ 2322298 w 2322298"/>
                <a:gd name="connsiteY4" fmla="*/ 67326 h 180794"/>
                <a:gd name="connsiteX5" fmla="*/ 2322298 w 2322298"/>
                <a:gd name="connsiteY5" fmla="*/ 76944 h 180794"/>
                <a:gd name="connsiteX6" fmla="*/ 2321870 w 2322298"/>
                <a:gd name="connsiteY6" fmla="*/ 179148 h 180794"/>
                <a:gd name="connsiteX7" fmla="*/ 2295893 w 2322298"/>
                <a:gd name="connsiteY7" fmla="*/ 80536 h 180794"/>
                <a:gd name="connsiteX8" fmla="*/ 2312657 w 2322298"/>
                <a:gd name="connsiteY8" fmla="*/ 179149 h 180794"/>
                <a:gd name="connsiteX9" fmla="*/ 2307861 w 2322298"/>
                <a:gd name="connsiteY9" fmla="*/ 114599 h 180794"/>
                <a:gd name="connsiteX10" fmla="*/ 2283826 w 2322298"/>
                <a:gd name="connsiteY10" fmla="*/ 67326 h 180794"/>
                <a:gd name="connsiteX11" fmla="*/ 2254972 w 2322298"/>
                <a:gd name="connsiteY11" fmla="*/ 38472 h 180794"/>
                <a:gd name="connsiteX12" fmla="*/ 70501 w 2322298"/>
                <a:gd name="connsiteY12" fmla="*/ 38472 h 180794"/>
                <a:gd name="connsiteX13" fmla="*/ 41647 w 2322298"/>
                <a:gd name="connsiteY13" fmla="*/ 67326 h 180794"/>
                <a:gd name="connsiteX14" fmla="*/ 41647 w 2322298"/>
                <a:gd name="connsiteY14" fmla="*/ 96738 h 180794"/>
                <a:gd name="connsiteX15" fmla="*/ 0 w 2322298"/>
                <a:gd name="connsiteY15" fmla="*/ 96738 h 180794"/>
                <a:gd name="connsiteX0" fmla="*/ 0 w 2322298"/>
                <a:gd name="connsiteY0" fmla="*/ 96738 h 179149"/>
                <a:gd name="connsiteX1" fmla="*/ 3175 w 2322298"/>
                <a:gd name="connsiteY1" fmla="*/ 67326 h 179149"/>
                <a:gd name="connsiteX2" fmla="*/ 70501 w 2322298"/>
                <a:gd name="connsiteY2" fmla="*/ 0 h 179149"/>
                <a:gd name="connsiteX3" fmla="*/ 2254972 w 2322298"/>
                <a:gd name="connsiteY3" fmla="*/ 0 h 179149"/>
                <a:gd name="connsiteX4" fmla="*/ 2322298 w 2322298"/>
                <a:gd name="connsiteY4" fmla="*/ 67326 h 179149"/>
                <a:gd name="connsiteX5" fmla="*/ 2322298 w 2322298"/>
                <a:gd name="connsiteY5" fmla="*/ 76944 h 179149"/>
                <a:gd name="connsiteX6" fmla="*/ 2308761 w 2322298"/>
                <a:gd name="connsiteY6" fmla="*/ 78733 h 179149"/>
                <a:gd name="connsiteX7" fmla="*/ 2295893 w 2322298"/>
                <a:gd name="connsiteY7" fmla="*/ 80536 h 179149"/>
                <a:gd name="connsiteX8" fmla="*/ 2312657 w 2322298"/>
                <a:gd name="connsiteY8" fmla="*/ 179149 h 179149"/>
                <a:gd name="connsiteX9" fmla="*/ 2307861 w 2322298"/>
                <a:gd name="connsiteY9" fmla="*/ 114599 h 179149"/>
                <a:gd name="connsiteX10" fmla="*/ 2283826 w 2322298"/>
                <a:gd name="connsiteY10" fmla="*/ 67326 h 179149"/>
                <a:gd name="connsiteX11" fmla="*/ 2254972 w 2322298"/>
                <a:gd name="connsiteY11" fmla="*/ 38472 h 179149"/>
                <a:gd name="connsiteX12" fmla="*/ 70501 w 2322298"/>
                <a:gd name="connsiteY12" fmla="*/ 38472 h 179149"/>
                <a:gd name="connsiteX13" fmla="*/ 41647 w 2322298"/>
                <a:gd name="connsiteY13" fmla="*/ 67326 h 179149"/>
                <a:gd name="connsiteX14" fmla="*/ 41647 w 2322298"/>
                <a:gd name="connsiteY14" fmla="*/ 96738 h 179149"/>
                <a:gd name="connsiteX15" fmla="*/ 0 w 2322298"/>
                <a:gd name="connsiteY15" fmla="*/ 96738 h 179149"/>
                <a:gd name="connsiteX0" fmla="*/ 0 w 2322298"/>
                <a:gd name="connsiteY0" fmla="*/ 96738 h 114600"/>
                <a:gd name="connsiteX1" fmla="*/ 3175 w 2322298"/>
                <a:gd name="connsiteY1" fmla="*/ 67326 h 114600"/>
                <a:gd name="connsiteX2" fmla="*/ 70501 w 2322298"/>
                <a:gd name="connsiteY2" fmla="*/ 0 h 114600"/>
                <a:gd name="connsiteX3" fmla="*/ 2254972 w 2322298"/>
                <a:gd name="connsiteY3" fmla="*/ 0 h 114600"/>
                <a:gd name="connsiteX4" fmla="*/ 2322298 w 2322298"/>
                <a:gd name="connsiteY4" fmla="*/ 67326 h 114600"/>
                <a:gd name="connsiteX5" fmla="*/ 2322298 w 2322298"/>
                <a:gd name="connsiteY5" fmla="*/ 76944 h 114600"/>
                <a:gd name="connsiteX6" fmla="*/ 2308761 w 2322298"/>
                <a:gd name="connsiteY6" fmla="*/ 78733 h 114600"/>
                <a:gd name="connsiteX7" fmla="*/ 2295893 w 2322298"/>
                <a:gd name="connsiteY7" fmla="*/ 80536 h 114600"/>
                <a:gd name="connsiteX8" fmla="*/ 2292994 w 2322298"/>
                <a:gd name="connsiteY8" fmla="*/ 30257 h 114600"/>
                <a:gd name="connsiteX9" fmla="*/ 2307861 w 2322298"/>
                <a:gd name="connsiteY9" fmla="*/ 114599 h 114600"/>
                <a:gd name="connsiteX10" fmla="*/ 2283826 w 2322298"/>
                <a:gd name="connsiteY10" fmla="*/ 67326 h 114600"/>
                <a:gd name="connsiteX11" fmla="*/ 2254972 w 2322298"/>
                <a:gd name="connsiteY11" fmla="*/ 38472 h 114600"/>
                <a:gd name="connsiteX12" fmla="*/ 70501 w 2322298"/>
                <a:gd name="connsiteY12" fmla="*/ 38472 h 114600"/>
                <a:gd name="connsiteX13" fmla="*/ 41647 w 2322298"/>
                <a:gd name="connsiteY13" fmla="*/ 67326 h 114600"/>
                <a:gd name="connsiteX14" fmla="*/ 41647 w 2322298"/>
                <a:gd name="connsiteY14" fmla="*/ 96738 h 114600"/>
                <a:gd name="connsiteX15" fmla="*/ 0 w 2322298"/>
                <a:gd name="connsiteY15" fmla="*/ 96738 h 114600"/>
                <a:gd name="connsiteX0" fmla="*/ 0 w 2322298"/>
                <a:gd name="connsiteY0" fmla="*/ 96738 h 114599"/>
                <a:gd name="connsiteX1" fmla="*/ 3175 w 2322298"/>
                <a:gd name="connsiteY1" fmla="*/ 67326 h 114599"/>
                <a:gd name="connsiteX2" fmla="*/ 70501 w 2322298"/>
                <a:gd name="connsiteY2" fmla="*/ 0 h 114599"/>
                <a:gd name="connsiteX3" fmla="*/ 2254972 w 2322298"/>
                <a:gd name="connsiteY3" fmla="*/ 0 h 114599"/>
                <a:gd name="connsiteX4" fmla="*/ 2322298 w 2322298"/>
                <a:gd name="connsiteY4" fmla="*/ 67326 h 114599"/>
                <a:gd name="connsiteX5" fmla="*/ 2254567 w 2322298"/>
                <a:gd name="connsiteY5" fmla="*/ 31931 h 114599"/>
                <a:gd name="connsiteX6" fmla="*/ 2308761 w 2322298"/>
                <a:gd name="connsiteY6" fmla="*/ 78733 h 114599"/>
                <a:gd name="connsiteX7" fmla="*/ 2295893 w 2322298"/>
                <a:gd name="connsiteY7" fmla="*/ 80536 h 114599"/>
                <a:gd name="connsiteX8" fmla="*/ 2292994 w 2322298"/>
                <a:gd name="connsiteY8" fmla="*/ 30257 h 114599"/>
                <a:gd name="connsiteX9" fmla="*/ 2307861 w 2322298"/>
                <a:gd name="connsiteY9" fmla="*/ 114599 h 114599"/>
                <a:gd name="connsiteX10" fmla="*/ 2283826 w 2322298"/>
                <a:gd name="connsiteY10" fmla="*/ 67326 h 114599"/>
                <a:gd name="connsiteX11" fmla="*/ 2254972 w 2322298"/>
                <a:gd name="connsiteY11" fmla="*/ 38472 h 114599"/>
                <a:gd name="connsiteX12" fmla="*/ 70501 w 2322298"/>
                <a:gd name="connsiteY12" fmla="*/ 38472 h 114599"/>
                <a:gd name="connsiteX13" fmla="*/ 41647 w 2322298"/>
                <a:gd name="connsiteY13" fmla="*/ 67326 h 114599"/>
                <a:gd name="connsiteX14" fmla="*/ 41647 w 2322298"/>
                <a:gd name="connsiteY14" fmla="*/ 96738 h 114599"/>
                <a:gd name="connsiteX15" fmla="*/ 0 w 2322298"/>
                <a:gd name="connsiteY15" fmla="*/ 96738 h 114599"/>
                <a:gd name="connsiteX0" fmla="*/ 0 w 2308761"/>
                <a:gd name="connsiteY0" fmla="*/ 96738 h 114599"/>
                <a:gd name="connsiteX1" fmla="*/ 3175 w 2308761"/>
                <a:gd name="connsiteY1" fmla="*/ 67326 h 114599"/>
                <a:gd name="connsiteX2" fmla="*/ 70501 w 2308761"/>
                <a:gd name="connsiteY2" fmla="*/ 0 h 114599"/>
                <a:gd name="connsiteX3" fmla="*/ 2254972 w 2308761"/>
                <a:gd name="connsiteY3" fmla="*/ 0 h 114599"/>
                <a:gd name="connsiteX4" fmla="*/ 2276416 w 2308761"/>
                <a:gd name="connsiteY4" fmla="*/ 39625 h 114599"/>
                <a:gd name="connsiteX5" fmla="*/ 2254567 w 2308761"/>
                <a:gd name="connsiteY5" fmla="*/ 31931 h 114599"/>
                <a:gd name="connsiteX6" fmla="*/ 2308761 w 2308761"/>
                <a:gd name="connsiteY6" fmla="*/ 78733 h 114599"/>
                <a:gd name="connsiteX7" fmla="*/ 2295893 w 2308761"/>
                <a:gd name="connsiteY7" fmla="*/ 80536 h 114599"/>
                <a:gd name="connsiteX8" fmla="*/ 2292994 w 2308761"/>
                <a:gd name="connsiteY8" fmla="*/ 30257 h 114599"/>
                <a:gd name="connsiteX9" fmla="*/ 2307861 w 2308761"/>
                <a:gd name="connsiteY9" fmla="*/ 114599 h 114599"/>
                <a:gd name="connsiteX10" fmla="*/ 2283826 w 2308761"/>
                <a:gd name="connsiteY10" fmla="*/ 67326 h 114599"/>
                <a:gd name="connsiteX11" fmla="*/ 2254972 w 2308761"/>
                <a:gd name="connsiteY11" fmla="*/ 38472 h 114599"/>
                <a:gd name="connsiteX12" fmla="*/ 70501 w 2308761"/>
                <a:gd name="connsiteY12" fmla="*/ 38472 h 114599"/>
                <a:gd name="connsiteX13" fmla="*/ 41647 w 2308761"/>
                <a:gd name="connsiteY13" fmla="*/ 67326 h 114599"/>
                <a:gd name="connsiteX14" fmla="*/ 41647 w 2308761"/>
                <a:gd name="connsiteY14" fmla="*/ 96738 h 114599"/>
                <a:gd name="connsiteX15" fmla="*/ 0 w 2308761"/>
                <a:gd name="connsiteY15" fmla="*/ 96738 h 114599"/>
                <a:gd name="connsiteX0" fmla="*/ 0 w 2308761"/>
                <a:gd name="connsiteY0" fmla="*/ 96738 h 96738"/>
                <a:gd name="connsiteX1" fmla="*/ 3175 w 2308761"/>
                <a:gd name="connsiteY1" fmla="*/ 67326 h 96738"/>
                <a:gd name="connsiteX2" fmla="*/ 70501 w 2308761"/>
                <a:gd name="connsiteY2" fmla="*/ 0 h 96738"/>
                <a:gd name="connsiteX3" fmla="*/ 2254972 w 2308761"/>
                <a:gd name="connsiteY3" fmla="*/ 0 h 96738"/>
                <a:gd name="connsiteX4" fmla="*/ 2276416 w 2308761"/>
                <a:gd name="connsiteY4" fmla="*/ 39625 h 96738"/>
                <a:gd name="connsiteX5" fmla="*/ 2254567 w 2308761"/>
                <a:gd name="connsiteY5" fmla="*/ 31931 h 96738"/>
                <a:gd name="connsiteX6" fmla="*/ 2308761 w 2308761"/>
                <a:gd name="connsiteY6" fmla="*/ 78733 h 96738"/>
                <a:gd name="connsiteX7" fmla="*/ 2295893 w 2308761"/>
                <a:gd name="connsiteY7" fmla="*/ 80536 h 96738"/>
                <a:gd name="connsiteX8" fmla="*/ 2292994 w 2308761"/>
                <a:gd name="connsiteY8" fmla="*/ 30257 h 96738"/>
                <a:gd name="connsiteX9" fmla="*/ 2257609 w 2308761"/>
                <a:gd name="connsiteY9" fmla="*/ 38421 h 96738"/>
                <a:gd name="connsiteX10" fmla="*/ 2283826 w 2308761"/>
                <a:gd name="connsiteY10" fmla="*/ 67326 h 96738"/>
                <a:gd name="connsiteX11" fmla="*/ 2254972 w 2308761"/>
                <a:gd name="connsiteY11" fmla="*/ 38472 h 96738"/>
                <a:gd name="connsiteX12" fmla="*/ 70501 w 2308761"/>
                <a:gd name="connsiteY12" fmla="*/ 38472 h 96738"/>
                <a:gd name="connsiteX13" fmla="*/ 41647 w 2308761"/>
                <a:gd name="connsiteY13" fmla="*/ 67326 h 96738"/>
                <a:gd name="connsiteX14" fmla="*/ 41647 w 2308761"/>
                <a:gd name="connsiteY14" fmla="*/ 96738 h 96738"/>
                <a:gd name="connsiteX15" fmla="*/ 0 w 2308761"/>
                <a:gd name="connsiteY15" fmla="*/ 96738 h 96738"/>
                <a:gd name="connsiteX0" fmla="*/ 0 w 2295893"/>
                <a:gd name="connsiteY0" fmla="*/ 96738 h 96738"/>
                <a:gd name="connsiteX1" fmla="*/ 3175 w 2295893"/>
                <a:gd name="connsiteY1" fmla="*/ 67326 h 96738"/>
                <a:gd name="connsiteX2" fmla="*/ 70501 w 2295893"/>
                <a:gd name="connsiteY2" fmla="*/ 0 h 96738"/>
                <a:gd name="connsiteX3" fmla="*/ 2254972 w 2295893"/>
                <a:gd name="connsiteY3" fmla="*/ 0 h 96738"/>
                <a:gd name="connsiteX4" fmla="*/ 2276416 w 2295893"/>
                <a:gd name="connsiteY4" fmla="*/ 39625 h 96738"/>
                <a:gd name="connsiteX5" fmla="*/ 2254567 w 2295893"/>
                <a:gd name="connsiteY5" fmla="*/ 31931 h 96738"/>
                <a:gd name="connsiteX6" fmla="*/ 2271617 w 2295893"/>
                <a:gd name="connsiteY6" fmla="*/ 26794 h 96738"/>
                <a:gd name="connsiteX7" fmla="*/ 2295893 w 2295893"/>
                <a:gd name="connsiteY7" fmla="*/ 80536 h 96738"/>
                <a:gd name="connsiteX8" fmla="*/ 2292994 w 2295893"/>
                <a:gd name="connsiteY8" fmla="*/ 30257 h 96738"/>
                <a:gd name="connsiteX9" fmla="*/ 2257609 w 2295893"/>
                <a:gd name="connsiteY9" fmla="*/ 38421 h 96738"/>
                <a:gd name="connsiteX10" fmla="*/ 2283826 w 2295893"/>
                <a:gd name="connsiteY10" fmla="*/ 67326 h 96738"/>
                <a:gd name="connsiteX11" fmla="*/ 2254972 w 2295893"/>
                <a:gd name="connsiteY11" fmla="*/ 38472 h 96738"/>
                <a:gd name="connsiteX12" fmla="*/ 70501 w 2295893"/>
                <a:gd name="connsiteY12" fmla="*/ 38472 h 96738"/>
                <a:gd name="connsiteX13" fmla="*/ 41647 w 2295893"/>
                <a:gd name="connsiteY13" fmla="*/ 67326 h 96738"/>
                <a:gd name="connsiteX14" fmla="*/ 41647 w 2295893"/>
                <a:gd name="connsiteY14" fmla="*/ 96738 h 96738"/>
                <a:gd name="connsiteX15" fmla="*/ 0 w 2295893"/>
                <a:gd name="connsiteY15" fmla="*/ 96738 h 96738"/>
                <a:gd name="connsiteX0" fmla="*/ 0 w 2292994"/>
                <a:gd name="connsiteY0" fmla="*/ 96738 h 96738"/>
                <a:gd name="connsiteX1" fmla="*/ 3175 w 2292994"/>
                <a:gd name="connsiteY1" fmla="*/ 67326 h 96738"/>
                <a:gd name="connsiteX2" fmla="*/ 70501 w 2292994"/>
                <a:gd name="connsiteY2" fmla="*/ 0 h 96738"/>
                <a:gd name="connsiteX3" fmla="*/ 2254972 w 2292994"/>
                <a:gd name="connsiteY3" fmla="*/ 0 h 96738"/>
                <a:gd name="connsiteX4" fmla="*/ 2276416 w 2292994"/>
                <a:gd name="connsiteY4" fmla="*/ 39625 h 96738"/>
                <a:gd name="connsiteX5" fmla="*/ 2254567 w 2292994"/>
                <a:gd name="connsiteY5" fmla="*/ 31931 h 96738"/>
                <a:gd name="connsiteX6" fmla="*/ 2271617 w 2292994"/>
                <a:gd name="connsiteY6" fmla="*/ 26794 h 96738"/>
                <a:gd name="connsiteX7" fmla="*/ 2276229 w 2292994"/>
                <a:gd name="connsiteY7" fmla="*/ 32060 h 96738"/>
                <a:gd name="connsiteX8" fmla="*/ 2292994 w 2292994"/>
                <a:gd name="connsiteY8" fmla="*/ 30257 h 96738"/>
                <a:gd name="connsiteX9" fmla="*/ 2257609 w 2292994"/>
                <a:gd name="connsiteY9" fmla="*/ 38421 h 96738"/>
                <a:gd name="connsiteX10" fmla="*/ 2283826 w 2292994"/>
                <a:gd name="connsiteY10" fmla="*/ 67326 h 96738"/>
                <a:gd name="connsiteX11" fmla="*/ 2254972 w 2292994"/>
                <a:gd name="connsiteY11" fmla="*/ 38472 h 96738"/>
                <a:gd name="connsiteX12" fmla="*/ 70501 w 2292994"/>
                <a:gd name="connsiteY12" fmla="*/ 38472 h 96738"/>
                <a:gd name="connsiteX13" fmla="*/ 41647 w 2292994"/>
                <a:gd name="connsiteY13" fmla="*/ 67326 h 96738"/>
                <a:gd name="connsiteX14" fmla="*/ 41647 w 2292994"/>
                <a:gd name="connsiteY14" fmla="*/ 96738 h 96738"/>
                <a:gd name="connsiteX15" fmla="*/ 0 w 2292994"/>
                <a:gd name="connsiteY15" fmla="*/ 96738 h 96738"/>
                <a:gd name="connsiteX0" fmla="*/ 0 w 2286289"/>
                <a:gd name="connsiteY0" fmla="*/ 96738 h 96738"/>
                <a:gd name="connsiteX1" fmla="*/ 3175 w 2286289"/>
                <a:gd name="connsiteY1" fmla="*/ 67326 h 96738"/>
                <a:gd name="connsiteX2" fmla="*/ 70501 w 2286289"/>
                <a:gd name="connsiteY2" fmla="*/ 0 h 96738"/>
                <a:gd name="connsiteX3" fmla="*/ 2254972 w 2286289"/>
                <a:gd name="connsiteY3" fmla="*/ 0 h 96738"/>
                <a:gd name="connsiteX4" fmla="*/ 2276416 w 2286289"/>
                <a:gd name="connsiteY4" fmla="*/ 39625 h 96738"/>
                <a:gd name="connsiteX5" fmla="*/ 2254567 w 2286289"/>
                <a:gd name="connsiteY5" fmla="*/ 31931 h 96738"/>
                <a:gd name="connsiteX6" fmla="*/ 2271617 w 2286289"/>
                <a:gd name="connsiteY6" fmla="*/ 26794 h 96738"/>
                <a:gd name="connsiteX7" fmla="*/ 2276229 w 2286289"/>
                <a:gd name="connsiteY7" fmla="*/ 32060 h 96738"/>
                <a:gd name="connsiteX8" fmla="*/ 2247112 w 2286289"/>
                <a:gd name="connsiteY8" fmla="*/ 26794 h 96738"/>
                <a:gd name="connsiteX9" fmla="*/ 2257609 w 2286289"/>
                <a:gd name="connsiteY9" fmla="*/ 38421 h 96738"/>
                <a:gd name="connsiteX10" fmla="*/ 2283826 w 2286289"/>
                <a:gd name="connsiteY10" fmla="*/ 67326 h 96738"/>
                <a:gd name="connsiteX11" fmla="*/ 2254972 w 2286289"/>
                <a:gd name="connsiteY11" fmla="*/ 38472 h 96738"/>
                <a:gd name="connsiteX12" fmla="*/ 70501 w 2286289"/>
                <a:gd name="connsiteY12" fmla="*/ 38472 h 96738"/>
                <a:gd name="connsiteX13" fmla="*/ 41647 w 2286289"/>
                <a:gd name="connsiteY13" fmla="*/ 67326 h 96738"/>
                <a:gd name="connsiteX14" fmla="*/ 41647 w 2286289"/>
                <a:gd name="connsiteY14" fmla="*/ 96738 h 96738"/>
                <a:gd name="connsiteX15" fmla="*/ 0 w 2286289"/>
                <a:gd name="connsiteY15" fmla="*/ 96738 h 96738"/>
                <a:gd name="connsiteX0" fmla="*/ 0 w 2279724"/>
                <a:gd name="connsiteY0" fmla="*/ 96738 h 96738"/>
                <a:gd name="connsiteX1" fmla="*/ 3175 w 2279724"/>
                <a:gd name="connsiteY1" fmla="*/ 67326 h 96738"/>
                <a:gd name="connsiteX2" fmla="*/ 70501 w 2279724"/>
                <a:gd name="connsiteY2" fmla="*/ 0 h 96738"/>
                <a:gd name="connsiteX3" fmla="*/ 2254972 w 2279724"/>
                <a:gd name="connsiteY3" fmla="*/ 0 h 96738"/>
                <a:gd name="connsiteX4" fmla="*/ 2276416 w 2279724"/>
                <a:gd name="connsiteY4" fmla="*/ 39625 h 96738"/>
                <a:gd name="connsiteX5" fmla="*/ 2254567 w 2279724"/>
                <a:gd name="connsiteY5" fmla="*/ 31931 h 96738"/>
                <a:gd name="connsiteX6" fmla="*/ 2271617 w 2279724"/>
                <a:gd name="connsiteY6" fmla="*/ 26794 h 96738"/>
                <a:gd name="connsiteX7" fmla="*/ 2276229 w 2279724"/>
                <a:gd name="connsiteY7" fmla="*/ 32060 h 96738"/>
                <a:gd name="connsiteX8" fmla="*/ 2247112 w 2279724"/>
                <a:gd name="connsiteY8" fmla="*/ 26794 h 96738"/>
                <a:gd name="connsiteX9" fmla="*/ 2257609 w 2279724"/>
                <a:gd name="connsiteY9" fmla="*/ 38421 h 96738"/>
                <a:gd name="connsiteX10" fmla="*/ 2260360 w 2279724"/>
                <a:gd name="connsiteY10" fmla="*/ 29236 h 96738"/>
                <a:gd name="connsiteX11" fmla="*/ 2254972 w 2279724"/>
                <a:gd name="connsiteY11" fmla="*/ 38472 h 96738"/>
                <a:gd name="connsiteX12" fmla="*/ 70501 w 2279724"/>
                <a:gd name="connsiteY12" fmla="*/ 38472 h 96738"/>
                <a:gd name="connsiteX13" fmla="*/ 41647 w 2279724"/>
                <a:gd name="connsiteY13" fmla="*/ 67326 h 96738"/>
                <a:gd name="connsiteX14" fmla="*/ 41647 w 2279724"/>
                <a:gd name="connsiteY14" fmla="*/ 96738 h 96738"/>
                <a:gd name="connsiteX15" fmla="*/ 0 w 2279724"/>
                <a:gd name="connsiteY15" fmla="*/ 96738 h 96738"/>
                <a:gd name="connsiteX0" fmla="*/ 0 w 2279724"/>
                <a:gd name="connsiteY0" fmla="*/ 96738 h 96738"/>
                <a:gd name="connsiteX1" fmla="*/ 3175 w 2279724"/>
                <a:gd name="connsiteY1" fmla="*/ 67326 h 96738"/>
                <a:gd name="connsiteX2" fmla="*/ 70501 w 2279724"/>
                <a:gd name="connsiteY2" fmla="*/ 0 h 96738"/>
                <a:gd name="connsiteX3" fmla="*/ 2254972 w 2279724"/>
                <a:gd name="connsiteY3" fmla="*/ 0 h 96738"/>
                <a:gd name="connsiteX4" fmla="*/ 2276416 w 2279724"/>
                <a:gd name="connsiteY4" fmla="*/ 39625 h 96738"/>
                <a:gd name="connsiteX5" fmla="*/ 2254567 w 2279724"/>
                <a:gd name="connsiteY5" fmla="*/ 31931 h 96738"/>
                <a:gd name="connsiteX6" fmla="*/ 2271617 w 2279724"/>
                <a:gd name="connsiteY6" fmla="*/ 26794 h 96738"/>
                <a:gd name="connsiteX7" fmla="*/ 2276229 w 2279724"/>
                <a:gd name="connsiteY7" fmla="*/ 32060 h 96738"/>
                <a:gd name="connsiteX8" fmla="*/ 2247112 w 2279724"/>
                <a:gd name="connsiteY8" fmla="*/ 26794 h 96738"/>
                <a:gd name="connsiteX9" fmla="*/ 2257609 w 2279724"/>
                <a:gd name="connsiteY9" fmla="*/ 38421 h 96738"/>
                <a:gd name="connsiteX10" fmla="*/ 2260360 w 2279724"/>
                <a:gd name="connsiteY10" fmla="*/ 29236 h 96738"/>
                <a:gd name="connsiteX11" fmla="*/ 2269906 w 2279724"/>
                <a:gd name="connsiteY11" fmla="*/ 41934 h 96738"/>
                <a:gd name="connsiteX12" fmla="*/ 70501 w 2279724"/>
                <a:gd name="connsiteY12" fmla="*/ 38472 h 96738"/>
                <a:gd name="connsiteX13" fmla="*/ 41647 w 2279724"/>
                <a:gd name="connsiteY13" fmla="*/ 67326 h 96738"/>
                <a:gd name="connsiteX14" fmla="*/ 41647 w 2279724"/>
                <a:gd name="connsiteY14" fmla="*/ 96738 h 96738"/>
                <a:gd name="connsiteX15" fmla="*/ 0 w 2279724"/>
                <a:gd name="connsiteY15" fmla="*/ 96738 h 9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79724" h="96738">
                  <a:moveTo>
                    <a:pt x="0" y="96738"/>
                  </a:moveTo>
                  <a:lnTo>
                    <a:pt x="3175" y="67326"/>
                  </a:lnTo>
                  <a:cubicBezTo>
                    <a:pt x="3175" y="30143"/>
                    <a:pt x="33318" y="0"/>
                    <a:pt x="70501" y="0"/>
                  </a:cubicBezTo>
                  <a:lnTo>
                    <a:pt x="2254972" y="0"/>
                  </a:lnTo>
                  <a:cubicBezTo>
                    <a:pt x="2292155" y="0"/>
                    <a:pt x="2276416" y="2442"/>
                    <a:pt x="2276416" y="39625"/>
                  </a:cubicBezTo>
                  <a:lnTo>
                    <a:pt x="2254567" y="31931"/>
                  </a:lnTo>
                  <a:cubicBezTo>
                    <a:pt x="2254424" y="65999"/>
                    <a:pt x="2271760" y="-7274"/>
                    <a:pt x="2271617" y="26794"/>
                  </a:cubicBezTo>
                  <a:cubicBezTo>
                    <a:pt x="2271698" y="44708"/>
                    <a:pt x="2276148" y="14146"/>
                    <a:pt x="2276229" y="32060"/>
                  </a:cubicBezTo>
                  <a:lnTo>
                    <a:pt x="2247112" y="26794"/>
                  </a:lnTo>
                  <a:lnTo>
                    <a:pt x="2257609" y="38421"/>
                  </a:lnTo>
                  <a:cubicBezTo>
                    <a:pt x="2253239" y="23560"/>
                    <a:pt x="2273470" y="41407"/>
                    <a:pt x="2260360" y="29236"/>
                  </a:cubicBezTo>
                  <a:cubicBezTo>
                    <a:pt x="2260360" y="13300"/>
                    <a:pt x="2285842" y="41934"/>
                    <a:pt x="2269906" y="41934"/>
                  </a:cubicBezTo>
                  <a:lnTo>
                    <a:pt x="70501" y="38472"/>
                  </a:lnTo>
                  <a:cubicBezTo>
                    <a:pt x="54565" y="38472"/>
                    <a:pt x="41647" y="51390"/>
                    <a:pt x="41647" y="67326"/>
                  </a:cubicBezTo>
                  <a:lnTo>
                    <a:pt x="41647" y="96738"/>
                  </a:lnTo>
                  <a:lnTo>
                    <a:pt x="0" y="967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7383235" y="5411890"/>
              <a:ext cx="45719" cy="241144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6457768" y="5415043"/>
              <a:ext cx="45719" cy="241144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7882257" y="5408712"/>
              <a:ext cx="45719" cy="247497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6924153" y="5422116"/>
              <a:ext cx="45719" cy="241144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2124" y="6321623"/>
              <a:ext cx="17668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(b) Multicast Search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051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10310"/>
          </a:xfrm>
        </p:spPr>
        <p:txBody>
          <a:bodyPr>
            <a:normAutofit/>
          </a:bodyPr>
          <a:lstStyle/>
          <a:p>
            <a:r>
              <a:rPr lang="en-US" b="1" i="1" dirty="0"/>
              <a:t>Movement</a:t>
            </a:r>
            <a:r>
              <a:rPr lang="en-US" i="1" dirty="0"/>
              <a:t>: </a:t>
            </a:r>
            <a:r>
              <a:rPr lang="en-US" sz="2000" dirty="0" smtClean="0"/>
              <a:t>How the data blocks are moved between the cache banks.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b="1" dirty="0"/>
              <a:t>Eg: </a:t>
            </a:r>
            <a:r>
              <a:rPr lang="en-US" sz="1800" dirty="0"/>
              <a:t>migration.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tx2"/>
                </a:solidFill>
              </a:rPr>
              <a:t>Motivation :</a:t>
            </a:r>
            <a:endParaRPr lang="en-US" sz="2000" b="1" dirty="0" smtClean="0">
              <a:solidFill>
                <a:schemeClr val="tx2"/>
              </a:solidFill>
            </a:endParaRPr>
          </a:p>
          <a:p>
            <a:pPr lvl="1"/>
            <a:r>
              <a:rPr lang="en-US" sz="1800" dirty="0" smtClean="0"/>
              <a:t>Because </a:t>
            </a:r>
            <a:r>
              <a:rPr lang="en-US" sz="1800" dirty="0"/>
              <a:t>of the </a:t>
            </a:r>
            <a:r>
              <a:rPr lang="en-US" sz="1800" dirty="0" smtClean="0"/>
              <a:t>migration policy </a:t>
            </a:r>
            <a:r>
              <a:rPr lang="en-US" sz="1800" dirty="0"/>
              <a:t>adopted by D-NUCA, data blocks are constantly changing their location to </a:t>
            </a:r>
            <a:r>
              <a:rPr lang="en-US" sz="1800" dirty="0" smtClean="0"/>
              <a:t>optimize future </a:t>
            </a:r>
            <a:r>
              <a:rPr lang="en-US" sz="1800" dirty="0"/>
              <a:t>accesses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So </a:t>
            </a:r>
            <a:r>
              <a:rPr lang="en-US" sz="1800" dirty="0"/>
              <a:t>cache controller don't </a:t>
            </a:r>
            <a:r>
              <a:rPr lang="en-US" sz="1800" dirty="0" smtClean="0"/>
              <a:t>know the exact location of cache block, hence </a:t>
            </a:r>
            <a:r>
              <a:rPr lang="en-US" sz="1800" dirty="0"/>
              <a:t>to search for a block we need to look whole cache (bank-set) in case of miss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The biggest </a:t>
            </a:r>
            <a:r>
              <a:rPr lang="en-US" sz="1800" dirty="0"/>
              <a:t>challenge in searching is to </a:t>
            </a:r>
            <a:r>
              <a:rPr lang="en-US" sz="1800" dirty="0" smtClean="0"/>
              <a:t>find </a:t>
            </a:r>
            <a:r>
              <a:rPr lang="en-US" sz="1800" dirty="0"/>
              <a:t>requested data block in </a:t>
            </a:r>
            <a:r>
              <a:rPr lang="en-US" sz="1800" b="1" dirty="0"/>
              <a:t>less time</a:t>
            </a:r>
            <a:r>
              <a:rPr lang="en-US" sz="1800" dirty="0"/>
              <a:t>, by resulting </a:t>
            </a:r>
            <a:r>
              <a:rPr lang="en-US" sz="1800" b="1" dirty="0"/>
              <a:t>less </a:t>
            </a:r>
            <a:r>
              <a:rPr lang="en-US" sz="1800" b="1" dirty="0" smtClean="0"/>
              <a:t>traffic messages</a:t>
            </a:r>
            <a:r>
              <a:rPr lang="en-US" sz="1800" dirty="0"/>
              <a:t>, and by </a:t>
            </a:r>
            <a:r>
              <a:rPr lang="en-US" sz="1800" b="1" dirty="0"/>
              <a:t>consuming less power</a:t>
            </a:r>
            <a:r>
              <a:rPr lang="en-US" sz="1800" dirty="0" smtClean="0"/>
              <a:t>.</a:t>
            </a:r>
          </a:p>
          <a:p>
            <a:endParaRPr lang="en-US" sz="2000" dirty="0"/>
          </a:p>
        </p:txBody>
      </p:sp>
      <p:pic>
        <p:nvPicPr>
          <p:cNvPr id="4098" name="Picture 2" descr="E:\Thesis\MTP Phase2 Report\Report\figure\mig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066800"/>
            <a:ext cx="4495800" cy="186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2F5897"/>
                </a:solidFill>
              </a:rPr>
              <a:t>Cont..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3567" y="5410200"/>
            <a:ext cx="6572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</a:t>
            </a:r>
            <a:r>
              <a:rPr lang="en-US" sz="2000" b="1" dirty="0"/>
              <a:t>Efficient Search </a:t>
            </a:r>
            <a:r>
              <a:rPr lang="en-US" sz="2000" dirty="0"/>
              <a:t>in D-NUCA  is an </a:t>
            </a:r>
            <a:r>
              <a:rPr lang="en-US" sz="2000" b="1" dirty="0"/>
              <a:t>Open Problem </a:t>
            </a:r>
            <a:r>
              <a:rPr lang="en-US" sz="2000" dirty="0"/>
              <a:t>[1]” </a:t>
            </a:r>
          </a:p>
        </p:txBody>
      </p:sp>
    </p:spTree>
    <p:extLst>
      <p:ext uri="{BB962C8B-B14F-4D97-AF65-F5344CB8AC3E}">
        <p14:creationId xmlns:p14="http://schemas.microsoft.com/office/powerpoint/2010/main" val="305731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algn="l"/>
            <a:r>
              <a:rPr lang="en-US" sz="3600" dirty="0" smtClean="0"/>
              <a:t>Baseline Architecture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458200" cy="5791200"/>
          </a:xfrm>
        </p:spPr>
        <p:txBody>
          <a:bodyPr>
            <a:normAutofit/>
          </a:bodyPr>
          <a:lstStyle/>
          <a:p>
            <a:r>
              <a:rPr lang="en-US" sz="2000" dirty="0"/>
              <a:t>We assumed similar architecture used in HK-NUCA searching </a:t>
            </a:r>
            <a:r>
              <a:rPr lang="en-US" sz="2000" dirty="0" smtClean="0"/>
              <a:t>algorithm [3] which </a:t>
            </a:r>
            <a:r>
              <a:rPr lang="en-US" sz="2000" dirty="0"/>
              <a:t>is </a:t>
            </a:r>
            <a:r>
              <a:rPr lang="en-US" sz="2000" dirty="0" smtClean="0"/>
              <a:t>centralized </a:t>
            </a:r>
            <a:r>
              <a:rPr lang="en-US" sz="2000" dirty="0"/>
              <a:t>shared CMP.</a:t>
            </a:r>
            <a:endParaRPr lang="en-US" sz="2000" dirty="0"/>
          </a:p>
        </p:txBody>
      </p:sp>
      <p:grpSp>
        <p:nvGrpSpPr>
          <p:cNvPr id="353" name="Group 352"/>
          <p:cNvGrpSpPr/>
          <p:nvPr/>
        </p:nvGrpSpPr>
        <p:grpSpPr>
          <a:xfrm>
            <a:off x="1645760" y="2133600"/>
            <a:ext cx="6118876" cy="3657600"/>
            <a:chOff x="1066800" y="1066800"/>
            <a:chExt cx="6934200" cy="4232771"/>
          </a:xfrm>
        </p:grpSpPr>
        <p:grpSp>
          <p:nvGrpSpPr>
            <p:cNvPr id="274" name="Group 273"/>
            <p:cNvGrpSpPr/>
            <p:nvPr/>
          </p:nvGrpSpPr>
          <p:grpSpPr>
            <a:xfrm>
              <a:off x="1143000" y="1600200"/>
              <a:ext cx="6781800" cy="3124200"/>
              <a:chOff x="1295400" y="1219200"/>
              <a:chExt cx="6781800" cy="3124200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1295400" y="1219200"/>
                <a:ext cx="6781800" cy="609600"/>
                <a:chOff x="1295400" y="1219200"/>
                <a:chExt cx="6781800" cy="609600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2954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" name="Straight Connector 10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Connector 12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30480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48006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Rectangle 63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65532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8" name="Straight Connector 87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91" name="Group 90"/>
              <p:cNvGrpSpPr/>
              <p:nvPr/>
            </p:nvGrpSpPr>
            <p:grpSpPr>
              <a:xfrm>
                <a:off x="1295400" y="2057400"/>
                <a:ext cx="6781800" cy="609600"/>
                <a:chOff x="1295400" y="1219200"/>
                <a:chExt cx="6781800" cy="609600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12954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" name="Rectangle 146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Rectangle 147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0" name="Straight Connector 149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140" name="Rectangle 139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Rectangle 141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4" name="Straight Connector 143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3" name="Group 92"/>
                <p:cNvGrpSpPr/>
                <p:nvPr/>
              </p:nvGrpSpPr>
              <p:grpSpPr>
                <a:xfrm>
                  <a:off x="30480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124" name="Group 123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136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Connector 130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48006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118" name="Rectangle 117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Rectangle 118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6" name="Straight Connector 115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Connector 116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5" name="Group 94"/>
                <p:cNvGrpSpPr/>
                <p:nvPr/>
              </p:nvGrpSpPr>
              <p:grpSpPr>
                <a:xfrm>
                  <a:off x="65532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98" name="Rectangle 97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2" name="Straight Connector 101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52" name="Group 151"/>
              <p:cNvGrpSpPr/>
              <p:nvPr/>
            </p:nvGrpSpPr>
            <p:grpSpPr>
              <a:xfrm>
                <a:off x="1295400" y="2895600"/>
                <a:ext cx="6781800" cy="609600"/>
                <a:chOff x="1295400" y="1219200"/>
                <a:chExt cx="6781800" cy="609600"/>
              </a:xfrm>
            </p:grpSpPr>
            <p:grpSp>
              <p:nvGrpSpPr>
                <p:cNvPr id="153" name="Group 152"/>
                <p:cNvGrpSpPr/>
                <p:nvPr/>
              </p:nvGrpSpPr>
              <p:grpSpPr>
                <a:xfrm>
                  <a:off x="12954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199" name="Group 198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207" name="Rectangle 206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" name="Rectangle 207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9" name="Rectangle 208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" name="Rectangle 209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1" name="Straight Connector 210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Connector 211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0" name="Group 199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201" name="Rectangle 200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2" name="Rectangle 201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" name="Rectangle 202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" name="Rectangle 203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4" name="Group 153"/>
                <p:cNvGrpSpPr/>
                <p:nvPr/>
              </p:nvGrpSpPr>
              <p:grpSpPr>
                <a:xfrm>
                  <a:off x="30480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193" name="Rectangle 192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" name="Rectangle 194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" name="Rectangle 195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6" name="Group 185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187" name="Rectangle 186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Rectangle 187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91" name="Straight Connector 190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5" name="Group 154"/>
                <p:cNvGrpSpPr/>
                <p:nvPr/>
              </p:nvGrpSpPr>
              <p:grpSpPr>
                <a:xfrm>
                  <a:off x="48006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179" name="Rectangle 178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" name="Rectangle 179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Rectangle 181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83" name="Straight Connector 182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2" name="Group 171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173" name="Rectangle 172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Rectangle 173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Rectangle 175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7" name="Straight Connector 176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Straight Connector 177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6" name="Group 155"/>
                <p:cNvGrpSpPr/>
                <p:nvPr/>
              </p:nvGrpSpPr>
              <p:grpSpPr>
                <a:xfrm>
                  <a:off x="65532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Rectangle 165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" name="Rectangle 166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Rectangle 167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9" name="Straight Connector 168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8" name="Group 157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159" name="Rectangle 158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" name="Rectangle 159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Rectangle 160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Rectangle 161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3" name="Straight Connector 162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Straight Connector 163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13" name="Group 212"/>
              <p:cNvGrpSpPr/>
              <p:nvPr/>
            </p:nvGrpSpPr>
            <p:grpSpPr>
              <a:xfrm>
                <a:off x="1295400" y="3733800"/>
                <a:ext cx="6781800" cy="609600"/>
                <a:chOff x="1295400" y="1219200"/>
                <a:chExt cx="6781800" cy="609600"/>
              </a:xfrm>
            </p:grpSpPr>
            <p:grpSp>
              <p:nvGrpSpPr>
                <p:cNvPr id="214" name="Group 213"/>
                <p:cNvGrpSpPr/>
                <p:nvPr/>
              </p:nvGrpSpPr>
              <p:grpSpPr>
                <a:xfrm>
                  <a:off x="12954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260" name="Group 259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268" name="Rectangle 267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9" name="Rectangle 268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" name="Rectangle 269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Rectangle 270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2" name="Straight Connector 271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Straight Connector 272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1" name="Group 260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262" name="Rectangle 261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" name="Rectangle 262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4" name="Rectangle 263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Rectangle 264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6" name="Straight Connector 265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7" name="Straight Connector 266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5" name="Group 214"/>
                <p:cNvGrpSpPr/>
                <p:nvPr/>
              </p:nvGrpSpPr>
              <p:grpSpPr>
                <a:xfrm>
                  <a:off x="30480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246" name="Group 245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254" name="Rectangle 253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6" name="Rectangle 255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7" name="Rectangle 256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8" name="Straight Connector 257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9" name="Straight Connector 258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7" name="Group 246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248" name="Rectangle 247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9" name="Rectangle 248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0" name="Rectangle 249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" name="Rectangle 250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2" name="Straight Connector 251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3" name="Straight Connector 252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48006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240" name="Rectangle 239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1" name="Rectangle 240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2" name="Rectangle 241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" name="Rectangle 242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4" name="Straight Connector 243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5" name="Straight Connector 244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3" name="Group 232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234" name="Rectangle 233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Rectangle 234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6" name="Rectangle 235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7" name="Rectangle 236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38" name="Straight Connector 237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9" name="Straight Connector 238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6553200" y="1219200"/>
                  <a:ext cx="1524000" cy="609600"/>
                  <a:chOff x="1295400" y="1219200"/>
                  <a:chExt cx="1524000" cy="609600"/>
                </a:xfrm>
              </p:grpSpPr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12954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226" name="Rectangle 225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7" name="Rectangle 226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8" name="Rectangle 227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" name="Rectangle 228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2133600" y="1219200"/>
                    <a:ext cx="685800" cy="609600"/>
                    <a:chOff x="1295400" y="1219200"/>
                    <a:chExt cx="685800" cy="609600"/>
                  </a:xfrm>
                </p:grpSpPr>
                <p:sp>
                  <p:nvSpPr>
                    <p:cNvPr id="220" name="Rectangle 219"/>
                    <p:cNvSpPr/>
                    <p:nvPr/>
                  </p:nvSpPr>
                  <p:spPr>
                    <a:xfrm>
                      <a:off x="12954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" name="Rectangle 220"/>
                    <p:cNvSpPr/>
                    <p:nvPr/>
                  </p:nvSpPr>
                  <p:spPr>
                    <a:xfrm>
                      <a:off x="1752600" y="1219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" name="Rectangle 221"/>
                    <p:cNvSpPr/>
                    <p:nvPr/>
                  </p:nvSpPr>
                  <p:spPr>
                    <a:xfrm>
                      <a:off x="12954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" name="Rectangle 222"/>
                    <p:cNvSpPr/>
                    <p:nvPr/>
                  </p:nvSpPr>
                  <p:spPr>
                    <a:xfrm>
                      <a:off x="1752600" y="1600200"/>
                      <a:ext cx="228600" cy="228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4" name="Straight Connector 223"/>
                    <p:cNvCxnSpPr/>
                    <p:nvPr/>
                  </p:nvCxnSpPr>
                  <p:spPr>
                    <a:xfrm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5" name="Straight Connector 224"/>
                    <p:cNvCxnSpPr/>
                    <p:nvPr/>
                  </p:nvCxnSpPr>
                  <p:spPr>
                    <a:xfrm flipH="1">
                      <a:off x="1524000" y="1447800"/>
                      <a:ext cx="22860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308" name="Group 307"/>
            <p:cNvGrpSpPr/>
            <p:nvPr/>
          </p:nvGrpSpPr>
          <p:grpSpPr>
            <a:xfrm>
              <a:off x="1476375" y="1905000"/>
              <a:ext cx="6105525" cy="2514600"/>
              <a:chOff x="1628775" y="1524000"/>
              <a:chExt cx="6105525" cy="2514600"/>
            </a:xfrm>
          </p:grpSpPr>
          <p:grpSp>
            <p:nvGrpSpPr>
              <p:cNvPr id="307" name="Group 306"/>
              <p:cNvGrpSpPr/>
              <p:nvPr/>
            </p:nvGrpSpPr>
            <p:grpSpPr>
              <a:xfrm>
                <a:off x="1628775" y="1524000"/>
                <a:ext cx="6105525" cy="2514600"/>
                <a:chOff x="1628775" y="1524000"/>
                <a:chExt cx="6105525" cy="2514600"/>
              </a:xfrm>
            </p:grpSpPr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1638300" y="4038600"/>
                  <a:ext cx="6096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1638300" y="3200400"/>
                  <a:ext cx="6096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1628775" y="2362200"/>
                  <a:ext cx="6096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1628775" y="1524000"/>
                  <a:ext cx="6096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6" name="Group 305"/>
              <p:cNvGrpSpPr/>
              <p:nvPr/>
            </p:nvGrpSpPr>
            <p:grpSpPr>
              <a:xfrm>
                <a:off x="1638300" y="1524000"/>
                <a:ext cx="6096000" cy="2514600"/>
                <a:chOff x="1638300" y="1524000"/>
                <a:chExt cx="6096000" cy="2514600"/>
              </a:xfrm>
            </p:grpSpPr>
            <p:grpSp>
              <p:nvGrpSpPr>
                <p:cNvPr id="300" name="Group 299"/>
                <p:cNvGrpSpPr/>
                <p:nvPr/>
              </p:nvGrpSpPr>
              <p:grpSpPr>
                <a:xfrm>
                  <a:off x="5143500" y="1524000"/>
                  <a:ext cx="2590800" cy="2514600"/>
                  <a:chOff x="5143500" y="1524000"/>
                  <a:chExt cx="2590800" cy="2514600"/>
                </a:xfrm>
              </p:grpSpPr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7734300" y="1524000"/>
                    <a:ext cx="0" cy="2514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6896100" y="1524000"/>
                    <a:ext cx="0" cy="2514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>
                  <a:xfrm>
                    <a:off x="5981700" y="1524000"/>
                    <a:ext cx="0" cy="2514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/>
                  <p:cNvCxnSpPr/>
                  <p:nvPr/>
                </p:nvCxnSpPr>
                <p:spPr>
                  <a:xfrm>
                    <a:off x="5143500" y="1524000"/>
                    <a:ext cx="0" cy="2514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1" name="Group 300"/>
                <p:cNvGrpSpPr/>
                <p:nvPr/>
              </p:nvGrpSpPr>
              <p:grpSpPr>
                <a:xfrm>
                  <a:off x="1638300" y="1524000"/>
                  <a:ext cx="2590800" cy="2514600"/>
                  <a:chOff x="5143500" y="1524000"/>
                  <a:chExt cx="2590800" cy="2514600"/>
                </a:xfrm>
              </p:grpSpPr>
              <p:cxnSp>
                <p:nvCxnSpPr>
                  <p:cNvPr id="302" name="Straight Connector 301"/>
                  <p:cNvCxnSpPr/>
                  <p:nvPr/>
                </p:nvCxnSpPr>
                <p:spPr>
                  <a:xfrm>
                    <a:off x="7734300" y="1524000"/>
                    <a:ext cx="0" cy="2514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/>
                  <p:cNvCxnSpPr/>
                  <p:nvPr/>
                </p:nvCxnSpPr>
                <p:spPr>
                  <a:xfrm>
                    <a:off x="6896100" y="1524000"/>
                    <a:ext cx="0" cy="2514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/>
                  <p:cNvCxnSpPr/>
                  <p:nvPr/>
                </p:nvCxnSpPr>
                <p:spPr>
                  <a:xfrm>
                    <a:off x="5981700" y="1524000"/>
                    <a:ext cx="0" cy="2514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Connector 304"/>
                  <p:cNvCxnSpPr/>
                  <p:nvPr/>
                </p:nvCxnSpPr>
                <p:spPr>
                  <a:xfrm>
                    <a:off x="5143500" y="1524000"/>
                    <a:ext cx="0" cy="25146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19" name="Group 318"/>
            <p:cNvGrpSpPr/>
            <p:nvPr/>
          </p:nvGrpSpPr>
          <p:grpSpPr>
            <a:xfrm>
              <a:off x="1066800" y="2324100"/>
              <a:ext cx="6934200" cy="2514600"/>
              <a:chOff x="1628775" y="3276600"/>
              <a:chExt cx="6105525" cy="2514600"/>
            </a:xfrm>
          </p:grpSpPr>
          <p:cxnSp>
            <p:nvCxnSpPr>
              <p:cNvPr id="315" name="Straight Connector 314"/>
              <p:cNvCxnSpPr/>
              <p:nvPr/>
            </p:nvCxnSpPr>
            <p:spPr>
              <a:xfrm>
                <a:off x="1638300" y="5791200"/>
                <a:ext cx="609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1638300" y="4953000"/>
                <a:ext cx="609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1628775" y="4114800"/>
                <a:ext cx="609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1628775" y="3276600"/>
                <a:ext cx="609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0" name="Straight Connector 319"/>
            <p:cNvCxnSpPr/>
            <p:nvPr/>
          </p:nvCxnSpPr>
          <p:spPr>
            <a:xfrm>
              <a:off x="1077618" y="1521383"/>
              <a:ext cx="692338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6" name="Group 325"/>
            <p:cNvGrpSpPr/>
            <p:nvPr/>
          </p:nvGrpSpPr>
          <p:grpSpPr>
            <a:xfrm>
              <a:off x="1066800" y="1524000"/>
              <a:ext cx="5257800" cy="3314700"/>
              <a:chOff x="1600200" y="2667000"/>
              <a:chExt cx="5257800" cy="2514600"/>
            </a:xfrm>
          </p:grpSpPr>
          <p:cxnSp>
            <p:nvCxnSpPr>
              <p:cNvPr id="322" name="Straight Connector 321"/>
              <p:cNvCxnSpPr/>
              <p:nvPr/>
            </p:nvCxnSpPr>
            <p:spPr>
              <a:xfrm>
                <a:off x="6858000" y="2667000"/>
                <a:ext cx="0" cy="25146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5105400" y="2667000"/>
                <a:ext cx="0" cy="25146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>
                <a:off x="3352800" y="2667000"/>
                <a:ext cx="0" cy="25146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>
                <a:off x="1600200" y="2667000"/>
                <a:ext cx="0" cy="25146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7" name="Straight Connector 326"/>
            <p:cNvCxnSpPr/>
            <p:nvPr/>
          </p:nvCxnSpPr>
          <p:spPr>
            <a:xfrm>
              <a:off x="8001000" y="1524000"/>
              <a:ext cx="0" cy="33147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Rounded Rectangle 328"/>
            <p:cNvSpPr/>
            <p:nvPr/>
          </p:nvSpPr>
          <p:spPr>
            <a:xfrm>
              <a:off x="1143000" y="1066800"/>
              <a:ext cx="1600200" cy="34657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Core 0 </a:t>
              </a:r>
              <a:endParaRPr lang="en-US" sz="1600" dirty="0"/>
            </a:p>
          </p:txBody>
        </p:sp>
        <p:sp>
          <p:nvSpPr>
            <p:cNvPr id="330" name="Rounded Rectangle 329"/>
            <p:cNvSpPr/>
            <p:nvPr/>
          </p:nvSpPr>
          <p:spPr>
            <a:xfrm>
              <a:off x="2895600" y="1066800"/>
              <a:ext cx="1600200" cy="34657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Core </a:t>
              </a:r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331" name="Rounded Rectangle 330"/>
            <p:cNvSpPr/>
            <p:nvPr/>
          </p:nvSpPr>
          <p:spPr>
            <a:xfrm>
              <a:off x="4648200" y="1066800"/>
              <a:ext cx="1600200" cy="34657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Core </a:t>
              </a:r>
              <a:r>
                <a:rPr lang="en-US" sz="1600" dirty="0" smtClean="0"/>
                <a:t> 2</a:t>
              </a:r>
              <a:endParaRPr lang="en-US" sz="1600" dirty="0"/>
            </a:p>
          </p:txBody>
        </p:sp>
        <p:sp>
          <p:nvSpPr>
            <p:cNvPr id="332" name="Rounded Rectangle 331"/>
            <p:cNvSpPr/>
            <p:nvPr/>
          </p:nvSpPr>
          <p:spPr>
            <a:xfrm>
              <a:off x="6366164" y="1066800"/>
              <a:ext cx="1600200" cy="34657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Core 3 </a:t>
              </a:r>
              <a:endParaRPr lang="en-US" sz="1600" dirty="0"/>
            </a:p>
          </p:txBody>
        </p:sp>
        <p:sp>
          <p:nvSpPr>
            <p:cNvPr id="335" name="Rounded Rectangle 334"/>
            <p:cNvSpPr/>
            <p:nvPr/>
          </p:nvSpPr>
          <p:spPr>
            <a:xfrm>
              <a:off x="1143000" y="4953000"/>
              <a:ext cx="1600200" cy="34657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Core 4 </a:t>
              </a:r>
              <a:endParaRPr lang="en-US" sz="1600" dirty="0"/>
            </a:p>
          </p:txBody>
        </p:sp>
        <p:sp>
          <p:nvSpPr>
            <p:cNvPr id="336" name="Rounded Rectangle 335"/>
            <p:cNvSpPr/>
            <p:nvPr/>
          </p:nvSpPr>
          <p:spPr>
            <a:xfrm>
              <a:off x="2895600" y="4953000"/>
              <a:ext cx="1600200" cy="34657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Core </a:t>
              </a:r>
              <a:r>
                <a:rPr lang="en-US" sz="1600" dirty="0" smtClean="0"/>
                <a:t>5</a:t>
              </a:r>
              <a:endParaRPr lang="en-US" sz="1600" dirty="0"/>
            </a:p>
          </p:txBody>
        </p:sp>
        <p:sp>
          <p:nvSpPr>
            <p:cNvPr id="337" name="Rounded Rectangle 336"/>
            <p:cNvSpPr/>
            <p:nvPr/>
          </p:nvSpPr>
          <p:spPr>
            <a:xfrm>
              <a:off x="4648200" y="4953000"/>
              <a:ext cx="1600200" cy="34657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Core </a:t>
              </a:r>
              <a:r>
                <a:rPr lang="en-US" sz="1600" dirty="0" smtClean="0"/>
                <a:t> 6</a:t>
              </a:r>
              <a:endParaRPr lang="en-US" sz="1600" dirty="0"/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6366164" y="4953000"/>
              <a:ext cx="1600200" cy="34657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Core 7 </a:t>
              </a:r>
              <a:endParaRPr lang="en-US" sz="1600" dirty="0"/>
            </a:p>
          </p:txBody>
        </p:sp>
        <p:cxnSp>
          <p:nvCxnSpPr>
            <p:cNvPr id="339" name="Straight Connector 338"/>
            <p:cNvCxnSpPr/>
            <p:nvPr/>
          </p:nvCxnSpPr>
          <p:spPr>
            <a:xfrm>
              <a:off x="5410200" y="4419601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3657600" y="4419601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1905000" y="4419601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7162800" y="4419601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5410200" y="1413370"/>
              <a:ext cx="0" cy="49162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3657600" y="1413370"/>
              <a:ext cx="0" cy="49162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1905000" y="1413370"/>
              <a:ext cx="0" cy="49162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7162800" y="1413370"/>
              <a:ext cx="0" cy="49162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/>
        </p:nvGrpSpPr>
        <p:grpSpPr>
          <a:xfrm>
            <a:off x="321964" y="2433077"/>
            <a:ext cx="2937565" cy="852820"/>
            <a:chOff x="649640" y="2954665"/>
            <a:chExt cx="2937565" cy="852820"/>
          </a:xfrm>
        </p:grpSpPr>
        <p:sp>
          <p:nvSpPr>
            <p:cNvPr id="354" name="Oval 353"/>
            <p:cNvSpPr/>
            <p:nvPr/>
          </p:nvSpPr>
          <p:spPr>
            <a:xfrm>
              <a:off x="1827748" y="2954665"/>
              <a:ext cx="1759457" cy="8528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Left Brace 357"/>
            <p:cNvSpPr/>
            <p:nvPr/>
          </p:nvSpPr>
          <p:spPr>
            <a:xfrm>
              <a:off x="1611367" y="2954665"/>
              <a:ext cx="113774" cy="852820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649640" y="3196409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Cluster</a:t>
              </a:r>
              <a:endParaRPr lang="en-US" b="1" dirty="0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1713000" y="2594372"/>
            <a:ext cx="4841308" cy="2370440"/>
            <a:chOff x="2057400" y="3124200"/>
            <a:chExt cx="4841308" cy="2370440"/>
          </a:xfrm>
          <a:solidFill>
            <a:srgbClr val="FF0000"/>
          </a:solidFill>
        </p:grpSpPr>
        <p:sp>
          <p:nvSpPr>
            <p:cNvPr id="361" name="Rectangle 360"/>
            <p:cNvSpPr/>
            <p:nvPr/>
          </p:nvSpPr>
          <p:spPr>
            <a:xfrm>
              <a:off x="2057400" y="3124200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3603929" y="3124200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5150458" y="3124200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6696987" y="3124200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2057400" y="3848501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603929" y="3848501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5150458" y="3848501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6696987" y="3848501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057400" y="4572802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3603929" y="4572802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5150458" y="4572802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696987" y="4572802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057400" y="5297103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3603929" y="5297103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5150458" y="5297103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6696987" y="5297103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8" name="Left Brace 377"/>
          <p:cNvSpPr/>
          <p:nvPr/>
        </p:nvSpPr>
        <p:spPr>
          <a:xfrm>
            <a:off x="1397465" y="2594519"/>
            <a:ext cx="152400" cy="2384913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TextBox 378"/>
          <p:cNvSpPr txBox="1"/>
          <p:nvPr/>
        </p:nvSpPr>
        <p:spPr>
          <a:xfrm>
            <a:off x="152400" y="3593068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Bank Set 0</a:t>
            </a:r>
            <a:endParaRPr lang="en-US" b="1" dirty="0"/>
          </a:p>
        </p:txBody>
      </p:sp>
      <p:grpSp>
        <p:nvGrpSpPr>
          <p:cNvPr id="472" name="Group 471"/>
          <p:cNvGrpSpPr/>
          <p:nvPr/>
        </p:nvGrpSpPr>
        <p:grpSpPr>
          <a:xfrm>
            <a:off x="2116442" y="2590800"/>
            <a:ext cx="4841308" cy="2370440"/>
            <a:chOff x="2057400" y="3124200"/>
            <a:chExt cx="4841308" cy="2370440"/>
          </a:xfrm>
          <a:solidFill>
            <a:srgbClr val="00B050"/>
          </a:solidFill>
        </p:grpSpPr>
        <p:sp>
          <p:nvSpPr>
            <p:cNvPr id="473" name="Rectangle 472"/>
            <p:cNvSpPr/>
            <p:nvPr/>
          </p:nvSpPr>
          <p:spPr>
            <a:xfrm>
              <a:off x="2057400" y="3124200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3603929" y="3124200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5150458" y="3124200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6696987" y="3124200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2057400" y="3848501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603929" y="3848501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5150458" y="3848501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6696987" y="3848501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2057400" y="4572802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603929" y="4572802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5150458" y="4572802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6696987" y="4572802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057400" y="5297103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603929" y="5297103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150458" y="5297103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6696987" y="5297103"/>
              <a:ext cx="201721" cy="19753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9" name="TextBox 488"/>
          <p:cNvSpPr txBox="1"/>
          <p:nvPr/>
        </p:nvSpPr>
        <p:spPr>
          <a:xfrm>
            <a:off x="152400" y="38862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Bank Set 1</a:t>
            </a:r>
            <a:endParaRPr lang="en-US" b="1" dirty="0"/>
          </a:p>
        </p:txBody>
      </p:sp>
      <p:grpSp>
        <p:nvGrpSpPr>
          <p:cNvPr id="498" name="Group 497"/>
          <p:cNvGrpSpPr/>
          <p:nvPr/>
        </p:nvGrpSpPr>
        <p:grpSpPr>
          <a:xfrm>
            <a:off x="1653524" y="3212212"/>
            <a:ext cx="7340494" cy="1447800"/>
            <a:chOff x="1653524" y="3212212"/>
            <a:chExt cx="7340494" cy="1447800"/>
          </a:xfrm>
        </p:grpSpPr>
        <p:grpSp>
          <p:nvGrpSpPr>
            <p:cNvPr id="457" name="Group 456"/>
            <p:cNvGrpSpPr/>
            <p:nvPr/>
          </p:nvGrpSpPr>
          <p:grpSpPr>
            <a:xfrm>
              <a:off x="1653524" y="3212212"/>
              <a:ext cx="6118876" cy="1447800"/>
              <a:chOff x="1981200" y="3733800"/>
              <a:chExt cx="6118876" cy="1447800"/>
            </a:xfrm>
          </p:grpSpPr>
          <p:cxnSp>
            <p:nvCxnSpPr>
              <p:cNvPr id="458" name="Straight Connector 457"/>
              <p:cNvCxnSpPr/>
              <p:nvPr/>
            </p:nvCxnSpPr>
            <p:spPr>
              <a:xfrm>
                <a:off x="1990746" y="5181600"/>
                <a:ext cx="610933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1990746" y="4470400"/>
                <a:ext cx="610933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>
                <a:off x="1990746" y="3733800"/>
                <a:ext cx="610933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6620787" y="3736061"/>
                <a:ext cx="0" cy="691379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>
                <a:off x="5074258" y="3736061"/>
                <a:ext cx="0" cy="691379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/>
              <p:nvPr/>
            </p:nvCxnSpPr>
            <p:spPr>
              <a:xfrm>
                <a:off x="3527729" y="3736061"/>
                <a:ext cx="0" cy="691379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/>
              <p:nvPr/>
            </p:nvCxnSpPr>
            <p:spPr>
              <a:xfrm>
                <a:off x="1981200" y="3736061"/>
                <a:ext cx="0" cy="691379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>
                <a:off x="8100076" y="3736061"/>
                <a:ext cx="0" cy="691379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6" name="Group 465"/>
              <p:cNvGrpSpPr/>
              <p:nvPr/>
            </p:nvGrpSpPr>
            <p:grpSpPr>
              <a:xfrm>
                <a:off x="1981200" y="4419600"/>
                <a:ext cx="6118876" cy="762000"/>
                <a:chOff x="990600" y="2212061"/>
                <a:chExt cx="6118876" cy="2864281"/>
              </a:xfrm>
            </p:grpSpPr>
            <p:cxnSp>
              <p:nvCxnSpPr>
                <p:cNvPr id="467" name="Straight Connector 466"/>
                <p:cNvCxnSpPr/>
                <p:nvPr/>
              </p:nvCxnSpPr>
              <p:spPr>
                <a:xfrm>
                  <a:off x="5630187" y="2212061"/>
                  <a:ext cx="0" cy="286428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/>
                <p:cNvCxnSpPr/>
                <p:nvPr/>
              </p:nvCxnSpPr>
              <p:spPr>
                <a:xfrm>
                  <a:off x="4083658" y="2212061"/>
                  <a:ext cx="0" cy="286428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/>
                <p:cNvCxnSpPr/>
                <p:nvPr/>
              </p:nvCxnSpPr>
              <p:spPr>
                <a:xfrm>
                  <a:off x="2537129" y="2212061"/>
                  <a:ext cx="0" cy="286428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Connector 469"/>
                <p:cNvCxnSpPr/>
                <p:nvPr/>
              </p:nvCxnSpPr>
              <p:spPr>
                <a:xfrm>
                  <a:off x="990600" y="2212061"/>
                  <a:ext cx="0" cy="286428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>
                  <a:off x="7109476" y="2212061"/>
                  <a:ext cx="0" cy="286428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1" name="Group 490"/>
            <p:cNvGrpSpPr/>
            <p:nvPr/>
          </p:nvGrpSpPr>
          <p:grpSpPr>
            <a:xfrm>
              <a:off x="7848600" y="3220052"/>
              <a:ext cx="1145418" cy="1439960"/>
              <a:chOff x="596089" y="2556420"/>
              <a:chExt cx="1145418" cy="1439960"/>
            </a:xfrm>
          </p:grpSpPr>
          <p:sp>
            <p:nvSpPr>
              <p:cNvPr id="493" name="Left Brace 492"/>
              <p:cNvSpPr/>
              <p:nvPr/>
            </p:nvSpPr>
            <p:spPr>
              <a:xfrm flipH="1">
                <a:off x="596089" y="2556420"/>
                <a:ext cx="88717" cy="1439960"/>
              </a:xfrm>
              <a:prstGeom prst="leftBrac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TextBox 493"/>
              <p:cNvSpPr txBox="1"/>
              <p:nvPr/>
            </p:nvSpPr>
            <p:spPr>
              <a:xfrm>
                <a:off x="684807" y="3057909"/>
                <a:ext cx="10567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Central </a:t>
                </a:r>
              </a:p>
              <a:p>
                <a:r>
                  <a:rPr lang="en-US" b="1" dirty="0" smtClean="0"/>
                  <a:t>Clusters</a:t>
                </a:r>
                <a:endParaRPr lang="en-US" b="1" dirty="0"/>
              </a:p>
            </p:txBody>
          </p:sp>
        </p:grpSp>
      </p:grpSp>
      <p:grpSp>
        <p:nvGrpSpPr>
          <p:cNvPr id="507" name="Group 506"/>
          <p:cNvGrpSpPr/>
          <p:nvPr/>
        </p:nvGrpSpPr>
        <p:grpSpPr>
          <a:xfrm>
            <a:off x="1653524" y="2514600"/>
            <a:ext cx="7340494" cy="2878355"/>
            <a:chOff x="1653524" y="2514600"/>
            <a:chExt cx="7340494" cy="2878355"/>
          </a:xfrm>
        </p:grpSpPr>
        <p:cxnSp>
          <p:nvCxnSpPr>
            <p:cNvPr id="396" name="Straight Connector 395"/>
            <p:cNvCxnSpPr/>
            <p:nvPr/>
          </p:nvCxnSpPr>
          <p:spPr>
            <a:xfrm>
              <a:off x="1663070" y="5392955"/>
              <a:ext cx="610933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1663070" y="4668654"/>
              <a:ext cx="610933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6" name="Group 505"/>
            <p:cNvGrpSpPr/>
            <p:nvPr/>
          </p:nvGrpSpPr>
          <p:grpSpPr>
            <a:xfrm>
              <a:off x="1653524" y="2514600"/>
              <a:ext cx="7340494" cy="2878355"/>
              <a:chOff x="1653524" y="2514600"/>
              <a:chExt cx="7340494" cy="2878355"/>
            </a:xfrm>
          </p:grpSpPr>
          <p:grpSp>
            <p:nvGrpSpPr>
              <p:cNvPr id="401" name="Group 400"/>
              <p:cNvGrpSpPr/>
              <p:nvPr/>
            </p:nvGrpSpPr>
            <p:grpSpPr>
              <a:xfrm>
                <a:off x="1653524" y="4660012"/>
                <a:ext cx="6118876" cy="732943"/>
                <a:chOff x="990600" y="2212061"/>
                <a:chExt cx="6118876" cy="2864281"/>
              </a:xfrm>
            </p:grpSpPr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5630187" y="2212061"/>
                  <a:ext cx="0" cy="286428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/>
                <p:cNvCxnSpPr/>
                <p:nvPr/>
              </p:nvCxnSpPr>
              <p:spPr>
                <a:xfrm>
                  <a:off x="4083658" y="2212061"/>
                  <a:ext cx="0" cy="286428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2537129" y="2212061"/>
                  <a:ext cx="0" cy="286428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/>
                <p:cNvCxnSpPr/>
                <p:nvPr/>
              </p:nvCxnSpPr>
              <p:spPr>
                <a:xfrm>
                  <a:off x="990600" y="2212061"/>
                  <a:ext cx="0" cy="286428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/>
              </p:nvCxnSpPr>
              <p:spPr>
                <a:xfrm>
                  <a:off x="7109476" y="2212061"/>
                  <a:ext cx="0" cy="286428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5" name="Group 504"/>
              <p:cNvGrpSpPr/>
              <p:nvPr/>
            </p:nvGrpSpPr>
            <p:grpSpPr>
              <a:xfrm>
                <a:off x="1653524" y="2514600"/>
                <a:ext cx="7340494" cy="2859104"/>
                <a:chOff x="1653524" y="2514600"/>
                <a:chExt cx="7340494" cy="2859104"/>
              </a:xfrm>
            </p:grpSpPr>
            <p:cxnSp>
              <p:nvCxnSpPr>
                <p:cNvPr id="398" name="Straight Connector 397"/>
                <p:cNvCxnSpPr/>
                <p:nvPr/>
              </p:nvCxnSpPr>
              <p:spPr>
                <a:xfrm>
                  <a:off x="1653524" y="3220052"/>
                  <a:ext cx="610933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1663070" y="2514600"/>
                  <a:ext cx="610933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0" name="Group 399"/>
                <p:cNvGrpSpPr/>
                <p:nvPr/>
              </p:nvGrpSpPr>
              <p:grpSpPr>
                <a:xfrm>
                  <a:off x="1653524" y="2528673"/>
                  <a:ext cx="6118876" cy="691379"/>
                  <a:chOff x="990600" y="2212061"/>
                  <a:chExt cx="6118876" cy="2864281"/>
                </a:xfrm>
              </p:grpSpPr>
              <p:cxnSp>
                <p:nvCxnSpPr>
                  <p:cNvPr id="407" name="Straight Connector 406"/>
                  <p:cNvCxnSpPr/>
                  <p:nvPr/>
                </p:nvCxnSpPr>
                <p:spPr>
                  <a:xfrm>
                    <a:off x="5630187" y="2212061"/>
                    <a:ext cx="0" cy="286428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Straight Connector 407"/>
                  <p:cNvCxnSpPr/>
                  <p:nvPr/>
                </p:nvCxnSpPr>
                <p:spPr>
                  <a:xfrm>
                    <a:off x="4083658" y="2212061"/>
                    <a:ext cx="0" cy="286428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Straight Connector 408"/>
                  <p:cNvCxnSpPr/>
                  <p:nvPr/>
                </p:nvCxnSpPr>
                <p:spPr>
                  <a:xfrm>
                    <a:off x="2537129" y="2212061"/>
                    <a:ext cx="0" cy="286428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Straight Connector 409"/>
                  <p:cNvCxnSpPr/>
                  <p:nvPr/>
                </p:nvCxnSpPr>
                <p:spPr>
                  <a:xfrm>
                    <a:off x="990600" y="2212061"/>
                    <a:ext cx="0" cy="286428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/>
                  <p:nvPr/>
                </p:nvCxnSpPr>
                <p:spPr>
                  <a:xfrm>
                    <a:off x="7109476" y="2212061"/>
                    <a:ext cx="0" cy="286428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>
                  <a:off x="7848599" y="2526412"/>
                  <a:ext cx="1145419" cy="2847292"/>
                  <a:chOff x="7848599" y="2526412"/>
                  <a:chExt cx="1145419" cy="2847292"/>
                </a:xfrm>
              </p:grpSpPr>
              <p:sp>
                <p:nvSpPr>
                  <p:cNvPr id="497" name="TextBox 496"/>
                  <p:cNvSpPr txBox="1"/>
                  <p:nvPr/>
                </p:nvSpPr>
                <p:spPr>
                  <a:xfrm>
                    <a:off x="7937318" y="2590800"/>
                    <a:ext cx="105670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/>
                      <a:t>Local</a:t>
                    </a:r>
                  </a:p>
                  <a:p>
                    <a:r>
                      <a:rPr lang="en-US" b="1" dirty="0" smtClean="0"/>
                      <a:t>Clusters</a:t>
                    </a:r>
                    <a:endParaRPr lang="en-US" b="1" dirty="0"/>
                  </a:p>
                </p:txBody>
              </p:sp>
              <p:sp>
                <p:nvSpPr>
                  <p:cNvPr id="500" name="Left Brace 499"/>
                  <p:cNvSpPr/>
                  <p:nvPr/>
                </p:nvSpPr>
                <p:spPr>
                  <a:xfrm flipH="1" flipV="1">
                    <a:off x="7848600" y="2526412"/>
                    <a:ext cx="76202" cy="685800"/>
                  </a:xfrm>
                  <a:prstGeom prst="leftBrac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" name="Left Brace 500"/>
                  <p:cNvSpPr/>
                  <p:nvPr/>
                </p:nvSpPr>
                <p:spPr>
                  <a:xfrm flipH="1" flipV="1">
                    <a:off x="7848599" y="4687904"/>
                    <a:ext cx="88718" cy="685800"/>
                  </a:xfrm>
                  <a:prstGeom prst="leftBrac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" name="TextBox 502"/>
                  <p:cNvSpPr txBox="1"/>
                  <p:nvPr/>
                </p:nvSpPr>
                <p:spPr>
                  <a:xfrm>
                    <a:off x="7934900" y="4687669"/>
                    <a:ext cx="105670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/>
                      <a:t>Local</a:t>
                    </a:r>
                  </a:p>
                  <a:p>
                    <a:r>
                      <a:rPr lang="en-US" b="1" dirty="0" smtClean="0"/>
                      <a:t>Clusters</a:t>
                    </a:r>
                    <a:endParaRPr lang="en-US" b="1" dirty="0"/>
                  </a:p>
                </p:txBody>
              </p:sp>
            </p:grpSp>
          </p:grpSp>
        </p:grpSp>
      </p:grpSp>
      <p:sp>
        <p:nvSpPr>
          <p:cNvPr id="508" name="TextBox 507"/>
          <p:cNvSpPr txBox="1"/>
          <p:nvPr/>
        </p:nvSpPr>
        <p:spPr>
          <a:xfrm>
            <a:off x="685800" y="4191000"/>
            <a:ext cx="261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658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 animBg="1"/>
      <p:bldP spid="379" grpId="0"/>
      <p:bldP spid="489" grpId="0"/>
      <p:bldP spid="5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l"/>
            <a:r>
              <a:rPr lang="en-US" sz="3600" dirty="0"/>
              <a:t>Baseline </a:t>
            </a:r>
            <a:r>
              <a:rPr lang="en-US" sz="3600" dirty="0" smtClean="0"/>
              <a:t>Architecture Cont..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r>
              <a:rPr lang="en-US" b="1" dirty="0" smtClean="0"/>
              <a:t>Home Bank : </a:t>
            </a:r>
            <a:r>
              <a:rPr lang="en-US" sz="2000" dirty="0"/>
              <a:t>P</a:t>
            </a:r>
            <a:r>
              <a:rPr lang="en-US" sz="2000" dirty="0" smtClean="0"/>
              <a:t>redetermined </a:t>
            </a:r>
            <a:r>
              <a:rPr lang="en-US" sz="2000" dirty="0"/>
              <a:t>based on </a:t>
            </a:r>
            <a:r>
              <a:rPr lang="en-US" sz="2000" dirty="0" smtClean="0"/>
              <a:t>the </a:t>
            </a:r>
            <a:r>
              <a:rPr lang="en-US" sz="2000" dirty="0"/>
              <a:t>home select bits</a:t>
            </a:r>
            <a:r>
              <a:rPr lang="en-US" sz="2000" dirty="0" smtClean="0"/>
              <a:t>.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sz="2200" b="1" dirty="0"/>
              <a:t>Home </a:t>
            </a:r>
            <a:r>
              <a:rPr lang="en-US" sz="2200" b="1" dirty="0" smtClean="0"/>
              <a:t>Function : </a:t>
            </a:r>
            <a:r>
              <a:rPr lang="en-US" sz="2000" dirty="0" smtClean="0"/>
              <a:t>Which </a:t>
            </a:r>
            <a:r>
              <a:rPr lang="en-US" sz="2000" dirty="0"/>
              <a:t>other NUCA banks have at least one of </a:t>
            </a:r>
            <a:r>
              <a:rPr lang="en-US" sz="2000" dirty="0" smtClean="0"/>
              <a:t>the data </a:t>
            </a:r>
            <a:r>
              <a:rPr lang="en-US" sz="2000" dirty="0"/>
              <a:t>blocks and their states that it manages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To Configure this functionality, </a:t>
            </a:r>
            <a:r>
              <a:rPr lang="en-US" sz="2000" dirty="0"/>
              <a:t>every </a:t>
            </a:r>
            <a:r>
              <a:rPr lang="en-US" sz="2000" dirty="0" smtClean="0"/>
              <a:t>cache block </a:t>
            </a:r>
            <a:r>
              <a:rPr lang="en-US" sz="2000" dirty="0"/>
              <a:t>has a </a:t>
            </a:r>
            <a:r>
              <a:rPr lang="en-US" sz="2000" b="1" dirty="0" smtClean="0"/>
              <a:t>state</a:t>
            </a:r>
            <a:r>
              <a:rPr lang="en-US" sz="2000" dirty="0" smtClean="0"/>
              <a:t> and every cache bank has a set of </a:t>
            </a:r>
            <a:r>
              <a:rPr lang="en-US" sz="2000" b="1" dirty="0" smtClean="0"/>
              <a:t>HKState-NUCA pointer structures </a:t>
            </a:r>
            <a:r>
              <a:rPr lang="en-US" sz="2000" dirty="0" smtClean="0"/>
              <a:t>(HKState-PTR).</a:t>
            </a:r>
          </a:p>
          <a:p>
            <a:endParaRPr lang="en-US" b="1" dirty="0"/>
          </a:p>
        </p:txBody>
      </p: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42476"/>
              </p:ext>
            </p:extLst>
          </p:nvPr>
        </p:nvGraphicFramePr>
        <p:xfrm>
          <a:off x="762000" y="2133600"/>
          <a:ext cx="80010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482"/>
                <a:gridCol w="1977776"/>
                <a:gridCol w="2236343"/>
                <a:gridCol w="1449512"/>
                <a:gridCol w="988889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Cluster number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Cache</a:t>
                      </a:r>
                      <a:r>
                        <a:rPr lang="en-US" sz="18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Bank number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Set number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25" name="Group 124"/>
          <p:cNvGrpSpPr/>
          <p:nvPr/>
        </p:nvGrpSpPr>
        <p:grpSpPr>
          <a:xfrm>
            <a:off x="2760620" y="2514600"/>
            <a:ext cx="5791200" cy="369332"/>
            <a:chOff x="2667000" y="2057400"/>
            <a:chExt cx="5791200" cy="369332"/>
          </a:xfrm>
        </p:grpSpPr>
        <p:sp>
          <p:nvSpPr>
            <p:cNvPr id="116" name="TextBox 115"/>
            <p:cNvSpPr txBox="1"/>
            <p:nvPr/>
          </p:nvSpPr>
          <p:spPr>
            <a:xfrm>
              <a:off x="2667000" y="2057400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bits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800600" y="2057400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 bits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553200" y="2057400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 bits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31719" y="2057400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bits</a:t>
              </a:r>
              <a:endParaRPr lang="en-US" dirty="0"/>
            </a:p>
          </p:txBody>
        </p:sp>
      </p:grp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53302"/>
              </p:ext>
            </p:extLst>
          </p:nvPr>
        </p:nvGraphicFramePr>
        <p:xfrm>
          <a:off x="3827419" y="3393103"/>
          <a:ext cx="35052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1"/>
                <a:gridCol w="685800"/>
                <a:gridCol w="533400"/>
                <a:gridCol w="990600"/>
                <a:gridCol w="5334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111</a:t>
                      </a:r>
                      <a:endParaRPr 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" name="TextBox 122"/>
          <p:cNvSpPr txBox="1"/>
          <p:nvPr/>
        </p:nvSpPr>
        <p:spPr>
          <a:xfrm>
            <a:off x="1471623" y="3429000"/>
            <a:ext cx="222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Address : 1234567</a:t>
            </a:r>
            <a:endParaRPr lang="en-US" b="1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4748922" y="3798332"/>
            <a:ext cx="1743558" cy="369332"/>
            <a:chOff x="3828656" y="3287771"/>
            <a:chExt cx="1743558" cy="369332"/>
          </a:xfrm>
        </p:grpSpPr>
        <p:sp>
          <p:nvSpPr>
            <p:cNvPr id="127" name="TextBox 126"/>
            <p:cNvSpPr txBox="1"/>
            <p:nvPr/>
          </p:nvSpPr>
          <p:spPr>
            <a:xfrm>
              <a:off x="3828656" y="32877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433538" y="32877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156716" y="32877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</a:t>
              </a:r>
              <a:endParaRPr lang="en-US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114152" y="1524000"/>
            <a:ext cx="4227868" cy="532903"/>
            <a:chOff x="2020532" y="1916668"/>
            <a:chExt cx="4227868" cy="532903"/>
          </a:xfrm>
        </p:grpSpPr>
        <p:sp>
          <p:nvSpPr>
            <p:cNvPr id="133" name="Left Brace 132"/>
            <p:cNvSpPr/>
            <p:nvPr/>
          </p:nvSpPr>
          <p:spPr>
            <a:xfrm rot="5400000">
              <a:off x="4052681" y="253852"/>
              <a:ext cx="163570" cy="422786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00400" y="1916668"/>
              <a:ext cx="1939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Home Select bits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4512001" y="3045023"/>
            <a:ext cx="1991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Cluster   Bank         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3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6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2375</TotalTime>
  <Words>2477</Words>
  <Application>Microsoft Office PowerPoint</Application>
  <PresentationFormat>On-screen Show (4:3)</PresentationFormat>
  <Paragraphs>481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Executive</vt:lpstr>
      <vt:lpstr>HKState-NUCA  A Searching Mechanism for Dynamic NUCA in Chip Multiprocessors</vt:lpstr>
      <vt:lpstr>Outline of Presentation</vt:lpstr>
      <vt:lpstr>Introduction</vt:lpstr>
      <vt:lpstr>Centralized vs Distributed</vt:lpstr>
      <vt:lpstr>NUCA Types</vt:lpstr>
      <vt:lpstr>Data Management for NUCA Cache</vt:lpstr>
      <vt:lpstr>Cont..</vt:lpstr>
      <vt:lpstr>Baseline Architecture</vt:lpstr>
      <vt:lpstr>Baseline Architecture Cont..</vt:lpstr>
      <vt:lpstr>Baseline Architecture Cont..</vt:lpstr>
      <vt:lpstr>Baseline Architecture Cont..</vt:lpstr>
      <vt:lpstr>Access Policy</vt:lpstr>
      <vt:lpstr>Update Policy</vt:lpstr>
      <vt:lpstr>Update Policy Cont..</vt:lpstr>
      <vt:lpstr>Simulation Setup</vt:lpstr>
      <vt:lpstr>Cont..</vt:lpstr>
      <vt:lpstr>Experimental Results and Analysis</vt:lpstr>
      <vt:lpstr>Results and Analysis Cont..</vt:lpstr>
      <vt:lpstr>Results and Analysis Cont..</vt:lpstr>
      <vt:lpstr>Results and Analysis Cont..</vt:lpstr>
      <vt:lpstr>Results and Analysis Cont..</vt:lpstr>
      <vt:lpstr>Hardware Overhead</vt:lpstr>
      <vt:lpstr>Conclusion </vt:lpstr>
      <vt:lpstr>Possible Future Prospect</vt:lpstr>
      <vt:lpstr>References</vt:lpstr>
      <vt:lpstr>Thank You</vt:lpstr>
      <vt:lpstr>Any Queries 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HKState-NUCA  A searching mechanism for D-NUCA in Chip Multiprocessors</dc:title>
  <dc:creator>KARTHEEK</dc:creator>
  <cp:lastModifiedBy>KARTHEEK</cp:lastModifiedBy>
  <cp:revision>407</cp:revision>
  <dcterms:created xsi:type="dcterms:W3CDTF">2006-08-16T00:00:00Z</dcterms:created>
  <dcterms:modified xsi:type="dcterms:W3CDTF">2014-05-09T04:25:47Z</dcterms:modified>
</cp:coreProperties>
</file>