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6" d="100"/>
          <a:sy n="106" d="100"/>
        </p:scale>
        <p:origin x="114"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zf5fg8VcANyjze9TLDOpDQENZlcbPTc8"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Kartheeswaran</a:t>
            </a:r>
            <a:r>
              <a:rPr lang="en-US" sz="3200" dirty="0" smtClean="0">
                <a:latin typeface="Trebuchet MS"/>
                <a:cs typeface="Trebuchet MS"/>
              </a:rPr>
              <a:t>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5800" y="5733671"/>
            <a:ext cx="8232141" cy="632224"/>
          </a:xfrm>
          <a:prstGeom prst="rect">
            <a:avLst/>
          </a:prstGeom>
        </p:spPr>
        <p:txBody>
          <a:bodyPr vert="horz" wrap="square" lIns="0" tIns="16510" rIns="0" bIns="0" rtlCol="0">
            <a:spAutoFit/>
          </a:bodyPr>
          <a:lstStyle/>
          <a:p>
            <a:pPr marL="12700">
              <a:lnSpc>
                <a:spcPct val="100000"/>
              </a:lnSpc>
              <a:spcBef>
                <a:spcPts val="130"/>
              </a:spcBef>
            </a:pPr>
            <a:r>
              <a:rPr lang="en-IN" sz="2000" u="sng" dirty="0" smtClean="0">
                <a:solidFill>
                  <a:srgbClr val="006FC0"/>
                </a:solidFill>
                <a:uFill>
                  <a:solidFill>
                    <a:srgbClr val="006FC0"/>
                  </a:solidFill>
                </a:uFill>
                <a:latin typeface="Trebuchet MS"/>
                <a:cs typeface="Trebuchet MS"/>
                <a:hlinkClick r:id="rId3"/>
              </a:rPr>
              <a:t>https://colab.research.google.com/drive/1zf5fg8VcANyjze9TLDOpDQENZlcbPTc8</a:t>
            </a:r>
            <a:endParaRPr sz="2000" dirty="0">
              <a:latin typeface="Trebuchet MS"/>
              <a:cs typeface="Trebuchet MS"/>
            </a:endParaRPr>
          </a:p>
        </p:txBody>
      </p:sp>
      <p:sp>
        <p:nvSpPr>
          <p:cNvPr id="12" name="object 7"/>
          <p:cNvSpPr txBox="1">
            <a:spLocks/>
          </p:cNvSpPr>
          <p:nvPr/>
        </p:nvSpPr>
        <p:spPr>
          <a:xfrm>
            <a:off x="914400" y="2019300"/>
            <a:ext cx="7239000" cy="3091231"/>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209550">
              <a:spcBef>
                <a:spcPts val="105"/>
              </a:spcBef>
            </a:pPr>
            <a:r>
              <a:rPr lang="en-US" sz="2000" b="0" spc="-60" dirty="0"/>
              <a:t>The results of the LSTM-based Bitcoin price prediction model demonstrate its efficacy in forecasting future price trends. Through training and evaluation, the model achieves a strong predictive performance, capturing the complex patterns and dynamics of Bitcoin prices. This accuracy is reflected in the visualization of predicted prices against actual data, showcasing the model's ability to anticipate price movements with precision. These results underscore the value of LSTM models in cryptocurrency analysis and decision-making, empowering users with reliable forecasts for informed trading strategies.</a:t>
            </a:r>
            <a:endParaRPr lang="en-IN" sz="2000" b="0" spc="-6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17"/>
          <p:cNvSpPr txBox="1">
            <a:spLocks/>
          </p:cNvSpPr>
          <p:nvPr/>
        </p:nvSpPr>
        <p:spPr>
          <a:xfrm>
            <a:off x="1512824" y="1803669"/>
            <a:ext cx="7121018" cy="1773241"/>
          </a:xfrm>
          <a:prstGeom prst="rect">
            <a:avLst/>
          </a:prstGeom>
        </p:spPr>
        <p:txBody>
          <a:bodyPr vert="horz" wrap="square" lIns="0" tIns="460692"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IN" sz="4250"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LSTM_can_we_predict_the_bitcoin_price</a:t>
            </a:r>
            <a:endParaRPr lang="en-IN" sz="425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Rectangle 22"/>
          <p:cNvSpPr/>
          <p:nvPr/>
        </p:nvSpPr>
        <p:spPr>
          <a:xfrm>
            <a:off x="2751052" y="2206436"/>
            <a:ext cx="4698722" cy="2308324"/>
          </a:xfrm>
          <a:prstGeom prst="rect">
            <a:avLst/>
          </a:prstGeom>
          <a:noFill/>
        </p:spPr>
        <p:txBody>
          <a:bodyPr wrap="none" lIns="91440" tIns="45720" rIns="91440" bIns="45720">
            <a:spAutoFit/>
          </a:bodyPr>
          <a:lstStyle/>
          <a:p>
            <a:pPr marL="342900" indent="-342900" algn="l">
              <a:buFont typeface="Wingdings" panose="05000000000000000000" pitchFamily="2" charset="2"/>
              <a:buChar char="§"/>
            </a:pPr>
            <a:r>
              <a:rPr lang="en-IN" sz="2400" b="1" dirty="0" smtClean="0"/>
              <a:t>Introduction</a:t>
            </a:r>
          </a:p>
          <a:p>
            <a:pPr marL="342900" indent="-342900" algn="l">
              <a:buFont typeface="Wingdings" panose="05000000000000000000" pitchFamily="2" charset="2"/>
              <a:buChar char="§"/>
            </a:pPr>
            <a:r>
              <a:rPr lang="en-IN" sz="2400" b="1" dirty="0" smtClean="0"/>
              <a:t>Objective</a:t>
            </a:r>
            <a:endParaRPr lang="en-IN" sz="2400" dirty="0"/>
          </a:p>
          <a:p>
            <a:pPr marL="342900" indent="-342900">
              <a:buFont typeface="Wingdings" panose="05000000000000000000" pitchFamily="2" charset="2"/>
              <a:buChar char="§"/>
            </a:pPr>
            <a:r>
              <a:rPr lang="en-IN" sz="2400" b="1" dirty="0" smtClean="0"/>
              <a:t>Model Evaluation</a:t>
            </a:r>
          </a:p>
          <a:p>
            <a:pPr marL="342900" indent="-342900">
              <a:buFont typeface="Wingdings" panose="05000000000000000000" pitchFamily="2" charset="2"/>
              <a:buChar char="§"/>
            </a:pPr>
            <a:r>
              <a:rPr lang="en-IN" sz="2400" b="1" dirty="0"/>
              <a:t>Predictions</a:t>
            </a:r>
            <a:endParaRPr lang="en-IN" sz="2400" b="1" dirty="0" smtClean="0"/>
          </a:p>
          <a:p>
            <a:pPr marL="342900" indent="-342900">
              <a:buFont typeface="Wingdings" panose="05000000000000000000" pitchFamily="2" charset="2"/>
              <a:buChar char="§"/>
            </a:pPr>
            <a:r>
              <a:rPr lang="en-IN" sz="2400" b="1" dirty="0" smtClean="0"/>
              <a:t>Limitations </a:t>
            </a:r>
            <a:r>
              <a:rPr lang="en-IN" sz="2400" b="1" dirty="0"/>
              <a:t>and Future </a:t>
            </a:r>
            <a:r>
              <a:rPr lang="en-IN" sz="2400" b="1" dirty="0" smtClean="0"/>
              <a:t>Work</a:t>
            </a:r>
            <a:endParaRPr lang="en-IN" sz="2400" dirty="0" smtClean="0"/>
          </a:p>
          <a:p>
            <a:pPr marL="342900" indent="-342900">
              <a:buFont typeface="Wingdings" panose="05000000000000000000" pitchFamily="2" charset="2"/>
              <a:buChar char="§"/>
            </a:pPr>
            <a:r>
              <a:rPr lang="en-IN" sz="2400" b="1" dirty="0" smtClean="0"/>
              <a:t>Conclusion</a:t>
            </a:r>
            <a:endPar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1219200" y="1700153"/>
            <a:ext cx="5551170" cy="2585323"/>
          </a:xfrm>
          <a:prstGeom prst="rect">
            <a:avLst/>
          </a:prstGeom>
        </p:spPr>
        <p:txBody>
          <a:bodyPr wrap="square">
            <a:spAutoFit/>
          </a:bodyPr>
          <a:lstStyle/>
          <a:p>
            <a:r>
              <a:rPr lang="en-US" i="0" dirty="0" smtClean="0">
                <a:solidFill>
                  <a:schemeClr val="tx1"/>
                </a:solidFill>
                <a:effectLst/>
                <a:latin typeface="Söhne"/>
              </a:rPr>
              <a:t>The problem statement for the code provided is to develop an LSTM-based model for Bitcoin price prediction using historical data. This involves preprocessing the data, designing and training an LSTM model, evaluating its performance, and using it to predict future Bitcoin prices. The objective is to create an accurate and reliable model that can assist in making informed decisions in the cryptocurrency market.</a:t>
            </a:r>
            <a:endParaRPr lang="en-IN" dirty="0">
              <a:solidFill>
                <a:schemeClr val="tx1"/>
              </a:solidFill>
              <a:latin typeface="Söh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object 7"/>
          <p:cNvSpPr txBox="1">
            <a:spLocks/>
          </p:cNvSpPr>
          <p:nvPr/>
        </p:nvSpPr>
        <p:spPr>
          <a:xfrm>
            <a:off x="1447800" y="2019300"/>
            <a:ext cx="7010400" cy="249170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643505" algn="l"/>
              </a:tabLst>
            </a:pPr>
            <a:r>
              <a:rPr lang="en-IN" sz="2000" dirty="0"/>
              <a:t>LSTM-Based Bitcoin Price </a:t>
            </a:r>
            <a:r>
              <a:rPr lang="en-IN" sz="2000" dirty="0" smtClean="0"/>
              <a:t>Prediction</a:t>
            </a:r>
          </a:p>
          <a:p>
            <a:pPr marL="12700">
              <a:spcBef>
                <a:spcPts val="130"/>
              </a:spcBef>
              <a:tabLst>
                <a:tab pos="2643505" algn="l"/>
              </a:tabLst>
            </a:pPr>
            <a:r>
              <a:rPr lang="en-US" sz="2000" b="0" dirty="0"/>
              <a:t>This project aims to develop an LSTM-based model for predicting Bitcoin prices using historical data. It involves collecting and preprocessing Bitcoin historical datasets, designing and training an LSTM model, evaluating its performance, and using it to predict future Bitcoin prices. The objective is to create an accurate and reliable model to assist in decision-making in the cryptocurrency market</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object 5"/>
          <p:cNvSpPr txBox="1">
            <a:spLocks/>
          </p:cNvSpPr>
          <p:nvPr/>
        </p:nvSpPr>
        <p:spPr>
          <a:xfrm>
            <a:off x="1143000" y="1773155"/>
            <a:ext cx="7543800" cy="2066847"/>
          </a:xfrm>
          <a:prstGeom prst="rect">
            <a:avLst/>
          </a:prstGeom>
        </p:spPr>
        <p:txBody>
          <a:bodyPr vert="horz" wrap="square" lIns="0" tIns="522858" rIns="0" bIns="0" rtlCol="0">
            <a:spAutoFit/>
          </a:bodyPr>
          <a:lstStyle>
            <a:lvl1pPr>
              <a:defRPr sz="4800" b="1" i="0">
                <a:solidFill>
                  <a:schemeClr val="tx1"/>
                </a:solidFill>
                <a:latin typeface="Trebuchet MS"/>
                <a:ea typeface="+mj-ea"/>
                <a:cs typeface="Trebuchet MS"/>
              </a:defRPr>
            </a:lvl1pPr>
          </a:lstStyle>
          <a:p>
            <a:pPr marL="153670">
              <a:spcBef>
                <a:spcPts val="130"/>
              </a:spcBef>
            </a:pPr>
            <a:r>
              <a:rPr lang="en-US" sz="2000" b="0" dirty="0"/>
              <a:t>The end users of the LSTM-based Bitcoin price prediction model include cryptocurrency traders, investors, financial analysts, financial institutions, researchers, academics, and the general public interested in cryptocurrency trends and machine learning applications in financial markets.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object 6"/>
          <p:cNvSpPr txBox="1">
            <a:spLocks/>
          </p:cNvSpPr>
          <p:nvPr/>
        </p:nvSpPr>
        <p:spPr>
          <a:xfrm>
            <a:off x="3200400" y="1857375"/>
            <a:ext cx="5857875" cy="2644955"/>
          </a:xfrm>
          <a:prstGeom prst="rect">
            <a:avLst/>
          </a:prstGeom>
        </p:spPr>
        <p:txBody>
          <a:bodyPr vert="horz" wrap="square" lIns="0" tIns="48577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2000" b="0" dirty="0"/>
              <a:t>The LSTM-based Bitcoin price prediction model offers accurate predictions, decision support, risk management tools, market insights, and research contributions to cryptocurrency traders, investors, analysts, institutions, researchers, and the general public interested in financial markets and machine learning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object 7"/>
          <p:cNvSpPr txBox="1">
            <a:spLocks/>
          </p:cNvSpPr>
          <p:nvPr/>
        </p:nvSpPr>
        <p:spPr>
          <a:xfrm>
            <a:off x="2201862" y="2159756"/>
            <a:ext cx="6477000" cy="2443233"/>
          </a:xfrm>
          <a:prstGeom prst="rect">
            <a:avLst/>
          </a:prstGeom>
        </p:spPr>
        <p:txBody>
          <a:bodyPr vert="horz" wrap="square" lIns="0" tIns="286004"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US" sz="2000" b="0" dirty="0"/>
              <a:t>The wow factor in the LSTM-based Bitcoin price prediction model lies in its ability to harness deep learning techniques to accurately forecast cryptocurrency prices, offering valuable decision support tools, risk management strategies, market insights, and research advancements to a wide range of users in the financial and cryptocurrency sectors.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object 8"/>
          <p:cNvSpPr txBox="1">
            <a:spLocks/>
          </p:cNvSpPr>
          <p:nvPr/>
        </p:nvSpPr>
        <p:spPr>
          <a:xfrm>
            <a:off x="990600" y="2133600"/>
            <a:ext cx="7560054" cy="3091231"/>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2000" b="0" spc="-10" dirty="0"/>
              <a:t>The LSTM-based Bitcoin price prediction model integrates data preprocessing, normalization, and a sliding window technique to organize input-output pairs for training. It utilizes an LSTM architecture with 10 units to capture temporal dependencies and a dense output layer for prediction. The model is trained using the Adam optimizer and MSE loss function over 500 epochs. Evaluation involves monitoring training and validation errors through loss curves. Finally, the model predicts future Bitcoin prices with a high degree of accuracy, providing valuable insights for traders and investors in the cryptocurrency market.</a:t>
            </a:r>
            <a:endParaRPr lang="en-IN" sz="2000" b="0" spc="-1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529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4</cp:revision>
  <dcterms:created xsi:type="dcterms:W3CDTF">2024-04-05T09:43:01Z</dcterms:created>
  <dcterms:modified xsi:type="dcterms:W3CDTF">2024-04-05T10:03:39Z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