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media/image1.jpeg" ContentType="image/jpeg"/>
  <Override PartName="/ppt/media/image8.png" ContentType="image/png"/>
  <Override PartName="/ppt/media/image2.jpeg" ContentType="image/jpeg"/>
  <Override PartName="/ppt/media/image3.jpeg" ContentType="image/jpeg"/>
  <Override PartName="/ppt/media/image4.jpeg" ContentType="image/jpeg"/>
  <Override PartName="/ppt/media/image7.png" ContentType="image/png"/>
  <Override PartName="/ppt/media/image5.jpeg" ContentType="image/jpeg"/>
  <Override PartName="/ppt/media/image6.jpeg" ContentType="image/jpeg"/>
  <Override PartName="/ppt/media/image9.png" ContentType="image/png"/>
  <Override PartName="/ppt/media/image10.png" ContentType="image/pn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240"/>
            <a:ext cx="10972080" cy="1145160"/>
          </a:xfrm>
          <a:prstGeom prst="rect">
            <a:avLst/>
          </a:prstGeom>
        </p:spPr>
        <p:txBody>
          <a:bodyPr lIns="0" rIns="0" tIns="0" bIns="0" anchor="ctr">
            <a:sp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240"/>
            <a:ext cx="10972080" cy="1145160"/>
          </a:xfrm>
          <a:prstGeom prst="rect">
            <a:avLst/>
          </a:prstGeom>
        </p:spPr>
        <p:txBody>
          <a:bodyPr lIns="0" rIns="0" tIns="0" bIns="0" anchor="ctr">
            <a:sp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docs.microsoft.com/en-us/azure/azure-resource-manager/templates/overview" TargetMode="External"/><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wiki.xenproject.org/wiki/Cloud_Operating_Systems" TargetMode="Externa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hyperlink" Target="https://github.com/docker/docker" TargetMode="External"/><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hyperlink" Target="https://12monthsloansbadcredit.com/blog/impact-digitalization-financial-services/" TargetMode="External"/><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hyperlink" Target="https://www.virtualbox.org/wiki/Virtualization" TargetMode="External"/><Relationship Id="rId2" Type="http://schemas.openxmlformats.org/officeDocument/2006/relationships/hyperlink" Target="https://www.virtualbox.org/wiki/VirtualBox" TargetMode="External"/><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849680" y="1280160"/>
            <a:ext cx="8823960" cy="267588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IN" sz="3200" spc="-1" strike="noStrike">
                <a:solidFill>
                  <a:srgbClr val="000000"/>
                </a:solidFill>
                <a:latin typeface="Comic Sans MS"/>
                <a:ea typeface="Comic Sans MS"/>
              </a:rPr>
              <a:t>AWS Cloud computing platforms  deployment of Landing Zone - Infrastructure as a Code</a:t>
            </a:r>
            <a:br/>
            <a:br/>
            <a:endParaRPr b="0" lang="en-IN" sz="3200" spc="-1" strike="noStrike">
              <a:latin typeface="Arial"/>
            </a:endParaRPr>
          </a:p>
        </p:txBody>
      </p:sp>
      <p:sp>
        <p:nvSpPr>
          <p:cNvPr id="153" name="CustomShape 2"/>
          <p:cNvSpPr/>
          <p:nvPr/>
        </p:nvSpPr>
        <p:spPr>
          <a:xfrm>
            <a:off x="6336000" y="3038760"/>
            <a:ext cx="5045760" cy="2791800"/>
          </a:xfrm>
          <a:prstGeom prst="rect">
            <a:avLst/>
          </a:prstGeom>
          <a:noFill/>
          <a:ln>
            <a:noFill/>
          </a:ln>
        </p:spPr>
        <p:style>
          <a:lnRef idx="0"/>
          <a:fillRef idx="0"/>
          <a:effectRef idx="0"/>
          <a:fontRef idx="minor"/>
        </p:style>
        <p:txBody>
          <a:bodyPr lIns="90000" rIns="90000" tIns="45000" bIns="45000">
            <a:noAutofit/>
          </a:bodyPr>
          <a:p>
            <a:pPr algn="ctr">
              <a:lnSpc>
                <a:spcPct val="90000"/>
              </a:lnSpc>
            </a:pPr>
            <a:endParaRPr b="0" lang="en-IN" sz="1800" spc="-1" strike="noStrike">
              <a:latin typeface="Arial"/>
            </a:endParaRPr>
          </a:p>
          <a:p>
            <a:pPr algn="ctr">
              <a:lnSpc>
                <a:spcPct val="90000"/>
              </a:lnSpc>
            </a:pPr>
            <a:r>
              <a:rPr b="0" lang="en-IN" sz="2400" spc="-1" strike="noStrike">
                <a:solidFill>
                  <a:srgbClr val="000000"/>
                </a:solidFill>
                <a:latin typeface="Comic Sans MS"/>
                <a:ea typeface="Comic Sans MS"/>
              </a:rPr>
              <a:t>Team members:</a:t>
            </a:r>
            <a:endParaRPr b="0" lang="en-IN" sz="2400" spc="-1" strike="noStrike">
              <a:latin typeface="Arial"/>
            </a:endParaRPr>
          </a:p>
          <a:p>
            <a:pPr algn="r">
              <a:lnSpc>
                <a:spcPct val="90000"/>
              </a:lnSpc>
              <a:spcBef>
                <a:spcPts val="1001"/>
              </a:spcBef>
            </a:pPr>
            <a:r>
              <a:rPr b="0" lang="en-IN" sz="2400" spc="-1" strike="noStrike">
                <a:solidFill>
                  <a:srgbClr val="000000"/>
                </a:solidFill>
                <a:latin typeface="Comic Sans MS"/>
                <a:ea typeface="Comic Sans MS"/>
              </a:rPr>
              <a:t>                 </a:t>
            </a:r>
            <a:r>
              <a:rPr b="0" lang="en-IN" sz="2400" spc="-1" strike="noStrike">
                <a:solidFill>
                  <a:srgbClr val="000000"/>
                </a:solidFill>
                <a:latin typeface="Comic Sans MS"/>
                <a:ea typeface="Comic Sans MS"/>
              </a:rPr>
              <a:t>v.</a:t>
            </a:r>
            <a:r>
              <a:rPr b="0" lang="en-IN" sz="1400" spc="-1" strike="noStrike">
                <a:solidFill>
                  <a:srgbClr val="000000"/>
                </a:solidFill>
                <a:latin typeface="Arial Black"/>
                <a:ea typeface="Arial Black"/>
              </a:rPr>
              <a:t>kartheeyayini.(211417104109) </a:t>
            </a:r>
            <a:endParaRPr b="0" lang="en-IN" sz="1400" spc="-1" strike="noStrike">
              <a:latin typeface="Arial"/>
            </a:endParaRPr>
          </a:p>
          <a:p>
            <a:pPr algn="r">
              <a:lnSpc>
                <a:spcPct val="90000"/>
              </a:lnSpc>
              <a:spcBef>
                <a:spcPts val="1001"/>
              </a:spcBef>
            </a:pPr>
            <a:r>
              <a:rPr b="0" lang="en-IN" sz="1400" spc="-1" strike="noStrike">
                <a:solidFill>
                  <a:srgbClr val="000000"/>
                </a:solidFill>
                <a:latin typeface="Arial Black"/>
                <a:ea typeface="Arial Black"/>
              </a:rPr>
              <a:t>    </a:t>
            </a:r>
            <a:r>
              <a:rPr b="0" lang="en-IN" sz="1400" spc="-1" strike="noStrike">
                <a:solidFill>
                  <a:srgbClr val="000000"/>
                </a:solidFill>
                <a:latin typeface="Arial Black"/>
                <a:ea typeface="Arial Black"/>
              </a:rPr>
              <a:t>S.Madhumitha.(211417104137) </a:t>
            </a:r>
            <a:endParaRPr b="0" lang="en-IN" sz="1400" spc="-1" strike="noStrike">
              <a:latin typeface="Arial"/>
            </a:endParaRPr>
          </a:p>
          <a:p>
            <a:pPr algn="r">
              <a:lnSpc>
                <a:spcPct val="90000"/>
              </a:lnSpc>
              <a:spcBef>
                <a:spcPts val="1001"/>
              </a:spcBef>
            </a:pPr>
            <a:r>
              <a:rPr b="0" lang="en-IN" sz="1400" spc="-1" strike="noStrike">
                <a:solidFill>
                  <a:srgbClr val="000000"/>
                </a:solidFill>
                <a:latin typeface="Arial Black"/>
                <a:ea typeface="Arial Black"/>
              </a:rPr>
              <a:t>G.Lalitha.(211417104129)</a:t>
            </a:r>
            <a:endParaRPr b="0" lang="en-IN" sz="1400" spc="-1" strike="noStrike">
              <a:latin typeface="Arial"/>
            </a:endParaRPr>
          </a:p>
          <a:p>
            <a:pPr algn="r">
              <a:lnSpc>
                <a:spcPct val="90000"/>
              </a:lnSpc>
              <a:spcBef>
                <a:spcPts val="1001"/>
              </a:spcBef>
            </a:pPr>
            <a:endParaRPr b="0" lang="en-IN" sz="1400" spc="-1" strike="noStrike">
              <a:latin typeface="Arial"/>
            </a:endParaRPr>
          </a:p>
          <a:p>
            <a:pPr algn="r">
              <a:lnSpc>
                <a:spcPct val="90000"/>
              </a:lnSpc>
              <a:spcBef>
                <a:spcPts val="1001"/>
              </a:spcBef>
            </a:pPr>
            <a:endParaRPr b="0" lang="en-IN" sz="1400" spc="-1" strike="noStrike">
              <a:latin typeface="Arial"/>
            </a:endParaRPr>
          </a:p>
          <a:p>
            <a:pPr algn="r">
              <a:lnSpc>
                <a:spcPct val="90000"/>
              </a:lnSpc>
              <a:spcBef>
                <a:spcPts val="1001"/>
              </a:spcBef>
            </a:pPr>
            <a:r>
              <a:rPr b="0" lang="en-IN" sz="1600" spc="-1" strike="noStrike">
                <a:solidFill>
                  <a:srgbClr val="000000"/>
                </a:solidFill>
                <a:latin typeface="Comic Sans MS"/>
                <a:ea typeface="Comic Sans MS"/>
              </a:rPr>
              <a:t>                     </a:t>
            </a:r>
            <a:endParaRPr b="0" lang="en-IN" sz="1600" spc="-1" strike="noStrike">
              <a:latin typeface="Arial"/>
            </a:endParaRPr>
          </a:p>
          <a:p>
            <a:pPr algn="r">
              <a:lnSpc>
                <a:spcPct val="90000"/>
              </a:lnSpc>
              <a:spcBef>
                <a:spcPts val="1001"/>
              </a:spcBef>
            </a:pPr>
            <a:r>
              <a:rPr b="0" lang="en-IN" sz="1600" spc="-1" strike="noStrike">
                <a:solidFill>
                  <a:srgbClr val="000000"/>
                </a:solidFill>
                <a:latin typeface="Comic Sans MS"/>
                <a:ea typeface="Comic Sans MS"/>
              </a:rPr>
              <a:t> </a:t>
            </a:r>
            <a:r>
              <a:rPr b="0" lang="en-IN" sz="1600" spc="-1" strike="noStrike">
                <a:solidFill>
                  <a:srgbClr val="000000"/>
                </a:solidFill>
                <a:latin typeface="Comic Sans MS"/>
                <a:ea typeface="Comic Sans MS"/>
              </a:rPr>
              <a:t>GUIDE: M</a:t>
            </a:r>
            <a:r>
              <a:rPr b="0" lang="en-IN" sz="1600" spc="-1" strike="noStrike">
                <a:solidFill>
                  <a:srgbClr val="000000"/>
                </a:solidFill>
                <a:latin typeface="Calibri"/>
                <a:ea typeface="Calibri"/>
              </a:rPr>
              <a:t>rs.C.Jackulin. M.E (ASST. PROFESSOR). </a:t>
            </a:r>
            <a:endParaRPr b="0" lang="en-IN" sz="1600" spc="-1" strike="noStrike">
              <a:latin typeface="Arial"/>
            </a:endParaRPr>
          </a:p>
          <a:p>
            <a:pPr algn="ctr">
              <a:lnSpc>
                <a:spcPct val="90000"/>
              </a:lnSpc>
              <a:spcBef>
                <a:spcPts val="1001"/>
              </a:spcBef>
            </a:pPr>
            <a:br/>
            <a:r>
              <a:rPr b="0" lang="en-IN" sz="1600" spc="-1" strike="noStrike">
                <a:solidFill>
                  <a:srgbClr val="000000"/>
                </a:solidFill>
                <a:latin typeface="Comic Sans MS"/>
                <a:ea typeface="Comic Sans MS"/>
              </a:rPr>
              <a:t>         </a:t>
            </a:r>
            <a:endParaRPr b="0" lang="en-IN" sz="1600" spc="-1" strike="noStrike">
              <a:latin typeface="Arial"/>
            </a:endParaRPr>
          </a:p>
          <a:p>
            <a:pPr algn="ctr">
              <a:lnSpc>
                <a:spcPct val="90000"/>
              </a:lnSpc>
              <a:spcBef>
                <a:spcPts val="1001"/>
              </a:spcBef>
            </a:pPr>
            <a:r>
              <a:rPr b="0" lang="en-IN" sz="2400" spc="-1" strike="noStrike">
                <a:solidFill>
                  <a:srgbClr val="000000"/>
                </a:solidFill>
                <a:latin typeface="Comic Sans MS"/>
                <a:ea typeface="Comic Sans MS"/>
              </a:rPr>
              <a:t>      </a:t>
            </a:r>
            <a:r>
              <a:rPr b="0" lang="en-IN" sz="2400" spc="-1" strike="noStrike">
                <a:solidFill>
                  <a:srgbClr val="ffffff"/>
                </a:solidFill>
                <a:latin typeface="Comic Sans MS"/>
                <a:ea typeface="Comic Sans MS"/>
              </a:rPr>
              <a:t>                 </a:t>
            </a:r>
            <a:r>
              <a:rPr b="0" lang="en-IN" sz="2400" spc="-1" strike="noStrike">
                <a:solidFill>
                  <a:srgbClr val="ffffff"/>
                </a:solidFill>
                <a:latin typeface="Comic Sans MS"/>
                <a:ea typeface="Comic Sans MS"/>
              </a:rPr>
              <a:t>1.V.Kartheeyayini.</a:t>
            </a:r>
            <a:endParaRPr b="0" lang="en-IN" sz="2400" spc="-1" strike="noStrike">
              <a:latin typeface="Arial"/>
            </a:endParaRPr>
          </a:p>
          <a:p>
            <a:pPr algn="ctr">
              <a:lnSpc>
                <a:spcPct val="90000"/>
              </a:lnSpc>
              <a:spcBef>
                <a:spcPts val="1001"/>
              </a:spcBef>
            </a:pPr>
            <a:r>
              <a:rPr b="0" lang="en-IN" sz="2400" spc="-1" strike="noStrike">
                <a:solidFill>
                  <a:srgbClr val="ffffff"/>
                </a:solidFill>
                <a:latin typeface="Comic Sans MS"/>
                <a:ea typeface="Comic Sans MS"/>
              </a:rPr>
              <a:t>                          </a:t>
            </a:r>
            <a:r>
              <a:rPr b="0" lang="en-IN" sz="2400" spc="-1" strike="noStrike">
                <a:solidFill>
                  <a:srgbClr val="ffffff"/>
                </a:solidFill>
                <a:latin typeface="Comic Sans MS"/>
                <a:ea typeface="Comic Sans MS"/>
              </a:rPr>
              <a:t>2.S.Madhumitha.</a:t>
            </a:r>
            <a:endParaRPr b="0" lang="en-IN" sz="2400" spc="-1" strike="noStrike">
              <a:latin typeface="Arial"/>
            </a:endParaRPr>
          </a:p>
          <a:p>
            <a:pPr algn="ctr">
              <a:lnSpc>
                <a:spcPct val="90000"/>
              </a:lnSpc>
              <a:spcBef>
                <a:spcPts val="1001"/>
              </a:spcBef>
            </a:pPr>
            <a:r>
              <a:rPr b="0" lang="en-IN" sz="2400" spc="-1" strike="noStrike">
                <a:solidFill>
                  <a:srgbClr val="ffffff"/>
                </a:solidFill>
                <a:latin typeface="Comic Sans MS"/>
                <a:ea typeface="Comic Sans MS"/>
              </a:rPr>
              <a:t>                          </a:t>
            </a:r>
            <a:r>
              <a:rPr b="0" lang="en-IN" sz="2400" spc="-1" strike="noStrike">
                <a:solidFill>
                  <a:srgbClr val="ffffff"/>
                </a:solidFill>
                <a:latin typeface="Comic Sans MS"/>
                <a:ea typeface="Comic Sans MS"/>
              </a:rPr>
              <a:t>3.G.Lalitha.</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4400" spc="-1" strike="noStrike">
                <a:solidFill>
                  <a:srgbClr val="000000"/>
                </a:solidFill>
                <a:latin typeface="Calibri"/>
                <a:ea typeface="Calibri"/>
              </a:rPr>
              <a:t>SYSTEM ARCHITECTURE</a:t>
            </a:r>
            <a:endParaRPr b="0" lang="en-IN" sz="4400" spc="-1" strike="noStrike">
              <a:latin typeface="Arial"/>
            </a:endParaRPr>
          </a:p>
        </p:txBody>
      </p:sp>
      <p:pic>
        <p:nvPicPr>
          <p:cNvPr id="170" name="Google Shape;216;p10" descr=""/>
          <p:cNvPicPr/>
          <p:nvPr/>
        </p:nvPicPr>
        <p:blipFill>
          <a:blip r:embed="rId1"/>
          <a:stretch/>
        </p:blipFill>
        <p:spPr>
          <a:xfrm>
            <a:off x="1333440" y="1863000"/>
            <a:ext cx="9656640" cy="43797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814200" y="4352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3600" spc="-1" strike="noStrike">
                <a:solidFill>
                  <a:srgbClr val="000000"/>
                </a:solidFill>
                <a:latin typeface="Comic Sans MS"/>
                <a:ea typeface="Comic Sans MS"/>
              </a:rPr>
              <a:t> </a:t>
            </a:r>
            <a:endParaRPr b="0" lang="en-IN" sz="3600" spc="-1" strike="noStrike">
              <a:latin typeface="Arial"/>
            </a:endParaRPr>
          </a:p>
        </p:txBody>
      </p:sp>
      <p:sp>
        <p:nvSpPr>
          <p:cNvPr id="172" name="TextShape 2"/>
          <p:cNvSpPr txBox="1"/>
          <p:nvPr/>
        </p:nvSpPr>
        <p:spPr>
          <a:xfrm>
            <a:off x="609480" y="273600"/>
            <a:ext cx="10972440" cy="1144800"/>
          </a:xfrm>
          <a:prstGeom prst="rect">
            <a:avLst/>
          </a:prstGeom>
          <a:noFill/>
          <a:ln>
            <a:noFill/>
          </a:ln>
        </p:spPr>
        <p:txBody>
          <a:bodyPr lIns="0" rIns="0" tIns="0" bIns="0" anchor="ctr">
            <a:spAutoFit/>
          </a:bodyPr>
          <a:p>
            <a:r>
              <a:rPr b="0" lang="en-IN" sz="1400" spc="-1" strike="noStrike">
                <a:solidFill>
                  <a:srgbClr val="000000"/>
                </a:solidFill>
                <a:latin typeface="Arial"/>
                <a:ea typeface="Arial"/>
              </a:rPr>
              <a:t>                                                                  </a:t>
            </a:r>
            <a:r>
              <a:rPr b="0" lang="en-IN" sz="3600" spc="-1" strike="noStrike">
                <a:solidFill>
                  <a:srgbClr val="000000"/>
                </a:solidFill>
                <a:latin typeface="Comic Sans MS"/>
                <a:ea typeface="Comic Sans MS"/>
              </a:rPr>
              <a:t>CLASS DIAGRAM</a:t>
            </a:r>
            <a:endParaRPr b="0" lang="en-IN" sz="3600" spc="-1" strike="noStrike">
              <a:solidFill>
                <a:srgbClr val="000000"/>
              </a:solidFill>
              <a:latin typeface="Arial"/>
            </a:endParaRPr>
          </a:p>
        </p:txBody>
      </p:sp>
      <p:pic>
        <p:nvPicPr>
          <p:cNvPr id="173" name="" descr=""/>
          <p:cNvPicPr/>
          <p:nvPr/>
        </p:nvPicPr>
        <p:blipFill>
          <a:blip r:embed="rId1"/>
          <a:stretch/>
        </p:blipFill>
        <p:spPr>
          <a:xfrm>
            <a:off x="2232000" y="1512000"/>
            <a:ext cx="7704000" cy="4752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3600" spc="-1" strike="noStrike">
                <a:solidFill>
                  <a:srgbClr val="000000"/>
                </a:solidFill>
                <a:latin typeface="Comic Sans MS"/>
                <a:ea typeface="Comic Sans MS"/>
              </a:rPr>
              <a:t>     </a:t>
            </a:r>
            <a:r>
              <a:rPr b="0" lang="en-IN" sz="4400" spc="-1" strike="noStrike">
                <a:solidFill>
                  <a:srgbClr val="000000"/>
                </a:solidFill>
                <a:latin typeface="Calibri"/>
                <a:ea typeface="Calibri"/>
              </a:rPr>
              <a:t> </a:t>
            </a:r>
            <a:r>
              <a:rPr b="0" lang="en-IN" sz="2800" spc="-1" strike="noStrike">
                <a:solidFill>
                  <a:srgbClr val="000000"/>
                </a:solidFill>
                <a:latin typeface="Comic Sans MS"/>
                <a:ea typeface="Comic Sans MS"/>
              </a:rPr>
              <a:t>  </a:t>
            </a:r>
            <a:endParaRPr b="0" lang="en-IN" sz="2800" spc="-1" strike="noStrike">
              <a:latin typeface="Arial"/>
            </a:endParaRPr>
          </a:p>
        </p:txBody>
      </p:sp>
      <p:sp>
        <p:nvSpPr>
          <p:cNvPr id="175" name="TextShape 2"/>
          <p:cNvSpPr txBox="1"/>
          <p:nvPr/>
        </p:nvSpPr>
        <p:spPr>
          <a:xfrm>
            <a:off x="609480" y="273600"/>
            <a:ext cx="10972440" cy="1144800"/>
          </a:xfrm>
          <a:prstGeom prst="rect">
            <a:avLst/>
          </a:prstGeom>
          <a:noFill/>
          <a:ln>
            <a:noFill/>
          </a:ln>
        </p:spPr>
        <p:txBody>
          <a:bodyPr lIns="0" rIns="0" tIns="0" bIns="0" anchor="ctr">
            <a:spAutoFit/>
          </a:bodyPr>
          <a:p>
            <a:r>
              <a:rPr b="0" lang="en-IN" sz="1400" spc="-1" strike="noStrike">
                <a:solidFill>
                  <a:srgbClr val="000000"/>
                </a:solidFill>
                <a:latin typeface="Arial"/>
                <a:ea typeface="Arial"/>
              </a:rPr>
              <a:t>                                                                  </a:t>
            </a:r>
            <a:r>
              <a:rPr b="0" lang="en-IN" sz="3600" spc="-1" strike="noStrike">
                <a:solidFill>
                  <a:srgbClr val="000000"/>
                </a:solidFill>
                <a:latin typeface="Comic Sans MS"/>
                <a:ea typeface="Comic Sans MS"/>
              </a:rPr>
              <a:t>SEQUENCE DIAGRAM </a:t>
            </a:r>
            <a:endParaRPr b="0" lang="en-IN" sz="3600" spc="-1" strike="noStrike">
              <a:solidFill>
                <a:srgbClr val="000000"/>
              </a:solidFill>
              <a:latin typeface="Arial"/>
            </a:endParaRPr>
          </a:p>
        </p:txBody>
      </p:sp>
      <p:sp>
        <p:nvSpPr>
          <p:cNvPr id="176" name="TextShape 3"/>
          <p:cNvSpPr txBox="1"/>
          <p:nvPr/>
        </p:nvSpPr>
        <p:spPr>
          <a:xfrm>
            <a:off x="609480" y="1604520"/>
            <a:ext cx="10972440" cy="3977280"/>
          </a:xfrm>
          <a:prstGeom prst="rect">
            <a:avLst/>
          </a:prstGeom>
          <a:noFill/>
          <a:ln>
            <a:noFill/>
          </a:ln>
        </p:spPr>
        <p:txBody>
          <a:bodyPr lIns="0" rIns="0" tIns="0" bIns="0" anchor="ctr">
            <a:spAutoFit/>
          </a:bodyPr>
          <a:p>
            <a:pPr algn="ctr"/>
            <a:endParaRPr b="0" lang="en-IN" sz="3200" spc="-1" strike="noStrike">
              <a:latin typeface="Arial"/>
            </a:endParaRPr>
          </a:p>
        </p:txBody>
      </p:sp>
      <p:pic>
        <p:nvPicPr>
          <p:cNvPr id="177" name="" descr=""/>
          <p:cNvPicPr/>
          <p:nvPr/>
        </p:nvPicPr>
        <p:blipFill>
          <a:blip r:embed="rId1"/>
          <a:stretch/>
        </p:blipFill>
        <p:spPr>
          <a:xfrm>
            <a:off x="1872000" y="1717200"/>
            <a:ext cx="8568000" cy="4457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32000" y="662400"/>
            <a:ext cx="10972080" cy="395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IN" sz="1400" spc="-1" strike="noStrike">
                <a:solidFill>
                  <a:srgbClr val="000000"/>
                </a:solidFill>
                <a:latin typeface="Arial"/>
                <a:ea typeface="Arial"/>
              </a:rPr>
              <a:t>                                                                          </a:t>
            </a:r>
            <a:r>
              <a:rPr b="1" lang="en-IN" sz="2600" spc="-1" strike="noStrike">
                <a:solidFill>
                  <a:srgbClr val="000000"/>
                </a:solidFill>
                <a:latin typeface="Times New Roman"/>
                <a:ea typeface="Arial"/>
              </a:rPr>
              <a:t>ACTIVITY DIAGRAM</a:t>
            </a:r>
            <a:endParaRPr b="0" lang="en-IN" sz="2600" spc="-1" strike="noStrike">
              <a:latin typeface="Arial"/>
            </a:endParaRPr>
          </a:p>
        </p:txBody>
      </p:sp>
      <p:sp>
        <p:nvSpPr>
          <p:cNvPr id="179" name="CustomShape 2"/>
          <p:cNvSpPr/>
          <p:nvPr/>
        </p:nvSpPr>
        <p:spPr>
          <a:xfrm>
            <a:off x="609480" y="1604520"/>
            <a:ext cx="10972080" cy="3976920"/>
          </a:xfrm>
          <a:prstGeom prst="rect">
            <a:avLst/>
          </a:prstGeom>
          <a:noFill/>
          <a:ln>
            <a:noFill/>
          </a:ln>
        </p:spPr>
        <p:style>
          <a:lnRef idx="0"/>
          <a:fillRef idx="0"/>
          <a:effectRef idx="0"/>
          <a:fontRef idx="minor"/>
        </p:style>
      </p:sp>
      <p:pic>
        <p:nvPicPr>
          <p:cNvPr id="180" name="" descr=""/>
          <p:cNvPicPr/>
          <p:nvPr/>
        </p:nvPicPr>
        <p:blipFill>
          <a:blip r:embed="rId1"/>
          <a:stretch/>
        </p:blipFill>
        <p:spPr>
          <a:xfrm rot="18600">
            <a:off x="4016880" y="1163880"/>
            <a:ext cx="4536360" cy="55692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endParaRPr b="0" lang="en-IN" sz="4400" spc="-1" strike="noStrike">
              <a:latin typeface="Arial"/>
            </a:endParaRPr>
          </a:p>
        </p:txBody>
      </p:sp>
      <p:sp>
        <p:nvSpPr>
          <p:cNvPr id="18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marL="228600" indent="-48960" algn="ctr">
              <a:lnSpc>
                <a:spcPct val="90000"/>
              </a:lnSpc>
            </a:pPr>
            <a:endParaRPr b="0" lang="en-IN" sz="1800" spc="-1" strike="noStrike">
              <a:latin typeface="Arial"/>
            </a:endParaRPr>
          </a:p>
          <a:p>
            <a:pPr marL="228600" indent="-48960">
              <a:lnSpc>
                <a:spcPct val="90000"/>
              </a:lnSpc>
              <a:spcBef>
                <a:spcPts val="1001"/>
              </a:spcBef>
            </a:pPr>
            <a:br/>
            <a:r>
              <a:rPr b="0" lang="en-IN" sz="2800" spc="-1" strike="noStrike">
                <a:solidFill>
                  <a:srgbClr val="000000"/>
                </a:solidFill>
                <a:latin typeface="Calibri"/>
                <a:ea typeface="Calibri"/>
              </a:rPr>
              <a:t>      </a:t>
            </a:r>
            <a:endParaRPr b="0" lang="en-IN" sz="2800" spc="-1" strike="noStrike">
              <a:latin typeface="Arial"/>
            </a:endParaRPr>
          </a:p>
        </p:txBody>
      </p:sp>
      <p:pic>
        <p:nvPicPr>
          <p:cNvPr id="183" name="Google Shape;242;p14" descr=""/>
          <p:cNvPicPr/>
          <p:nvPr/>
        </p:nvPicPr>
        <p:blipFill>
          <a:blip r:embed="rId1"/>
          <a:stretch/>
        </p:blipFill>
        <p:spPr>
          <a:xfrm>
            <a:off x="647640" y="109080"/>
            <a:ext cx="11123280" cy="6694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2800" spc="-1" strike="noStrike">
                <a:solidFill>
                  <a:srgbClr val="000000"/>
                </a:solidFill>
                <a:latin typeface="Comic Sans MS"/>
                <a:ea typeface="Comic Sans MS"/>
              </a:rPr>
              <a:t>            </a:t>
            </a:r>
            <a:r>
              <a:rPr b="0" lang="en-IN" sz="3600" spc="-1" strike="noStrike">
                <a:solidFill>
                  <a:srgbClr val="000000"/>
                </a:solidFill>
                <a:latin typeface="Comic Sans MS"/>
                <a:ea typeface="Comic Sans MS"/>
              </a:rPr>
              <a:t>MODULES</a:t>
            </a:r>
            <a:endParaRPr b="0" lang="en-IN" sz="3600" spc="-1" strike="noStrike">
              <a:latin typeface="Arial"/>
            </a:endParaRPr>
          </a:p>
        </p:txBody>
      </p:sp>
      <p:sp>
        <p:nvSpPr>
          <p:cNvPr id="185"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IN" sz="2800" spc="-1" strike="noStrike">
                <a:solidFill>
                  <a:srgbClr val="000000"/>
                </a:solidFill>
                <a:latin typeface="Arial Black"/>
                <a:ea typeface="Arial Black"/>
              </a:rPr>
              <a:t>Provisioning:</a:t>
            </a:r>
            <a:endParaRPr b="0" lang="en-IN" sz="2800" spc="-1" strike="noStrike">
              <a:latin typeface="Arial"/>
            </a:endParaRPr>
          </a:p>
          <a:p>
            <a:pPr>
              <a:lnSpc>
                <a:spcPct val="90000"/>
              </a:lnSpc>
            </a:pPr>
            <a:r>
              <a:rPr b="0" lang="en-IN" sz="2800" spc="-1" strike="noStrike">
                <a:solidFill>
                  <a:srgbClr val="000000"/>
                </a:solidFill>
                <a:latin typeface="Arial Black"/>
                <a:ea typeface="Arial Black"/>
              </a:rPr>
              <a:t>           </a:t>
            </a:r>
            <a:endParaRPr b="0" lang="en-IN" sz="2800" spc="-1" strike="noStrike">
              <a:latin typeface="Arial"/>
            </a:endParaRPr>
          </a:p>
          <a:p>
            <a:pPr>
              <a:lnSpc>
                <a:spcPct val="90000"/>
              </a:lnSpc>
            </a:pPr>
            <a:r>
              <a:rPr b="0" lang="en-IN" sz="2800" spc="-1" strike="noStrike">
                <a:solidFill>
                  <a:srgbClr val="000000"/>
                </a:solidFill>
                <a:latin typeface="Arial Black"/>
                <a:ea typeface="Arial Black"/>
              </a:rPr>
              <a:t>          </a:t>
            </a:r>
            <a:r>
              <a:rPr b="0" lang="en-IN" sz="2800" spc="-1" strike="noStrike">
                <a:solidFill>
                  <a:srgbClr val="000000"/>
                </a:solidFill>
                <a:latin typeface="Times New Roman"/>
                <a:ea typeface="Times New Roman"/>
              </a:rPr>
              <a:t>The initial step towards the development of an IT infrastructure is the provisioning of the required components and resources, such as VMs and bare metal machines. </a:t>
            </a:r>
            <a:endParaRPr b="0" lang="en-IN" sz="2800" spc="-1" strike="noStrike">
              <a:latin typeface="Arial"/>
            </a:endParaRPr>
          </a:p>
          <a:p>
            <a:pPr>
              <a:lnSpc>
                <a:spcPct val="90000"/>
              </a:lnSpc>
              <a:spcBef>
                <a:spcPts val="1001"/>
              </a:spcBef>
            </a:pPr>
            <a:b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2800" spc="-1" strike="noStrike">
                <a:solidFill>
                  <a:srgbClr val="000000"/>
                </a:solidFill>
                <a:latin typeface="Comic Sans MS"/>
                <a:ea typeface="Comic Sans MS"/>
              </a:rPr>
              <a:t>      </a:t>
            </a:r>
            <a:r>
              <a:rPr b="0" lang="en-IN" sz="3600" spc="-1" strike="noStrike">
                <a:solidFill>
                  <a:srgbClr val="000000"/>
                </a:solidFill>
                <a:latin typeface="Comic Sans MS"/>
                <a:ea typeface="Comic Sans MS"/>
              </a:rPr>
              <a:t>     </a:t>
            </a:r>
            <a:r>
              <a:rPr b="0" lang="en-IN" sz="3600" spc="-1" strike="noStrike">
                <a:solidFill>
                  <a:srgbClr val="000000"/>
                </a:solidFill>
                <a:latin typeface="Comic Sans MS"/>
                <a:ea typeface="Comic Sans MS"/>
              </a:rPr>
              <a:t>MODULES</a:t>
            </a:r>
            <a:endParaRPr b="0" lang="en-IN" sz="3600" spc="-1" strike="noStrike">
              <a:latin typeface="Arial"/>
            </a:endParaRPr>
          </a:p>
        </p:txBody>
      </p:sp>
      <p:sp>
        <p:nvSpPr>
          <p:cNvPr id="187" name="CustomShape 2"/>
          <p:cNvSpPr/>
          <p:nvPr/>
        </p:nvSpPr>
        <p:spPr>
          <a:xfrm>
            <a:off x="792000" y="1512000"/>
            <a:ext cx="106545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Arial"/>
              </a:rPr>
              <a:t>Creating Virtual Machines:</a:t>
            </a:r>
            <a:endParaRPr b="0" lang="en-IN" sz="1800" spc="-1" strike="noStrike">
              <a:latin typeface="Arial"/>
            </a:endParaRPr>
          </a:p>
          <a:p>
            <a:pPr>
              <a:lnSpc>
                <a:spcPct val="100000"/>
              </a:lnSpc>
            </a:pPr>
            <a:r>
              <a:rPr b="0" lang="en-IN" sz="1800" spc="-1" strike="noStrike">
                <a:solidFill>
                  <a:srgbClr val="000000"/>
                </a:solidFill>
                <a:latin typeface="Arial"/>
                <a:ea typeface="Arial"/>
              </a:rPr>
              <a:t>                       </a:t>
            </a:r>
            <a:endParaRPr b="0" lang="en-IN" sz="1800" spc="-1" strike="noStrike">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Times New Roman"/>
                <a:ea typeface="Times New Roman"/>
              </a:rPr>
              <a:t>   </a:t>
            </a:r>
            <a:r>
              <a:rPr b="0" lang="en-IN" sz="1800" spc="-1" strike="noStrike">
                <a:solidFill>
                  <a:srgbClr val="000000"/>
                </a:solidFill>
                <a:latin typeface="Times New Roman"/>
                <a:ea typeface="Times New Roman"/>
              </a:rPr>
              <a:t>Terraform creates VMs [57] in Openstack by combining several resources from the Openstack provider. The user has a wide variety of options for the configuration of an VM instance in Openstack.</a:t>
            </a:r>
            <a:endParaRPr b="0" lang="en-IN" sz="1800" spc="-1" strike="noStrike">
              <a:latin typeface="Arial"/>
            </a:endParaRPr>
          </a:p>
        </p:txBody>
      </p:sp>
      <p:pic>
        <p:nvPicPr>
          <p:cNvPr id="188" name="Google Shape;261;p17" descr=""/>
          <p:cNvPicPr/>
          <p:nvPr/>
        </p:nvPicPr>
        <p:blipFill>
          <a:blip r:embed="rId1"/>
          <a:stretch/>
        </p:blipFill>
        <p:spPr>
          <a:xfrm>
            <a:off x="1512000" y="2952000"/>
            <a:ext cx="8926560" cy="35985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3600" spc="-1" strike="noStrike">
                <a:solidFill>
                  <a:srgbClr val="000000"/>
                </a:solidFill>
                <a:latin typeface="Comic Sans MS"/>
                <a:ea typeface="Comic Sans MS"/>
              </a:rPr>
              <a:t>       </a:t>
            </a:r>
            <a:r>
              <a:rPr b="0" lang="en-IN" sz="3600" spc="-1" strike="noStrike">
                <a:solidFill>
                  <a:srgbClr val="000000"/>
                </a:solidFill>
                <a:latin typeface="Comic Sans MS"/>
                <a:ea typeface="Comic Sans MS"/>
              </a:rPr>
              <a:t>MODULES</a:t>
            </a:r>
            <a:endParaRPr b="0" lang="en-IN" sz="3600" spc="-1" strike="noStrike">
              <a:latin typeface="Arial"/>
            </a:endParaRPr>
          </a:p>
        </p:txBody>
      </p:sp>
      <p:sp>
        <p:nvSpPr>
          <p:cNvPr id="190" name="CustomShape 2"/>
          <p:cNvSpPr/>
          <p:nvPr/>
        </p:nvSpPr>
        <p:spPr>
          <a:xfrm>
            <a:off x="644760" y="1512000"/>
            <a:ext cx="10513800" cy="4349520"/>
          </a:xfrm>
          <a:prstGeom prst="rect">
            <a:avLst/>
          </a:prstGeom>
          <a:noFill/>
          <a:ln>
            <a:noFill/>
          </a:ln>
        </p:spPr>
        <p:style>
          <a:lnRef idx="0"/>
          <a:fillRef idx="0"/>
          <a:effectRef idx="0"/>
          <a:fontRef idx="minor"/>
        </p:style>
        <p:txBody>
          <a:bodyPr lIns="90000" rIns="90000" tIns="45000" bIns="45000">
            <a:normAutofit/>
          </a:bodyPr>
          <a:p>
            <a:pPr marL="432000" indent="-322560">
              <a:lnSpc>
                <a:spcPct val="100000"/>
              </a:lnSpc>
              <a:buClr>
                <a:srgbClr val="000000"/>
              </a:buClr>
              <a:buFont typeface="Noto Sans Symbols"/>
              <a:buChar char="●"/>
            </a:pPr>
            <a:r>
              <a:rPr b="1" lang="en-IN" sz="1500" spc="-1" strike="noStrike">
                <a:solidFill>
                  <a:srgbClr val="000000"/>
                </a:solidFill>
                <a:latin typeface="Arial"/>
                <a:ea typeface="Arial"/>
              </a:rPr>
              <a:t>Provisioning Bare Metal Machines:</a:t>
            </a:r>
            <a:endParaRPr b="0" lang="en-IN" sz="1500" spc="-1" strike="noStrike">
              <a:latin typeface="Arial"/>
            </a:endParaRPr>
          </a:p>
          <a:p>
            <a:pPr marL="432000" indent="-322560">
              <a:lnSpc>
                <a:spcPct val="100000"/>
              </a:lnSpc>
              <a:spcBef>
                <a:spcPts val="1417"/>
              </a:spcBef>
              <a:buClr>
                <a:srgbClr val="000000"/>
              </a:buClr>
              <a:buFont typeface="Noto Sans Symbols"/>
              <a:buChar char="●"/>
            </a:pPr>
            <a:r>
              <a:rPr b="1" lang="en-IN" sz="1500" spc="-1" strike="noStrike">
                <a:solidFill>
                  <a:srgbClr val="000000"/>
                </a:solidFill>
                <a:latin typeface="Times New Roman"/>
                <a:ea typeface="Times New Roman"/>
              </a:rPr>
              <a:t>                                               </a:t>
            </a:r>
            <a:r>
              <a:rPr b="0" lang="en-IN" sz="1800" spc="-1" strike="noStrike">
                <a:solidFill>
                  <a:srgbClr val="000000"/>
                </a:solidFill>
                <a:latin typeface="Times New Roman"/>
                <a:ea typeface="Times New Roman"/>
              </a:rPr>
              <a:t>Terraform uses the Cobbler provider [64] to provision bare metal machines. Cobbler performs provisioning by using the PXE standard to boot the machines over the network. works with the Network Interface Card (NIC) of the machine by transforming it to a boot device.</a:t>
            </a:r>
            <a:endParaRPr b="0" lang="en-IN" sz="1800" spc="-1" strike="noStrike">
              <a:latin typeface="Arial"/>
            </a:endParaRPr>
          </a:p>
          <a:p>
            <a:pPr>
              <a:lnSpc>
                <a:spcPct val="100000"/>
              </a:lnSpc>
              <a:spcBef>
                <a:spcPts val="1417"/>
              </a:spcBef>
            </a:pPr>
            <a:endParaRPr b="0" lang="en-IN" sz="1800" spc="-1" strike="noStrike">
              <a:latin typeface="Arial"/>
            </a:endParaRPr>
          </a:p>
        </p:txBody>
      </p:sp>
      <p:pic>
        <p:nvPicPr>
          <p:cNvPr id="191" name="Google Shape;268;p18" descr=""/>
          <p:cNvPicPr/>
          <p:nvPr/>
        </p:nvPicPr>
        <p:blipFill>
          <a:blip r:embed="rId1"/>
          <a:stretch/>
        </p:blipFill>
        <p:spPr>
          <a:xfrm>
            <a:off x="1368000" y="2952000"/>
            <a:ext cx="9790560" cy="36705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224000" y="43200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3600" spc="-1" strike="noStrike">
                <a:solidFill>
                  <a:srgbClr val="000000"/>
                </a:solidFill>
                <a:latin typeface="Times New Roman"/>
                <a:ea typeface="Times New Roman"/>
              </a:rPr>
              <a:t>     </a:t>
            </a:r>
            <a:r>
              <a:rPr b="0" lang="en-IN" sz="3600" spc="-1" strike="noStrike">
                <a:solidFill>
                  <a:srgbClr val="000000"/>
                </a:solidFill>
                <a:latin typeface="Comic Sans MS"/>
                <a:ea typeface="Comic Sans MS"/>
              </a:rPr>
              <a:t>MODULES</a:t>
            </a:r>
            <a:endParaRPr b="0" lang="en-IN" sz="3600" spc="-1" strike="noStrike">
              <a:latin typeface="Arial"/>
            </a:endParaRPr>
          </a:p>
        </p:txBody>
      </p:sp>
      <p:sp>
        <p:nvSpPr>
          <p:cNvPr id="193"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IN" sz="2000" spc="-1" strike="noStrike">
                <a:solidFill>
                  <a:srgbClr val="000000"/>
                </a:solidFill>
                <a:latin typeface="Arial Black"/>
                <a:ea typeface="Arial Black"/>
              </a:rPr>
              <a:t>Provisioning Containers:</a:t>
            </a:r>
            <a:endParaRPr b="0" lang="en-IN" sz="2000" spc="-1" strike="noStrike">
              <a:latin typeface="Arial"/>
            </a:endParaRPr>
          </a:p>
          <a:p>
            <a:pPr>
              <a:lnSpc>
                <a:spcPct val="90000"/>
              </a:lnSpc>
            </a:pPr>
            <a:r>
              <a:rPr b="0" lang="en-IN" sz="1800" spc="-1" strike="noStrike">
                <a:solidFill>
                  <a:srgbClr val="000000"/>
                </a:solidFill>
                <a:latin typeface="Times New Roman"/>
                <a:ea typeface="Times New Roman"/>
              </a:rPr>
              <a:t> </a:t>
            </a:r>
            <a:r>
              <a:rPr b="0" lang="en-IN" sz="1800" spc="-1" strike="noStrike">
                <a:solidFill>
                  <a:srgbClr val="000000"/>
                </a:solidFill>
                <a:latin typeface="Times New Roman"/>
                <a:ea typeface="Times New Roman"/>
              </a:rPr>
              <a:t>Magnum is the Openstack API service that enables the creation and management of container clusters in Openstack. Magnum offers container orchestration engines (COE) as first class resources in Openstack for the control and management of the clusters. </a:t>
            </a:r>
            <a:endParaRPr b="0" lang="en-IN" sz="1800" spc="-1" strike="noStrike">
              <a:latin typeface="Arial"/>
            </a:endParaRPr>
          </a:p>
          <a:p>
            <a:pPr marL="228600" indent="-99720">
              <a:lnSpc>
                <a:spcPct val="90000"/>
              </a:lnSpc>
              <a:spcBef>
                <a:spcPts val="1001"/>
              </a:spcBef>
            </a:pPr>
            <a:endParaRPr b="0" lang="en-IN" sz="1800" spc="-1" strike="noStrike">
              <a:latin typeface="Arial"/>
            </a:endParaRPr>
          </a:p>
        </p:txBody>
      </p:sp>
      <p:pic>
        <p:nvPicPr>
          <p:cNvPr id="194" name="Google Shape;275;p19" descr=""/>
          <p:cNvPicPr/>
          <p:nvPr/>
        </p:nvPicPr>
        <p:blipFill>
          <a:blip r:embed="rId1"/>
          <a:stretch/>
        </p:blipFill>
        <p:spPr>
          <a:xfrm>
            <a:off x="3024000" y="3024000"/>
            <a:ext cx="6118560" cy="35265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8080" y="752760"/>
            <a:ext cx="10513800" cy="548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IN" sz="1400" spc="-1" strike="noStrike">
                <a:solidFill>
                  <a:srgbClr val="000000"/>
                </a:solidFill>
                <a:latin typeface="Arial"/>
                <a:ea typeface="Arial"/>
              </a:rPr>
              <a:t>  </a:t>
            </a:r>
            <a:r>
              <a:rPr b="0" lang="en-IN" sz="3600" spc="-1" strike="noStrike">
                <a:solidFill>
                  <a:srgbClr val="000000"/>
                </a:solidFill>
                <a:latin typeface="Times New Roman"/>
                <a:ea typeface="Times New Roman"/>
              </a:rPr>
              <a:t>                              </a:t>
            </a:r>
            <a:endParaRPr b="0" lang="en-IN" sz="3600" spc="-1" strike="noStrike">
              <a:latin typeface="Arial"/>
            </a:endParaRPr>
          </a:p>
        </p:txBody>
      </p:sp>
      <p:sp>
        <p:nvSpPr>
          <p:cNvPr id="196" name="CustomShape 2"/>
          <p:cNvSpPr/>
          <p:nvPr/>
        </p:nvSpPr>
        <p:spPr>
          <a:xfrm>
            <a:off x="432000" y="1557720"/>
            <a:ext cx="1036656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Arial"/>
              </a:rPr>
              <a:t>Architecture Realization of the Infrastructure Layer:</a:t>
            </a:r>
            <a:endParaRPr b="0" lang="en-IN" sz="1800" spc="-1" strike="noStrike">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Times New Roman"/>
                <a:ea typeface="Times New Roman"/>
              </a:rPr>
              <a:t>The purpose of this section is to map the described selected tools from the previous  to the generic components described  and explain the interconnections between them in order to realize the architecture of the infrastructure layer.</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Times New Roman"/>
              </a:rPr>
              <a:t>              </a:t>
            </a:r>
            <a:endParaRPr b="0" lang="en-IN" sz="1800" spc="-1" strike="noStrike">
              <a:latin typeface="Arial"/>
            </a:endParaRPr>
          </a:p>
        </p:txBody>
      </p:sp>
      <p:sp>
        <p:nvSpPr>
          <p:cNvPr id="197" name="CustomShape 3"/>
          <p:cNvSpPr/>
          <p:nvPr/>
        </p:nvSpPr>
        <p:spPr>
          <a:xfrm>
            <a:off x="4536000" y="360000"/>
            <a:ext cx="2770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600" spc="-1" strike="noStrike">
                <a:solidFill>
                  <a:srgbClr val="000000"/>
                </a:solidFill>
                <a:latin typeface="Times New Roman"/>
                <a:ea typeface="Times New Roman"/>
              </a:rPr>
              <a:t>  </a:t>
            </a:r>
            <a:r>
              <a:rPr b="0" lang="en-IN" sz="3600" spc="-1" strike="noStrike">
                <a:solidFill>
                  <a:srgbClr val="000000"/>
                </a:solidFill>
                <a:latin typeface="Comic Sans MS"/>
                <a:ea typeface="Comic Sans MS"/>
              </a:rPr>
              <a:t>MODULES</a:t>
            </a:r>
            <a:endParaRPr b="0" lang="en-IN" sz="3600" spc="-1" strike="noStrike">
              <a:latin typeface="Arial"/>
            </a:endParaRPr>
          </a:p>
        </p:txBody>
      </p:sp>
      <p:pic>
        <p:nvPicPr>
          <p:cNvPr id="198" name="Google Shape;283;p20" descr=""/>
          <p:cNvPicPr/>
          <p:nvPr/>
        </p:nvPicPr>
        <p:blipFill>
          <a:blip r:embed="rId1"/>
          <a:stretch/>
        </p:blipFill>
        <p:spPr>
          <a:xfrm>
            <a:off x="2088000" y="2808000"/>
            <a:ext cx="7486560" cy="38145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1371600" y="294480"/>
            <a:ext cx="9894240" cy="10317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000" spc="-1" strike="noStrike">
                <a:solidFill>
                  <a:srgbClr val="ffffff"/>
                </a:solidFill>
                <a:latin typeface="Comic Sans MS"/>
                <a:ea typeface="Comic Sans MS"/>
              </a:rPr>
              <a:t>                   </a:t>
            </a:r>
            <a:r>
              <a:rPr b="0" lang="en-IN" sz="4000" spc="-1" strike="noStrike">
                <a:solidFill>
                  <a:srgbClr val="000000"/>
                </a:solidFill>
                <a:latin typeface="Comic Sans MS"/>
                <a:ea typeface="Comic Sans MS"/>
              </a:rPr>
              <a:t>    </a:t>
            </a:r>
            <a:r>
              <a:rPr b="0" lang="en-IN" sz="4000" spc="-1" strike="noStrike">
                <a:solidFill>
                  <a:srgbClr val="000000"/>
                </a:solidFill>
                <a:latin typeface="Comic Sans MS"/>
                <a:ea typeface="Comic Sans MS"/>
              </a:rPr>
              <a:t>ABSTRACT</a:t>
            </a:r>
            <a:endParaRPr b="0" lang="en-IN" sz="4000" spc="-1" strike="noStrike">
              <a:latin typeface="Arial"/>
            </a:endParaRPr>
          </a:p>
        </p:txBody>
      </p:sp>
      <p:sp>
        <p:nvSpPr>
          <p:cNvPr id="155" name="CustomShape 2"/>
          <p:cNvSpPr/>
          <p:nvPr/>
        </p:nvSpPr>
        <p:spPr>
          <a:xfrm>
            <a:off x="1371600" y="1502280"/>
            <a:ext cx="9722160" cy="4497480"/>
          </a:xfrm>
          <a:prstGeom prst="rect">
            <a:avLst/>
          </a:prstGeom>
          <a:noFill/>
          <a:ln>
            <a:noFill/>
          </a:ln>
        </p:spPr>
        <p:style>
          <a:lnRef idx="0"/>
          <a:fillRef idx="0"/>
          <a:effectRef idx="0"/>
          <a:fontRef idx="minor"/>
        </p:style>
        <p:txBody>
          <a:bodyPr lIns="90000" rIns="90000" tIns="45000" bIns="45000" anchor="ctr">
            <a:normAutofit/>
          </a:bodyPr>
          <a:p>
            <a:pPr marL="228600" indent="-226800">
              <a:lnSpc>
                <a:spcPct val="9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The manual installation and configuration of IT systems has been a tedious and time consuming process that created several challenges to the engineers during the maintenance and management process of the IT systems. The introduction of cloud computing in combination with the rise of the virtualization technology have managed to address some of these challenges. However, these virtualized cloud systems are followed by a huge portfolio of new tools and platforms that are difficult to learn and maintain.</a:t>
            </a:r>
            <a:endParaRPr b="0" lang="en-IN" sz="2000" spc="-1" strike="noStrike">
              <a:latin typeface="Arial"/>
            </a:endParaRPr>
          </a:p>
          <a:p>
            <a:pPr marL="228600" indent="-226800">
              <a:lnSpc>
                <a:spcPct val="90000"/>
              </a:lnSpc>
              <a:spcBef>
                <a:spcPts val="1001"/>
              </a:spcBef>
            </a:pPr>
            <a:r>
              <a:rPr b="0" lang="en-IN" sz="2000" spc="-1" strike="noStrike">
                <a:solidFill>
                  <a:srgbClr val="000000"/>
                </a:solidFill>
                <a:latin typeface="Calibri"/>
                <a:ea typeface="Calibri"/>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The concept of this project is to create Infrastructure as Code dynamic infrastructure  platforms to deploy and manage different applications design like, micro services  applications, IOT applications, Legacy Applications etc. So the application needs the  infrastructure which supports both legacy and micro services with automations in all  environments. The main concept is to move the legacy application to self healing, self  management infrastructure cloud environment.</a:t>
            </a:r>
            <a:endParaRPr b="0" lang="en-IN" sz="2000" spc="-1" strike="noStrike">
              <a:latin typeface="Arial"/>
            </a:endParaRPr>
          </a:p>
          <a:p>
            <a:pPr marL="228600" indent="-226800">
              <a:lnSpc>
                <a:spcPct val="90000"/>
              </a:lnSpc>
              <a:spcBef>
                <a:spcPts val="100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3600" spc="-1" strike="noStrike">
                <a:solidFill>
                  <a:srgbClr val="000000"/>
                </a:solidFill>
                <a:latin typeface="Comic Sans MS"/>
                <a:ea typeface="Comic Sans MS"/>
              </a:rPr>
              <a:t>conclusion</a:t>
            </a:r>
            <a:endParaRPr b="0" lang="en-IN" sz="3600" spc="-1" strike="noStrike">
              <a:latin typeface="Arial"/>
            </a:endParaRPr>
          </a:p>
        </p:txBody>
      </p:sp>
      <p:sp>
        <p:nvSpPr>
          <p:cNvPr id="20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a:lnSpc>
                <a:spcPct val="90000"/>
              </a:lnSpc>
            </a:pPr>
            <a:br/>
            <a:endParaRPr b="0" lang="en-IN" sz="1800" spc="-1" strike="noStrike">
              <a:latin typeface="Arial"/>
            </a:endParaRPr>
          </a:p>
          <a:p>
            <a:pPr marL="228600" indent="-226800">
              <a:lnSpc>
                <a:spcPct val="90000"/>
              </a:lnSpc>
              <a:spcBef>
                <a:spcPts val="1001"/>
              </a:spcBef>
              <a:buClr>
                <a:srgbClr val="000000"/>
              </a:buClr>
              <a:buFont typeface="Arial"/>
              <a:buChar char="•"/>
            </a:pPr>
            <a:r>
              <a:rPr b="0" lang="en-IN" sz="2000" spc="-1" strike="noStrike">
                <a:solidFill>
                  <a:srgbClr val="000000"/>
                </a:solidFill>
                <a:latin typeface="Calibri"/>
                <a:ea typeface="Calibri"/>
              </a:rPr>
              <a:t>The conclusions presented in this chapter have been drawn by examining and answering briefly the research questions that were defined in the first chapter. The limitations and the contributions of this research project are also described in this chapter. Based on the limitations, possible future work and recommendations are listed and analyzed. </a:t>
            </a:r>
            <a:r>
              <a:rPr b="0" lang="en-IN" sz="2000" spc="-1" strike="noStrike">
                <a:solidFill>
                  <a:srgbClr val="000000"/>
                </a:solidFill>
                <a:latin typeface="Times New Roman"/>
                <a:ea typeface="Times New Roman"/>
              </a:rPr>
              <a:t>As we explained, our cloud infrastructure is good for  the application deployment, but if it need to cover  other areas like data analytics, AI, MI etc., Based on the limitations, possible future work and  recommendations are listed and analyzed.</a:t>
            </a:r>
            <a:endParaRPr b="0" lang="en-IN" sz="2000" spc="-1" strike="noStrike">
              <a:latin typeface="Arial"/>
            </a:endParaRPr>
          </a:p>
          <a:p>
            <a:pPr marL="228600" indent="-99720">
              <a:lnSpc>
                <a:spcPct val="90000"/>
              </a:lnSpc>
              <a:spcBef>
                <a:spcPts val="100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3600" spc="-1" strike="noStrike">
                <a:solidFill>
                  <a:srgbClr val="000000"/>
                </a:solidFill>
                <a:latin typeface="Calibri"/>
                <a:ea typeface="Calibri"/>
              </a:rPr>
              <a:t>  </a:t>
            </a:r>
            <a:r>
              <a:rPr b="0" lang="en-IN" sz="3600" spc="-1" strike="noStrike">
                <a:solidFill>
                  <a:srgbClr val="000000"/>
                </a:solidFill>
                <a:latin typeface="Comic Sans MS"/>
                <a:ea typeface="Comic Sans MS"/>
              </a:rPr>
              <a:t>FUTURE ENHANCEMENT</a:t>
            </a:r>
            <a:endParaRPr b="0" lang="en-IN" sz="3600" spc="-1" strike="noStrike">
              <a:latin typeface="Arial"/>
            </a:endParaRPr>
          </a:p>
        </p:txBody>
      </p:sp>
      <p:sp>
        <p:nvSpPr>
          <p:cNvPr id="20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marL="228600" indent="-226800">
              <a:lnSpc>
                <a:spcPct val="90000"/>
              </a:lnSpc>
              <a:buClr>
                <a:srgbClr val="000000"/>
              </a:buClr>
              <a:buFont typeface="Arial"/>
              <a:buChar char="•"/>
            </a:pPr>
            <a:r>
              <a:rPr b="0" lang="en-IN" sz="2000" spc="-1" strike="noStrike">
                <a:solidFill>
                  <a:srgbClr val="000000"/>
                </a:solidFill>
                <a:latin typeface="Times New Roman"/>
                <a:ea typeface="Times New Roman"/>
              </a:rPr>
              <a:t>We wanted to extend our project to support multi-business requirements, and we also focus on the new business requirement.</a:t>
            </a:r>
            <a:endParaRPr b="0" lang="en-IN" sz="2000" spc="-1" strike="noStrike">
              <a:latin typeface="Arial"/>
            </a:endParaRPr>
          </a:p>
          <a:p>
            <a:pPr marL="228600" indent="-226800">
              <a:lnSpc>
                <a:spcPct val="90000"/>
              </a:lnSpc>
              <a:spcBef>
                <a:spcPts val="1001"/>
              </a:spcBef>
              <a:buClr>
                <a:srgbClr val="000000"/>
              </a:buClr>
              <a:buFont typeface="Arial"/>
              <a:buChar char="•"/>
            </a:pPr>
            <a:r>
              <a:rPr b="0" lang="en-IN" sz="2000" spc="-1" strike="noStrike">
                <a:solidFill>
                  <a:srgbClr val="000000"/>
                </a:solidFill>
                <a:latin typeface="Times New Roman"/>
                <a:ea typeface="Times New Roman"/>
              </a:rPr>
              <a:t>Another key challenge is running across the world. That is managing data sources. The next level of focus would be around data mining.</a:t>
            </a:r>
            <a:endParaRPr b="0" lang="en-IN" sz="2000" spc="-1" strike="noStrike">
              <a:latin typeface="Arial"/>
            </a:endParaRPr>
          </a:p>
          <a:p>
            <a:pPr marL="228600" indent="-226800">
              <a:lnSpc>
                <a:spcPct val="90000"/>
              </a:lnSpc>
              <a:spcBef>
                <a:spcPts val="1001"/>
              </a:spcBef>
              <a:buClr>
                <a:srgbClr val="000000"/>
              </a:buClr>
              <a:buFont typeface="Arial"/>
              <a:buChar char="•"/>
            </a:pPr>
            <a:r>
              <a:rPr b="0" lang="en-IN" sz="2000" spc="-1" strike="noStrike">
                <a:solidFill>
                  <a:srgbClr val="000000"/>
                </a:solidFill>
                <a:latin typeface="Times New Roman"/>
                <a:ea typeface="Times New Roman"/>
              </a:rPr>
              <a:t>Further research is required on the overall performance of the system. Thorough insights of the performance of the system can be gained by building a fully functional prototype of the proposed designs with all the necessary hardware and software components and testing the prototype with real world testing environments. Benchmark testing environments can be created that would focus on the performance of the virtual switches, especially on the failover time and the latency. </a:t>
            </a:r>
            <a:endParaRPr b="0" lang="en-IN" sz="2000" spc="-1" strike="noStrike">
              <a:latin typeface="Arial"/>
            </a:endParaRPr>
          </a:p>
          <a:p>
            <a:pPr>
              <a:lnSpc>
                <a:spcPct val="90000"/>
              </a:lnSpc>
              <a:spcBef>
                <a:spcPts val="1001"/>
              </a:spcBef>
            </a:pPr>
            <a:br/>
            <a:endParaRPr b="0" lang="en-IN" sz="2000" spc="-1" strike="noStrike">
              <a:latin typeface="Arial"/>
            </a:endParaRPr>
          </a:p>
          <a:p>
            <a:pPr marL="228600" indent="-48960">
              <a:lnSpc>
                <a:spcPct val="90000"/>
              </a:lnSpc>
              <a:spcBef>
                <a:spcPts val="100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Google Shape;300;p23" descr=""/>
          <p:cNvPicPr/>
          <p:nvPr/>
        </p:nvPicPr>
        <p:blipFill>
          <a:blip r:embed="rId1"/>
          <a:stretch/>
        </p:blipFill>
        <p:spPr>
          <a:xfrm>
            <a:off x="38520" y="0"/>
            <a:ext cx="12152520" cy="68565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Google Shape;305;p24" descr=""/>
          <p:cNvPicPr/>
          <p:nvPr/>
        </p:nvPicPr>
        <p:blipFill>
          <a:blip r:embed="rId1"/>
          <a:stretch/>
        </p:blipFill>
        <p:spPr>
          <a:xfrm>
            <a:off x="36360" y="0"/>
            <a:ext cx="12190680" cy="68569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Google Shape;310;p25" descr=""/>
          <p:cNvPicPr/>
          <p:nvPr/>
        </p:nvPicPr>
        <p:blipFill>
          <a:blip r:embed="rId1"/>
          <a:stretch/>
        </p:blipFill>
        <p:spPr>
          <a:xfrm>
            <a:off x="36360" y="749520"/>
            <a:ext cx="12190680" cy="53935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Google Shape;315;p26" descr=""/>
          <p:cNvPicPr/>
          <p:nvPr/>
        </p:nvPicPr>
        <p:blipFill>
          <a:blip r:embed="rId1"/>
          <a:stretch/>
        </p:blipFill>
        <p:spPr>
          <a:xfrm>
            <a:off x="36360" y="563040"/>
            <a:ext cx="12190680" cy="57668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Google Shape;320;p27" descr=""/>
          <p:cNvPicPr/>
          <p:nvPr/>
        </p:nvPicPr>
        <p:blipFill>
          <a:blip r:embed="rId1"/>
          <a:stretch/>
        </p:blipFill>
        <p:spPr>
          <a:xfrm>
            <a:off x="0" y="0"/>
            <a:ext cx="11822760" cy="68565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Google Shape;325;p28" descr=""/>
          <p:cNvPicPr/>
          <p:nvPr/>
        </p:nvPicPr>
        <p:blipFill>
          <a:blip r:embed="rId1"/>
          <a:stretch/>
        </p:blipFill>
        <p:spPr>
          <a:xfrm>
            <a:off x="144000" y="72000"/>
            <a:ext cx="11721240" cy="68565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5040000" y="335520"/>
            <a:ext cx="1652760" cy="456480"/>
          </a:xfrm>
          <a:prstGeom prst="rect">
            <a:avLst/>
          </a:prstGeom>
          <a:noFill/>
          <a:ln>
            <a:noFill/>
          </a:ln>
        </p:spPr>
        <p:txBody>
          <a:bodyPr lIns="90000" rIns="90000" tIns="45000" bIns="45000">
            <a:spAutoFit/>
          </a:bodyPr>
          <a:p>
            <a:r>
              <a:rPr b="1" lang="en-IN" sz="2600" spc="-1" strike="noStrike">
                <a:solidFill>
                  <a:srgbClr val="000000"/>
                </a:solidFill>
                <a:latin typeface="Times New Roman"/>
              </a:rPr>
              <a:t>TESTING</a:t>
            </a:r>
            <a:endParaRPr b="0" lang="en-IN" sz="2600" spc="-1" strike="noStrike">
              <a:latin typeface="Arial"/>
            </a:endParaRPr>
          </a:p>
        </p:txBody>
      </p:sp>
      <p:sp>
        <p:nvSpPr>
          <p:cNvPr id="210" name="TextShape 2"/>
          <p:cNvSpPr txBox="1"/>
          <p:nvPr/>
        </p:nvSpPr>
        <p:spPr>
          <a:xfrm>
            <a:off x="216000" y="1944000"/>
            <a:ext cx="11842920" cy="1270080"/>
          </a:xfrm>
          <a:prstGeom prst="rect">
            <a:avLst/>
          </a:prstGeom>
          <a:noFill/>
          <a:ln>
            <a:noFill/>
          </a:ln>
        </p:spPr>
        <p:txBody>
          <a:bodyPr lIns="90000" rIns="90000" tIns="45000" bIns="45000">
            <a:spAutoFit/>
          </a:bodyPr>
          <a:p>
            <a:r>
              <a:rPr b="0" lang="en-IN" sz="1400" spc="-1" strike="noStrike">
                <a:solidFill>
                  <a:srgbClr val="000000"/>
                </a:solidFill>
                <a:latin typeface="Times New Roman"/>
              </a:rPr>
              <a:t>                                                       </a:t>
            </a:r>
            <a:r>
              <a:rPr b="0" lang="en-IN" sz="1400" spc="-1" strike="noStrike">
                <a:solidFill>
                  <a:srgbClr val="000000"/>
                </a:solidFill>
                <a:latin typeface="Times New Roman"/>
              </a:rPr>
              <a:t>The validation of the design follows a qualitative approach, which is the most suitable validation technique for this specific research project, as the rest of the validation techniques  are not applicable for this project. Real-world testing of this design was impossible as real-world circumstances could not be reached due to the restrictions of the projects of a mission critical organization. For instance, Thales builds and tests the IT infrastructure on real-world environment such as ships, making real-world testing infeasible in the scope of a Master thesis project. In addition, using this design for solving a real-world problem for a mission critical organization requires additional requirements, which are derived by the needs of their customers and are strictly restricted to specific personnel within the organization. </a:t>
            </a:r>
            <a:endParaRPr b="0" lang="en-IN" sz="1400" spc="-1" strike="noStrike">
              <a:latin typeface="Arial"/>
            </a:endParaRPr>
          </a:p>
        </p:txBody>
      </p:sp>
      <p:sp>
        <p:nvSpPr>
          <p:cNvPr id="211" name="TextShape 3"/>
          <p:cNvSpPr txBox="1"/>
          <p:nvPr/>
        </p:nvSpPr>
        <p:spPr>
          <a:xfrm>
            <a:off x="108720" y="1440000"/>
            <a:ext cx="2195280" cy="1214640"/>
          </a:xfrm>
          <a:prstGeom prst="rect">
            <a:avLst/>
          </a:prstGeom>
          <a:noFill/>
          <a:ln>
            <a:noFill/>
          </a:ln>
        </p:spPr>
        <p:txBody>
          <a:bodyPr lIns="90000" rIns="90000" tIns="45000" bIns="45000">
            <a:spAutoFit/>
          </a:bodyPr>
          <a:p>
            <a:r>
              <a:rPr b="1" lang="en-IN" sz="1400" spc="-1" strike="noStrike">
                <a:solidFill>
                  <a:srgbClr val="000000"/>
                </a:solidFill>
                <a:latin typeface="Times New Roman"/>
              </a:rPr>
              <a:t>VALIDATION TESTING:</a:t>
            </a:r>
            <a:endParaRPr b="0" lang="en-IN" sz="1400" spc="-1" strike="noStrike">
              <a:latin typeface="Arial"/>
            </a:endParaRPr>
          </a:p>
        </p:txBody>
      </p:sp>
      <p:sp>
        <p:nvSpPr>
          <p:cNvPr id="212" name="TextShape 4"/>
          <p:cNvSpPr txBox="1"/>
          <p:nvPr/>
        </p:nvSpPr>
        <p:spPr>
          <a:xfrm>
            <a:off x="172080" y="3600720"/>
            <a:ext cx="2347920" cy="287280"/>
          </a:xfrm>
          <a:prstGeom prst="rect">
            <a:avLst/>
          </a:prstGeom>
          <a:noFill/>
          <a:ln>
            <a:noFill/>
          </a:ln>
        </p:spPr>
        <p:txBody>
          <a:bodyPr lIns="90000" rIns="90000" tIns="45000" bIns="45000">
            <a:spAutoFit/>
          </a:bodyPr>
          <a:p>
            <a:r>
              <a:rPr b="1" lang="en-IN" sz="1400" spc="-1" strike="noStrike">
                <a:solidFill>
                  <a:srgbClr val="000000"/>
                </a:solidFill>
                <a:latin typeface="Times New Roman"/>
              </a:rPr>
              <a:t>INTEGRATION TESTING:</a:t>
            </a:r>
            <a:endParaRPr b="0" lang="en-IN" sz="1400" spc="-1" strike="noStrike">
              <a:latin typeface="Arial"/>
            </a:endParaRPr>
          </a:p>
        </p:txBody>
      </p:sp>
      <p:sp>
        <p:nvSpPr>
          <p:cNvPr id="213" name="TextShape 5"/>
          <p:cNvSpPr txBox="1"/>
          <p:nvPr/>
        </p:nvSpPr>
        <p:spPr>
          <a:xfrm>
            <a:off x="288000" y="4104000"/>
            <a:ext cx="11664000" cy="1872000"/>
          </a:xfrm>
          <a:prstGeom prst="rect">
            <a:avLst/>
          </a:prstGeom>
          <a:noFill/>
          <a:ln>
            <a:noFill/>
          </a:ln>
        </p:spPr>
        <p:txBody>
          <a:bodyPr lIns="90000" rIns="90000" tIns="45000" bIns="45000">
            <a:spAutoFit/>
          </a:bodyPr>
          <a:p>
            <a:r>
              <a:rPr b="1" lang="en-IN" sz="1400" spc="-1" strike="noStrike">
                <a:solidFill>
                  <a:srgbClr val="000000"/>
                </a:solidFill>
                <a:latin typeface="Times New Roman"/>
              </a:rPr>
              <a:t>                                              </a:t>
            </a:r>
            <a:r>
              <a:rPr b="0" lang="en-IN" sz="1400" spc="-1" strike="noStrike">
                <a:solidFill>
                  <a:srgbClr val="000000"/>
                </a:solidFill>
                <a:latin typeface="Times New Roman"/>
              </a:rPr>
              <a:t>Regarding the current proposed design, some experts referred to Cobbler as a functional solution for provisioning bare metal machines, but they would rather have a more modern alternative solution. That is the main reason that convinced most of the participants to select the future design as an improved solution that offers one dynamic platform for provisioning and controlling all infrastructure resources. Using only one tool for provisioning reduces the complexity of the system by reducing the number of software interfaces between the components. Fewer interfaces lead to a system that requires less effort for development and debugging. However, the advantage of this solution is also its main downside according to one of the experts. Controlling everything with one tool (Openstack in this case) creates high dependence on this selected technology.</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72000" y="501480"/>
            <a:ext cx="2088000" cy="489960"/>
          </a:xfrm>
          <a:prstGeom prst="rect">
            <a:avLst/>
          </a:prstGeom>
          <a:noFill/>
          <a:ln>
            <a:noFill/>
          </a:ln>
        </p:spPr>
        <p:txBody>
          <a:bodyPr lIns="90000" rIns="90000" tIns="45000" bIns="45000">
            <a:spAutoFit/>
          </a:bodyPr>
          <a:p>
            <a:r>
              <a:rPr b="0" lang="en-IN" sz="1400" spc="-1" strike="noStrike">
                <a:solidFill>
                  <a:srgbClr val="000000"/>
                </a:solidFill>
                <a:latin typeface="Arial"/>
              </a:rPr>
              <a:t>SYSTEM  TESTING:</a:t>
            </a:r>
            <a:endParaRPr b="0" lang="en-IN" sz="1400" spc="-1" strike="noStrike">
              <a:latin typeface="Arial"/>
            </a:endParaRPr>
          </a:p>
        </p:txBody>
      </p:sp>
      <p:sp>
        <p:nvSpPr>
          <p:cNvPr id="215" name="TextShape 2"/>
          <p:cNvSpPr txBox="1"/>
          <p:nvPr/>
        </p:nvSpPr>
        <p:spPr>
          <a:xfrm>
            <a:off x="34200" y="1080000"/>
            <a:ext cx="12196080" cy="3198600"/>
          </a:xfrm>
          <a:prstGeom prst="rect">
            <a:avLst/>
          </a:prstGeom>
          <a:noFill/>
          <a:ln>
            <a:noFill/>
          </a:ln>
        </p:spPr>
        <p:txBody>
          <a:bodyPr lIns="90000" rIns="90000" tIns="45000" bIns="45000">
            <a:spAutoFit/>
          </a:bodyPr>
          <a:p>
            <a:r>
              <a:rPr b="0" lang="en-IN" sz="1400" spc="-1" strike="noStrike">
                <a:solidFill>
                  <a:srgbClr val="000000"/>
                </a:solidFill>
                <a:latin typeface="Times New Roman"/>
              </a:rPr>
              <a:t>                                                      </a:t>
            </a:r>
            <a:r>
              <a:rPr b="0" lang="en-IN" sz="1400" spc="-1" strike="noStrike">
                <a:solidFill>
                  <a:srgbClr val="000000"/>
                </a:solidFill>
                <a:latin typeface="Times New Roman"/>
              </a:rPr>
              <a:t>Testing is performed to identify errors. It is used for quality assurance. Testing is an integral part of the entire development and maintenance process. The goal of the testing during phase is to verify that the specification has been accurately and completely incorporated into the design, as well as to ensure the correctness of the design itself. For example the design must not have any logic faults in the design is detected before coding commences, otherwise the cost of fixing the faults will be considerably higher as reflected. Detection of design faults can be achieved by means of inspection as well as walkthrough.</a:t>
            </a:r>
            <a:endParaRPr b="0" lang="en-IN" sz="1400" spc="-1" strike="noStrike">
              <a:latin typeface="Arial"/>
            </a:endParaRPr>
          </a:p>
          <a:p>
            <a:r>
              <a:rPr b="0" lang="en-IN" sz="1400" spc="-1" strike="noStrike">
                <a:solidFill>
                  <a:srgbClr val="000000"/>
                </a:solidFill>
                <a:latin typeface="Times New Roman"/>
              </a:rPr>
              <a:t>        </a:t>
            </a:r>
            <a:r>
              <a:rPr b="0" lang="en-IN" sz="1400" spc="-1" strike="noStrike">
                <a:solidFill>
                  <a:srgbClr val="000000"/>
                </a:solidFill>
                <a:latin typeface="Times New Roman"/>
              </a:rPr>
              <a:t>Testing is one of the important steps in the software development phase. Testing checks for the errors, as a whole of the project testing involves the following test cases:</a:t>
            </a:r>
            <a:endParaRPr b="0" lang="en-IN" sz="1400" spc="-1" strike="noStrike">
              <a:latin typeface="Arial"/>
            </a:endParaRPr>
          </a:p>
          <a:p>
            <a:r>
              <a:rPr b="0" lang="en-IN" sz="1400" spc="-1" strike="noStrike">
                <a:solidFill>
                  <a:srgbClr val="000000"/>
                </a:solidFill>
                <a:latin typeface="Times New Roman"/>
              </a:rPr>
              <a:t>Static analysis is used to investigate the structural properties of the Source code.</a:t>
            </a:r>
            <a:endParaRPr b="0" lang="en-IN" sz="1400" spc="-1" strike="noStrike">
              <a:latin typeface="Arial"/>
            </a:endParaRPr>
          </a:p>
          <a:p>
            <a:r>
              <a:rPr b="0" lang="en-IN" sz="1400" spc="-1" strike="noStrike">
                <a:solidFill>
                  <a:srgbClr val="000000"/>
                </a:solidFill>
                <a:latin typeface="Times New Roman"/>
              </a:rPr>
              <a:t>Dynamic testing is used to investigate the behavior of the source code by executing the program on the test data.</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240"/>
            <a:ext cx="10513800" cy="685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3390" spc="-1" strike="noStrike">
                <a:solidFill>
                  <a:srgbClr val="000000"/>
                </a:solidFill>
                <a:latin typeface="Calibri"/>
                <a:ea typeface="Calibri"/>
              </a:rPr>
              <a:t>                     </a:t>
            </a:r>
            <a:r>
              <a:rPr b="0" lang="en-IN" sz="3390" spc="-1" strike="noStrike">
                <a:solidFill>
                  <a:srgbClr val="000000"/>
                </a:solidFill>
                <a:latin typeface="Comic Sans MS"/>
                <a:ea typeface="Comic Sans MS"/>
              </a:rPr>
              <a:t>    </a:t>
            </a:r>
            <a:r>
              <a:rPr b="0" lang="en-IN" sz="2160" spc="-1" strike="noStrike">
                <a:solidFill>
                  <a:srgbClr val="000000"/>
                </a:solidFill>
                <a:latin typeface="Comic Sans MS"/>
                <a:ea typeface="Comic Sans MS"/>
              </a:rPr>
              <a:t> </a:t>
            </a:r>
            <a:r>
              <a:rPr b="0" lang="en-IN" sz="2160" spc="-1" strike="noStrike">
                <a:solidFill>
                  <a:srgbClr val="000000"/>
                </a:solidFill>
                <a:latin typeface="Comic Sans MS"/>
                <a:ea typeface="Comic Sans MS"/>
              </a:rPr>
              <a:t>LITERATURE SURVEY</a:t>
            </a:r>
            <a:endParaRPr b="0" lang="en-IN" sz="2160" spc="-1" strike="noStrike">
              <a:latin typeface="Arial"/>
            </a:endParaRPr>
          </a:p>
        </p:txBody>
      </p:sp>
      <p:graphicFrame>
        <p:nvGraphicFramePr>
          <p:cNvPr id="157" name="Table 2"/>
          <p:cNvGraphicFramePr/>
          <p:nvPr/>
        </p:nvGraphicFramePr>
        <p:xfrm>
          <a:off x="28440" y="790560"/>
          <a:ext cx="12076560" cy="6640200"/>
        </p:xfrm>
        <a:graphic>
          <a:graphicData uri="http://schemas.openxmlformats.org/drawingml/2006/table">
            <a:tbl>
              <a:tblPr/>
              <a:tblGrid>
                <a:gridCol w="1047600"/>
                <a:gridCol w="1857240"/>
                <a:gridCol w="1095120"/>
                <a:gridCol w="1533240"/>
                <a:gridCol w="4066920"/>
                <a:gridCol w="2476800"/>
              </a:tblGrid>
              <a:tr h="817200">
                <a:tc>
                  <a:txBody>
                    <a:bodyPr>
                      <a:noAutofit/>
                    </a:bodyPr>
                    <a:p>
                      <a:pPr>
                        <a:lnSpc>
                          <a:spcPct val="100000"/>
                        </a:lnSpc>
                      </a:pPr>
                      <a:r>
                        <a:rPr b="1" lang="en-IN" sz="1800" spc="-1" strike="noStrike">
                          <a:solidFill>
                            <a:srgbClr val="ffffff"/>
                          </a:solidFill>
                          <a:latin typeface="Arial"/>
                          <a:ea typeface="Arial"/>
                        </a:rPr>
                        <a:t>   </a:t>
                      </a:r>
                      <a:r>
                        <a:rPr b="1" lang="en-IN" sz="1800" spc="-1" strike="noStrike">
                          <a:solidFill>
                            <a:srgbClr val="ffffff"/>
                          </a:solidFill>
                          <a:latin typeface="Arial"/>
                          <a:ea typeface="Arial"/>
                        </a:rPr>
                        <a:t>S.NO</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TITLE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YEAR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AUTHOR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DESCRIPTION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cbddd5"/>
                      </a:solidFill>
                    </a:lnB>
                    <a:solidFill>
                      <a:srgbClr val="1d9a78"/>
                    </a:solidFill>
                  </a:tcPr>
                </a:tc>
                <a:tc>
                  <a:txBody>
                    <a:bodyPr>
                      <a:noAutofit/>
                    </a:bodyPr>
                    <a:p>
                      <a:pPr>
                        <a:lnSpc>
                          <a:spcPct val="100000"/>
                        </a:lnSpc>
                      </a:pPr>
                      <a:r>
                        <a:rPr b="1" lang="en-IN" sz="1800" spc="-1" strike="noStrike">
                          <a:solidFill>
                            <a:srgbClr val="ffffff"/>
                          </a:solidFill>
                          <a:latin typeface="Arial"/>
                          <a:ea typeface="Arial"/>
                        </a:rPr>
                        <a:t>        </a:t>
                      </a:r>
                      <a:r>
                        <a:rPr b="1" lang="en-IN" sz="1800" spc="-1" strike="noStrike">
                          <a:solidFill>
                            <a:srgbClr val="ffffff"/>
                          </a:solidFill>
                          <a:latin typeface="Arial"/>
                          <a:ea typeface="Arial"/>
                        </a:rPr>
                        <a:t>DRAWBACKS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r>
              <a:tr h="5823000">
                <a:tc>
                  <a:txBody>
                    <a:bodyPr>
                      <a:noAutofit/>
                    </a:bodyPr>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1</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Arial"/>
                        </a:rPr>
                        <a:t>     </a:t>
                      </a:r>
                      <a:endParaRPr b="0" lang="en-IN" sz="1800" spc="-1" strike="noStrike">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Microsoft, “Azure Resource Manager Overview”,</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Arial"/>
                        </a:rPr>
                        <a:t>HarshiCorp,“Harshi Corp Terraform”,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Retrieved on 5 August, 2019</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Arial"/>
                        </a:rPr>
                        <a:t>Retrieved on 5 August, 2019</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Azure Resouurce Manager</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Arial"/>
                        </a:rPr>
                        <a:t>HarshiCorp</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txBody>
                  <a:tcPr marL="91440" marR="91440">
                    <a:lnL w="12240">
                      <a:solidFill>
                        <a:srgbClr val="ffffff"/>
                      </a:solidFill>
                    </a:lnL>
                    <a:lnR w="12240">
                      <a:solidFill>
                        <a:srgbClr val="cbddd5"/>
                      </a:solidFill>
                    </a:lnR>
                    <a:lnT w="12240">
                      <a:solidFill>
                        <a:srgbClr val="ffffff"/>
                      </a:solidFill>
                    </a:lnT>
                    <a:lnB w="38160">
                      <a:solidFill>
                        <a:srgbClr val="ffffff"/>
                      </a:solidFill>
                    </a:lnB>
                    <a:solidFill>
                      <a:srgbClr val="cbddd5"/>
                    </a:solidFill>
                  </a:tcPr>
                </a:tc>
                <a:tc>
                  <a:txBody>
                    <a:bodyPr>
                      <a:noAutofit/>
                    </a:bodyPr>
                    <a:p>
                      <a:pPr>
                        <a:lnSpc>
                          <a:spcPct val="115000"/>
                        </a:lnSpc>
                      </a:pPr>
                      <a:r>
                        <a:rPr b="0" lang="en-IN" sz="1200" spc="-1" strike="noStrike">
                          <a:solidFill>
                            <a:srgbClr val="171717"/>
                          </a:solidFill>
                          <a:latin typeface="Arial"/>
                          <a:ea typeface="Arial"/>
                        </a:rPr>
                        <a:t>A</a:t>
                      </a:r>
                      <a:r>
                        <a:rPr b="1" lang="en-IN" sz="1200" spc="-1" strike="noStrike">
                          <a:solidFill>
                            <a:srgbClr val="171717"/>
                          </a:solidFill>
                          <a:latin typeface="Arial"/>
                          <a:ea typeface="Arial"/>
                        </a:rPr>
                        <a:t>zure Resource Manager is the deployment and management service for Azure. It provides a management layer that enables you to create, update, and delete resources in your Azure account. You use management features, like access control, locks, and tags, to secure and organize your resources after deploym</a:t>
                      </a:r>
                      <a:r>
                        <a:rPr b="0" lang="en-IN" sz="1200" spc="-1" strike="noStrike">
                          <a:solidFill>
                            <a:srgbClr val="171717"/>
                          </a:solidFill>
                          <a:latin typeface="Arial"/>
                          <a:ea typeface="Arial"/>
                        </a:rPr>
                        <a:t>ent.</a:t>
                      </a:r>
                      <a:endParaRPr b="0" lang="en-IN" sz="1200" spc="-1" strike="noStrike">
                        <a:latin typeface="Arial"/>
                      </a:endParaRPr>
                    </a:p>
                    <a:p>
                      <a:pPr>
                        <a:lnSpc>
                          <a:spcPct val="115000"/>
                        </a:lnSpc>
                        <a:spcBef>
                          <a:spcPts val="1199"/>
                        </a:spcBef>
                      </a:pPr>
                      <a:r>
                        <a:rPr b="0" lang="en-IN" sz="1200" spc="-1" strike="noStrike">
                          <a:solidFill>
                            <a:srgbClr val="171717"/>
                          </a:solidFill>
                          <a:latin typeface="Arial"/>
                          <a:ea typeface="Arial"/>
                        </a:rPr>
                        <a:t>T</a:t>
                      </a:r>
                      <a:r>
                        <a:rPr b="1" lang="en-IN" sz="1200" spc="-1" strike="noStrike">
                          <a:solidFill>
                            <a:srgbClr val="171717"/>
                          </a:solidFill>
                          <a:latin typeface="Arial"/>
                          <a:ea typeface="Arial"/>
                        </a:rPr>
                        <a:t>o learn about Azure Resource Manager templates (ARM templates), se</a:t>
                      </a:r>
                      <a:r>
                        <a:rPr b="0" lang="en-IN" sz="1200" spc="-1" strike="noStrike">
                          <a:solidFill>
                            <a:srgbClr val="171717"/>
                          </a:solidFill>
                          <a:latin typeface="Arial"/>
                          <a:ea typeface="Arial"/>
                        </a:rPr>
                        <a:t>e the </a:t>
                      </a:r>
                      <a:r>
                        <a:rPr b="0" lang="en-IN" sz="1200" spc="-1" strike="noStrike" u="sng">
                          <a:solidFill>
                            <a:srgbClr val="0000ff"/>
                          </a:solidFill>
                          <a:uFillTx/>
                          <a:latin typeface="Arial"/>
                          <a:ea typeface="Arial"/>
                          <a:hlinkClick r:id="rId1"/>
                        </a:rPr>
                        <a:t>template deployment overview</a:t>
                      </a:r>
                      <a:r>
                        <a:rPr b="0" lang="en-IN" sz="1200" spc="-1" strike="noStrike">
                          <a:solidFill>
                            <a:srgbClr val="171717"/>
                          </a:solidFill>
                          <a:latin typeface="Arial"/>
                          <a:ea typeface="Arial"/>
                        </a:rPr>
                        <a:t>.</a:t>
                      </a:r>
                      <a:endParaRPr b="0" lang="en-IN" sz="1200" spc="-1" strike="noStrike">
                        <a:latin typeface="Arial"/>
                      </a:endParaRPr>
                    </a:p>
                    <a:p>
                      <a:pPr>
                        <a:lnSpc>
                          <a:spcPct val="115000"/>
                        </a:lnSpc>
                      </a:pPr>
                      <a:endParaRPr b="0" lang="en-IN" sz="1200" spc="-1" strike="noStrike">
                        <a:latin typeface="Arial"/>
                      </a:endParaRPr>
                    </a:p>
                    <a:p>
                      <a:pPr>
                        <a:lnSpc>
                          <a:spcPct val="164000"/>
                        </a:lnSpc>
                      </a:pPr>
                      <a:endParaRPr b="0" lang="en-IN" sz="1200" spc="-1" strike="noStrike">
                        <a:latin typeface="Arial"/>
                      </a:endParaRPr>
                    </a:p>
                    <a:p>
                      <a:pPr>
                        <a:lnSpc>
                          <a:spcPct val="164000"/>
                        </a:lnSpc>
                      </a:pPr>
                      <a:r>
                        <a:rPr b="1" lang="en-IN" sz="1250" spc="-1" strike="noStrike">
                          <a:solidFill>
                            <a:srgbClr val="343536"/>
                          </a:solidFill>
                          <a:latin typeface="Arial"/>
                          <a:ea typeface="Arial"/>
                        </a:rPr>
                        <a:t>Terraform allows infrastructure to be expressed as code in a simple, human readable language called HCL (HashiCorp Configuration Language). It reads configuration files and provides an execution plan of changes, which can be reviewed for safety and then applied and provisioned.Extensible providers allow Terraform to manage a broad range of resources, including IaaS, PaaS, SaaS, and hardware services.</a:t>
                      </a:r>
                      <a:endParaRPr b="0" lang="en-IN" sz="1250" spc="-1" strike="noStrike">
                        <a:latin typeface="Arial"/>
                      </a:endParaRPr>
                    </a:p>
                    <a:p>
                      <a:pPr>
                        <a:lnSpc>
                          <a:spcPct val="115000"/>
                        </a:lnSpc>
                      </a:pPr>
                      <a:endParaRPr b="0" lang="en-IN" sz="1250" spc="-1" strike="noStrike">
                        <a:latin typeface="Arial"/>
                      </a:endParaRPr>
                    </a:p>
                  </a:txBody>
                  <a:tcPr marL="91440" marR="91440">
                    <a:lnL w="12240">
                      <a:solidFill>
                        <a:srgbClr val="cbddd5"/>
                      </a:solidFill>
                    </a:lnL>
                    <a:lnR w="12240">
                      <a:solidFill>
                        <a:srgbClr val="cbddd5"/>
                      </a:solidFill>
                    </a:lnR>
                    <a:lnT w="12240">
                      <a:solidFill>
                        <a:srgbClr val="cbddd5"/>
                      </a:solidFill>
                    </a:lnT>
                    <a:lnB w="38160">
                      <a:solidFill>
                        <a:srgbClr val="cbddd5"/>
                      </a:solidFill>
                    </a:lnB>
                    <a:solidFill>
                      <a:srgbClr val="cbddd5"/>
                    </a:solidFill>
                  </a:tcPr>
                </a:tc>
                <a:tc>
                  <a:txBody>
                    <a:bodyPr>
                      <a:noAutofit/>
                    </a:bodyPr>
                    <a:p>
                      <a:pPr>
                        <a:lnSpc>
                          <a:spcPct val="100000"/>
                        </a:lnSpc>
                      </a:pPr>
                      <a:r>
                        <a:rPr b="0" lang="en-IN" sz="1200" spc="-1" strike="noStrike">
                          <a:solidFill>
                            <a:srgbClr val="222222"/>
                          </a:solidFill>
                          <a:latin typeface="Arial"/>
                          <a:ea typeface="Arial"/>
                        </a:rPr>
                        <a:t>Hence, it is not possible to manage all the resources in a single coordinated operation. To deploy, start, configure, or manage every resource individually is time consuming and tedious. ASM lacks control over access of resources. Any user who has access to the cloud service has access to all the resources.</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50000"/>
                        </a:lnSpc>
                        <a:spcBef>
                          <a:spcPts val="601"/>
                        </a:spcBef>
                      </a:pPr>
                      <a:r>
                        <a:rPr b="1" lang="en-IN" sz="1200" spc="-1" strike="noStrike">
                          <a:solidFill>
                            <a:srgbClr val="222222"/>
                          </a:solidFill>
                          <a:latin typeface="Arial"/>
                          <a:ea typeface="Arial"/>
                        </a:rPr>
                        <a:t>No automatic rollback function for incorrect changes to resources Collaboration and security features available only in expensive enterprise plans</a:t>
                      </a:r>
                      <a:endParaRPr b="0" lang="en-IN" sz="1200" spc="-1" strike="noStrike">
                        <a:latin typeface="Arial"/>
                      </a:endParaRPr>
                    </a:p>
                    <a:p>
                      <a:pPr>
                        <a:lnSpc>
                          <a:spcPct val="100000"/>
                        </a:lnSpc>
                      </a:pPr>
                      <a:endParaRPr b="0" lang="en-IN" sz="1200" spc="-1" strike="noStrike">
                        <a:latin typeface="Arial"/>
                      </a:endParaRPr>
                    </a:p>
                  </a:txBody>
                  <a:tcPr marL="91440" marR="91440">
                    <a:lnL w="12240">
                      <a:solidFill>
                        <a:srgbClr val="cbddd5"/>
                      </a:solidFill>
                    </a:lnL>
                    <a:lnR w="12240">
                      <a:solidFill>
                        <a:srgbClr val="ffffff"/>
                      </a:solidFill>
                    </a:lnR>
                    <a:lnT w="12240">
                      <a:solidFill>
                        <a:srgbClr val="ffffff"/>
                      </a:solidFill>
                    </a:lnT>
                    <a:lnB w="38160">
                      <a:solidFill>
                        <a:srgbClr val="ffffff"/>
                      </a:solidFill>
                    </a:lnB>
                    <a:solidFill>
                      <a:srgbClr val="cbddd5"/>
                    </a:solid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3600" spc="-1" strike="noStrike">
                <a:solidFill>
                  <a:srgbClr val="000000"/>
                </a:solidFill>
                <a:latin typeface="Comic Sans MS"/>
                <a:ea typeface="Comic Sans MS"/>
              </a:rPr>
              <a:t>REFERENCE</a:t>
            </a:r>
            <a:endParaRPr b="0" lang="en-IN" sz="3600" spc="-1" strike="noStrike">
              <a:latin typeface="Arial"/>
            </a:endParaRPr>
          </a:p>
        </p:txBody>
      </p:sp>
      <p:sp>
        <p:nvSpPr>
          <p:cNvPr id="217"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1280" spc="-1" strike="noStrike">
                <a:solidFill>
                  <a:srgbClr val="000000"/>
                </a:solidFill>
                <a:latin typeface="Arial"/>
                <a:ea typeface="Arial"/>
              </a:rPr>
              <a:t>         </a:t>
            </a:r>
            <a:endParaRPr b="0" lang="en-IN" sz="1280" spc="-1" strike="noStrike">
              <a:latin typeface="Arial"/>
            </a:endParaRPr>
          </a:p>
          <a:p>
            <a:pPr>
              <a:lnSpc>
                <a:spcPct val="100000"/>
              </a:lnSpc>
            </a:pPr>
            <a:r>
              <a:rPr b="0" lang="en-IN" sz="1280" spc="-1" strike="noStrike">
                <a:solidFill>
                  <a:srgbClr val="000000"/>
                </a:solidFill>
                <a:latin typeface="Arial"/>
                <a:ea typeface="Arial"/>
              </a:rPr>
              <a:t>         </a:t>
            </a:r>
            <a:r>
              <a:rPr b="0" lang="en-IN" sz="1280" spc="-1" strike="noStrike">
                <a:solidFill>
                  <a:srgbClr val="000000"/>
                </a:solidFill>
                <a:latin typeface="Arial"/>
                <a:ea typeface="Arial"/>
              </a:rPr>
              <a:t>1.Microsoft, “Azure Resource Manager Overview”, Retrieved on 5 August, 2019</a:t>
            </a:r>
            <a:endParaRPr b="0" lang="en-IN" sz="1280" spc="-1" strike="noStrike">
              <a:latin typeface="Arial"/>
            </a:endParaRPr>
          </a:p>
          <a:p>
            <a:pPr>
              <a:lnSpc>
                <a:spcPct val="100000"/>
              </a:lnSpc>
              <a:spcBef>
                <a:spcPts val="1417"/>
              </a:spcBef>
            </a:pPr>
            <a:r>
              <a:rPr b="0" lang="en-IN" sz="1280" spc="-1" strike="noStrike">
                <a:solidFill>
                  <a:srgbClr val="000000"/>
                </a:solidFill>
                <a:latin typeface="Arial"/>
                <a:ea typeface="Arial"/>
              </a:rPr>
              <a:t>         </a:t>
            </a:r>
            <a:r>
              <a:rPr b="0" lang="en-IN" sz="1280" spc="-1" strike="noStrike">
                <a:solidFill>
                  <a:srgbClr val="000000"/>
                </a:solidFill>
                <a:latin typeface="Arial"/>
                <a:ea typeface="Arial"/>
              </a:rPr>
              <a:t>2.HarshiCorp, “HarshiCorp Terraform”, Retrieved on 5 August, 2019, .</a:t>
            </a:r>
            <a:endParaRPr b="0" lang="en-IN" sz="1280" spc="-1" strike="noStrike">
              <a:latin typeface="Arial"/>
            </a:endParaRPr>
          </a:p>
          <a:p>
            <a:pPr>
              <a:lnSpc>
                <a:spcPct val="100000"/>
              </a:lnSpc>
              <a:spcBef>
                <a:spcPts val="1417"/>
              </a:spcBef>
            </a:pPr>
            <a:r>
              <a:rPr b="0" lang="en-IN" sz="1280" spc="-1" strike="noStrike">
                <a:solidFill>
                  <a:srgbClr val="000000"/>
                </a:solidFill>
                <a:latin typeface="Arial"/>
                <a:ea typeface="Arial"/>
              </a:rPr>
              <a:t>         </a:t>
            </a:r>
            <a:r>
              <a:rPr b="0" lang="en-IN" sz="1280" spc="-1" strike="noStrike">
                <a:solidFill>
                  <a:srgbClr val="000000"/>
                </a:solidFill>
                <a:latin typeface="Arial"/>
                <a:ea typeface="Arial"/>
              </a:rPr>
              <a:t>3.Juniper Networks, “Junos OS Overview”, Retrieved on 5 August, 2019</a:t>
            </a:r>
            <a:endParaRPr b="0" lang="en-IN" sz="1280" spc="-1" strike="noStrike">
              <a:latin typeface="Arial"/>
            </a:endParaRPr>
          </a:p>
          <a:p>
            <a:pPr>
              <a:lnSpc>
                <a:spcPct val="100000"/>
              </a:lnSpc>
              <a:spcBef>
                <a:spcPts val="1417"/>
              </a:spcBef>
            </a:pPr>
            <a:r>
              <a:rPr b="0" lang="en-IN" sz="1280" spc="-1" strike="noStrike">
                <a:solidFill>
                  <a:srgbClr val="000000"/>
                </a:solidFill>
                <a:latin typeface="Arial"/>
                <a:ea typeface="Arial"/>
              </a:rPr>
              <a:t>         </a:t>
            </a:r>
            <a:r>
              <a:rPr b="0" lang="en-IN" sz="1280" spc="-1" strike="noStrike">
                <a:solidFill>
                  <a:srgbClr val="000000"/>
                </a:solidFill>
                <a:latin typeface="Arial"/>
                <a:ea typeface="Arial"/>
              </a:rPr>
              <a:t>4.The Linux Foundation Projects, “Xen project”, Retrieved on 5 August, 2019</a:t>
            </a:r>
            <a:endParaRPr b="0" lang="en-IN" sz="1280" spc="-1" strike="noStrike">
              <a:latin typeface="Arial"/>
            </a:endParaRPr>
          </a:p>
          <a:p>
            <a:pPr>
              <a:lnSpc>
                <a:spcPct val="100000"/>
              </a:lnSpc>
              <a:spcBef>
                <a:spcPts val="1417"/>
              </a:spcBef>
            </a:pPr>
            <a:r>
              <a:rPr b="0" lang="en-IN" sz="1280" spc="-1" strike="noStrike">
                <a:solidFill>
                  <a:srgbClr val="000000"/>
                </a:solidFill>
                <a:latin typeface="Arial"/>
                <a:ea typeface="Arial"/>
              </a:rPr>
              <a:t>         </a:t>
            </a:r>
            <a:r>
              <a:rPr b="0" lang="en-IN" sz="1280" spc="-1" strike="noStrike">
                <a:solidFill>
                  <a:srgbClr val="000000"/>
                </a:solidFill>
                <a:latin typeface="Arial"/>
                <a:ea typeface="Arial"/>
              </a:rPr>
              <a:t>5. Opensource.com, “What is Docker”, Retrieved on 5 August,</a:t>
            </a:r>
            <a:endParaRPr b="0" lang="en-IN" sz="1280" spc="-1" strike="noStrike">
              <a:latin typeface="Arial"/>
            </a:endParaRPr>
          </a:p>
          <a:p>
            <a:pPr>
              <a:lnSpc>
                <a:spcPct val="100000"/>
              </a:lnSpc>
              <a:spcBef>
                <a:spcPts val="1417"/>
              </a:spcBef>
            </a:pPr>
            <a:r>
              <a:rPr b="0" lang="en-IN" sz="1280" spc="-1" strike="noStrike">
                <a:solidFill>
                  <a:srgbClr val="000000"/>
                </a:solidFill>
                <a:latin typeface="Arial"/>
                <a:ea typeface="Arial"/>
              </a:rPr>
              <a:t>         </a:t>
            </a:r>
            <a:r>
              <a:rPr b="0" lang="en-IN" sz="1280" spc="-1" strike="noStrike">
                <a:solidFill>
                  <a:srgbClr val="000000"/>
                </a:solidFill>
                <a:latin typeface="Arial"/>
                <a:ea typeface="Arial"/>
              </a:rPr>
              <a:t>6.Juniper Networks, “Understanding the OVSDB Protocol Running on Juniper Network </a:t>
            </a:r>
            <a:endParaRPr b="0" lang="en-IN" sz="1280" spc="-1" strike="noStrike">
              <a:latin typeface="Arial"/>
            </a:endParaRPr>
          </a:p>
          <a:p>
            <a:pPr>
              <a:lnSpc>
                <a:spcPct val="100000"/>
              </a:lnSpc>
              <a:spcBef>
                <a:spcPts val="1417"/>
              </a:spcBef>
            </a:pPr>
            <a:r>
              <a:rPr b="0" lang="en-IN" sz="1280" spc="-1" strike="noStrike">
                <a:solidFill>
                  <a:srgbClr val="000000"/>
                </a:solidFill>
                <a:latin typeface="Arial"/>
                <a:ea typeface="Arial"/>
              </a:rPr>
              <a:t>         </a:t>
            </a:r>
            <a:r>
              <a:rPr b="0" lang="en-IN" sz="1280" spc="-1" strike="noStrike">
                <a:solidFill>
                  <a:srgbClr val="000000"/>
                </a:solidFill>
                <a:latin typeface="Arial"/>
                <a:ea typeface="Arial"/>
              </a:rPr>
              <a:t>Devices”, Retrieved on 5 August</a:t>
            </a:r>
            <a:endParaRPr b="0" lang="en-IN" sz="1280" spc="-1" strike="noStrike">
              <a:latin typeface="Arial"/>
            </a:endParaRPr>
          </a:p>
          <a:p>
            <a:pPr>
              <a:lnSpc>
                <a:spcPct val="100000"/>
              </a:lnSpc>
              <a:spcBef>
                <a:spcPts val="1417"/>
              </a:spcBef>
            </a:pPr>
            <a:r>
              <a:rPr b="0" lang="en-IN" sz="1280" spc="-1" strike="noStrike">
                <a:solidFill>
                  <a:srgbClr val="000000"/>
                </a:solidFill>
                <a:latin typeface="Arial"/>
                <a:ea typeface="Arial"/>
              </a:rPr>
              <a:t>        </a:t>
            </a:r>
            <a:r>
              <a:rPr b="0" lang="en-IN" sz="1280" spc="-1" strike="noStrike">
                <a:solidFill>
                  <a:srgbClr val="000000"/>
                </a:solidFill>
                <a:latin typeface="Arial"/>
                <a:ea typeface="Arial"/>
              </a:rPr>
              <a:t>7.Digital Rebar, Retrieved on 24 October, 2019</a:t>
            </a:r>
            <a:endParaRPr b="0" lang="en-IN" sz="1280" spc="-1" strike="noStrike">
              <a:latin typeface="Arial"/>
            </a:endParaRPr>
          </a:p>
          <a:p>
            <a:pPr>
              <a:lnSpc>
                <a:spcPct val="100000"/>
              </a:lnSpc>
              <a:spcBef>
                <a:spcPts val="1417"/>
              </a:spcBef>
            </a:pPr>
            <a:r>
              <a:rPr b="0" lang="en-IN" sz="1280" spc="-1" strike="noStrike">
                <a:solidFill>
                  <a:srgbClr val="000000"/>
                </a:solidFill>
                <a:latin typeface="Arial"/>
                <a:ea typeface="Arial"/>
              </a:rPr>
              <a:t>        </a:t>
            </a:r>
            <a:r>
              <a:rPr b="0" lang="en-IN" sz="1280" spc="-1" strike="noStrike">
                <a:solidFill>
                  <a:srgbClr val="000000"/>
                </a:solidFill>
                <a:latin typeface="Arial"/>
                <a:ea typeface="Arial"/>
              </a:rPr>
              <a:t>8.ISO 25000, “ISO/IEC 25010”, Retrieved on 30 September,</a:t>
            </a:r>
            <a:endParaRPr b="0" lang="en-IN" sz="128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838080" y="365040"/>
            <a:ext cx="10513800" cy="1323720"/>
          </a:xfrm>
          <a:prstGeom prst="rect">
            <a:avLst/>
          </a:prstGeom>
          <a:noFill/>
          <a:ln>
            <a:noFill/>
          </a:ln>
        </p:spPr>
        <p:style>
          <a:lnRef idx="0"/>
          <a:fillRef idx="0"/>
          <a:effectRef idx="0"/>
          <a:fontRef idx="minor"/>
        </p:style>
      </p:sp>
      <p:sp>
        <p:nvSpPr>
          <p:cNvPr id="219"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9.Openstack, “Attaching physical PCI devices to guests”, Retrieved on 5 August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Arial"/>
              </a:rPr>
              <a:t>10.Oracle, “Virtual Box”, Retrieved on 5 August, 2019.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8" name="Table 1"/>
          <p:cNvGraphicFramePr/>
          <p:nvPr/>
        </p:nvGraphicFramePr>
        <p:xfrm>
          <a:off x="159840" y="200880"/>
          <a:ext cx="12014280" cy="6543000"/>
        </p:xfrm>
        <a:graphic>
          <a:graphicData uri="http://schemas.openxmlformats.org/drawingml/2006/table">
            <a:tbl>
              <a:tblPr/>
              <a:tblGrid>
                <a:gridCol w="808920"/>
                <a:gridCol w="1971000"/>
                <a:gridCol w="1238040"/>
                <a:gridCol w="1409400"/>
                <a:gridCol w="3580920"/>
                <a:gridCol w="3006000"/>
              </a:tblGrid>
              <a:tr h="570240">
                <a:tc>
                  <a:txBody>
                    <a:bodyPr>
                      <a:noAutofit/>
                    </a:bodyPr>
                    <a:p>
                      <a:pPr>
                        <a:lnSpc>
                          <a:spcPct val="100000"/>
                        </a:lnSpc>
                      </a:pPr>
                      <a:r>
                        <a:rPr b="1" lang="en-IN" sz="1800" spc="-1" strike="noStrike">
                          <a:solidFill>
                            <a:srgbClr val="ffffff"/>
                          </a:solidFill>
                          <a:latin typeface="Arial"/>
                          <a:ea typeface="Arial"/>
                        </a:rPr>
                        <a:t> </a:t>
                      </a:r>
                      <a:r>
                        <a:rPr b="1" lang="en-IN" sz="1800" spc="-1" strike="noStrike">
                          <a:solidFill>
                            <a:srgbClr val="ffffff"/>
                          </a:solidFill>
                          <a:latin typeface="Arial"/>
                          <a:ea typeface="Arial"/>
                        </a:rPr>
                        <a:t>S.NO</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TITLE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YEAR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AUTHOR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DESCRIPTION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Arial"/>
                          <a:ea typeface="Arial"/>
                        </a:rPr>
                        <a:t>            </a:t>
                      </a:r>
                      <a:r>
                        <a:rPr b="1" lang="en-IN" sz="1800" spc="-1" strike="noStrike">
                          <a:solidFill>
                            <a:srgbClr val="ffffff"/>
                          </a:solidFill>
                          <a:latin typeface="Arial"/>
                          <a:ea typeface="Arial"/>
                        </a:rPr>
                        <a:t>DRAWBACKS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r>
              <a:tr h="5973120">
                <a:tc>
                  <a:txBody>
                    <a:bodyPr>
                      <a:noAutofit/>
                    </a:bodyPr>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3</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Arial"/>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Arial"/>
                        </a:rPr>
                        <a:t> </a:t>
                      </a:r>
                      <a:endParaRPr b="0" lang="en-IN" sz="1800" spc="-1" strike="noStrike">
                        <a:latin typeface="Arial"/>
                      </a:endParaRPr>
                    </a:p>
                    <a:p>
                      <a:pPr>
                        <a:lnSpc>
                          <a:spcPct val="100000"/>
                        </a:lnSpc>
                      </a:pPr>
                      <a:r>
                        <a:rPr b="0" lang="en-IN" sz="1800" spc="-1" strike="noStrike">
                          <a:solidFill>
                            <a:srgbClr val="000000"/>
                          </a:solidFill>
                          <a:latin typeface="Arial"/>
                          <a:ea typeface="Arial"/>
                        </a:rPr>
                        <a:t>4</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ddd5"/>
                    </a:solidFill>
                  </a:tcPr>
                </a:tc>
                <a:tc>
                  <a:txBody>
                    <a:bodyPr>
                      <a:noAutofit/>
                    </a:bodyPr>
                    <a:p>
                      <a:pPr>
                        <a:lnSpc>
                          <a:spcPct val="164000"/>
                        </a:lnSpc>
                      </a:pPr>
                      <a:r>
                        <a:rPr b="0" lang="en-IN" sz="1400" spc="-1" strike="noStrike">
                          <a:solidFill>
                            <a:srgbClr val="000000"/>
                          </a:solidFill>
                          <a:latin typeface="Arial"/>
                          <a:ea typeface="Arial"/>
                        </a:rPr>
                        <a:t>Juniper Networks, “Junos OS Overview”</a:t>
                      </a: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r>
                        <a:rPr b="0" lang="en-IN" sz="1400" spc="-1" strike="noStrike">
                          <a:solidFill>
                            <a:srgbClr val="000000"/>
                          </a:solidFill>
                          <a:latin typeface="Arial"/>
                          <a:ea typeface="Arial"/>
                        </a:rPr>
                        <a:t>The Linux Foundation Projects, “Xen project”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ddd5"/>
                    </a:solidFill>
                  </a:tcPr>
                </a:tc>
                <a:tc>
                  <a:txBody>
                    <a:bodyPr>
                      <a:noAutofit/>
                    </a:bodyPr>
                    <a:p>
                      <a:pPr>
                        <a:lnSpc>
                          <a:spcPct val="164000"/>
                        </a:lnSpc>
                      </a:pPr>
                      <a:r>
                        <a:rPr b="0" lang="en-IN" sz="1400" spc="-1" strike="noStrike">
                          <a:solidFill>
                            <a:srgbClr val="000000"/>
                          </a:solidFill>
                          <a:latin typeface="Arial"/>
                          <a:ea typeface="Arial"/>
                        </a:rPr>
                        <a:t>Retrieved on 5 August, 2019</a:t>
                      </a: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Retrieved on 5 August, 2019</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ddd5"/>
                    </a:solidFill>
                  </a:tcPr>
                </a:tc>
                <a:tc>
                  <a:txBody>
                    <a:bodyPr>
                      <a:noAutofit/>
                    </a:bodyPr>
                    <a:p>
                      <a:pPr>
                        <a:lnSpc>
                          <a:spcPct val="164000"/>
                        </a:lnSpc>
                      </a:pPr>
                      <a:r>
                        <a:rPr b="0" lang="en-IN" sz="1400" spc="-1" strike="noStrike">
                          <a:solidFill>
                            <a:srgbClr val="000000"/>
                          </a:solidFill>
                          <a:latin typeface="Arial"/>
                          <a:ea typeface="Arial"/>
                        </a:rPr>
                        <a:t>Junos OS Overview</a:t>
                      </a: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endParaRPr b="0" lang="en-IN" sz="1400" spc="-1" strike="noStrike">
                        <a:latin typeface="Arial"/>
                      </a:endParaRPr>
                    </a:p>
                    <a:p>
                      <a:pPr>
                        <a:lnSpc>
                          <a:spcPct val="164000"/>
                        </a:lnSpc>
                      </a:pPr>
                      <a:r>
                        <a:rPr b="0" lang="en-IN" sz="1400" spc="-1" strike="noStrike">
                          <a:solidFill>
                            <a:srgbClr val="000000"/>
                          </a:solidFill>
                          <a:latin typeface="Arial"/>
                          <a:ea typeface="Arial"/>
                        </a:rPr>
                        <a:t>Linux Foundation</a:t>
                      </a:r>
                      <a:endParaRPr b="0" lang="en-IN" sz="1400" spc="-1" strike="noStrike">
                        <a:latin typeface="Arial"/>
                      </a:endParaRPr>
                    </a:p>
                    <a:p>
                      <a:pPr>
                        <a:lnSpc>
                          <a:spcPct val="164000"/>
                        </a:lnSpc>
                      </a:pP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ddd5"/>
                    </a:solidFill>
                  </a:tcPr>
                </a:tc>
                <a:tc>
                  <a:txBody>
                    <a:bodyPr>
                      <a:noAutofit/>
                    </a:bodyPr>
                    <a:p>
                      <a:pPr>
                        <a:lnSpc>
                          <a:spcPct val="164000"/>
                        </a:lnSpc>
                      </a:pPr>
                      <a:r>
                        <a:rPr b="1" lang="en-IN" sz="1000" spc="-1" strike="noStrike">
                          <a:solidFill>
                            <a:srgbClr val="595959"/>
                          </a:solidFill>
                          <a:latin typeface="Arial"/>
                          <a:ea typeface="Arial"/>
                        </a:rPr>
                        <a:t>Junos OS for the cloud provides a flexible, disaggregated consumption model for network applications. Lightweight, feature-packed, standalone Junos OS is delivered in a Docker container that runs on Linux, allowing you to modularize networking applications and distribute them across a virtual environment. Its open APIs enable third-party application integration. By packaging Junos applications as a Docker container, service providers, cloud operators, and enterprises can deploy Junos container applications in server-based environments to address their unique requirements.</a:t>
                      </a:r>
                      <a:endParaRPr b="0" lang="en-IN" sz="1000" spc="-1" strike="noStrike">
                        <a:latin typeface="Arial"/>
                      </a:endParaRPr>
                    </a:p>
                    <a:p>
                      <a:pPr>
                        <a:lnSpc>
                          <a:spcPct val="164000"/>
                        </a:lnSpc>
                      </a:pPr>
                      <a:endParaRPr b="0" lang="en-IN" sz="1000" spc="-1" strike="noStrike">
                        <a:latin typeface="Arial"/>
                      </a:endParaRPr>
                    </a:p>
                    <a:p>
                      <a:pPr>
                        <a:lnSpc>
                          <a:spcPct val="164000"/>
                        </a:lnSpc>
                      </a:pPr>
                      <a:r>
                        <a:rPr b="1" lang="en-IN" sz="1250" spc="-1" strike="noStrike">
                          <a:solidFill>
                            <a:srgbClr val="676767"/>
                          </a:solidFill>
                          <a:latin typeface="Roboto"/>
                          <a:ea typeface="Roboto"/>
                        </a:rPr>
                        <a:t>Xen Project has led the charge into the area of Unikernels, also called </a:t>
                      </a:r>
                      <a:r>
                        <a:rPr b="1" lang="en-IN" sz="1250" spc="-1" strike="noStrike" u="sng">
                          <a:solidFill>
                            <a:srgbClr val="0000ff"/>
                          </a:solidFill>
                          <a:uFillTx/>
                          <a:latin typeface="Roboto"/>
                          <a:ea typeface="Roboto"/>
                          <a:hlinkClick r:id="rId1"/>
                        </a:rPr>
                        <a:t>cloud operating systems</a:t>
                      </a:r>
                      <a:r>
                        <a:rPr b="1" lang="en-IN" sz="1250" spc="-1" strike="noStrike">
                          <a:solidFill>
                            <a:srgbClr val="676767"/>
                          </a:solidFill>
                          <a:latin typeface="Roboto"/>
                          <a:ea typeface="Roboto"/>
                        </a:rPr>
                        <a:t>. These lightweight, special-purpose operating systems are not meant to run on hardware. Rather, they are designed for producing small VMs which can populate massive clouds with minimal hardware.</a:t>
                      </a:r>
                      <a:endParaRPr b="0" lang="en-IN" sz="1250" spc="-1" strike="noStrike">
                        <a:latin typeface="Arial"/>
                      </a:endParaRPr>
                    </a:p>
                    <a:p>
                      <a:pPr>
                        <a:lnSpc>
                          <a:spcPct val="164000"/>
                        </a:lnSpc>
                      </a:pPr>
                      <a:endParaRPr b="0" lang="en-IN" sz="1250" spc="-1" strike="noStrike">
                        <a:latin typeface="Arial"/>
                      </a:endParaRPr>
                    </a:p>
                    <a:p>
                      <a:pPr>
                        <a:lnSpc>
                          <a:spcPct val="164000"/>
                        </a:lnSpc>
                      </a:pPr>
                      <a:endParaRPr b="0" lang="en-IN" sz="125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ddd5"/>
                    </a:solidFill>
                  </a:tcPr>
                </a:tc>
                <a:tc>
                  <a:txBody>
                    <a:bodyPr>
                      <a:noAutofit/>
                    </a:bodyPr>
                    <a:p>
                      <a:pPr>
                        <a:lnSpc>
                          <a:spcPct val="100000"/>
                        </a:lnSpc>
                      </a:pPr>
                      <a:r>
                        <a:rPr b="0" lang="en-IN" sz="1400" spc="-1" strike="noStrike">
                          <a:solidFill>
                            <a:srgbClr val="222222"/>
                          </a:solidFill>
                          <a:latin typeface="Arial"/>
                          <a:ea typeface="Arial"/>
                        </a:rPr>
                        <a:t>High costs.</a:t>
                      </a:r>
                      <a:endParaRPr b="0" lang="en-IN" sz="1400" spc="-1" strike="noStrike">
                        <a:latin typeface="Arial"/>
                      </a:endParaRPr>
                    </a:p>
                    <a:p>
                      <a:pPr>
                        <a:lnSpc>
                          <a:spcPct val="100000"/>
                        </a:lnSpc>
                      </a:pPr>
                      <a:r>
                        <a:rPr b="0" lang="en-IN" sz="1400" spc="-1" strike="noStrike">
                          <a:solidFill>
                            <a:srgbClr val="222222"/>
                          </a:solidFill>
                          <a:latin typeface="Arial"/>
                          <a:ea typeface="Arial"/>
                        </a:rPr>
                        <a:t>Complicated configuration.</a:t>
                      </a:r>
                      <a:endParaRPr b="0" lang="en-IN" sz="1400" spc="-1" strike="noStrike">
                        <a:latin typeface="Arial"/>
                      </a:endParaRPr>
                    </a:p>
                    <a:p>
                      <a:pPr>
                        <a:lnSpc>
                          <a:spcPct val="100000"/>
                        </a:lnSpc>
                      </a:pPr>
                      <a:r>
                        <a:rPr b="0" lang="en-IN" sz="1400" spc="-1" strike="noStrike">
                          <a:solidFill>
                            <a:srgbClr val="222222"/>
                          </a:solidFill>
                          <a:latin typeface="Arial"/>
                          <a:ea typeface="Arial"/>
                        </a:rPr>
                        <a:t>Hardware design results in slower backbone routing speeds.</a:t>
                      </a:r>
                      <a:endParaRPr b="0" lang="en-IN" sz="1400" spc="-1" strike="noStrike">
                        <a:latin typeface="Arial"/>
                      </a:endParaRPr>
                    </a:p>
                    <a:p>
                      <a:pPr>
                        <a:lnSpc>
                          <a:spcPct val="100000"/>
                        </a:lnSpc>
                      </a:pPr>
                      <a:r>
                        <a:rPr b="0" lang="en-IN" sz="1400" spc="-1" strike="noStrike">
                          <a:solidFill>
                            <a:srgbClr val="222222"/>
                          </a:solidFill>
                          <a:latin typeface="Arial"/>
                          <a:ea typeface="Arial"/>
                        </a:rPr>
                        <a:t>Proprietary implementation of networking standards can lead to vendor lock-in.</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700" spc="-1" strike="noStrike">
                          <a:solidFill>
                            <a:srgbClr val="000000"/>
                          </a:solidFill>
                          <a:latin typeface="Arial"/>
                          <a:ea typeface="Arial"/>
                        </a:rPr>
                        <a:t> </a:t>
                      </a:r>
                      <a:r>
                        <a:rPr b="0" lang="en-IN" sz="1700" spc="-1" strike="noStrike">
                          <a:solidFill>
                            <a:srgbClr val="000000"/>
                          </a:solidFill>
                          <a:latin typeface="Arial"/>
                          <a:ea typeface="Arial"/>
                        </a:rPr>
                        <a:t>less security, more attack surface. Even more attack surface than vSphere.</a:t>
                      </a:r>
                      <a:endParaRPr b="0" lang="en-IN" sz="1700" spc="-1" strike="noStrike">
                        <a:latin typeface="Arial"/>
                      </a:endParaRPr>
                    </a:p>
                    <a:p>
                      <a:pPr>
                        <a:lnSpc>
                          <a:spcPct val="100000"/>
                        </a:lnSpc>
                      </a:pPr>
                      <a:endParaRPr b="0" lang="en-IN" sz="17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ddd5"/>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9" name="Table 1"/>
          <p:cNvGraphicFramePr/>
          <p:nvPr/>
        </p:nvGraphicFramePr>
        <p:xfrm>
          <a:off x="71640" y="62640"/>
          <a:ext cx="12060720" cy="7546320"/>
        </p:xfrm>
        <a:graphic>
          <a:graphicData uri="http://schemas.openxmlformats.org/drawingml/2006/table">
            <a:tbl>
              <a:tblPr/>
              <a:tblGrid>
                <a:gridCol w="995040"/>
                <a:gridCol w="1487520"/>
                <a:gridCol w="959040"/>
                <a:gridCol w="1353600"/>
                <a:gridCol w="3943800"/>
                <a:gridCol w="3321720"/>
              </a:tblGrid>
              <a:tr h="347760">
                <a:tc>
                  <a:txBody>
                    <a:bodyPr>
                      <a:noAutofit/>
                    </a:bodyPr>
                    <a:p>
                      <a:pPr>
                        <a:lnSpc>
                          <a:spcPct val="100000"/>
                        </a:lnSpc>
                      </a:pPr>
                      <a:r>
                        <a:rPr b="1" lang="en-IN" sz="1800" spc="-1" strike="noStrike">
                          <a:solidFill>
                            <a:srgbClr val="ffffff"/>
                          </a:solidFill>
                          <a:latin typeface="Arial"/>
                          <a:ea typeface="Arial"/>
                        </a:rPr>
                        <a:t>  </a:t>
                      </a:r>
                      <a:r>
                        <a:rPr b="1" lang="en-IN" sz="1800" spc="-1" strike="noStrike">
                          <a:solidFill>
                            <a:srgbClr val="ffffff"/>
                          </a:solidFill>
                          <a:latin typeface="Arial"/>
                          <a:ea typeface="Arial"/>
                        </a:rPr>
                        <a:t>S.NO</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TITLE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YEAR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AUTHOR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DESCRIPTION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Arial"/>
                          <a:ea typeface="Arial"/>
                        </a:rPr>
                        <a:t>               </a:t>
                      </a:r>
                      <a:r>
                        <a:rPr b="1" lang="en-IN" sz="1800" spc="-1" strike="noStrike">
                          <a:solidFill>
                            <a:srgbClr val="ffffff"/>
                          </a:solidFill>
                          <a:latin typeface="Arial"/>
                          <a:ea typeface="Arial"/>
                        </a:rPr>
                        <a:t>DRAWBACKS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r>
              <a:tr h="7198560">
                <a:tc>
                  <a:txBody>
                    <a:bodyPr>
                      <a:noAutofit/>
                    </a:bodyPr>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5</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Opensource.com, “What is Docker”</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Arial"/>
                        </a:rPr>
                        <a:t>Juniper Networks, “Understanding the OVSDB Protocol Running on Juniper Network</a:t>
                      </a:r>
                      <a:endParaRPr b="0" lang="en-IN" sz="1400" spc="-1" strike="noStrike">
                        <a:latin typeface="Arial"/>
                      </a:endParaRPr>
                    </a:p>
                    <a:p>
                      <a:pPr>
                        <a:lnSpc>
                          <a:spcPct val="100000"/>
                        </a:lnSpc>
                      </a:pPr>
                      <a:r>
                        <a:rPr b="0" lang="en-IN" sz="1400" spc="-1" strike="noStrike">
                          <a:solidFill>
                            <a:srgbClr val="000000"/>
                          </a:solidFill>
                          <a:latin typeface="Arial"/>
                          <a:ea typeface="Arial"/>
                        </a:rPr>
                        <a:t>Devices”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Retrieved on 5 August, 2019</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Arial"/>
                        </a:rPr>
                        <a:t>Retrieved on 5 August, 2019</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Opensource Docker</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Arial"/>
                        </a:rPr>
                        <a:t>Juniper Networks</a:t>
                      </a:r>
                      <a:endParaRPr b="0" lang="en-IN" sz="1400" spc="-1" strike="noStrike">
                        <a:latin typeface="Arial"/>
                      </a:endParaRPr>
                    </a:p>
                    <a:p>
                      <a:pPr>
                        <a:lnSpc>
                          <a:spcPct val="100000"/>
                        </a:lnSpc>
                      </a:pP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350" spc="-1" strike="noStrike" u="sng">
                          <a:solidFill>
                            <a:srgbClr val="0000ff"/>
                          </a:solidFill>
                          <a:uFillTx/>
                          <a:latin typeface="Arial"/>
                          <a:ea typeface="Arial"/>
                          <a:hlinkClick r:id="rId1"/>
                        </a:rPr>
                        <a:t>Docker</a:t>
                      </a:r>
                      <a:r>
                        <a:rPr b="0" lang="en-IN" sz="1350" spc="-1" strike="noStrike">
                          <a:solidFill>
                            <a:srgbClr val="444444"/>
                          </a:solidFill>
                          <a:latin typeface="Arial"/>
                          <a:ea typeface="Arial"/>
                        </a:rPr>
                        <a:t> is a tool designed to make it easier to create, deploy, and run applications by using containers. Containers allow a developer to package up an application with all of the parts it needs, such as libraries and other dependencies, and deploy it as one package. By doing so, thanks to the container, the developer can rest assured that the application will run on any other Linux machine regardless of any customized settings that machine might have that could differ from the machine used for writing and testing the code.</a:t>
                      </a:r>
                      <a:endParaRPr b="0" lang="en-IN" sz="1350" spc="-1" strike="noStrike">
                        <a:latin typeface="Arial"/>
                      </a:endParaRPr>
                    </a:p>
                    <a:p>
                      <a:pPr>
                        <a:lnSpc>
                          <a:spcPct val="100000"/>
                        </a:lnSpc>
                      </a:pPr>
                      <a:endParaRPr b="0" lang="en-IN" sz="1350" spc="-1" strike="noStrike">
                        <a:latin typeface="Arial"/>
                      </a:endParaRPr>
                    </a:p>
                    <a:p>
                      <a:pPr>
                        <a:lnSpc>
                          <a:spcPct val="115000"/>
                        </a:lnSpc>
                      </a:pPr>
                      <a:endParaRPr b="0" lang="en-IN" sz="1350" spc="-1" strike="noStrike">
                        <a:latin typeface="Arial"/>
                      </a:endParaRPr>
                    </a:p>
                    <a:p>
                      <a:pPr>
                        <a:lnSpc>
                          <a:spcPct val="115000"/>
                        </a:lnSpc>
                        <a:spcBef>
                          <a:spcPts val="1199"/>
                        </a:spcBef>
                      </a:pPr>
                      <a:r>
                        <a:rPr b="1" lang="en-IN" sz="1200" spc="-1" strike="noStrike">
                          <a:solidFill>
                            <a:srgbClr val="4d5259"/>
                          </a:solidFill>
                          <a:latin typeface="Arial"/>
                          <a:ea typeface="Arial"/>
                        </a:rPr>
                        <a:t>The Junos OS implementation of OVSDB includes an OVSDB server and an OVSDB client, both of which run on each Juniper Networks device that supports OVSDB.</a:t>
                      </a:r>
                      <a:endParaRPr b="0" lang="en-IN" sz="1200" spc="-1" strike="noStrike">
                        <a:latin typeface="Arial"/>
                      </a:endParaRPr>
                    </a:p>
                    <a:p>
                      <a:pPr>
                        <a:lnSpc>
                          <a:spcPct val="115000"/>
                        </a:lnSpc>
                        <a:spcBef>
                          <a:spcPts val="1199"/>
                        </a:spcBef>
                      </a:pPr>
                      <a:r>
                        <a:rPr b="1" lang="en-IN" sz="1200" spc="-1" strike="noStrike">
                          <a:solidFill>
                            <a:srgbClr val="4d5259"/>
                          </a:solidFill>
                          <a:latin typeface="Arial"/>
                          <a:ea typeface="Arial"/>
                        </a:rPr>
                        <a:t>The OVSDB server on a Juniper Networks device can communicate with an OVSDB client on an SDN controller. To establish a connection between a Juniper Networks device and an SDN controller, you must specify information about the SDN controller (IP address) and the connection (port over which the connection occurs and the communication protocol to be used) on each Juniper Networks device. After the configuration is successfully committed, the connection is established between the management port of the Juniper Networks device and the SDN controller port that you specify in the Junos OS configuration.</a:t>
                      </a:r>
                      <a:endParaRPr b="0" lang="en-IN" sz="1200" spc="-1" strike="noStrike">
                        <a:latin typeface="Arial"/>
                      </a:endParaRPr>
                    </a:p>
                    <a:p>
                      <a:pPr>
                        <a:lnSpc>
                          <a:spcPct val="100000"/>
                        </a:lnSpc>
                        <a:spcBef>
                          <a:spcPts val="1199"/>
                        </a:spcBef>
                      </a:pPr>
                      <a:endParaRPr b="0" lang="en-IN" sz="1200" spc="-1" strike="noStrike">
                        <a:latin typeface="Arial"/>
                      </a:endParaRPr>
                    </a:p>
                    <a:p>
                      <a:pPr>
                        <a:lnSpc>
                          <a:spcPct val="100000"/>
                        </a:lnSpc>
                      </a:pP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50000"/>
                        </a:lnSpc>
                      </a:pPr>
                      <a:r>
                        <a:rPr b="0" lang="en-IN" sz="1300" spc="-1" strike="noStrike">
                          <a:solidFill>
                            <a:srgbClr val="222222"/>
                          </a:solidFill>
                          <a:latin typeface="Arial"/>
                          <a:ea typeface="Arial"/>
                        </a:rPr>
                        <a:t>Containers don't run at bare-metal speeds. The container ecosystem is fractured. </a:t>
                      </a:r>
                      <a:endParaRPr b="0" lang="en-IN" sz="1300" spc="-1" strike="noStrike">
                        <a:latin typeface="Arial"/>
                      </a:endParaRPr>
                    </a:p>
                    <a:p>
                      <a:pPr>
                        <a:lnSpc>
                          <a:spcPct val="150000"/>
                        </a:lnSpc>
                        <a:spcBef>
                          <a:spcPts val="601"/>
                        </a:spcBef>
                      </a:pPr>
                      <a:r>
                        <a:rPr b="0" lang="en-IN" sz="1300" spc="-1" strike="noStrike">
                          <a:solidFill>
                            <a:srgbClr val="222222"/>
                          </a:solidFill>
                          <a:latin typeface="Arial"/>
                          <a:ea typeface="Arial"/>
                        </a:rPr>
                        <a:t>Persistent data storage is complicated. </a:t>
                      </a:r>
                      <a:endParaRPr b="0" lang="en-IN" sz="1300" spc="-1" strike="noStrike">
                        <a:latin typeface="Arial"/>
                      </a:endParaRPr>
                    </a:p>
                    <a:p>
                      <a:pPr>
                        <a:lnSpc>
                          <a:spcPct val="150000"/>
                        </a:lnSpc>
                        <a:spcBef>
                          <a:spcPts val="601"/>
                        </a:spcBef>
                      </a:pPr>
                      <a:r>
                        <a:rPr b="0" lang="en-IN" sz="1300" spc="-1" strike="noStrike">
                          <a:solidFill>
                            <a:srgbClr val="222222"/>
                          </a:solidFill>
                          <a:latin typeface="Arial"/>
                          <a:ea typeface="Arial"/>
                        </a:rPr>
                        <a:t>Graphical applications don't work well. </a:t>
                      </a:r>
                      <a:endParaRPr b="0" lang="en-IN" sz="1300" spc="-1" strike="noStrike">
                        <a:latin typeface="Arial"/>
                      </a:endParaRPr>
                    </a:p>
                    <a:p>
                      <a:pPr>
                        <a:lnSpc>
                          <a:spcPct val="150000"/>
                        </a:lnSpc>
                        <a:spcBef>
                          <a:spcPts val="601"/>
                        </a:spcBef>
                      </a:pPr>
                      <a:r>
                        <a:rPr b="0" lang="en-IN" sz="1300" spc="-1" strike="noStrike">
                          <a:solidFill>
                            <a:srgbClr val="222222"/>
                          </a:solidFill>
                          <a:latin typeface="Arial"/>
                          <a:ea typeface="Arial"/>
                        </a:rPr>
                        <a:t>Not all applications benefit from containers.</a:t>
                      </a:r>
                      <a:endParaRPr b="0" lang="en-IN" sz="1300" spc="-1" strike="noStrike">
                        <a:latin typeface="Arial"/>
                      </a:endParaRPr>
                    </a:p>
                    <a:p>
                      <a:pPr>
                        <a:lnSpc>
                          <a:spcPct val="100000"/>
                        </a:lnSpc>
                      </a:pPr>
                      <a:endParaRPr b="0" lang="en-IN" sz="1300" spc="-1" strike="noStrike">
                        <a:latin typeface="Arial"/>
                      </a:endParaRPr>
                    </a:p>
                    <a:p>
                      <a:pPr>
                        <a:lnSpc>
                          <a:spcPct val="100000"/>
                        </a:lnSpc>
                      </a:pPr>
                      <a:endParaRPr b="0" lang="en-IN" sz="1300" spc="-1" strike="noStrike">
                        <a:latin typeface="Arial"/>
                      </a:endParaRPr>
                    </a:p>
                    <a:p>
                      <a:pPr>
                        <a:lnSpc>
                          <a:spcPct val="100000"/>
                        </a:lnSpc>
                      </a:pPr>
                      <a:endParaRPr b="0" lang="en-IN" sz="1300" spc="-1" strike="noStrike">
                        <a:latin typeface="Arial"/>
                      </a:endParaRPr>
                    </a:p>
                    <a:p>
                      <a:pPr>
                        <a:lnSpc>
                          <a:spcPct val="100000"/>
                        </a:lnSpc>
                      </a:pPr>
                      <a:endParaRPr b="0" lang="en-IN" sz="1300" spc="-1" strike="noStrike">
                        <a:latin typeface="Arial"/>
                      </a:endParaRPr>
                    </a:p>
                    <a:p>
                      <a:pPr>
                        <a:lnSpc>
                          <a:spcPct val="100000"/>
                        </a:lnSpc>
                      </a:pPr>
                      <a:endParaRPr b="0" lang="en-IN" sz="1300" spc="-1" strike="noStrike">
                        <a:latin typeface="Arial"/>
                      </a:endParaRPr>
                    </a:p>
                    <a:p>
                      <a:pPr>
                        <a:lnSpc>
                          <a:spcPct val="100000"/>
                        </a:lnSpc>
                      </a:pPr>
                      <a:endParaRPr b="0" lang="en-IN" sz="1300" spc="-1" strike="noStrike">
                        <a:latin typeface="Arial"/>
                      </a:endParaRPr>
                    </a:p>
                    <a:p>
                      <a:pPr>
                        <a:lnSpc>
                          <a:spcPct val="100000"/>
                        </a:lnSpc>
                      </a:pPr>
                      <a:r>
                        <a:rPr b="0" lang="en-IN" sz="1400" spc="-1" strike="noStrike">
                          <a:solidFill>
                            <a:srgbClr val="000000"/>
                          </a:solidFill>
                          <a:latin typeface="Arial"/>
                          <a:ea typeface="Arial"/>
                        </a:rPr>
                        <a:t>Purchasing the network cabling and file servers can be expensive. Managing a large network is complicated, requires training and a network manager usually needs to be employed.</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0" name="Table 1"/>
          <p:cNvGraphicFramePr/>
          <p:nvPr/>
        </p:nvGraphicFramePr>
        <p:xfrm>
          <a:off x="71640" y="62640"/>
          <a:ext cx="12052080" cy="6492600"/>
        </p:xfrm>
        <a:graphic>
          <a:graphicData uri="http://schemas.openxmlformats.org/drawingml/2006/table">
            <a:tbl>
              <a:tblPr/>
              <a:tblGrid>
                <a:gridCol w="1156320"/>
                <a:gridCol w="1398240"/>
                <a:gridCol w="1021320"/>
                <a:gridCol w="1335600"/>
                <a:gridCol w="3639600"/>
                <a:gridCol w="3501000"/>
              </a:tblGrid>
              <a:tr h="420840">
                <a:tc>
                  <a:txBody>
                    <a:bodyPr>
                      <a:noAutofit/>
                    </a:bodyPr>
                    <a:p>
                      <a:pPr>
                        <a:lnSpc>
                          <a:spcPct val="100000"/>
                        </a:lnSpc>
                      </a:pPr>
                      <a:r>
                        <a:rPr b="1" lang="en-IN" sz="1800" spc="-1" strike="noStrike">
                          <a:solidFill>
                            <a:srgbClr val="ffffff"/>
                          </a:solidFill>
                          <a:latin typeface="Arial"/>
                          <a:ea typeface="Arial"/>
                        </a:rPr>
                        <a:t>  </a:t>
                      </a:r>
                      <a:r>
                        <a:rPr b="1" lang="en-IN" sz="1800" spc="-1" strike="noStrike">
                          <a:solidFill>
                            <a:srgbClr val="ffffff"/>
                          </a:solidFill>
                          <a:latin typeface="Arial"/>
                          <a:ea typeface="Arial"/>
                        </a:rPr>
                        <a:t>S.NO</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TITLE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YEAR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AUTHOR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DESCRIPTION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Arial"/>
                          <a:ea typeface="Arial"/>
                        </a:rPr>
                        <a:t>                </a:t>
                      </a:r>
                      <a:r>
                        <a:rPr b="1" lang="en-IN" sz="1800" spc="-1" strike="noStrike">
                          <a:solidFill>
                            <a:srgbClr val="ffffff"/>
                          </a:solidFill>
                          <a:latin typeface="Arial"/>
                          <a:ea typeface="Arial"/>
                        </a:rPr>
                        <a:t>DRAWBACKS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r>
              <a:tr h="6072120">
                <a:tc>
                  <a:txBody>
                    <a:bodyPr>
                      <a:noAutofit/>
                    </a:bodyPr>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7</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Digital Rebar</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Arial"/>
                        </a:rPr>
                        <a:t>ISO 25000, “ISO/IEC 25010”</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Retrieved on 24 October, 2019</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Arial"/>
                        </a:rPr>
                        <a:t>Retrieved on 30 September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Rackn Digital Rebar</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Arial"/>
                        </a:rPr>
                        <a:t>ISO Standard Overview</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15000"/>
                        </a:lnSpc>
                      </a:pPr>
                      <a:r>
                        <a:rPr b="1" lang="en-IN" sz="1250" spc="-1" strike="noStrike">
                          <a:solidFill>
                            <a:srgbClr val="777777"/>
                          </a:solidFill>
                          <a:latin typeface="Arial"/>
                          <a:ea typeface="Arial"/>
                        </a:rPr>
                        <a:t>Digital Rebar is self-contained software that runs entirely inside your network. The extensible architecture pulls reusable modules from the our IaC catalog. This allows you to plug in API-integrations &amp; user-extendable workflows that orchestrate multi-vendor infrastructure, giving you cloud-like flexibility. All together, Digital Rebar creates a single control API for your bare metal, virtual, and cloud infrastructur</a:t>
                      </a:r>
                      <a:r>
                        <a:rPr b="0" lang="en-IN" sz="1050" spc="-1" strike="noStrike">
                          <a:solidFill>
                            <a:srgbClr val="777777"/>
                          </a:solidFill>
                          <a:latin typeface="Arial"/>
                          <a:ea typeface="Arial"/>
                        </a:rPr>
                        <a:t>e.</a:t>
                      </a:r>
                      <a:endParaRPr b="0" lang="en-IN" sz="1050" spc="-1" strike="noStrike">
                        <a:latin typeface="Arial"/>
                      </a:endParaRPr>
                    </a:p>
                    <a:p>
                      <a:pPr>
                        <a:lnSpc>
                          <a:spcPct val="100000"/>
                        </a:lnSpc>
                        <a:spcBef>
                          <a:spcPts val="1500"/>
                        </a:spcBef>
                      </a:pPr>
                      <a:endParaRPr b="0" lang="en-IN" sz="1050" spc="-1" strike="noStrike">
                        <a:latin typeface="Arial"/>
                      </a:endParaRPr>
                    </a:p>
                    <a:p>
                      <a:pPr>
                        <a:lnSpc>
                          <a:spcPct val="115000"/>
                        </a:lnSpc>
                      </a:pPr>
                      <a:r>
                        <a:rPr b="1" lang="en-IN" sz="1250" spc="-1" strike="noStrike">
                          <a:solidFill>
                            <a:srgbClr val="444444"/>
                          </a:solidFill>
                          <a:latin typeface="Arial"/>
                          <a:ea typeface="Arial"/>
                        </a:rPr>
                        <a:t>The quality model is the cornerstone of a product quality evaluation system. The quality model determines which quality characteristics will be taken into account when evaluating the properties of a </a:t>
                      </a:r>
                      <a:r>
                        <a:rPr b="1" lang="en-IN" sz="1250" spc="-1" strike="noStrike" u="sng">
                          <a:solidFill>
                            <a:srgbClr val="0000ff"/>
                          </a:solidFill>
                          <a:uFillTx/>
                          <a:latin typeface="Arial"/>
                          <a:ea typeface="Arial"/>
                          <a:hlinkClick r:id="rId1"/>
                        </a:rPr>
                        <a:t>software product</a:t>
                      </a:r>
                      <a:r>
                        <a:rPr b="1" lang="en-IN" sz="1250" spc="-1" strike="noStrike">
                          <a:solidFill>
                            <a:srgbClr val="444444"/>
                          </a:solidFill>
                          <a:latin typeface="Arial"/>
                          <a:ea typeface="Arial"/>
                        </a:rPr>
                        <a:t>.</a:t>
                      </a:r>
                      <a:endParaRPr b="0" lang="en-IN" sz="1250" spc="-1" strike="noStrike">
                        <a:latin typeface="Arial"/>
                      </a:endParaRPr>
                    </a:p>
                    <a:p>
                      <a:pPr>
                        <a:lnSpc>
                          <a:spcPct val="115000"/>
                        </a:lnSpc>
                        <a:spcBef>
                          <a:spcPts val="799"/>
                        </a:spcBef>
                      </a:pPr>
                      <a:r>
                        <a:rPr b="1" lang="en-IN" sz="1250" spc="-1" strike="noStrike">
                          <a:solidFill>
                            <a:srgbClr val="444444"/>
                          </a:solidFill>
                          <a:latin typeface="Arial"/>
                          <a:ea typeface="Arial"/>
                        </a:rPr>
                        <a:t>The quality of a system is the degree to which the system satisfies the stated and implied needs of its various stakeholders, and thus provides value. Those stakeholders' needs (functionality, performance, security, maintainability, etc.) are precisely what is represented in the quality model, which categorizes the product quality into characteristics and sub-characteristics.</a:t>
                      </a:r>
                      <a:endParaRPr b="0" lang="en-IN" sz="1250" spc="-1" strike="noStrike">
                        <a:latin typeface="Arial"/>
                      </a:endParaRPr>
                    </a:p>
                    <a:p>
                      <a:pPr>
                        <a:lnSpc>
                          <a:spcPct val="100000"/>
                        </a:lnSpc>
                        <a:spcBef>
                          <a:spcPts val="799"/>
                        </a:spcBef>
                      </a:pPr>
                      <a:endParaRPr b="0" lang="en-IN" sz="1250" spc="-1" strike="noStrike">
                        <a:latin typeface="Arial"/>
                      </a:endParaRPr>
                    </a:p>
                    <a:p>
                      <a:pPr>
                        <a:lnSpc>
                          <a:spcPct val="100000"/>
                        </a:lnSpc>
                      </a:pPr>
                      <a:endParaRPr b="0" lang="en-IN" sz="12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50000"/>
                        </a:lnSpc>
                      </a:pPr>
                      <a:r>
                        <a:rPr b="0" lang="en-IN" sz="1350" spc="-1" strike="noStrike">
                          <a:solidFill>
                            <a:srgbClr val="3c4043"/>
                          </a:solidFill>
                          <a:latin typeface="Roboto"/>
                          <a:ea typeface="Roboto"/>
                        </a:rPr>
                        <a:t>Rusting and exposed </a:t>
                      </a:r>
                      <a:r>
                        <a:rPr b="1" lang="en-IN" sz="1350" spc="-1" strike="noStrike">
                          <a:solidFill>
                            <a:srgbClr val="3c4043"/>
                          </a:solidFill>
                          <a:latin typeface="Roboto"/>
                          <a:ea typeface="Roboto"/>
                        </a:rPr>
                        <a:t>rebar</a:t>
                      </a:r>
                      <a:r>
                        <a:rPr b="0" lang="en-IN" sz="1350" spc="-1" strike="noStrike">
                          <a:solidFill>
                            <a:srgbClr val="3c4043"/>
                          </a:solidFill>
                          <a:latin typeface="Roboto"/>
                          <a:ea typeface="Roboto"/>
                        </a:rPr>
                        <a:t> can reduce the structural strength of </a:t>
                      </a:r>
                      <a:r>
                        <a:rPr b="1" lang="en-IN" sz="1350" spc="-1" strike="noStrike">
                          <a:solidFill>
                            <a:srgbClr val="3c4043"/>
                          </a:solidFill>
                          <a:latin typeface="Roboto"/>
                          <a:ea typeface="Roboto"/>
                        </a:rPr>
                        <a:t>concrete</a:t>
                      </a:r>
                      <a:r>
                        <a:rPr b="0" lang="en-IN" sz="1350" spc="-1" strike="noStrike">
                          <a:solidFill>
                            <a:srgbClr val="3c4043"/>
                          </a:solidFill>
                          <a:latin typeface="Roboto"/>
                          <a:ea typeface="Roboto"/>
                        </a:rPr>
                        <a:t>; resulting in cracks, weaken foundations and slabs, as well as leaks in basement walls</a:t>
                      </a:r>
                      <a:r>
                        <a:rPr b="0" lang="en-IN" sz="1050" spc="-1" strike="noStrike">
                          <a:solidFill>
                            <a:srgbClr val="3c4043"/>
                          </a:solidFill>
                          <a:latin typeface="Roboto"/>
                          <a:ea typeface="Roboto"/>
                        </a:rPr>
                        <a:t>.</a:t>
                      </a:r>
                      <a:endParaRPr b="0" lang="en-IN" sz="1050" spc="-1" strike="noStrike">
                        <a:latin typeface="Arial"/>
                      </a:endParaRPr>
                    </a:p>
                    <a:p>
                      <a:pPr>
                        <a:lnSpc>
                          <a:spcPct val="100000"/>
                        </a:lnSpc>
                      </a:pPr>
                      <a:endParaRPr b="0" lang="en-IN" sz="1050" spc="-1" strike="noStrike">
                        <a:latin typeface="Arial"/>
                      </a:endParaRPr>
                    </a:p>
                    <a:p>
                      <a:pPr>
                        <a:lnSpc>
                          <a:spcPct val="100000"/>
                        </a:lnSpc>
                      </a:pPr>
                      <a:endParaRPr b="0" lang="en-IN" sz="1050" spc="-1" strike="noStrike">
                        <a:latin typeface="Arial"/>
                      </a:endParaRPr>
                    </a:p>
                    <a:p>
                      <a:pPr>
                        <a:lnSpc>
                          <a:spcPct val="100000"/>
                        </a:lnSpc>
                      </a:pPr>
                      <a:endParaRPr b="0" lang="en-IN" sz="1050" spc="-1" strike="noStrike">
                        <a:latin typeface="Arial"/>
                      </a:endParaRPr>
                    </a:p>
                    <a:p>
                      <a:pPr>
                        <a:lnSpc>
                          <a:spcPct val="100000"/>
                        </a:lnSpc>
                      </a:pPr>
                      <a:endParaRPr b="0" lang="en-IN" sz="1050" spc="-1" strike="noStrike">
                        <a:latin typeface="Arial"/>
                      </a:endParaRPr>
                    </a:p>
                    <a:p>
                      <a:pPr>
                        <a:lnSpc>
                          <a:spcPct val="100000"/>
                        </a:lnSpc>
                      </a:pPr>
                      <a:r>
                        <a:rPr b="0" lang="en-IN" sz="1400" spc="-1" strike="noStrike">
                          <a:solidFill>
                            <a:srgbClr val="000000"/>
                          </a:solidFill>
                          <a:latin typeface="Arial"/>
                          <a:ea typeface="Arial"/>
                        </a:rPr>
                        <a:t>Self-Discovered Weaknesses. The Weaknesses Discovered by other Researchers.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r>
            </a:tbl>
          </a:graphicData>
        </a:graphic>
      </p:graphicFrame>
      <p:graphicFrame>
        <p:nvGraphicFramePr>
          <p:cNvPr id="161" name="Table 2"/>
          <p:cNvGraphicFramePr/>
          <p:nvPr/>
        </p:nvGraphicFramePr>
        <p:xfrm>
          <a:off x="8282880" y="-572760"/>
          <a:ext cx="12057840" cy="403920"/>
        </p:xfrm>
        <a:graphic>
          <a:graphicData uri="http://schemas.openxmlformats.org/drawingml/2006/table">
            <a:tbl>
              <a:tblPr/>
              <a:tblGrid>
                <a:gridCol w="723600"/>
                <a:gridCol w="11334600"/>
              </a:tblGrid>
              <a:tr h="403920">
                <a:tc>
                  <a:tcPr marL="91080" marR="91080">
                    <a:noFill/>
                  </a:tcPr>
                </a:tc>
                <a:tc>
                  <a:txBody>
                    <a:bodyPr lIns="90720" rIns="90720">
                      <a:noAutofit/>
                    </a:bodyPr>
                    <a:p>
                      <a:pPr>
                        <a:lnSpc>
                          <a:spcPct val="136000"/>
                        </a:lnSpc>
                      </a:pPr>
                      <a:r>
                        <a:rPr b="0" lang="en-IN" sz="1100" spc="-1" strike="noStrike">
                          <a:solidFill>
                            <a:srgbClr val="5f6368"/>
                          </a:solidFill>
                          <a:latin typeface="Roboto"/>
                          <a:ea typeface="Roboto"/>
                        </a:rPr>
                        <a:t>ReplyForward</a:t>
                      </a:r>
                      <a:endParaRPr b="0" lang="en-IN" sz="1100" spc="-1" strike="noStrike">
                        <a:latin typeface="Arial"/>
                      </a:endParaRPr>
                    </a:p>
                  </a:txBody>
                  <a:tcPr marL="90720" marR="90720">
                    <a:noFill/>
                  </a:tcPr>
                </a:tc>
              </a:tr>
            </a:tbl>
          </a:graphicData>
        </a:graphic>
      </p:graphicFrame>
      <p:graphicFrame>
        <p:nvGraphicFramePr>
          <p:cNvPr id="162" name="Table 3"/>
          <p:cNvGraphicFramePr/>
          <p:nvPr/>
        </p:nvGraphicFramePr>
        <p:xfrm>
          <a:off x="8444160" y="-438120"/>
          <a:ext cx="12057840" cy="403920"/>
        </p:xfrm>
        <a:graphic>
          <a:graphicData uri="http://schemas.openxmlformats.org/drawingml/2006/table">
            <a:tbl>
              <a:tblPr/>
              <a:tblGrid>
                <a:gridCol w="723600"/>
                <a:gridCol w="11334600"/>
              </a:tblGrid>
              <a:tr h="403920">
                <a:tc>
                  <a:tcPr marL="91080" marR="91080">
                    <a:noFill/>
                  </a:tcPr>
                </a:tc>
                <a:tc>
                  <a:txBody>
                    <a:bodyPr lIns="90720" rIns="90720">
                      <a:noAutofit/>
                    </a:bodyPr>
                    <a:p>
                      <a:pPr>
                        <a:lnSpc>
                          <a:spcPct val="136000"/>
                        </a:lnSpc>
                      </a:pPr>
                      <a:r>
                        <a:rPr b="0" lang="en-IN" sz="1100" spc="-1" strike="noStrike">
                          <a:solidFill>
                            <a:srgbClr val="5f6368"/>
                          </a:solidFill>
                          <a:latin typeface="Roboto"/>
                          <a:ea typeface="Roboto"/>
                        </a:rPr>
                        <a:t>ReplyForward</a:t>
                      </a:r>
                      <a:endParaRPr b="0" lang="en-IN" sz="1100" spc="-1" strike="noStrike">
                        <a:latin typeface="Arial"/>
                      </a:endParaRPr>
                    </a:p>
                  </a:txBody>
                  <a:tcPr marL="90720" marR="90720">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3" name="Table 1"/>
          <p:cNvGraphicFramePr/>
          <p:nvPr/>
        </p:nvGraphicFramePr>
        <p:xfrm>
          <a:off x="18000" y="45000"/>
          <a:ext cx="12107880" cy="8886960"/>
        </p:xfrm>
        <a:graphic>
          <a:graphicData uri="http://schemas.openxmlformats.org/drawingml/2006/table">
            <a:tbl>
              <a:tblPr/>
              <a:tblGrid>
                <a:gridCol w="770400"/>
                <a:gridCol w="1407240"/>
                <a:gridCol w="1021320"/>
                <a:gridCol w="1335600"/>
                <a:gridCol w="5554800"/>
                <a:gridCol w="2018520"/>
              </a:tblGrid>
              <a:tr h="603720">
                <a:tc>
                  <a:txBody>
                    <a:bodyPr>
                      <a:noAutofit/>
                    </a:bodyPr>
                    <a:p>
                      <a:pPr>
                        <a:lnSpc>
                          <a:spcPct val="100000"/>
                        </a:lnSpc>
                      </a:pPr>
                      <a:r>
                        <a:rPr b="1" lang="en-IN" sz="1800" spc="-1" strike="noStrike">
                          <a:solidFill>
                            <a:srgbClr val="ffffff"/>
                          </a:solidFill>
                          <a:latin typeface="Arial"/>
                          <a:ea typeface="Arial"/>
                        </a:rPr>
                        <a:t>S.NO</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TITLE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YEAR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AUTHOR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Calibri"/>
                          <a:ea typeface="Calibri"/>
                        </a:rPr>
                        <a:t>                             </a:t>
                      </a:r>
                      <a:r>
                        <a:rPr b="1" lang="en-IN" sz="1800" spc="-1" strike="noStrike">
                          <a:solidFill>
                            <a:srgbClr val="ffffff"/>
                          </a:solidFill>
                          <a:latin typeface="Calibri"/>
                          <a:ea typeface="Calibri"/>
                        </a:rPr>
                        <a:t>DESCRIPTION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c>
                  <a:txBody>
                    <a:bodyPr>
                      <a:noAutofit/>
                    </a:bodyPr>
                    <a:p>
                      <a:pPr>
                        <a:lnSpc>
                          <a:spcPct val="100000"/>
                        </a:lnSpc>
                      </a:pPr>
                      <a:r>
                        <a:rPr b="1" lang="en-IN" sz="1800" spc="-1" strike="noStrike">
                          <a:solidFill>
                            <a:srgbClr val="ffffff"/>
                          </a:solidFill>
                          <a:latin typeface="Arial"/>
                          <a:ea typeface="Arial"/>
                        </a:rPr>
                        <a:t>      </a:t>
                      </a:r>
                      <a:r>
                        <a:rPr b="1" lang="en-IN" sz="1800" spc="-1" strike="noStrike">
                          <a:solidFill>
                            <a:srgbClr val="ffffff"/>
                          </a:solidFill>
                          <a:latin typeface="Arial"/>
                          <a:ea typeface="Arial"/>
                        </a:rPr>
                        <a:t>DRAWBACKS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1d9a78"/>
                    </a:solidFill>
                  </a:tcPr>
                </a:tc>
              </a:tr>
              <a:tr h="8283600">
                <a:tc>
                  <a:txBody>
                    <a:bodyPr>
                      <a:noAutofit/>
                    </a:bodyPr>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9</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10</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Openstack, “Attaching physical PCI devices to guests”</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600" spc="-1" strike="noStrike">
                          <a:solidFill>
                            <a:srgbClr val="000000"/>
                          </a:solidFill>
                          <a:latin typeface="Arial"/>
                          <a:ea typeface="Arial"/>
                        </a:rPr>
                        <a:t>Oracle, “Virtual Box”</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Retrieved on 5 August, 2019. </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600" spc="-1" strike="noStrike">
                          <a:solidFill>
                            <a:srgbClr val="000000"/>
                          </a:solidFill>
                          <a:latin typeface="Arial"/>
                          <a:ea typeface="Arial"/>
                        </a:rPr>
                        <a:t>Retrieved on 5 August, 2019</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Openstack Attaching</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600" spc="-1" strike="noStrike">
                          <a:solidFill>
                            <a:srgbClr val="000000"/>
                          </a:solidFill>
                          <a:latin typeface="Arial"/>
                          <a:ea typeface="Arial"/>
                        </a:rPr>
                        <a:t>Oracle Virtual Box</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15000"/>
                        </a:lnSpc>
                      </a:pPr>
                      <a:r>
                        <a:rPr b="1" lang="en-IN" sz="1250" spc="-1" strike="noStrike">
                          <a:solidFill>
                            <a:srgbClr val="333333"/>
                          </a:solidFill>
                          <a:latin typeface="Roboto"/>
                          <a:ea typeface="Roboto"/>
                        </a:rPr>
                        <a:t>The PCI passthrough feature in OpenStack allows full access and direct control of a physical PCI device in guests. This mechanism is generic for any kind of PCI device, and runs with a Network Interface Card (NIC), Graphics Processing Unit (GPU), or any other devices that can be attached to a PCI bus. Correct driver installation is the only requirement for the guest to properly use the devices.</a:t>
                      </a:r>
                      <a:endParaRPr b="0" lang="en-IN" sz="1250" spc="-1" strike="noStrike">
                        <a:latin typeface="Arial"/>
                      </a:endParaRPr>
                    </a:p>
                    <a:p>
                      <a:pPr>
                        <a:lnSpc>
                          <a:spcPct val="115000"/>
                        </a:lnSpc>
                        <a:spcBef>
                          <a:spcPts val="799"/>
                        </a:spcBef>
                      </a:pPr>
                      <a:r>
                        <a:rPr b="1" lang="en-IN" sz="1250" spc="-1" strike="noStrike">
                          <a:solidFill>
                            <a:srgbClr val="333333"/>
                          </a:solidFill>
                          <a:latin typeface="Roboto"/>
                          <a:ea typeface="Roboto"/>
                        </a:rPr>
                        <a:t>Some PCI devices provide Single Root I/O Virtualization and Sharing (SR-IOV) capabilities. When SR-IOV is used, a physical device is virtualized and appears as multiple PCI devices. Virtual PCI devices are assigned to the same or different guests. In the case of PCI passthrough, the full physical device is assigned to only one guest and cannot be shared.</a:t>
                      </a:r>
                      <a:endParaRPr b="0" lang="en-IN" sz="1250" spc="-1" strike="noStrike">
                        <a:latin typeface="Arial"/>
                      </a:endParaRPr>
                    </a:p>
                    <a:p>
                      <a:pPr>
                        <a:lnSpc>
                          <a:spcPct val="115000"/>
                        </a:lnSpc>
                        <a:spcBef>
                          <a:spcPts val="1001"/>
                        </a:spcBef>
                      </a:pPr>
                      <a:endParaRPr b="0" lang="en-IN" sz="1250" spc="-1" strike="noStrike">
                        <a:latin typeface="Arial"/>
                      </a:endParaRPr>
                    </a:p>
                    <a:p>
                      <a:pPr>
                        <a:lnSpc>
                          <a:spcPct val="115000"/>
                        </a:lnSpc>
                        <a:spcBef>
                          <a:spcPts val="1001"/>
                        </a:spcBef>
                      </a:pPr>
                      <a:r>
                        <a:rPr b="0" lang="en-IN" sz="1200" spc="-1" strike="noStrike">
                          <a:solidFill>
                            <a:srgbClr val="000000"/>
                          </a:solidFill>
                          <a:latin typeface="Verdana"/>
                          <a:ea typeface="Verdana"/>
                        </a:rPr>
                        <a:t>VirtualBox is a powerful x86 and AMD64/Intel64 </a:t>
                      </a:r>
                      <a:r>
                        <a:rPr b="0" lang="en-IN" sz="1200" spc="-1" strike="noStrike" u="sng">
                          <a:solidFill>
                            <a:srgbClr val="0000ff"/>
                          </a:solidFill>
                          <a:uFillTx/>
                          <a:latin typeface="Verdana"/>
                          <a:ea typeface="Verdana"/>
                          <a:hlinkClick r:id="rId1"/>
                        </a:rPr>
                        <a:t>virtualization</a:t>
                      </a:r>
                      <a:r>
                        <a:rPr b="0" lang="en-IN" sz="1200" spc="-1" strike="noStrike">
                          <a:solidFill>
                            <a:srgbClr val="000000"/>
                          </a:solidFill>
                          <a:latin typeface="Verdana"/>
                          <a:ea typeface="Verdana"/>
                        </a:rPr>
                        <a:t> product for enterprise as well as home use. Not only is VirtualBox an extremely feature rich, high performance product for enterprise customers, it is also the only professional solution that is freely available as Open Source Software under the terms of the GNU General Public License (GPL) version 2. See "</a:t>
                      </a:r>
                      <a:r>
                        <a:rPr b="0" lang="en-IN" sz="1200" spc="-1" strike="noStrike" u="sng">
                          <a:solidFill>
                            <a:srgbClr val="0000ff"/>
                          </a:solidFill>
                          <a:uFillTx/>
                          <a:latin typeface="Verdana"/>
                          <a:ea typeface="Verdana"/>
                          <a:hlinkClick r:id="rId2"/>
                        </a:rPr>
                        <a:t>About VirtualBox</a:t>
                      </a:r>
                      <a:r>
                        <a:rPr b="0" lang="en-IN" sz="1200" spc="-1" strike="noStrike">
                          <a:solidFill>
                            <a:srgbClr val="000000"/>
                          </a:solidFill>
                          <a:latin typeface="Verdana"/>
                          <a:ea typeface="Verdana"/>
                        </a:rPr>
                        <a:t>" for an introduction. VirtualBox is being actively developed with frequent releases and has an ever growing list of features, supported guest operating systems and platforms it runs on. VirtualBox is a community effort backed by a dedicated company: everyone is encouraged to contribute while Oracle ensures the product always meets professional quality criteria.</a:t>
                      </a:r>
                      <a:endParaRPr b="0" lang="en-IN" sz="1200" spc="-1" strike="noStrike">
                        <a:latin typeface="Arial"/>
                      </a:endParaRPr>
                    </a:p>
                    <a:p>
                      <a:pPr>
                        <a:lnSpc>
                          <a:spcPct val="115000"/>
                        </a:lnSpc>
                        <a:spcBef>
                          <a:spcPts val="1001"/>
                        </a:spcBef>
                      </a:pPr>
                      <a:endParaRPr b="0" lang="en-IN" sz="1200" spc="-1" strike="noStrike">
                        <a:latin typeface="Arial"/>
                      </a:endParaRPr>
                    </a:p>
                    <a:p>
                      <a:pPr>
                        <a:lnSpc>
                          <a:spcPct val="100000"/>
                        </a:lnSpc>
                      </a:pP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c>
                  <a:txBody>
                    <a:bodyPr>
                      <a:noAutofit/>
                    </a:bodyPr>
                    <a:p>
                      <a:pPr>
                        <a:lnSpc>
                          <a:spcPct val="100000"/>
                        </a:lnSpc>
                      </a:pPr>
                      <a:r>
                        <a:rPr b="0" lang="en-IN" sz="1400" spc="-1" strike="noStrike">
                          <a:solidFill>
                            <a:srgbClr val="000000"/>
                          </a:solidFill>
                          <a:latin typeface="Arial"/>
                          <a:ea typeface="Arial"/>
                        </a:rPr>
                        <a:t>Highly-dynamic range of functions: OpenStack is an open and very dynamic cloud-computing solution. New functions are added regularly, but some other functions can also be removed.</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200" spc="-1" strike="noStrike">
                          <a:solidFill>
                            <a:srgbClr val="222222"/>
                          </a:solidFill>
                          <a:latin typeface="Arial"/>
                          <a:ea typeface="Arial"/>
                        </a:rPr>
                        <a:t>Virtual machines are less efficient than real machines because they access the hardware indirectly. Running software on top of the host operating system means that it will have to request access to the hardware from the host. ... A regular computer devoid of virtual machines would then only be affected</a:t>
                      </a:r>
                      <a:endParaRPr b="0" lang="en-IN" sz="1200" spc="-1" strike="noStrike">
                        <a:latin typeface="Arial"/>
                      </a:endParaRPr>
                    </a:p>
                    <a:p>
                      <a:pPr>
                        <a:lnSpc>
                          <a:spcPct val="100000"/>
                        </a:lnSpc>
                      </a:pP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ddd5"/>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r>
              <a:rPr b="0" lang="en-IN" sz="3600" spc="-1" strike="noStrike">
                <a:solidFill>
                  <a:srgbClr val="000000"/>
                </a:solidFill>
                <a:latin typeface="Comic Sans MS"/>
                <a:ea typeface="Comic Sans MS"/>
              </a:rPr>
              <a:t>TECHNOLOGY STACK</a:t>
            </a:r>
            <a:endParaRPr b="0" lang="en-IN" sz="3600" spc="-1" strike="noStrike">
              <a:latin typeface="Arial"/>
            </a:endParaRPr>
          </a:p>
        </p:txBody>
      </p:sp>
      <p:sp>
        <p:nvSpPr>
          <p:cNvPr id="165"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a:lnSpc>
                <a:spcPct val="90000"/>
              </a:lnSpc>
            </a:pPr>
            <a:r>
              <a:rPr b="1" lang="en-IN" sz="1400" spc="-1" strike="noStrike">
                <a:solidFill>
                  <a:srgbClr val="000000"/>
                </a:solidFill>
                <a:latin typeface="Times New Roman"/>
                <a:ea typeface="Arial"/>
              </a:rPr>
              <a:t>AWS-</a:t>
            </a:r>
            <a:r>
              <a:rPr b="0" lang="en-IN" sz="1400" spc="-1" strike="noStrike">
                <a:solidFill>
                  <a:srgbClr val="000000"/>
                </a:solidFill>
                <a:latin typeface="Times New Roman"/>
                <a:ea typeface="Arial"/>
              </a:rPr>
              <a:t>Amazon Web Services (AWS) is the world’s most comprehensive and broadly adopted cloud platform, offering over 200 fully featured services from data centers globally.</a:t>
            </a:r>
            <a:endParaRPr b="0" lang="en-IN" sz="1400" spc="-1" strike="noStrike">
              <a:latin typeface="Arial"/>
            </a:endParaRPr>
          </a:p>
          <a:p>
            <a:pPr>
              <a:lnSpc>
                <a:spcPct val="90000"/>
              </a:lnSpc>
            </a:pPr>
            <a:endParaRPr b="0" lang="en-IN" sz="1400" spc="-1" strike="noStrike">
              <a:latin typeface="Arial"/>
            </a:endParaRPr>
          </a:p>
          <a:p>
            <a:pPr>
              <a:lnSpc>
                <a:spcPct val="90000"/>
              </a:lnSpc>
            </a:pPr>
            <a:r>
              <a:rPr b="1" lang="en-IN" sz="1400" spc="-1" strike="noStrike">
                <a:solidFill>
                  <a:srgbClr val="000000"/>
                </a:solidFill>
                <a:latin typeface="Times New Roman"/>
                <a:ea typeface="Arial"/>
              </a:rPr>
              <a:t>TERRAFORM-</a:t>
            </a:r>
            <a:r>
              <a:rPr b="0" lang="en-IN" sz="1400" spc="-1" strike="noStrike">
                <a:solidFill>
                  <a:srgbClr val="000000"/>
                </a:solidFill>
                <a:latin typeface="Times New Roman"/>
                <a:ea typeface="Arial"/>
              </a:rPr>
              <a:t>Terraform is an open-source infrastructure as code software tool created by HashiCorp. Users define and provide data center infrastructure using a declarative configuration language known as HashiCorp Configuration Language (HCL), or optionally JSON.</a:t>
            </a:r>
            <a:endParaRPr b="0" lang="en-IN" sz="1400" spc="-1" strike="noStrike">
              <a:latin typeface="Arial"/>
            </a:endParaRPr>
          </a:p>
          <a:p>
            <a:pPr>
              <a:lnSpc>
                <a:spcPct val="90000"/>
              </a:lnSpc>
            </a:pPr>
            <a:endParaRPr b="0" lang="en-IN" sz="1400" spc="-1" strike="noStrike">
              <a:latin typeface="Arial"/>
            </a:endParaRPr>
          </a:p>
          <a:p>
            <a:pPr>
              <a:lnSpc>
                <a:spcPct val="90000"/>
              </a:lnSpc>
            </a:pPr>
            <a:r>
              <a:rPr b="1" lang="en-IN" sz="1400" spc="-1" strike="noStrike">
                <a:solidFill>
                  <a:srgbClr val="000000"/>
                </a:solidFill>
                <a:latin typeface="Times New Roman"/>
                <a:ea typeface="Arial"/>
              </a:rPr>
              <a:t>JSON-</a:t>
            </a:r>
            <a:r>
              <a:rPr b="0" lang="en-IN" sz="1400" spc="-1" strike="noStrike">
                <a:solidFill>
                  <a:srgbClr val="000000"/>
                </a:solidFill>
                <a:latin typeface="Times New Roman"/>
                <a:ea typeface="Arial"/>
              </a:rPr>
              <a:t>JSON (JavaScript Object Notation, pronounced /ˈdʒeɪsən/; also /ˈdʒeɪˌsɒn/) is an open standard file format and data interchange format that uses human-readable text to store and transmit data objects consisting of attribute–value pairs and arrays </a:t>
            </a:r>
            <a:endParaRPr b="0" lang="en-IN" sz="1400" spc="-1" strike="noStrike">
              <a:latin typeface="Arial"/>
            </a:endParaRPr>
          </a:p>
          <a:p>
            <a:pPr>
              <a:lnSpc>
                <a:spcPct val="90000"/>
              </a:lnSpc>
            </a:pPr>
            <a:endParaRPr b="0" lang="en-IN" sz="1400" spc="-1" strike="noStrike">
              <a:latin typeface="Arial"/>
            </a:endParaRPr>
          </a:p>
          <a:p>
            <a:pPr>
              <a:lnSpc>
                <a:spcPct val="90000"/>
              </a:lnSpc>
            </a:pPr>
            <a:r>
              <a:rPr b="1" lang="en-IN" sz="1400" spc="-1" strike="noStrike">
                <a:solidFill>
                  <a:srgbClr val="000000"/>
                </a:solidFill>
                <a:latin typeface="Times New Roman"/>
                <a:ea typeface="Arial"/>
              </a:rPr>
              <a:t>MAKEFILE-</a:t>
            </a:r>
            <a:r>
              <a:rPr b="0" lang="en-IN" sz="1400" spc="-1" strike="noStrike">
                <a:solidFill>
                  <a:srgbClr val="000000"/>
                </a:solidFill>
                <a:latin typeface="Times New Roman"/>
                <a:ea typeface="Arial"/>
              </a:rPr>
              <a:t>In software development, Make is a build automation tool that automatically builds executable programs and libraries from source code by reading files called Makefiles which specify how to derive the target program.</a:t>
            </a:r>
            <a:endParaRPr b="0" lang="en-IN" sz="1400" spc="-1" strike="noStrike">
              <a:latin typeface="Arial"/>
            </a:endParaRPr>
          </a:p>
          <a:p>
            <a:pPr>
              <a:lnSpc>
                <a:spcPct val="90000"/>
              </a:lnSpc>
            </a:pPr>
            <a:endParaRPr b="0" lang="en-IN" sz="1400" spc="-1" strike="noStrike">
              <a:latin typeface="Arial"/>
            </a:endParaRPr>
          </a:p>
          <a:p>
            <a:pPr>
              <a:lnSpc>
                <a:spcPct val="90000"/>
              </a:lnSpc>
            </a:pPr>
            <a:r>
              <a:rPr b="1" lang="en-IN" sz="1400" spc="-1" strike="noStrike">
                <a:solidFill>
                  <a:srgbClr val="000000"/>
                </a:solidFill>
                <a:latin typeface="Times New Roman"/>
                <a:ea typeface="Arial"/>
              </a:rPr>
              <a:t>COMMAND PROMPT-</a:t>
            </a:r>
            <a:r>
              <a:rPr b="0" lang="en-IN" sz="1400" spc="-1" strike="noStrike">
                <a:solidFill>
                  <a:srgbClr val="000000"/>
                </a:solidFill>
                <a:latin typeface="Times New Roman"/>
                <a:ea typeface="Arial"/>
              </a:rPr>
              <a:t>A command prompt is the input field in a text-based user interface screen for an operating system or program. A prompt, in this context, is something designed to elicit an action.</a:t>
            </a:r>
            <a:endParaRPr b="0" lang="en-IN" sz="1400" spc="-1" strike="noStrike">
              <a:latin typeface="Arial"/>
            </a:endParaRPr>
          </a:p>
          <a:p>
            <a:pPr>
              <a:lnSpc>
                <a:spcPct val="90000"/>
              </a:lnSpc>
              <a:spcBef>
                <a:spcPts val="1001"/>
              </a:spcBef>
            </a:pPr>
            <a:endParaRPr b="0" lang="en-IN" sz="1400" spc="-1" strike="noStrike">
              <a:latin typeface="Arial"/>
            </a:endParaRPr>
          </a:p>
          <a:p>
            <a:pPr>
              <a:lnSpc>
                <a:spcPct val="90000"/>
              </a:lnSpc>
              <a:spcBef>
                <a:spcPts val="1001"/>
              </a:spcBef>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a:ea typeface="Calibri"/>
              </a:rPr>
              <a:t>                            </a:t>
            </a:r>
            <a:endParaRPr b="0" lang="en-IN" sz="4400" spc="-1" strike="noStrike">
              <a:latin typeface="Arial"/>
            </a:endParaRPr>
          </a:p>
        </p:txBody>
      </p:sp>
      <p:pic>
        <p:nvPicPr>
          <p:cNvPr id="167" name="Google Shape;209;p9" descr=""/>
          <p:cNvPicPr/>
          <p:nvPr/>
        </p:nvPicPr>
        <p:blipFill>
          <a:blip r:embed="rId1"/>
          <a:stretch/>
        </p:blipFill>
        <p:spPr>
          <a:xfrm>
            <a:off x="266040" y="1690200"/>
            <a:ext cx="11620080" cy="5047200"/>
          </a:xfrm>
          <a:prstGeom prst="rect">
            <a:avLst/>
          </a:prstGeom>
          <a:ln>
            <a:noFill/>
          </a:ln>
        </p:spPr>
      </p:pic>
      <p:sp>
        <p:nvSpPr>
          <p:cNvPr id="168" name="CustomShape 2"/>
          <p:cNvSpPr/>
          <p:nvPr/>
        </p:nvSpPr>
        <p:spPr>
          <a:xfrm>
            <a:off x="3168000" y="424080"/>
            <a:ext cx="58316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600" spc="-1" strike="noStrike">
                <a:solidFill>
                  <a:srgbClr val="000000"/>
                </a:solidFill>
                <a:latin typeface="Comic Sans MS"/>
                <a:ea typeface="Comic Sans MS"/>
              </a:rPr>
              <a:t>SYSTEM ARCHITECTURE</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2021-03-07T19:28:14Z</dcterms:created>
  <dc:creator/>
  <dc:description/>
  <dc:language>en-IN</dc:language>
  <cp:lastModifiedBy/>
  <dcterms:modified xsi:type="dcterms:W3CDTF">2021-06-18T00:43:21Z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24</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24</vt:i4>
  </property>
</Properties>
</file>