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7" Type="http://schemas.openxmlformats.org/officeDocument/2006/relationships/slideLayout" Target="../slideLayouts/slideLayout1.xml"/><Relationship Id="rId8"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64037" y="1782723"/>
            <a:ext cx="9244727" cy="2004060"/>
          </a:xfrm>
          <a:prstGeom prst="rect">
            <a:avLst/>
          </a:prstGeom>
          <a:noFill/>
          <a:ln/>
        </p:spPr>
        <p:txBody>
          <a:bodyPr wrap="square" rtlCol="0" anchor="t"/>
          <a:lstStyle/>
          <a:p>
            <a:pPr indent="0" marL="0">
              <a:lnSpc>
                <a:spcPts val="7890"/>
              </a:lnSpc>
              <a:buNone/>
            </a:pPr>
            <a:r>
              <a:rPr lang="en-US" sz="6312" dirty="0">
                <a:solidFill>
                  <a:srgbClr val="F98AC7"/>
                </a:solidFill>
                <a:latin typeface="Lora" pitchFamily="34" charset="0"/>
                <a:ea typeface="Lora" pitchFamily="34" charset="-122"/>
                <a:cs typeface="Lora" pitchFamily="34" charset="-120"/>
              </a:rPr>
              <a:t>Histograms: Visualizing Data Distribution</a:t>
            </a:r>
            <a:endParaRPr lang="en-US" sz="6312" dirty="0"/>
          </a:p>
        </p:txBody>
      </p:sp>
      <p:sp>
        <p:nvSpPr>
          <p:cNvPr id="6" name="Text 3"/>
          <p:cNvSpPr/>
          <p:nvPr/>
        </p:nvSpPr>
        <p:spPr>
          <a:xfrm>
            <a:off x="864037" y="4157067"/>
            <a:ext cx="9244727" cy="1580198"/>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Histograms are a powerful data visualization tool used to understand the distribution of numerical data. They divide the data into intervals and display the frequency of data points within each interval as bars, providing a clear and intuitive representation of the data.</a:t>
            </a:r>
            <a:endParaRPr lang="en-US" sz="1944" dirty="0"/>
          </a:p>
        </p:txBody>
      </p:sp>
      <p:sp>
        <p:nvSpPr>
          <p:cNvPr id="7" name="Shape 4"/>
          <p:cNvSpPr/>
          <p:nvPr/>
        </p:nvSpPr>
        <p:spPr>
          <a:xfrm>
            <a:off x="864037" y="6033373"/>
            <a:ext cx="394930" cy="394930"/>
          </a:xfrm>
          <a:prstGeom prst="roundRect">
            <a:avLst>
              <a:gd name="adj" fmla="val 23151155"/>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871657" y="6040993"/>
            <a:ext cx="379690" cy="379690"/>
          </a:xfrm>
          <a:prstGeom prst="rect">
            <a:avLst/>
          </a:prstGeom>
        </p:spPr>
      </p:pic>
      <p:sp>
        <p:nvSpPr>
          <p:cNvPr id="9" name="Text 5"/>
          <p:cNvSpPr/>
          <p:nvPr/>
        </p:nvSpPr>
        <p:spPr>
          <a:xfrm>
            <a:off x="1382316" y="6014918"/>
            <a:ext cx="1950839" cy="431959"/>
          </a:xfrm>
          <a:prstGeom prst="rect">
            <a:avLst/>
          </a:prstGeom>
          <a:noFill/>
          <a:ln/>
        </p:spPr>
        <p:txBody>
          <a:bodyPr wrap="none" rtlCol="0" anchor="t"/>
          <a:lstStyle/>
          <a:p>
            <a:pPr algn="l" indent="0" marL="0">
              <a:lnSpc>
                <a:spcPts val="3402"/>
              </a:lnSpc>
              <a:buNone/>
            </a:pPr>
            <a:r>
              <a:rPr lang="en-US" sz="2430" b="1" dirty="0">
                <a:solidFill>
                  <a:srgbClr val="D6E5EF"/>
                </a:solidFill>
                <a:latin typeface="Source Sans Pro" pitchFamily="34" charset="0"/>
                <a:ea typeface="Source Sans Pro" pitchFamily="34" charset="-122"/>
                <a:cs typeface="Source Sans Pro" pitchFamily="34" charset="-120"/>
              </a:rPr>
              <a:t>by Karthik M S</a:t>
            </a:r>
            <a:endParaRPr lang="en-US" sz="2430"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968693" y="2039541"/>
            <a:ext cx="7366159" cy="726043"/>
          </a:xfrm>
          <a:prstGeom prst="rect">
            <a:avLst/>
          </a:prstGeom>
          <a:noFill/>
          <a:ln/>
        </p:spPr>
        <p:txBody>
          <a:bodyPr wrap="none" rtlCol="0" anchor="t"/>
          <a:lstStyle/>
          <a:p>
            <a:pPr indent="0" marL="0">
              <a:lnSpc>
                <a:spcPts val="5718"/>
              </a:lnSpc>
              <a:buNone/>
            </a:pPr>
            <a:r>
              <a:rPr lang="en-US" sz="4574" dirty="0">
                <a:solidFill>
                  <a:srgbClr val="F98AC7"/>
                </a:solidFill>
                <a:latin typeface="Lora" pitchFamily="34" charset="0"/>
                <a:ea typeface="Lora" pitchFamily="34" charset="-122"/>
                <a:cs typeface="Lora" pitchFamily="34" charset="-120"/>
              </a:rPr>
              <a:t>Dividing Data into Intervals</a:t>
            </a:r>
            <a:endParaRPr lang="en-US" sz="4574" dirty="0"/>
          </a:p>
        </p:txBody>
      </p:sp>
      <p:sp>
        <p:nvSpPr>
          <p:cNvPr id="5" name="Text 3"/>
          <p:cNvSpPr/>
          <p:nvPr/>
        </p:nvSpPr>
        <p:spPr>
          <a:xfrm>
            <a:off x="968693" y="3382685"/>
            <a:ext cx="2904530" cy="363141"/>
          </a:xfrm>
          <a:prstGeom prst="rect">
            <a:avLst/>
          </a:prstGeom>
          <a:noFill/>
          <a:ln/>
        </p:spPr>
        <p:txBody>
          <a:bodyPr wrap="none" rtlCol="0" anchor="t"/>
          <a:lstStyle/>
          <a:p>
            <a:pPr indent="0" marL="0">
              <a:lnSpc>
                <a:spcPts val="2859"/>
              </a:lnSpc>
              <a:buNone/>
            </a:pPr>
            <a:r>
              <a:rPr lang="en-US" sz="2287" dirty="0">
                <a:solidFill>
                  <a:srgbClr val="F98AC7"/>
                </a:solidFill>
                <a:latin typeface="Lora" pitchFamily="34" charset="0"/>
                <a:ea typeface="Lora" pitchFamily="34" charset="-122"/>
                <a:cs typeface="Lora" pitchFamily="34" charset="-120"/>
              </a:rPr>
              <a:t>Bin Size</a:t>
            </a:r>
            <a:endParaRPr lang="en-US" sz="2287" dirty="0"/>
          </a:p>
        </p:txBody>
      </p:sp>
      <p:sp>
        <p:nvSpPr>
          <p:cNvPr id="6" name="Text 4"/>
          <p:cNvSpPr/>
          <p:nvPr/>
        </p:nvSpPr>
        <p:spPr>
          <a:xfrm>
            <a:off x="968693" y="3992642"/>
            <a:ext cx="3828931" cy="1975247"/>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Histograms divide the data range into equal-sized bins or intervals, known as bins. The bin size can be adjusted to provide the best representation of the data.</a:t>
            </a:r>
            <a:endParaRPr lang="en-US" sz="1944" dirty="0"/>
          </a:p>
        </p:txBody>
      </p:sp>
      <p:sp>
        <p:nvSpPr>
          <p:cNvPr id="7" name="Text 5"/>
          <p:cNvSpPr/>
          <p:nvPr/>
        </p:nvSpPr>
        <p:spPr>
          <a:xfrm>
            <a:off x="5407462" y="3382685"/>
            <a:ext cx="2904530" cy="363141"/>
          </a:xfrm>
          <a:prstGeom prst="rect">
            <a:avLst/>
          </a:prstGeom>
          <a:noFill/>
          <a:ln/>
        </p:spPr>
        <p:txBody>
          <a:bodyPr wrap="none" rtlCol="0" anchor="t"/>
          <a:lstStyle/>
          <a:p>
            <a:pPr indent="0" marL="0">
              <a:lnSpc>
                <a:spcPts val="2859"/>
              </a:lnSpc>
              <a:buNone/>
            </a:pPr>
            <a:r>
              <a:rPr lang="en-US" sz="2287" dirty="0">
                <a:solidFill>
                  <a:srgbClr val="F98AC7"/>
                </a:solidFill>
                <a:latin typeface="Lora" pitchFamily="34" charset="0"/>
                <a:ea typeface="Lora" pitchFamily="34" charset="-122"/>
                <a:cs typeface="Lora" pitchFamily="34" charset="-120"/>
              </a:rPr>
              <a:t>Frequency Counts</a:t>
            </a:r>
            <a:endParaRPr lang="en-US" sz="2287" dirty="0"/>
          </a:p>
        </p:txBody>
      </p:sp>
      <p:sp>
        <p:nvSpPr>
          <p:cNvPr id="8" name="Text 6"/>
          <p:cNvSpPr/>
          <p:nvPr/>
        </p:nvSpPr>
        <p:spPr>
          <a:xfrm>
            <a:off x="5407462" y="3992642"/>
            <a:ext cx="3828931" cy="1580198"/>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The height of each bar in the histogram corresponds to the frequency or count of data points that fall within that bin or interval.</a:t>
            </a:r>
            <a:endParaRPr lang="en-US" sz="1944" dirty="0"/>
          </a:p>
        </p:txBody>
      </p:sp>
      <p:sp>
        <p:nvSpPr>
          <p:cNvPr id="9" name="Text 7"/>
          <p:cNvSpPr/>
          <p:nvPr/>
        </p:nvSpPr>
        <p:spPr>
          <a:xfrm>
            <a:off x="9846231" y="3382685"/>
            <a:ext cx="2904530" cy="363141"/>
          </a:xfrm>
          <a:prstGeom prst="rect">
            <a:avLst/>
          </a:prstGeom>
          <a:noFill/>
          <a:ln/>
        </p:spPr>
        <p:txBody>
          <a:bodyPr wrap="none" rtlCol="0" anchor="t"/>
          <a:lstStyle/>
          <a:p>
            <a:pPr indent="0" marL="0">
              <a:lnSpc>
                <a:spcPts val="2859"/>
              </a:lnSpc>
              <a:buNone/>
            </a:pPr>
            <a:r>
              <a:rPr lang="en-US" sz="2287" dirty="0">
                <a:solidFill>
                  <a:srgbClr val="F98AC7"/>
                </a:solidFill>
                <a:latin typeface="Lora" pitchFamily="34" charset="0"/>
                <a:ea typeface="Lora" pitchFamily="34" charset="-122"/>
                <a:cs typeface="Lora" pitchFamily="34" charset="-120"/>
              </a:rPr>
              <a:t>Bar Width</a:t>
            </a:r>
            <a:endParaRPr lang="en-US" sz="2287" dirty="0"/>
          </a:p>
        </p:txBody>
      </p:sp>
      <p:sp>
        <p:nvSpPr>
          <p:cNvPr id="10" name="Text 8"/>
          <p:cNvSpPr/>
          <p:nvPr/>
        </p:nvSpPr>
        <p:spPr>
          <a:xfrm>
            <a:off x="9846231" y="3992642"/>
            <a:ext cx="3828931" cy="1580198"/>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The width of the bars represents the size of the bin, while the height indicates the frequency of data points in that bin.</a:t>
            </a:r>
            <a:endParaRPr lang="en-US" sz="1944"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968693" y="1183481"/>
            <a:ext cx="12012454" cy="726043"/>
          </a:xfrm>
          <a:prstGeom prst="rect">
            <a:avLst/>
          </a:prstGeom>
          <a:noFill/>
          <a:ln/>
        </p:spPr>
        <p:txBody>
          <a:bodyPr wrap="none" rtlCol="0" anchor="t"/>
          <a:lstStyle/>
          <a:p>
            <a:pPr indent="0" marL="0">
              <a:lnSpc>
                <a:spcPts val="5718"/>
              </a:lnSpc>
              <a:buNone/>
            </a:pPr>
            <a:r>
              <a:rPr lang="en-US" sz="4574" dirty="0">
                <a:solidFill>
                  <a:srgbClr val="F98AC7"/>
                </a:solidFill>
                <a:latin typeface="Lora" pitchFamily="34" charset="0"/>
                <a:ea typeface="Lora" pitchFamily="34" charset="-122"/>
                <a:cs typeface="Lora" pitchFamily="34" charset="-120"/>
              </a:rPr>
              <a:t>Understanding the Shape of the Distribution</a:t>
            </a:r>
            <a:endParaRPr lang="en-US" sz="4574" dirty="0"/>
          </a:p>
        </p:txBody>
      </p:sp>
      <p:sp>
        <p:nvSpPr>
          <p:cNvPr id="5" name="Shape 3"/>
          <p:cNvSpPr/>
          <p:nvPr/>
        </p:nvSpPr>
        <p:spPr>
          <a:xfrm>
            <a:off x="7299722" y="2403277"/>
            <a:ext cx="30837" cy="4642842"/>
          </a:xfrm>
          <a:prstGeom prst="roundRect">
            <a:avLst>
              <a:gd name="adj" fmla="val 144112"/>
            </a:avLst>
          </a:prstGeom>
          <a:solidFill>
            <a:srgbClr val="5D606B"/>
          </a:solidFill>
          <a:ln/>
        </p:spPr>
      </p:sp>
      <p:sp>
        <p:nvSpPr>
          <p:cNvPr id="6" name="Shape 4"/>
          <p:cNvSpPr/>
          <p:nvPr/>
        </p:nvSpPr>
        <p:spPr>
          <a:xfrm>
            <a:off x="6173331" y="2943165"/>
            <a:ext cx="864037" cy="30837"/>
          </a:xfrm>
          <a:prstGeom prst="roundRect">
            <a:avLst>
              <a:gd name="adj" fmla="val 144112"/>
            </a:avLst>
          </a:prstGeom>
          <a:solidFill>
            <a:srgbClr val="5D606B"/>
          </a:solidFill>
          <a:ln/>
        </p:spPr>
      </p:sp>
      <p:sp>
        <p:nvSpPr>
          <p:cNvPr id="7" name="Shape 5"/>
          <p:cNvSpPr/>
          <p:nvPr/>
        </p:nvSpPr>
        <p:spPr>
          <a:xfrm>
            <a:off x="7037368" y="2680930"/>
            <a:ext cx="555427" cy="555427"/>
          </a:xfrm>
          <a:prstGeom prst="roundRect">
            <a:avLst>
              <a:gd name="adj" fmla="val 8001"/>
            </a:avLst>
          </a:prstGeom>
          <a:solidFill>
            <a:srgbClr val="444752"/>
          </a:solidFill>
          <a:ln/>
        </p:spPr>
      </p:sp>
      <p:sp>
        <p:nvSpPr>
          <p:cNvPr id="8" name="Text 6"/>
          <p:cNvSpPr/>
          <p:nvPr/>
        </p:nvSpPr>
        <p:spPr>
          <a:xfrm>
            <a:off x="7251561" y="2784396"/>
            <a:ext cx="126921" cy="348496"/>
          </a:xfrm>
          <a:prstGeom prst="rect">
            <a:avLst/>
          </a:prstGeom>
          <a:noFill/>
          <a:ln/>
        </p:spPr>
        <p:txBody>
          <a:bodyPr wrap="none" rtlCol="0" anchor="t"/>
          <a:lstStyle/>
          <a:p>
            <a:pPr algn="ctr" indent="0" marL="0">
              <a:lnSpc>
                <a:spcPts val="2744"/>
              </a:lnSpc>
              <a:buNone/>
            </a:pPr>
            <a:r>
              <a:rPr lang="en-US" sz="2744" dirty="0">
                <a:solidFill>
                  <a:srgbClr val="D6E5EF"/>
                </a:solidFill>
                <a:latin typeface="Lora" pitchFamily="34" charset="0"/>
                <a:ea typeface="Lora" pitchFamily="34" charset="-122"/>
                <a:cs typeface="Lora" pitchFamily="34" charset="-120"/>
              </a:rPr>
              <a:t>1</a:t>
            </a:r>
            <a:endParaRPr lang="en-US" sz="2744" dirty="0"/>
          </a:p>
        </p:txBody>
      </p:sp>
      <p:sp>
        <p:nvSpPr>
          <p:cNvPr id="9" name="Text 7"/>
          <p:cNvSpPr/>
          <p:nvPr/>
        </p:nvSpPr>
        <p:spPr>
          <a:xfrm>
            <a:off x="3052763" y="2650093"/>
            <a:ext cx="2904530" cy="363141"/>
          </a:xfrm>
          <a:prstGeom prst="rect">
            <a:avLst/>
          </a:prstGeom>
          <a:noFill/>
          <a:ln/>
        </p:spPr>
        <p:txBody>
          <a:bodyPr wrap="none" rtlCol="0" anchor="t"/>
          <a:lstStyle/>
          <a:p>
            <a:pPr algn="r" indent="0" marL="0">
              <a:lnSpc>
                <a:spcPts val="2859"/>
              </a:lnSpc>
              <a:buNone/>
            </a:pPr>
            <a:r>
              <a:rPr lang="en-US" sz="2287" dirty="0">
                <a:solidFill>
                  <a:srgbClr val="D6E5EF"/>
                </a:solidFill>
                <a:latin typeface="Lora" pitchFamily="34" charset="0"/>
                <a:ea typeface="Lora" pitchFamily="34" charset="-122"/>
                <a:cs typeface="Lora" pitchFamily="34" charset="-120"/>
              </a:rPr>
              <a:t>Symmetrical</a:t>
            </a:r>
            <a:endParaRPr lang="en-US" sz="2287" dirty="0"/>
          </a:p>
        </p:txBody>
      </p:sp>
      <p:sp>
        <p:nvSpPr>
          <p:cNvPr id="10" name="Text 8"/>
          <p:cNvSpPr/>
          <p:nvPr/>
        </p:nvSpPr>
        <p:spPr>
          <a:xfrm>
            <a:off x="968693" y="3161348"/>
            <a:ext cx="4988600" cy="1185148"/>
          </a:xfrm>
          <a:prstGeom prst="rect">
            <a:avLst/>
          </a:prstGeom>
          <a:noFill/>
          <a:ln/>
        </p:spPr>
        <p:txBody>
          <a:bodyPr wrap="square" rtlCol="0" anchor="t"/>
          <a:lstStyle/>
          <a:p>
            <a:pPr algn="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A symmetrical histogram indicates a normal or bell-shaped distribution, where the data is evenly distributed around the mean.</a:t>
            </a:r>
            <a:endParaRPr lang="en-US" sz="1944" dirty="0"/>
          </a:p>
        </p:txBody>
      </p:sp>
      <p:sp>
        <p:nvSpPr>
          <p:cNvPr id="11" name="Shape 9"/>
          <p:cNvSpPr/>
          <p:nvPr/>
        </p:nvSpPr>
        <p:spPr>
          <a:xfrm>
            <a:off x="7592794" y="4177486"/>
            <a:ext cx="864037" cy="30837"/>
          </a:xfrm>
          <a:prstGeom prst="roundRect">
            <a:avLst>
              <a:gd name="adj" fmla="val 144112"/>
            </a:avLst>
          </a:prstGeom>
          <a:solidFill>
            <a:srgbClr val="5D606B"/>
          </a:solidFill>
          <a:ln/>
        </p:spPr>
      </p:sp>
      <p:sp>
        <p:nvSpPr>
          <p:cNvPr id="12" name="Shape 10"/>
          <p:cNvSpPr/>
          <p:nvPr/>
        </p:nvSpPr>
        <p:spPr>
          <a:xfrm>
            <a:off x="7037368" y="3915251"/>
            <a:ext cx="555427" cy="555427"/>
          </a:xfrm>
          <a:prstGeom prst="roundRect">
            <a:avLst>
              <a:gd name="adj" fmla="val 8001"/>
            </a:avLst>
          </a:prstGeom>
          <a:solidFill>
            <a:srgbClr val="444752"/>
          </a:solidFill>
          <a:ln/>
        </p:spPr>
      </p:sp>
      <p:sp>
        <p:nvSpPr>
          <p:cNvPr id="13" name="Text 11"/>
          <p:cNvSpPr/>
          <p:nvPr/>
        </p:nvSpPr>
        <p:spPr>
          <a:xfrm>
            <a:off x="7221438" y="4018717"/>
            <a:ext cx="187166" cy="348496"/>
          </a:xfrm>
          <a:prstGeom prst="rect">
            <a:avLst/>
          </a:prstGeom>
          <a:noFill/>
          <a:ln/>
        </p:spPr>
        <p:txBody>
          <a:bodyPr wrap="none" rtlCol="0" anchor="t"/>
          <a:lstStyle/>
          <a:p>
            <a:pPr algn="ctr" indent="0" marL="0">
              <a:lnSpc>
                <a:spcPts val="2744"/>
              </a:lnSpc>
              <a:buNone/>
            </a:pPr>
            <a:r>
              <a:rPr lang="en-US" sz="2744" dirty="0">
                <a:solidFill>
                  <a:srgbClr val="D6E5EF"/>
                </a:solidFill>
                <a:latin typeface="Lora" pitchFamily="34" charset="0"/>
                <a:ea typeface="Lora" pitchFamily="34" charset="-122"/>
                <a:cs typeface="Lora" pitchFamily="34" charset="-120"/>
              </a:rPr>
              <a:t>2</a:t>
            </a:r>
            <a:endParaRPr lang="en-US" sz="2744" dirty="0"/>
          </a:p>
        </p:txBody>
      </p:sp>
      <p:sp>
        <p:nvSpPr>
          <p:cNvPr id="14" name="Text 12"/>
          <p:cNvSpPr/>
          <p:nvPr/>
        </p:nvSpPr>
        <p:spPr>
          <a:xfrm>
            <a:off x="8672870" y="3884414"/>
            <a:ext cx="2904530" cy="363141"/>
          </a:xfrm>
          <a:prstGeom prst="rect">
            <a:avLst/>
          </a:prstGeom>
          <a:noFill/>
          <a:ln/>
        </p:spPr>
        <p:txBody>
          <a:bodyPr wrap="none" rtlCol="0" anchor="t"/>
          <a:lstStyle/>
          <a:p>
            <a:pPr algn="l" indent="0" marL="0">
              <a:lnSpc>
                <a:spcPts val="2859"/>
              </a:lnSpc>
              <a:buNone/>
            </a:pPr>
            <a:r>
              <a:rPr lang="en-US" sz="2287" dirty="0">
                <a:solidFill>
                  <a:srgbClr val="D6E5EF"/>
                </a:solidFill>
                <a:latin typeface="Lora" pitchFamily="34" charset="0"/>
                <a:ea typeface="Lora" pitchFamily="34" charset="-122"/>
                <a:cs typeface="Lora" pitchFamily="34" charset="-120"/>
              </a:rPr>
              <a:t>Skewed</a:t>
            </a:r>
            <a:endParaRPr lang="en-US" sz="2287" dirty="0"/>
          </a:p>
        </p:txBody>
      </p:sp>
      <p:sp>
        <p:nvSpPr>
          <p:cNvPr id="15" name="Text 13"/>
          <p:cNvSpPr/>
          <p:nvPr/>
        </p:nvSpPr>
        <p:spPr>
          <a:xfrm>
            <a:off x="8672870" y="4395668"/>
            <a:ext cx="4988719" cy="1185148"/>
          </a:xfrm>
          <a:prstGeom prst="rect">
            <a:avLst/>
          </a:prstGeom>
          <a:noFill/>
          <a:ln/>
        </p:spPr>
        <p:txBody>
          <a:bodyPr wrap="square" rtlCol="0" anchor="t"/>
          <a:lstStyle/>
          <a:p>
            <a:pPr algn="l"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Skewed histograms, where the distribution is not symmetrical, can indicate the presence of outliers or uneven data distribution.</a:t>
            </a:r>
            <a:endParaRPr lang="en-US" sz="1944" dirty="0"/>
          </a:p>
        </p:txBody>
      </p:sp>
      <p:sp>
        <p:nvSpPr>
          <p:cNvPr id="16" name="Shape 14"/>
          <p:cNvSpPr/>
          <p:nvPr/>
        </p:nvSpPr>
        <p:spPr>
          <a:xfrm>
            <a:off x="6173331" y="5395853"/>
            <a:ext cx="864037" cy="30837"/>
          </a:xfrm>
          <a:prstGeom prst="roundRect">
            <a:avLst>
              <a:gd name="adj" fmla="val 144112"/>
            </a:avLst>
          </a:prstGeom>
          <a:solidFill>
            <a:srgbClr val="5D606B"/>
          </a:solidFill>
          <a:ln/>
        </p:spPr>
      </p:sp>
      <p:sp>
        <p:nvSpPr>
          <p:cNvPr id="17" name="Shape 15"/>
          <p:cNvSpPr/>
          <p:nvPr/>
        </p:nvSpPr>
        <p:spPr>
          <a:xfrm>
            <a:off x="7037368" y="5133618"/>
            <a:ext cx="555427" cy="555427"/>
          </a:xfrm>
          <a:prstGeom prst="roundRect">
            <a:avLst>
              <a:gd name="adj" fmla="val 8001"/>
            </a:avLst>
          </a:prstGeom>
          <a:solidFill>
            <a:srgbClr val="444752"/>
          </a:solidFill>
          <a:ln/>
        </p:spPr>
      </p:sp>
      <p:sp>
        <p:nvSpPr>
          <p:cNvPr id="18" name="Text 16"/>
          <p:cNvSpPr/>
          <p:nvPr/>
        </p:nvSpPr>
        <p:spPr>
          <a:xfrm>
            <a:off x="7217985" y="5237083"/>
            <a:ext cx="194191" cy="348496"/>
          </a:xfrm>
          <a:prstGeom prst="rect">
            <a:avLst/>
          </a:prstGeom>
          <a:noFill/>
          <a:ln/>
        </p:spPr>
        <p:txBody>
          <a:bodyPr wrap="none" rtlCol="0" anchor="t"/>
          <a:lstStyle/>
          <a:p>
            <a:pPr algn="ctr" indent="0" marL="0">
              <a:lnSpc>
                <a:spcPts val="2744"/>
              </a:lnSpc>
              <a:buNone/>
            </a:pPr>
            <a:r>
              <a:rPr lang="en-US" sz="2744" dirty="0">
                <a:solidFill>
                  <a:srgbClr val="D6E5EF"/>
                </a:solidFill>
                <a:latin typeface="Lora" pitchFamily="34" charset="0"/>
                <a:ea typeface="Lora" pitchFamily="34" charset="-122"/>
                <a:cs typeface="Lora" pitchFamily="34" charset="-120"/>
              </a:rPr>
              <a:t>3</a:t>
            </a:r>
            <a:endParaRPr lang="en-US" sz="2744" dirty="0"/>
          </a:p>
        </p:txBody>
      </p:sp>
      <p:sp>
        <p:nvSpPr>
          <p:cNvPr id="19" name="Text 17"/>
          <p:cNvSpPr/>
          <p:nvPr/>
        </p:nvSpPr>
        <p:spPr>
          <a:xfrm>
            <a:off x="3052763" y="5102781"/>
            <a:ext cx="2904530" cy="363141"/>
          </a:xfrm>
          <a:prstGeom prst="rect">
            <a:avLst/>
          </a:prstGeom>
          <a:noFill/>
          <a:ln/>
        </p:spPr>
        <p:txBody>
          <a:bodyPr wrap="none" rtlCol="0" anchor="t"/>
          <a:lstStyle/>
          <a:p>
            <a:pPr algn="r" indent="0" marL="0">
              <a:lnSpc>
                <a:spcPts val="2859"/>
              </a:lnSpc>
              <a:buNone/>
            </a:pPr>
            <a:r>
              <a:rPr lang="en-US" sz="2287" dirty="0">
                <a:solidFill>
                  <a:srgbClr val="D6E5EF"/>
                </a:solidFill>
                <a:latin typeface="Lora" pitchFamily="34" charset="0"/>
                <a:ea typeface="Lora" pitchFamily="34" charset="-122"/>
                <a:cs typeface="Lora" pitchFamily="34" charset="-120"/>
              </a:rPr>
              <a:t>Multimodal</a:t>
            </a:r>
            <a:endParaRPr lang="en-US" sz="2287" dirty="0"/>
          </a:p>
        </p:txBody>
      </p:sp>
      <p:sp>
        <p:nvSpPr>
          <p:cNvPr id="20" name="Text 18"/>
          <p:cNvSpPr/>
          <p:nvPr/>
        </p:nvSpPr>
        <p:spPr>
          <a:xfrm>
            <a:off x="968693" y="5614035"/>
            <a:ext cx="4988600" cy="1185148"/>
          </a:xfrm>
          <a:prstGeom prst="rect">
            <a:avLst/>
          </a:prstGeom>
          <a:noFill/>
          <a:ln/>
        </p:spPr>
        <p:txBody>
          <a:bodyPr wrap="square" rtlCol="0" anchor="t"/>
          <a:lstStyle/>
          <a:p>
            <a:pPr algn="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A histogram with multiple peaks suggests the presence of multiple distinct subgroups or modes within the data.</a:t>
            </a:r>
            <a:endParaRPr lang="en-US" sz="1944"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968693" y="2039541"/>
            <a:ext cx="11053048" cy="726043"/>
          </a:xfrm>
          <a:prstGeom prst="rect">
            <a:avLst/>
          </a:prstGeom>
          <a:noFill/>
          <a:ln/>
        </p:spPr>
        <p:txBody>
          <a:bodyPr wrap="none" rtlCol="0" anchor="t"/>
          <a:lstStyle/>
          <a:p>
            <a:pPr indent="0" marL="0">
              <a:lnSpc>
                <a:spcPts val="5718"/>
              </a:lnSpc>
              <a:buNone/>
            </a:pPr>
            <a:r>
              <a:rPr lang="en-US" sz="4574" dirty="0">
                <a:solidFill>
                  <a:srgbClr val="F98AC7"/>
                </a:solidFill>
                <a:latin typeface="Lora" pitchFamily="34" charset="0"/>
                <a:ea typeface="Lora" pitchFamily="34" charset="-122"/>
                <a:cs typeface="Lora" pitchFamily="34" charset="-120"/>
              </a:rPr>
              <a:t>Identifying Central Tendency and Spread</a:t>
            </a:r>
            <a:endParaRPr lang="en-US" sz="4574" dirty="0"/>
          </a:p>
        </p:txBody>
      </p:sp>
      <p:sp>
        <p:nvSpPr>
          <p:cNvPr id="5" name="Text 3"/>
          <p:cNvSpPr/>
          <p:nvPr/>
        </p:nvSpPr>
        <p:spPr>
          <a:xfrm>
            <a:off x="968693" y="3382685"/>
            <a:ext cx="2904530" cy="363141"/>
          </a:xfrm>
          <a:prstGeom prst="rect">
            <a:avLst/>
          </a:prstGeom>
          <a:noFill/>
          <a:ln/>
        </p:spPr>
        <p:txBody>
          <a:bodyPr wrap="none" rtlCol="0" anchor="t"/>
          <a:lstStyle/>
          <a:p>
            <a:pPr indent="0" marL="0">
              <a:lnSpc>
                <a:spcPts val="2859"/>
              </a:lnSpc>
              <a:buNone/>
            </a:pPr>
            <a:r>
              <a:rPr lang="en-US" sz="2287" dirty="0">
                <a:solidFill>
                  <a:srgbClr val="F98AC7"/>
                </a:solidFill>
                <a:latin typeface="Lora" pitchFamily="34" charset="0"/>
                <a:ea typeface="Lora" pitchFamily="34" charset="-122"/>
                <a:cs typeface="Lora" pitchFamily="34" charset="-120"/>
              </a:rPr>
              <a:t>Central Tendency</a:t>
            </a:r>
            <a:endParaRPr lang="en-US" sz="2287" dirty="0"/>
          </a:p>
        </p:txBody>
      </p:sp>
      <p:sp>
        <p:nvSpPr>
          <p:cNvPr id="6" name="Text 4"/>
          <p:cNvSpPr/>
          <p:nvPr/>
        </p:nvSpPr>
        <p:spPr>
          <a:xfrm>
            <a:off x="968693" y="3992642"/>
            <a:ext cx="3828931" cy="1975247"/>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Histograms can help identify the central tendency of the data, such as the mean, median, and mode, which are important measures of the data's central location.</a:t>
            </a:r>
            <a:endParaRPr lang="en-US" sz="1944" dirty="0"/>
          </a:p>
        </p:txBody>
      </p:sp>
      <p:sp>
        <p:nvSpPr>
          <p:cNvPr id="7" name="Text 5"/>
          <p:cNvSpPr/>
          <p:nvPr/>
        </p:nvSpPr>
        <p:spPr>
          <a:xfrm>
            <a:off x="5407462" y="3382685"/>
            <a:ext cx="2904530" cy="363141"/>
          </a:xfrm>
          <a:prstGeom prst="rect">
            <a:avLst/>
          </a:prstGeom>
          <a:noFill/>
          <a:ln/>
        </p:spPr>
        <p:txBody>
          <a:bodyPr wrap="none" rtlCol="0" anchor="t"/>
          <a:lstStyle/>
          <a:p>
            <a:pPr indent="0" marL="0">
              <a:lnSpc>
                <a:spcPts val="2859"/>
              </a:lnSpc>
              <a:buNone/>
            </a:pPr>
            <a:r>
              <a:rPr lang="en-US" sz="2287" dirty="0">
                <a:solidFill>
                  <a:srgbClr val="F98AC7"/>
                </a:solidFill>
                <a:latin typeface="Lora" pitchFamily="34" charset="0"/>
                <a:ea typeface="Lora" pitchFamily="34" charset="-122"/>
                <a:cs typeface="Lora" pitchFamily="34" charset="-120"/>
              </a:rPr>
              <a:t>Data Spread</a:t>
            </a:r>
            <a:endParaRPr lang="en-US" sz="2287" dirty="0"/>
          </a:p>
        </p:txBody>
      </p:sp>
      <p:sp>
        <p:nvSpPr>
          <p:cNvPr id="8" name="Text 6"/>
          <p:cNvSpPr/>
          <p:nvPr/>
        </p:nvSpPr>
        <p:spPr>
          <a:xfrm>
            <a:off x="5407462" y="3992642"/>
            <a:ext cx="3828931" cy="1975247"/>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The histogram's shape and the distribution of the bars can provide insights into the spread or variability of the data, such as standard deviation and range.</a:t>
            </a:r>
            <a:endParaRPr lang="en-US" sz="1944" dirty="0"/>
          </a:p>
        </p:txBody>
      </p:sp>
      <p:sp>
        <p:nvSpPr>
          <p:cNvPr id="9" name="Text 7"/>
          <p:cNvSpPr/>
          <p:nvPr/>
        </p:nvSpPr>
        <p:spPr>
          <a:xfrm>
            <a:off x="9846231" y="3382685"/>
            <a:ext cx="2904530" cy="363141"/>
          </a:xfrm>
          <a:prstGeom prst="rect">
            <a:avLst/>
          </a:prstGeom>
          <a:noFill/>
          <a:ln/>
        </p:spPr>
        <p:txBody>
          <a:bodyPr wrap="none" rtlCol="0" anchor="t"/>
          <a:lstStyle/>
          <a:p>
            <a:pPr indent="0" marL="0">
              <a:lnSpc>
                <a:spcPts val="2859"/>
              </a:lnSpc>
              <a:buNone/>
            </a:pPr>
            <a:r>
              <a:rPr lang="en-US" sz="2287" dirty="0">
                <a:solidFill>
                  <a:srgbClr val="F98AC7"/>
                </a:solidFill>
                <a:latin typeface="Lora" pitchFamily="34" charset="0"/>
                <a:ea typeface="Lora" pitchFamily="34" charset="-122"/>
                <a:cs typeface="Lora" pitchFamily="34" charset="-120"/>
              </a:rPr>
              <a:t>Outliers</a:t>
            </a:r>
            <a:endParaRPr lang="en-US" sz="2287" dirty="0"/>
          </a:p>
        </p:txBody>
      </p:sp>
      <p:sp>
        <p:nvSpPr>
          <p:cNvPr id="10" name="Text 8"/>
          <p:cNvSpPr/>
          <p:nvPr/>
        </p:nvSpPr>
        <p:spPr>
          <a:xfrm>
            <a:off x="9846231" y="3992642"/>
            <a:ext cx="3828931" cy="1975247"/>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Histograms can also help detect outliers, or data points that are significantly different from the rest of the distribution, which may indicate errors or anomalies.</a:t>
            </a:r>
            <a:endParaRPr lang="en-US" sz="1944"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968693" y="1434584"/>
            <a:ext cx="8449985" cy="726043"/>
          </a:xfrm>
          <a:prstGeom prst="rect">
            <a:avLst/>
          </a:prstGeom>
          <a:noFill/>
          <a:ln/>
        </p:spPr>
        <p:txBody>
          <a:bodyPr wrap="none" rtlCol="0" anchor="t"/>
          <a:lstStyle/>
          <a:p>
            <a:pPr indent="0" marL="0">
              <a:lnSpc>
                <a:spcPts val="5718"/>
              </a:lnSpc>
              <a:buNone/>
            </a:pPr>
            <a:r>
              <a:rPr lang="en-US" sz="4574" dirty="0">
                <a:solidFill>
                  <a:srgbClr val="F98AC7"/>
                </a:solidFill>
                <a:latin typeface="Lora" pitchFamily="34" charset="0"/>
                <a:ea typeface="Lora" pitchFamily="34" charset="-122"/>
                <a:cs typeface="Lora" pitchFamily="34" charset="-120"/>
              </a:rPr>
              <a:t>Limitations and Considerations</a:t>
            </a:r>
            <a:endParaRPr lang="en-US" sz="4574" dirty="0"/>
          </a:p>
        </p:txBody>
      </p:sp>
      <p:pic>
        <p:nvPicPr>
          <p:cNvPr id="5" name="Image 0" descr="preencoded.png">    </p:cNvPr>
          <p:cNvPicPr>
            <a:picLocks noChangeAspect="1"/>
          </p:cNvPicPr>
          <p:nvPr/>
        </p:nvPicPr>
        <p:blipFill>
          <a:blip r:embed="rId1"/>
          <a:stretch>
            <a:fillRect/>
          </a:stretch>
        </p:blipFill>
        <p:spPr>
          <a:xfrm>
            <a:off x="968693" y="2654379"/>
            <a:ext cx="617220" cy="617220"/>
          </a:xfrm>
          <a:prstGeom prst="rect">
            <a:avLst/>
          </a:prstGeom>
        </p:spPr>
      </p:pic>
      <p:sp>
        <p:nvSpPr>
          <p:cNvPr id="6" name="Text 3"/>
          <p:cNvSpPr/>
          <p:nvPr/>
        </p:nvSpPr>
        <p:spPr>
          <a:xfrm>
            <a:off x="968693" y="3518416"/>
            <a:ext cx="2895481" cy="363141"/>
          </a:xfrm>
          <a:prstGeom prst="rect">
            <a:avLst/>
          </a:prstGeom>
          <a:noFill/>
          <a:ln/>
        </p:spPr>
        <p:txBody>
          <a:bodyPr wrap="none" rtlCol="0" anchor="t"/>
          <a:lstStyle/>
          <a:p>
            <a:pPr algn="l" indent="0" marL="0">
              <a:lnSpc>
                <a:spcPts val="2859"/>
              </a:lnSpc>
              <a:buNone/>
            </a:pPr>
            <a:r>
              <a:rPr lang="en-US" sz="2287" dirty="0">
                <a:solidFill>
                  <a:srgbClr val="D6E5EF"/>
                </a:solidFill>
                <a:latin typeface="Lora" pitchFamily="34" charset="0"/>
                <a:ea typeface="Lora" pitchFamily="34" charset="-122"/>
                <a:cs typeface="Lora" pitchFamily="34" charset="-120"/>
              </a:rPr>
              <a:t>Bin Size</a:t>
            </a:r>
            <a:endParaRPr lang="en-US" sz="2287" dirty="0"/>
          </a:p>
        </p:txBody>
      </p:sp>
      <p:sp>
        <p:nvSpPr>
          <p:cNvPr id="7" name="Text 4"/>
          <p:cNvSpPr/>
          <p:nvPr/>
        </p:nvSpPr>
        <p:spPr>
          <a:xfrm>
            <a:off x="968693" y="4029670"/>
            <a:ext cx="2895481" cy="2765346"/>
          </a:xfrm>
          <a:prstGeom prst="rect">
            <a:avLst/>
          </a:prstGeom>
          <a:noFill/>
          <a:ln/>
        </p:spPr>
        <p:txBody>
          <a:bodyPr wrap="square" rtlCol="0" anchor="t"/>
          <a:lstStyle/>
          <a:p>
            <a:pPr algn="l"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The choice of bin size can significantly affect the appearance and interpretation of the histogram, so it's important to experiment with different bin sizes.</a:t>
            </a:r>
            <a:endParaRPr lang="en-US" sz="1944" dirty="0"/>
          </a:p>
        </p:txBody>
      </p:sp>
      <p:pic>
        <p:nvPicPr>
          <p:cNvPr id="8" name="Image 1" descr="preencoded.png">    </p:cNvPr>
          <p:cNvPicPr>
            <a:picLocks noChangeAspect="1"/>
          </p:cNvPicPr>
          <p:nvPr/>
        </p:nvPicPr>
        <p:blipFill>
          <a:blip r:embed="rId2"/>
          <a:stretch>
            <a:fillRect/>
          </a:stretch>
        </p:blipFill>
        <p:spPr>
          <a:xfrm>
            <a:off x="4234458" y="2654379"/>
            <a:ext cx="617220" cy="617220"/>
          </a:xfrm>
          <a:prstGeom prst="rect">
            <a:avLst/>
          </a:prstGeom>
        </p:spPr>
      </p:pic>
      <p:sp>
        <p:nvSpPr>
          <p:cNvPr id="9" name="Text 5"/>
          <p:cNvSpPr/>
          <p:nvPr/>
        </p:nvSpPr>
        <p:spPr>
          <a:xfrm>
            <a:off x="4234458" y="3518416"/>
            <a:ext cx="2895481" cy="363141"/>
          </a:xfrm>
          <a:prstGeom prst="rect">
            <a:avLst/>
          </a:prstGeom>
          <a:noFill/>
          <a:ln/>
        </p:spPr>
        <p:txBody>
          <a:bodyPr wrap="none" rtlCol="0" anchor="t"/>
          <a:lstStyle/>
          <a:p>
            <a:pPr algn="l" indent="0" marL="0">
              <a:lnSpc>
                <a:spcPts val="2859"/>
              </a:lnSpc>
              <a:buNone/>
            </a:pPr>
            <a:r>
              <a:rPr lang="en-US" sz="2287" dirty="0">
                <a:solidFill>
                  <a:srgbClr val="D6E5EF"/>
                </a:solidFill>
                <a:latin typeface="Lora" pitchFamily="34" charset="0"/>
                <a:ea typeface="Lora" pitchFamily="34" charset="-122"/>
                <a:cs typeface="Lora" pitchFamily="34" charset="-120"/>
              </a:rPr>
              <a:t>Sample Size</a:t>
            </a:r>
            <a:endParaRPr lang="en-US" sz="2287" dirty="0"/>
          </a:p>
        </p:txBody>
      </p:sp>
      <p:sp>
        <p:nvSpPr>
          <p:cNvPr id="10" name="Text 6"/>
          <p:cNvSpPr/>
          <p:nvPr/>
        </p:nvSpPr>
        <p:spPr>
          <a:xfrm>
            <a:off x="4234458" y="4029670"/>
            <a:ext cx="2895481" cy="2370296"/>
          </a:xfrm>
          <a:prstGeom prst="rect">
            <a:avLst/>
          </a:prstGeom>
          <a:noFill/>
          <a:ln/>
        </p:spPr>
        <p:txBody>
          <a:bodyPr wrap="square" rtlCol="0" anchor="t"/>
          <a:lstStyle/>
          <a:p>
            <a:pPr algn="l"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Histograms work best with large data sets, as small sample sizes may not provide an accurate representation of the true data distribution.</a:t>
            </a:r>
            <a:endParaRPr lang="en-US" sz="1944" dirty="0"/>
          </a:p>
        </p:txBody>
      </p:sp>
      <p:pic>
        <p:nvPicPr>
          <p:cNvPr id="11" name="Image 2" descr="preencoded.png">    </p:cNvPr>
          <p:cNvPicPr>
            <a:picLocks noChangeAspect="1"/>
          </p:cNvPicPr>
          <p:nvPr/>
        </p:nvPicPr>
        <p:blipFill>
          <a:blip r:embed="rId3"/>
          <a:stretch>
            <a:fillRect/>
          </a:stretch>
        </p:blipFill>
        <p:spPr>
          <a:xfrm>
            <a:off x="7500223" y="2654379"/>
            <a:ext cx="617220" cy="617220"/>
          </a:xfrm>
          <a:prstGeom prst="rect">
            <a:avLst/>
          </a:prstGeom>
        </p:spPr>
      </p:pic>
      <p:sp>
        <p:nvSpPr>
          <p:cNvPr id="12" name="Text 7"/>
          <p:cNvSpPr/>
          <p:nvPr/>
        </p:nvSpPr>
        <p:spPr>
          <a:xfrm>
            <a:off x="7500223" y="3518416"/>
            <a:ext cx="2895481" cy="363141"/>
          </a:xfrm>
          <a:prstGeom prst="rect">
            <a:avLst/>
          </a:prstGeom>
          <a:noFill/>
          <a:ln/>
        </p:spPr>
        <p:txBody>
          <a:bodyPr wrap="none" rtlCol="0" anchor="t"/>
          <a:lstStyle/>
          <a:p>
            <a:pPr algn="l" indent="0" marL="0">
              <a:lnSpc>
                <a:spcPts val="2859"/>
              </a:lnSpc>
              <a:buNone/>
            </a:pPr>
            <a:r>
              <a:rPr lang="en-US" sz="2287" dirty="0">
                <a:solidFill>
                  <a:srgbClr val="D6E5EF"/>
                </a:solidFill>
                <a:latin typeface="Lora" pitchFamily="34" charset="0"/>
                <a:ea typeface="Lora" pitchFamily="34" charset="-122"/>
                <a:cs typeface="Lora" pitchFamily="34" charset="-120"/>
              </a:rPr>
              <a:t>Data Scale</a:t>
            </a:r>
            <a:endParaRPr lang="en-US" sz="2287" dirty="0"/>
          </a:p>
        </p:txBody>
      </p:sp>
      <p:sp>
        <p:nvSpPr>
          <p:cNvPr id="13" name="Text 8"/>
          <p:cNvSpPr/>
          <p:nvPr/>
        </p:nvSpPr>
        <p:spPr>
          <a:xfrm>
            <a:off x="7500223" y="4029670"/>
            <a:ext cx="2895481" cy="2370296"/>
          </a:xfrm>
          <a:prstGeom prst="rect">
            <a:avLst/>
          </a:prstGeom>
          <a:noFill/>
          <a:ln/>
        </p:spPr>
        <p:txBody>
          <a:bodyPr wrap="square" rtlCol="0" anchor="t"/>
          <a:lstStyle/>
          <a:p>
            <a:pPr algn="l"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Histograms are sensitive to the scale of the data, so it's important to ensure the data is appropriately scaled before creating the visualization.</a:t>
            </a:r>
            <a:endParaRPr lang="en-US" sz="1944" dirty="0"/>
          </a:p>
        </p:txBody>
      </p:sp>
      <p:pic>
        <p:nvPicPr>
          <p:cNvPr id="14" name="Image 3" descr="preencoded.png">    </p:cNvPr>
          <p:cNvPicPr>
            <a:picLocks noChangeAspect="1"/>
          </p:cNvPicPr>
          <p:nvPr/>
        </p:nvPicPr>
        <p:blipFill>
          <a:blip r:embed="rId4"/>
          <a:stretch>
            <a:fillRect/>
          </a:stretch>
        </p:blipFill>
        <p:spPr>
          <a:xfrm>
            <a:off x="10765988" y="2654379"/>
            <a:ext cx="617220" cy="617220"/>
          </a:xfrm>
          <a:prstGeom prst="rect">
            <a:avLst/>
          </a:prstGeom>
        </p:spPr>
      </p:pic>
      <p:sp>
        <p:nvSpPr>
          <p:cNvPr id="15" name="Text 9"/>
          <p:cNvSpPr/>
          <p:nvPr/>
        </p:nvSpPr>
        <p:spPr>
          <a:xfrm>
            <a:off x="10765988" y="3518416"/>
            <a:ext cx="2895600" cy="363141"/>
          </a:xfrm>
          <a:prstGeom prst="rect">
            <a:avLst/>
          </a:prstGeom>
          <a:noFill/>
          <a:ln/>
        </p:spPr>
        <p:txBody>
          <a:bodyPr wrap="none" rtlCol="0" anchor="t"/>
          <a:lstStyle/>
          <a:p>
            <a:pPr algn="l" indent="0" marL="0">
              <a:lnSpc>
                <a:spcPts val="2859"/>
              </a:lnSpc>
              <a:buNone/>
            </a:pPr>
            <a:r>
              <a:rPr lang="en-US" sz="2287" dirty="0">
                <a:solidFill>
                  <a:srgbClr val="D6E5EF"/>
                </a:solidFill>
                <a:latin typeface="Lora" pitchFamily="34" charset="0"/>
                <a:ea typeface="Lora" pitchFamily="34" charset="-122"/>
                <a:cs typeface="Lora" pitchFamily="34" charset="-120"/>
              </a:rPr>
              <a:t>Data Type</a:t>
            </a:r>
            <a:endParaRPr lang="en-US" sz="2287" dirty="0"/>
          </a:p>
        </p:txBody>
      </p:sp>
      <p:sp>
        <p:nvSpPr>
          <p:cNvPr id="16" name="Text 10"/>
          <p:cNvSpPr/>
          <p:nvPr/>
        </p:nvSpPr>
        <p:spPr>
          <a:xfrm>
            <a:off x="10765988" y="4029670"/>
            <a:ext cx="2895600" cy="2765346"/>
          </a:xfrm>
          <a:prstGeom prst="rect">
            <a:avLst/>
          </a:prstGeom>
          <a:noFill/>
          <a:ln/>
        </p:spPr>
        <p:txBody>
          <a:bodyPr wrap="square" rtlCol="0" anchor="t"/>
          <a:lstStyle/>
          <a:p>
            <a:pPr algn="l"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While histograms are primarily used for numerical data, they can also be applied to categorical data by encoding the categories as numerical values.</a:t>
            </a:r>
            <a:endParaRPr lang="en-US" sz="1944"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838"/>
          </a:xfrm>
          <a:prstGeom prst="rect">
            <a:avLst/>
          </a:prstGeom>
          <a:solidFill>
            <a:srgbClr val="252833"/>
          </a:solidFill>
          <a:ln/>
        </p:spPr>
      </p:sp>
      <p:sp>
        <p:nvSpPr>
          <p:cNvPr id="4" name="Text 2"/>
          <p:cNvSpPr/>
          <p:nvPr/>
        </p:nvSpPr>
        <p:spPr>
          <a:xfrm>
            <a:off x="1302782" y="643176"/>
            <a:ext cx="8689419" cy="687824"/>
          </a:xfrm>
          <a:prstGeom prst="rect">
            <a:avLst/>
          </a:prstGeom>
          <a:noFill/>
          <a:ln/>
        </p:spPr>
        <p:txBody>
          <a:bodyPr wrap="none" rtlCol="0" anchor="t"/>
          <a:lstStyle/>
          <a:p>
            <a:pPr indent="0" marL="0">
              <a:lnSpc>
                <a:spcPts val="5417"/>
              </a:lnSpc>
              <a:buNone/>
            </a:pPr>
            <a:r>
              <a:rPr lang="en-US" sz="4333" dirty="0">
                <a:solidFill>
                  <a:srgbClr val="F98AC7"/>
                </a:solidFill>
                <a:latin typeface="Lora" pitchFamily="34" charset="0"/>
                <a:ea typeface="Lora" pitchFamily="34" charset="-122"/>
                <a:cs typeface="Lora" pitchFamily="34" charset="-120"/>
              </a:rPr>
              <a:t>Histogram created using Power Bi</a:t>
            </a:r>
            <a:endParaRPr lang="en-US" sz="4333" dirty="0"/>
          </a:p>
        </p:txBody>
      </p:sp>
      <p:pic>
        <p:nvPicPr>
          <p:cNvPr id="5" name="Image 0" descr="preencoded.png">    </p:cNvPr>
          <p:cNvPicPr>
            <a:picLocks noChangeAspect="1"/>
          </p:cNvPicPr>
          <p:nvPr/>
        </p:nvPicPr>
        <p:blipFill>
          <a:blip r:embed="rId1"/>
          <a:stretch>
            <a:fillRect/>
          </a:stretch>
        </p:blipFill>
        <p:spPr>
          <a:xfrm>
            <a:off x="1302782" y="1944886"/>
            <a:ext cx="6482834" cy="4794052"/>
          </a:xfrm>
          <a:prstGeom prst="rect">
            <a:avLst/>
          </a:prstGeom>
        </p:spPr>
      </p:pic>
      <p:sp>
        <p:nvSpPr>
          <p:cNvPr id="6" name="Text 3"/>
          <p:cNvSpPr/>
          <p:nvPr/>
        </p:nvSpPr>
        <p:spPr>
          <a:xfrm>
            <a:off x="1302782" y="7002066"/>
            <a:ext cx="6482834" cy="374094"/>
          </a:xfrm>
          <a:prstGeom prst="rect">
            <a:avLst/>
          </a:prstGeom>
          <a:noFill/>
          <a:ln/>
        </p:spPr>
        <p:txBody>
          <a:bodyPr wrap="none" rtlCol="0" anchor="t"/>
          <a:lstStyle/>
          <a:p>
            <a:pPr indent="0" marL="0">
              <a:lnSpc>
                <a:spcPts val="2947"/>
              </a:lnSpc>
              <a:buNone/>
            </a:pPr>
            <a:endParaRPr lang="en-US" sz="1842" dirty="0"/>
          </a:p>
        </p:txBody>
      </p:sp>
      <p:sp>
        <p:nvSpPr>
          <p:cNvPr id="7" name="Text 4"/>
          <p:cNvSpPr/>
          <p:nvPr/>
        </p:nvSpPr>
        <p:spPr>
          <a:xfrm>
            <a:off x="8363783" y="1892260"/>
            <a:ext cx="4971336" cy="2992755"/>
          </a:xfrm>
          <a:prstGeom prst="rect">
            <a:avLst/>
          </a:prstGeom>
          <a:noFill/>
          <a:ln/>
        </p:spPr>
        <p:txBody>
          <a:bodyPr wrap="square" rtlCol="0" anchor="t"/>
          <a:lstStyle/>
          <a:p>
            <a:pPr indent="0" marL="0">
              <a:lnSpc>
                <a:spcPts val="2947"/>
              </a:lnSpc>
              <a:buNone/>
            </a:pPr>
            <a:r>
              <a:rPr lang="en-US" sz="1842" dirty="0">
                <a:solidFill>
                  <a:srgbClr val="D6E5EF"/>
                </a:solidFill>
                <a:latin typeface="Source Sans Pro" pitchFamily="34" charset="0"/>
                <a:ea typeface="Source Sans Pro" pitchFamily="34" charset="-122"/>
                <a:cs typeface="Source Sans Pro" pitchFamily="34" charset="-120"/>
              </a:rPr>
              <a:t>The histogram shows the frequency distribution of marks. The marks range from 40 to 90 in 10-point intervals. The most frequent scores are in the 70-80 range, with 3 occurrences each. The frequencies decrease towards the lower and higher ends, suggesting fewer very low or high marks. The distribution appears somewhat symmetrical, with a slight skew towards higher marks.</a:t>
            </a:r>
            <a:endParaRPr lang="en-US" sz="1842"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2024-07-17T14:07:31Z</dcterms:created>
  <dcterms:modified xsi:type="dcterms:W3CDTF">2024-07-17T14:07:31Z</dcterms:modified>
</cp:coreProperties>
</file>