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2"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8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167673" y="2575408"/>
            <a:ext cx="3516640"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51418" y="189622"/>
            <a:ext cx="387923"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2463242" y="4664179"/>
            <a:ext cx="6677183"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8575623" y="6542"/>
            <a:ext cx="509347"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17524" y="3007512"/>
            <a:ext cx="9141714"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17524" y="3324747"/>
            <a:ext cx="9141714"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140" y="854146"/>
            <a:ext cx="1411106"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286241" y="4544219"/>
            <a:ext cx="1404951"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876300" y="5011047"/>
            <a:ext cx="1122760"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16478" y="4350236"/>
            <a:ext cx="1272587"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183502" y="4572471"/>
            <a:ext cx="1387874"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8344344" y="2895976"/>
            <a:ext cx="772642"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3031996" y="5351894"/>
            <a:ext cx="261938"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1175" y="3533670"/>
            <a:ext cx="9104588"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899456" y="2684219"/>
            <a:ext cx="1616019"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6875516" y="4138361"/>
            <a:ext cx="2267293"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8520313" y="2338535"/>
            <a:ext cx="362814"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010966" y="165020"/>
            <a:ext cx="7020314" cy="2263258"/>
          </a:xfrm>
        </p:spPr>
        <p:txBody>
          <a:bodyPr anchor="b">
            <a:normAutofit/>
          </a:bodyPr>
          <a:lstStyle>
            <a:lvl1pPr algn="ctr">
              <a:defRPr sz="6600"/>
            </a:lvl1pPr>
          </a:lstStyle>
          <a:p>
            <a:r>
              <a:rPr lang="en-US" smtClean="0"/>
              <a:t>Click to edit Master title style</a:t>
            </a:r>
            <a:endParaRPr/>
          </a:p>
        </p:txBody>
      </p:sp>
      <p:sp>
        <p:nvSpPr>
          <p:cNvPr id="3" name="Subtitle 2"/>
          <p:cNvSpPr>
            <a:spLocks noGrp="1"/>
          </p:cNvSpPr>
          <p:nvPr>
            <p:ph type="subTitle" idx="1"/>
          </p:nvPr>
        </p:nvSpPr>
        <p:spPr>
          <a:xfrm>
            <a:off x="2927497" y="2476917"/>
            <a:ext cx="5187252"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 xmlns:p14="http://schemas.microsoft.com/office/powerpoint/2010/main" val="3382882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0D8A3B5-D921-4960-990F-F756FBB193C7}"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3338572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92667"/>
            <a:ext cx="1971675" cy="557953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28650" y="592667"/>
            <a:ext cx="5800725" cy="55795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0D8A3B5-D921-4960-990F-F756FBB193C7}"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2751558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0D8A3B5-D921-4960-990F-F756FBB193C7}"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4159342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485900"/>
            <a:ext cx="6858001" cy="2933700"/>
          </a:xfrm>
        </p:spPr>
        <p:txBody>
          <a:bodyPr anchor="b">
            <a:normAutofit/>
          </a:bodyPr>
          <a:lstStyle>
            <a:lvl1pPr algn="l">
              <a:defRPr sz="5200" b="0"/>
            </a:lvl1pPr>
          </a:lstStyle>
          <a:p>
            <a:r>
              <a:rPr lang="en-US" smtClean="0"/>
              <a:t>Click to edit Master title style</a:t>
            </a:r>
            <a:endParaRPr/>
          </a:p>
        </p:txBody>
      </p:sp>
      <p:sp>
        <p:nvSpPr>
          <p:cNvPr id="3" name="Text Placeholder 2"/>
          <p:cNvSpPr>
            <a:spLocks noGrp="1"/>
          </p:cNvSpPr>
          <p:nvPr>
            <p:ph type="body" idx="1"/>
          </p:nvPr>
        </p:nvSpPr>
        <p:spPr>
          <a:xfrm>
            <a:off x="1141810" y="4454034"/>
            <a:ext cx="6858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0D8A3B5-D921-4960-990F-F756FBB193C7}"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2715843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6429" y="1485900"/>
            <a:ext cx="336042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877" y="1485900"/>
            <a:ext cx="336042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C0D8A3B5-D921-4960-990F-F756FBB193C7}"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13925211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429" y="1376018"/>
            <a:ext cx="336042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6429" y="2144114"/>
            <a:ext cx="336042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2877" y="1376018"/>
            <a:ext cx="336042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2877" y="2144114"/>
            <a:ext cx="336042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0D8A3B5-D921-4960-990F-F756FBB193C7}" type="datetimeFigureOut">
              <a:rPr lang="en-US" smtClean="0"/>
              <a:t>4/4/2024</a:t>
            </a:fld>
            <a:endParaRPr lang="en-US"/>
          </a:p>
        </p:txBody>
      </p:sp>
      <p:sp>
        <p:nvSpPr>
          <p:cNvPr id="9" name="Slide Number Placeholder 8"/>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40037005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6482633" y="3888585"/>
            <a:ext cx="159761"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5085159" y="4191000"/>
            <a:ext cx="405747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94" y="4572001"/>
            <a:ext cx="8561457"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7299178" y="958654"/>
            <a:ext cx="1050614"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8171259" y="1248597"/>
            <a:ext cx="941097"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6815590" y="2736977"/>
            <a:ext cx="679655"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7885509" y="2438401"/>
            <a:ext cx="1113762"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5991045" y="2988646"/>
            <a:ext cx="1829681"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1" y="5181601"/>
            <a:ext cx="8372756"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6893653" y="4800600"/>
            <a:ext cx="2249156"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191" y="3799402"/>
            <a:ext cx="3289808"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276934" y="506292"/>
            <a:ext cx="669674"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8675798" y="452755"/>
            <a:ext cx="408172" cy="350313"/>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17578" y="3048994"/>
            <a:ext cx="291131"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6178" y="828877"/>
            <a:ext cx="4543914" cy="3507549"/>
          </a:xfrm>
        </p:spPr>
        <p:txBody>
          <a:bodyPr anchor="ctr">
            <a:normAutofit/>
          </a:bodyPr>
          <a:lstStyle>
            <a:lvl1pPr algn="ctr">
              <a:defRPr sz="6000"/>
            </a:lvl1p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0D8A3B5-D921-4960-990F-F756FBB193C7}" type="datetimeFigureOut">
              <a:rPr lang="en-US" smtClean="0"/>
              <a:t>4/4/2024</a:t>
            </a:fld>
            <a:endParaRPr lang="en-US"/>
          </a:p>
        </p:txBody>
      </p:sp>
      <p:sp>
        <p:nvSpPr>
          <p:cNvPr id="5" name="Slide Number Placeholder 4"/>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8420110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0D8A3B5-D921-4960-990F-F756FBB193C7}" type="datetimeFigureOut">
              <a:rPr lang="en-US" smtClean="0"/>
              <a:t>4/4/2024</a:t>
            </a:fld>
            <a:endParaRPr lang="en-US"/>
          </a:p>
        </p:txBody>
      </p:sp>
      <p:sp>
        <p:nvSpPr>
          <p:cNvPr id="4" name="Slide Number Placeholder 3"/>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2559003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188720"/>
            <a:ext cx="233172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3360420" y="457200"/>
            <a:ext cx="500634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22960" y="3474720"/>
            <a:ext cx="233172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C0D8A3B5-D921-4960-990F-F756FBB193C7}"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14359466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188720"/>
            <a:ext cx="2331720" cy="2286000"/>
          </a:xfrm>
        </p:spPr>
        <p:txBody>
          <a:bodyPr anchor="b">
            <a:normAutofit/>
          </a:bodyPr>
          <a:lstStyle>
            <a:lvl1pPr>
              <a:defRPr sz="34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360420" y="457200"/>
            <a:ext cx="500634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22960" y="3474720"/>
            <a:ext cx="233172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C0D8A3B5-D921-4960-990F-F756FBB193C7}"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3432EE91-4218-4C79-BA21-A22353724CDB}" type="slidenum">
              <a:rPr lang="en-US" smtClean="0"/>
              <a:t>‹#›</a:t>
            </a:fld>
            <a:endParaRPr lang="en-US"/>
          </a:p>
        </p:txBody>
      </p:sp>
    </p:spTree>
    <p:extLst>
      <p:ext uri="{BB962C8B-B14F-4D97-AF65-F5344CB8AC3E}">
        <p14:creationId xmlns="" xmlns:p14="http://schemas.microsoft.com/office/powerpoint/2010/main" val="1371734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6571059" y="5521528"/>
            <a:ext cx="257157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 y="5652179"/>
            <a:ext cx="8561363"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0311" y="5865036"/>
            <a:ext cx="8561363"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8735766" y="947577"/>
            <a:ext cx="319984"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8481696" y="6212029"/>
            <a:ext cx="656603"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1831" y="2873890"/>
            <a:ext cx="447921"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04629" y="-13010"/>
            <a:ext cx="1037180"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515890"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8357436" y="105148"/>
            <a:ext cx="506303"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8086999" y="2958793"/>
            <a:ext cx="77118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143000" y="78910"/>
            <a:ext cx="6850298"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6429" y="1485901"/>
            <a:ext cx="6851142" cy="41529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141809" y="6601968"/>
            <a:ext cx="5233845" cy="237744"/>
          </a:xfrm>
          <a:prstGeom prst="rect">
            <a:avLst/>
          </a:prstGeom>
        </p:spPr>
        <p:txBody>
          <a:bodyPr vert="horz" lIns="91440" tIns="45720" rIns="91440" bIns="45720" rtlCol="0" anchor="ctr"/>
          <a:lstStyle>
            <a:lvl1pPr algn="l">
              <a:defRPr sz="1200" cap="none" baseline="0">
                <a:solidFill>
                  <a:schemeClr val="tx1"/>
                </a:solidFill>
              </a:defRPr>
            </a:lvl1pPr>
          </a:lstStyle>
          <a:p>
            <a:endParaRPr lang="en-US"/>
          </a:p>
        </p:txBody>
      </p:sp>
      <p:sp>
        <p:nvSpPr>
          <p:cNvPr id="4" name="Date Placeholder 3"/>
          <p:cNvSpPr>
            <a:spLocks noGrp="1"/>
          </p:cNvSpPr>
          <p:nvPr>
            <p:ph type="dt" sz="half" idx="2"/>
          </p:nvPr>
        </p:nvSpPr>
        <p:spPr>
          <a:xfrm>
            <a:off x="6656832" y="6601969"/>
            <a:ext cx="797399" cy="193933"/>
          </a:xfrm>
          <a:prstGeom prst="rect">
            <a:avLst/>
          </a:prstGeom>
        </p:spPr>
        <p:txBody>
          <a:bodyPr vert="horz" lIns="91440" tIns="45720" rIns="91440" bIns="45720" rtlCol="0" anchor="ctr"/>
          <a:lstStyle>
            <a:lvl1pPr algn="r">
              <a:defRPr sz="1200">
                <a:solidFill>
                  <a:schemeClr val="tx1"/>
                </a:solidFill>
              </a:defRPr>
            </a:lvl1pPr>
          </a:lstStyle>
          <a:p>
            <a:fld id="{C0D8A3B5-D921-4960-990F-F756FBB193C7}" type="datetimeFigureOut">
              <a:rPr lang="en-US" smtClean="0"/>
              <a:t>4/4/2024</a:t>
            </a:fld>
            <a:endParaRPr lang="en-US"/>
          </a:p>
        </p:txBody>
      </p:sp>
      <p:sp>
        <p:nvSpPr>
          <p:cNvPr id="6" name="Slide Number Placeholder 5"/>
          <p:cNvSpPr>
            <a:spLocks noGrp="1"/>
          </p:cNvSpPr>
          <p:nvPr>
            <p:ph type="sldNum" sz="quarter" idx="4"/>
          </p:nvPr>
        </p:nvSpPr>
        <p:spPr>
          <a:xfrm>
            <a:off x="7517511" y="6601968"/>
            <a:ext cx="480060" cy="237744"/>
          </a:xfrm>
          <a:prstGeom prst="rect">
            <a:avLst/>
          </a:prstGeom>
        </p:spPr>
        <p:txBody>
          <a:bodyPr vert="horz" lIns="91440" tIns="45720" rIns="91440" bIns="45720" rtlCol="0" anchor="ctr"/>
          <a:lstStyle>
            <a:lvl1pPr algn="r">
              <a:defRPr sz="1200">
                <a:solidFill>
                  <a:schemeClr val="tx1"/>
                </a:solidFill>
              </a:defRPr>
            </a:lvl1pPr>
          </a:lstStyle>
          <a:p>
            <a:fld id="{3432EE91-4218-4C79-BA21-A22353724CDB}" type="slidenum">
              <a:rPr lang="en-US" smtClean="0"/>
              <a:t>‹#›</a:t>
            </a:fld>
            <a:endParaRPr lang="en-US"/>
          </a:p>
        </p:txBody>
      </p:sp>
    </p:spTree>
    <p:extLst>
      <p:ext uri="{BB962C8B-B14F-4D97-AF65-F5344CB8AC3E}">
        <p14:creationId xmlns=""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214290"/>
            <a:ext cx="7020314" cy="2263258"/>
          </a:xfrm>
        </p:spPr>
        <p:txBody>
          <a:bodyPr/>
          <a:lstStyle/>
          <a:p>
            <a:r>
              <a:rPr lang="en-US" dirty="0" smtClean="0"/>
              <a:t>TEXT TO SPEECH CONVERTER</a:t>
            </a:r>
            <a:endParaRPr lang="en-US" dirty="0"/>
          </a:p>
        </p:txBody>
      </p:sp>
      <p:sp>
        <p:nvSpPr>
          <p:cNvPr id="3" name="Subtitle 2"/>
          <p:cNvSpPr>
            <a:spLocks noGrp="1"/>
          </p:cNvSpPr>
          <p:nvPr>
            <p:ph type="subTitle" idx="1"/>
          </p:nvPr>
        </p:nvSpPr>
        <p:spPr>
          <a:xfrm>
            <a:off x="3786182" y="2500306"/>
            <a:ext cx="5187252" cy="1771600"/>
          </a:xfrm>
        </p:spPr>
        <p:txBody>
          <a:bodyPr/>
          <a:lstStyle/>
          <a:p>
            <a:r>
              <a:rPr lang="en-US" dirty="0" smtClean="0"/>
              <a:t>-UR22EC1013</a:t>
            </a:r>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CONTENTS</a:t>
            </a:r>
            <a:endParaRPr lang="en-US" sz="4000" dirty="0"/>
          </a:p>
        </p:txBody>
      </p:sp>
      <p:sp>
        <p:nvSpPr>
          <p:cNvPr id="3" name="Content Placeholder 2"/>
          <p:cNvSpPr>
            <a:spLocks noGrp="1"/>
          </p:cNvSpPr>
          <p:nvPr>
            <p:ph idx="1"/>
          </p:nvPr>
        </p:nvSpPr>
        <p:spPr/>
        <p:txBody>
          <a:bodyPr/>
          <a:lstStyle/>
          <a:p>
            <a:pPr>
              <a:buFont typeface="Wingdings" pitchFamily="2" charset="2"/>
              <a:buChar char="v"/>
            </a:pPr>
            <a:r>
              <a:rPr lang="en-US" sz="2800" dirty="0" smtClean="0"/>
              <a:t>Introduction</a:t>
            </a:r>
            <a:endParaRPr lang="en-US" sz="2800" dirty="0" smtClean="0"/>
          </a:p>
          <a:p>
            <a:pPr>
              <a:buFont typeface="Wingdings" pitchFamily="2" charset="2"/>
              <a:buChar char="v"/>
            </a:pPr>
            <a:r>
              <a:rPr lang="en-US" sz="2800" dirty="0" smtClean="0"/>
              <a:t>Objective </a:t>
            </a:r>
          </a:p>
          <a:p>
            <a:pPr>
              <a:buFont typeface="Wingdings" pitchFamily="2" charset="2"/>
              <a:buChar char="v"/>
            </a:pPr>
            <a:r>
              <a:rPr lang="en-US" sz="2800" dirty="0" smtClean="0"/>
              <a:t>Method used in this code</a:t>
            </a:r>
          </a:p>
          <a:p>
            <a:pPr>
              <a:buFont typeface="Wingdings" pitchFamily="2" charset="2"/>
              <a:buChar char="v"/>
            </a:pPr>
            <a:r>
              <a:rPr lang="en-US" sz="2800" dirty="0" smtClean="0"/>
              <a:t>Advantages</a:t>
            </a:r>
          </a:p>
          <a:p>
            <a:pPr>
              <a:buFont typeface="Wingdings" pitchFamily="2" charset="2"/>
              <a:buChar char="v"/>
            </a:pPr>
            <a:r>
              <a:rPr lang="en-US" sz="2800" dirty="0" smtClean="0"/>
              <a:t>Disadvantages</a:t>
            </a:r>
          </a:p>
          <a:p>
            <a:pPr>
              <a:buFont typeface="Wingdings" pitchFamily="2" charset="2"/>
              <a:buChar char="v"/>
            </a:pP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142900"/>
            <a:ext cx="6850298" cy="1233424"/>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a:xfrm>
            <a:off x="500034" y="1485901"/>
            <a:ext cx="7497537" cy="4152901"/>
          </a:xfrm>
        </p:spPr>
        <p:txBody>
          <a:bodyPr>
            <a:noAutofit/>
          </a:bodyPr>
          <a:lstStyle/>
          <a:p>
            <a:pPr algn="just">
              <a:lnSpc>
                <a:spcPct val="150000"/>
              </a:lnSpc>
              <a:buNone/>
            </a:pPr>
            <a:r>
              <a:rPr lang="en-US" sz="2800" dirty="0" smtClean="0"/>
              <a:t>   A </a:t>
            </a:r>
            <a:r>
              <a:rPr lang="en-US" sz="2800" dirty="0" smtClean="0"/>
              <a:t>Text-to-Speech (TTS) converter is a technology that converts written text into spoken words. It's a pivotal tool in the realm of assistive technology, accessibility, and modern communication. TTS systems utilize sophisticated algorithms and linguistic rules to process written text, interpreting it into natural-sounding speech.</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88" y="0"/>
            <a:ext cx="6850298" cy="1233424"/>
          </a:xfrm>
        </p:spPr>
        <p:txBody>
          <a:bodyPr>
            <a:normAutofit/>
          </a:bodyPr>
          <a:lstStyle/>
          <a:p>
            <a:r>
              <a:rPr lang="en-US" sz="4000" dirty="0" smtClean="0"/>
              <a:t>OBJECTIVE</a:t>
            </a:r>
            <a:endParaRPr lang="en-US" sz="4000" dirty="0"/>
          </a:p>
        </p:txBody>
      </p:sp>
      <p:sp>
        <p:nvSpPr>
          <p:cNvPr id="3" name="Content Placeholder 2"/>
          <p:cNvSpPr>
            <a:spLocks noGrp="1"/>
          </p:cNvSpPr>
          <p:nvPr>
            <p:ph idx="1"/>
          </p:nvPr>
        </p:nvSpPr>
        <p:spPr>
          <a:xfrm>
            <a:off x="714348" y="1428736"/>
            <a:ext cx="7208332" cy="4152901"/>
          </a:xfrm>
        </p:spPr>
        <p:txBody>
          <a:bodyPr>
            <a:noAutofit/>
          </a:bodyPr>
          <a:lstStyle/>
          <a:p>
            <a:pPr algn="just">
              <a:lnSpc>
                <a:spcPct val="150000"/>
              </a:lnSpc>
              <a:buNone/>
            </a:pPr>
            <a:r>
              <a:rPr lang="en-US" sz="2800" dirty="0" smtClean="0"/>
              <a:t>  The </a:t>
            </a:r>
            <a:r>
              <a:rPr lang="en-US" sz="2800" dirty="0" smtClean="0"/>
              <a:t>primary objective of TTS converters is to provide a means for individuals with visual impairments or reading difficulties to access textual information more easily. However, they also serve a wide range of other applications, including navigation systems, virtual assistants, </a:t>
            </a:r>
            <a:r>
              <a:rPr lang="en-US" sz="2800" dirty="0" err="1" smtClean="0"/>
              <a:t>audiobook</a:t>
            </a:r>
            <a:r>
              <a:rPr lang="en-US" sz="2800" dirty="0" smtClean="0"/>
              <a:t> production, language learning, and more.</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METHOD USED IN THIS CODE</a:t>
            </a:r>
            <a:endParaRPr lang="en-US" sz="4000" dirty="0"/>
          </a:p>
        </p:txBody>
      </p:sp>
      <p:sp>
        <p:nvSpPr>
          <p:cNvPr id="3" name="Content Placeholder 2"/>
          <p:cNvSpPr>
            <a:spLocks noGrp="1"/>
          </p:cNvSpPr>
          <p:nvPr>
            <p:ph idx="1"/>
          </p:nvPr>
        </p:nvSpPr>
        <p:spPr>
          <a:xfrm>
            <a:off x="357158" y="1142984"/>
            <a:ext cx="7643866" cy="4152901"/>
          </a:xfrm>
        </p:spPr>
        <p:txBody>
          <a:bodyPr>
            <a:noAutofit/>
          </a:bodyPr>
          <a:lstStyle/>
          <a:p>
            <a:pPr algn="just">
              <a:lnSpc>
                <a:spcPct val="150000"/>
              </a:lnSpc>
            </a:pPr>
            <a:r>
              <a:rPr lang="en-US" sz="2400" dirty="0" smtClean="0"/>
              <a:t/>
            </a:r>
            <a:br>
              <a:rPr lang="en-US" sz="2400" dirty="0" smtClean="0"/>
            </a:br>
            <a:r>
              <a:rPr lang="en-US" sz="2800" dirty="0" smtClean="0"/>
              <a:t>In the </a:t>
            </a:r>
            <a:r>
              <a:rPr lang="en-US" sz="2800" dirty="0" smtClean="0"/>
              <a:t> </a:t>
            </a:r>
            <a:r>
              <a:rPr lang="en-US" sz="2800" dirty="0" smtClean="0"/>
              <a:t>Python code utilizing the pyttsx3 library for text-to-speech conversion, the main method of digital signal processing (DSP) used is related to the synthesis of speech from text. The specific DSP techniques involved in this process may vary depending on the underlying implementation of the TTS engine within the library. </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142900"/>
            <a:ext cx="6850298" cy="1233424"/>
          </a:xfrm>
        </p:spPr>
        <p:txBody>
          <a:bodyPr>
            <a:normAutofit/>
          </a:bodyPr>
          <a:lstStyle/>
          <a:p>
            <a:r>
              <a:rPr lang="en-US" sz="4000" dirty="0" smtClean="0"/>
              <a:t>ADVANTAGES</a:t>
            </a:r>
            <a:endParaRPr lang="en-US" sz="4000" dirty="0"/>
          </a:p>
        </p:txBody>
      </p:sp>
      <p:sp>
        <p:nvSpPr>
          <p:cNvPr id="3" name="Content Placeholder 2"/>
          <p:cNvSpPr>
            <a:spLocks noGrp="1"/>
          </p:cNvSpPr>
          <p:nvPr>
            <p:ph idx="1"/>
          </p:nvPr>
        </p:nvSpPr>
        <p:spPr>
          <a:xfrm>
            <a:off x="500034" y="1285860"/>
            <a:ext cx="7858180" cy="4152901"/>
          </a:xfrm>
        </p:spPr>
        <p:txBody>
          <a:bodyPr>
            <a:noAutofit/>
          </a:bodyPr>
          <a:lstStyle/>
          <a:p>
            <a:pPr algn="just">
              <a:lnSpc>
                <a:spcPct val="150000"/>
              </a:lnSpc>
            </a:pPr>
            <a:r>
              <a:rPr lang="en-US" sz="2800" b="1" dirty="0" smtClean="0"/>
              <a:t>Customization</a:t>
            </a:r>
            <a:r>
              <a:rPr lang="en-US" sz="2800" dirty="0" smtClean="0"/>
              <a:t>: Many TTS systems offer customization options, allowing users to adjust parameters such as speech rate, volume, and voice selection according to their preferences. </a:t>
            </a:r>
            <a:endParaRPr lang="en-US" sz="2800" dirty="0" smtClean="0"/>
          </a:p>
          <a:p>
            <a:pPr algn="just">
              <a:lnSpc>
                <a:spcPct val="150000"/>
              </a:lnSpc>
            </a:pPr>
            <a:r>
              <a:rPr lang="en-US" sz="2800" b="1" dirty="0" smtClean="0"/>
              <a:t>Efficient Communication</a:t>
            </a:r>
            <a:r>
              <a:rPr lang="en-US" sz="2800" dirty="0" smtClean="0"/>
              <a:t>: TTS converters facilitate efficient communication in various contexts, including customer service, automated messaging systems, and virtual </a:t>
            </a:r>
            <a:r>
              <a:rPr lang="en-US" sz="2800" dirty="0" smtClean="0"/>
              <a:t>assistants.</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142900"/>
            <a:ext cx="6850298" cy="1233424"/>
          </a:xfrm>
        </p:spPr>
        <p:txBody>
          <a:bodyPr>
            <a:normAutofit/>
          </a:bodyPr>
          <a:lstStyle/>
          <a:p>
            <a:r>
              <a:rPr lang="en-US" sz="4000" dirty="0" smtClean="0"/>
              <a:t>DISADVANTAGES</a:t>
            </a:r>
            <a:endParaRPr lang="en-US" sz="4000" dirty="0"/>
          </a:p>
        </p:txBody>
      </p:sp>
      <p:sp>
        <p:nvSpPr>
          <p:cNvPr id="3" name="Content Placeholder 2"/>
          <p:cNvSpPr>
            <a:spLocks noGrp="1"/>
          </p:cNvSpPr>
          <p:nvPr>
            <p:ph idx="1"/>
          </p:nvPr>
        </p:nvSpPr>
        <p:spPr>
          <a:xfrm>
            <a:off x="428596" y="1214422"/>
            <a:ext cx="7715304" cy="4152901"/>
          </a:xfrm>
        </p:spPr>
        <p:txBody>
          <a:bodyPr>
            <a:noAutofit/>
          </a:bodyPr>
          <a:lstStyle/>
          <a:p>
            <a:pPr algn="just">
              <a:lnSpc>
                <a:spcPct val="150000"/>
              </a:lnSpc>
            </a:pPr>
            <a:r>
              <a:rPr lang="en-US" sz="2600" b="1" dirty="0" smtClean="0"/>
              <a:t>Resource Intensive</a:t>
            </a:r>
            <a:r>
              <a:rPr lang="en-US" sz="2600" dirty="0" smtClean="0"/>
              <a:t>: High-quality TTS systems often require significant computational resources and storage space, particularly when employing advanced signal processing </a:t>
            </a:r>
            <a:r>
              <a:rPr lang="en-US" sz="2600" dirty="0" smtClean="0"/>
              <a:t>algorithms </a:t>
            </a:r>
            <a:r>
              <a:rPr lang="en-US" sz="2600" dirty="0" smtClean="0"/>
              <a:t>or neural network models</a:t>
            </a:r>
            <a:r>
              <a:rPr lang="en-US" sz="2600" dirty="0" smtClean="0"/>
              <a:t>.</a:t>
            </a:r>
          </a:p>
          <a:p>
            <a:pPr algn="just">
              <a:lnSpc>
                <a:spcPct val="150000"/>
              </a:lnSpc>
            </a:pPr>
            <a:r>
              <a:rPr lang="en-US" sz="2600" b="1" dirty="0" smtClean="0"/>
              <a:t>Pronunciation Errors</a:t>
            </a:r>
            <a:r>
              <a:rPr lang="en-US" sz="2600" dirty="0" smtClean="0"/>
              <a:t>: TTS converters may mispronounce certain words, especially uncommon or context-dependent terms, proper nouns, or words with multiple pronunciations.</a:t>
            </a:r>
            <a:endParaRPr lang="en-US" sz="2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857232"/>
            <a:ext cx="6858048" cy="3507549"/>
          </a:xfrm>
        </p:spPr>
        <p:txBody>
          <a:bodyPr>
            <a:normAutofit/>
          </a:bodyPr>
          <a:lstStyle/>
          <a:p>
            <a:r>
              <a:rPr lang="en-US" sz="8000" dirty="0" smtClean="0"/>
              <a:t>THANK YOU</a:t>
            </a:r>
            <a:endParaRPr lang="en-US" sz="8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all fun education presentation (widescreen).potx" id="{13F266B3-3667-4715-838E-2D35384A824B}" vid="{5EC2A2B6-6A5B-436A-9EF3-6607D16C2EDB}"/>
    </a:ext>
  </a:extLst>
</a:theme>
</file>

<file path=docProps/app.xml><?xml version="1.0" encoding="utf-8"?>
<Properties xmlns="http://schemas.openxmlformats.org/officeDocument/2006/extended-properties" xmlns:vt="http://schemas.openxmlformats.org/officeDocument/2006/docPropsVTypes">
  <Template>AUTOMATIC_TAP_CONTROLLER_USING_IR_SENSOR_INTELLIGENT_MACHINE[1][1]</Template>
  <TotalTime>36</TotalTime>
  <Words>241</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Back to School 16x9</vt:lpstr>
      <vt:lpstr>TEXT TO SPEECH CONVERTER</vt:lpstr>
      <vt:lpstr>CONTENTS</vt:lpstr>
      <vt:lpstr>INTRODUCTION</vt:lpstr>
      <vt:lpstr>OBJECTIVE</vt:lpstr>
      <vt:lpstr>METHOD USED IN THIS CODE</vt:lpstr>
      <vt:lpstr>ADVANTAGES</vt:lpstr>
      <vt:lpstr>DISADVANTAGES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CONVERTER</dc:title>
  <dc:creator>LENOVO</dc:creator>
  <cp:lastModifiedBy>LENOVO</cp:lastModifiedBy>
  <cp:revision>4</cp:revision>
  <dcterms:created xsi:type="dcterms:W3CDTF">2024-04-04T15:54:30Z</dcterms:created>
  <dcterms:modified xsi:type="dcterms:W3CDTF">2024-04-04T16:30:46Z</dcterms:modified>
</cp:coreProperties>
</file>