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448119"/>
            <a:ext cx="837454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E6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E6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E6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F45E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48119"/>
            <a:ext cx="837454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45E6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76350"/>
            <a:ext cx="8374549" cy="199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3c.github.io/html/syntax.html#named-character-references" TargetMode="External"/><Relationship Id="rId3" Type="http://schemas.openxmlformats.org/officeDocument/2006/relationships/image" Target="../media/image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e.fsu.edu/alumni/image/community/clubs/FSU-Seal-full-color.jpg" TargetMode="Externa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hyperlink" Target="http://girldevelopit.github.io/gdi-featured-html-css-intro/class1.html%23/16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9050" y="748799"/>
            <a:ext cx="3646170" cy="3646170"/>
          </a:xfrm>
          <a:custGeom>
            <a:avLst/>
            <a:gdLst/>
            <a:ahLst/>
            <a:cxnLst/>
            <a:rect l="l" t="t" r="r" b="b"/>
            <a:pathLst>
              <a:path w="3646170" h="3646170">
                <a:moveTo>
                  <a:pt x="3645899" y="3645899"/>
                </a:moveTo>
                <a:lnTo>
                  <a:pt x="0" y="3645899"/>
                </a:lnTo>
                <a:lnTo>
                  <a:pt x="0" y="0"/>
                </a:lnTo>
                <a:lnTo>
                  <a:pt x="3645899" y="0"/>
                </a:lnTo>
                <a:lnTo>
                  <a:pt x="3645899" y="3645899"/>
                </a:lnTo>
                <a:close/>
              </a:path>
            </a:pathLst>
          </a:custGeom>
          <a:solidFill>
            <a:srgbClr val="F45E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950" y="992699"/>
            <a:ext cx="3158490" cy="3158490"/>
          </a:xfrm>
          <a:prstGeom prst="rect"/>
          <a:solidFill>
            <a:srgbClr val="F45E61"/>
          </a:solidFill>
          <a:ln w="28574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010285" marR="187960" indent="-814705">
              <a:lnSpc>
                <a:spcPts val="3829"/>
              </a:lnSpc>
              <a:spcBef>
                <a:spcPts val="3045"/>
              </a:spcBef>
            </a:pPr>
            <a:r>
              <a:rPr dirty="0" spc="-19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r>
              <a:rPr dirty="0" spc="-3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pc="-10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dirty="0" spc="-35">
                <a:solidFill>
                  <a:srgbClr val="FFFFFF"/>
                </a:solidFill>
                <a:latin typeface="Tahoma"/>
                <a:cs typeface="Tahoma"/>
              </a:rPr>
              <a:t>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44253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&lt;html&gt;,&lt;head&gt;,&lt;body&gt;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333105" cy="2271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5E686C"/>
                </a:solidFill>
                <a:latin typeface="Tahoma"/>
                <a:cs typeface="Tahoma"/>
              </a:rPr>
              <a:t>After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5E686C"/>
                </a:solidFill>
                <a:latin typeface="Tahoma"/>
                <a:cs typeface="Tahoma"/>
              </a:rPr>
              <a:t>&lt;!doctype&gt;,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page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content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must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be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contained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between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75">
                <a:solidFill>
                  <a:srgbClr val="5E686C"/>
                </a:solidFill>
                <a:latin typeface="Tahoma"/>
                <a:cs typeface="Tahoma"/>
              </a:rPr>
              <a:t>&lt;html&gt;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5E686C"/>
                </a:solidFill>
                <a:latin typeface="Tahoma"/>
                <a:cs typeface="Tahoma"/>
              </a:rPr>
              <a:t>tags.</a:t>
            </a:r>
            <a:endParaRPr sz="1800">
              <a:latin typeface="Tahoma"/>
              <a:cs typeface="Tahoma"/>
            </a:endParaRPr>
          </a:p>
          <a:p>
            <a:pPr marL="12700" marR="394335">
              <a:lnSpc>
                <a:spcPct val="114599"/>
              </a:lnSpc>
              <a:spcBef>
                <a:spcPts val="1575"/>
              </a:spcBef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head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contains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title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page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5E686C"/>
                </a:solidFill>
                <a:latin typeface="Tahoma"/>
                <a:cs typeface="Tahoma"/>
              </a:rPr>
              <a:t>&amp;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meta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information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about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60">
                <a:solidFill>
                  <a:srgbClr val="5E686C"/>
                </a:solidFill>
                <a:latin typeface="Tahoma"/>
                <a:cs typeface="Tahoma"/>
              </a:rPr>
              <a:t>page.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75">
                <a:solidFill>
                  <a:srgbClr val="5E686C"/>
                </a:solidFill>
                <a:latin typeface="Tahoma"/>
                <a:cs typeface="Tahoma"/>
              </a:rPr>
              <a:t>Meta </a:t>
            </a:r>
            <a:r>
              <a:rPr dirty="0" sz="1800" spc="-55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information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not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visible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user,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but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has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many purposes,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like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providing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 information</a:t>
            </a:r>
            <a:r>
              <a:rPr dirty="0" sz="1800" spc="-22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search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engines.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body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contains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actual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content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60">
                <a:solidFill>
                  <a:srgbClr val="5E686C"/>
                </a:solidFill>
                <a:latin typeface="Tahoma"/>
                <a:cs typeface="Tahoma"/>
              </a:rPr>
              <a:t>page.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Everything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that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contained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 </a:t>
            </a:r>
            <a:r>
              <a:rPr dirty="0" sz="1800" spc="-55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body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visible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user.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5E686C"/>
                </a:solidFill>
                <a:latin typeface="Tahoma"/>
                <a:cs typeface="Tahoma"/>
              </a:rPr>
              <a:t>(Some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Exceptions!)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60858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Let's</a:t>
            </a:r>
            <a:r>
              <a:rPr dirty="0" spc="-65"/>
              <a:t> </a:t>
            </a:r>
            <a:r>
              <a:rPr dirty="0" spc="120"/>
              <a:t>create</a:t>
            </a:r>
            <a:r>
              <a:rPr dirty="0" spc="-60"/>
              <a:t> </a:t>
            </a:r>
            <a:r>
              <a:rPr dirty="0" spc="145"/>
              <a:t>our</a:t>
            </a:r>
            <a:r>
              <a:rPr dirty="0" spc="-60"/>
              <a:t> </a:t>
            </a:r>
            <a:r>
              <a:rPr dirty="0" spc="105"/>
              <a:t>first</a:t>
            </a:r>
            <a:r>
              <a:rPr dirty="0" spc="-65"/>
              <a:t> </a:t>
            </a:r>
            <a:r>
              <a:rPr dirty="0" spc="-40"/>
              <a:t>HTML</a:t>
            </a:r>
            <a:r>
              <a:rPr dirty="0" spc="-60"/>
              <a:t> </a:t>
            </a:r>
            <a:r>
              <a:rPr dirty="0" spc="14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702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open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new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file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your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text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editor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copy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this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code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it: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707083"/>
            <a:ext cx="3408679" cy="191135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&lt;!DOCTYPE</a:t>
            </a:r>
            <a:r>
              <a:rPr dirty="0" sz="1200" spc="-7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html&gt;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&lt;html&gt;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&lt;head&gt;</a:t>
            </a:r>
            <a:endParaRPr sz="12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&lt;title&gt;Title</a:t>
            </a:r>
            <a:r>
              <a:rPr dirty="0" sz="1200" spc="-25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of</a:t>
            </a:r>
            <a:r>
              <a:rPr dirty="0" sz="1200" spc="-25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the</a:t>
            </a:r>
            <a:r>
              <a:rPr dirty="0" sz="1200" spc="-2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page</a:t>
            </a:r>
            <a:r>
              <a:rPr dirty="0" sz="1200" spc="-25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&lt;/title&gt;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&lt;/head&gt;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&lt;body&gt;</a:t>
            </a:r>
            <a:endParaRPr sz="12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The</a:t>
            </a:r>
            <a:r>
              <a:rPr dirty="0" sz="1200" spc="-3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page</a:t>
            </a:r>
            <a:r>
              <a:rPr dirty="0" sz="1200" spc="-3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content</a:t>
            </a:r>
            <a:r>
              <a:rPr dirty="0" sz="1200" spc="-3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here.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&lt;/body&gt;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&lt;/html&gt;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3816680"/>
            <a:ext cx="663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save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document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as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myfirstpage.html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open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5E686C"/>
                </a:solidFill>
                <a:latin typeface="Tahoma"/>
                <a:cs typeface="Tahoma"/>
              </a:rPr>
              <a:t>it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with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browser.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14573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Nesting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694295" cy="1642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0">
                <a:solidFill>
                  <a:srgbClr val="5E686C"/>
                </a:solidFill>
                <a:latin typeface="Tahoma"/>
                <a:cs typeface="Tahoma"/>
              </a:rPr>
              <a:t>All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elements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"nest"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inside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one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another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Nesting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what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happens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when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you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put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tags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inside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other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containing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5E686C"/>
                </a:solidFill>
                <a:latin typeface="Tahoma"/>
                <a:cs typeface="Tahoma"/>
              </a:rPr>
              <a:t>tags.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570"/>
              </a:spcBef>
            </a:pPr>
            <a:r>
              <a:rPr dirty="0" sz="1800" spc="60">
                <a:solidFill>
                  <a:srgbClr val="5E686C"/>
                </a:solidFill>
                <a:latin typeface="Tahoma"/>
                <a:cs typeface="Tahoma"/>
              </a:rPr>
              <a:t>For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example,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you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would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put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80">
                <a:solidFill>
                  <a:srgbClr val="5E686C"/>
                </a:solidFill>
                <a:latin typeface="Tahoma"/>
                <a:cs typeface="Tahoma"/>
              </a:rPr>
              <a:t>&lt;p&gt;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inside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80">
                <a:solidFill>
                  <a:srgbClr val="5E686C"/>
                </a:solidFill>
                <a:latin typeface="Tahoma"/>
                <a:cs typeface="Tahoma"/>
              </a:rPr>
              <a:t>&lt;body&gt;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5E686C"/>
                </a:solidFill>
                <a:latin typeface="Tahoma"/>
                <a:cs typeface="Tahoma"/>
              </a:rPr>
              <a:t>tags.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80">
                <a:solidFill>
                  <a:srgbClr val="5E686C"/>
                </a:solidFill>
                <a:latin typeface="Tahoma"/>
                <a:cs typeface="Tahoma"/>
              </a:rPr>
              <a:t>&lt;p&gt;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now </a:t>
            </a:r>
            <a:r>
              <a:rPr dirty="0" sz="1800" spc="-54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nested</a:t>
            </a:r>
            <a:r>
              <a:rPr dirty="0" sz="1800" spc="-22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inside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80">
                <a:solidFill>
                  <a:srgbClr val="5E686C"/>
                </a:solidFill>
                <a:latin typeface="Tahoma"/>
                <a:cs typeface="Tahoma"/>
              </a:rPr>
              <a:t>&lt;body&gt;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050108"/>
            <a:ext cx="3225800" cy="65405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&lt;body&gt;</a:t>
            </a:r>
            <a:endParaRPr sz="12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&lt;p&gt;The</a:t>
            </a:r>
            <a:r>
              <a:rPr dirty="0" sz="1200" spc="-35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paragraph</a:t>
            </a:r>
            <a:r>
              <a:rPr dirty="0" sz="1200" spc="-3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goes</a:t>
            </a:r>
            <a:r>
              <a:rPr dirty="0" sz="1200" spc="-3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here.&lt;/p&gt;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&lt;/body&gt;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5091" y="4308933"/>
            <a:ext cx="6014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0">
                <a:solidFill>
                  <a:srgbClr val="F45E61"/>
                </a:solidFill>
                <a:latin typeface="Tahoma"/>
                <a:cs typeface="Tahoma"/>
              </a:rPr>
              <a:t>Whichever</a:t>
            </a:r>
            <a:r>
              <a:rPr dirty="0" sz="2400" spc="-29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F45E61"/>
                </a:solidFill>
                <a:latin typeface="Tahoma"/>
                <a:cs typeface="Tahoma"/>
              </a:rPr>
              <a:t>element</a:t>
            </a:r>
            <a:r>
              <a:rPr dirty="0" sz="2400" spc="-29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2400" spc="110">
                <a:solidFill>
                  <a:srgbClr val="F45E61"/>
                </a:solidFill>
                <a:latin typeface="Tahoma"/>
                <a:cs typeface="Tahoma"/>
              </a:rPr>
              <a:t>OPENS</a:t>
            </a:r>
            <a:r>
              <a:rPr dirty="0" sz="2400" spc="-29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45E61"/>
                </a:solidFill>
                <a:latin typeface="Tahoma"/>
                <a:cs typeface="Tahoma"/>
              </a:rPr>
              <a:t>first</a:t>
            </a:r>
            <a:r>
              <a:rPr dirty="0" sz="2400" spc="-29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F45E61"/>
                </a:solidFill>
                <a:latin typeface="Tahoma"/>
                <a:cs typeface="Tahoma"/>
              </a:rPr>
              <a:t>CLOSES</a:t>
            </a:r>
            <a:r>
              <a:rPr dirty="0" sz="2400" spc="-29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F45E61"/>
                </a:solidFill>
                <a:latin typeface="Tahoma"/>
                <a:cs typeface="Tahoma"/>
              </a:rPr>
              <a:t>last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17989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Headings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306434" cy="814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headings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defined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with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20">
                <a:solidFill>
                  <a:srgbClr val="F45E61"/>
                </a:solidFill>
                <a:latin typeface="Tahoma"/>
                <a:cs typeface="Tahoma"/>
              </a:rPr>
              <a:t>&lt;h1&gt;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20">
                <a:solidFill>
                  <a:srgbClr val="F45E61"/>
                </a:solidFill>
                <a:latin typeface="Tahoma"/>
                <a:cs typeface="Tahoma"/>
              </a:rPr>
              <a:t>&lt;h6&gt;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5E686C"/>
                </a:solidFill>
                <a:latin typeface="Tahoma"/>
                <a:cs typeface="Tahoma"/>
              </a:rPr>
              <a:t>tags.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20">
                <a:solidFill>
                  <a:srgbClr val="F45E61"/>
                </a:solidFill>
                <a:latin typeface="Tahoma"/>
                <a:cs typeface="Tahoma"/>
              </a:rPr>
              <a:t>&lt;h1&gt;</a:t>
            </a:r>
            <a:r>
              <a:rPr dirty="0" sz="1800" spc="-215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defines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most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important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heading.</a:t>
            </a:r>
            <a:r>
              <a:rPr dirty="0" sz="1800" spc="-204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20">
                <a:solidFill>
                  <a:srgbClr val="F45E61"/>
                </a:solidFill>
                <a:latin typeface="Tahoma"/>
                <a:cs typeface="Tahoma"/>
              </a:rPr>
              <a:t>&lt;h6&gt;</a:t>
            </a:r>
            <a:r>
              <a:rPr dirty="0" sz="1800" spc="-21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defines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least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important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heading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3008" y="2656663"/>
            <a:ext cx="2799080" cy="212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1B4587"/>
                </a:solidFill>
                <a:latin typeface="Courier New"/>
                <a:cs typeface="Courier New"/>
              </a:rPr>
              <a:t>&lt;h1&gt;This</a:t>
            </a:r>
            <a:r>
              <a:rPr dirty="0" sz="1400" spc="-35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1B4587"/>
                </a:solidFill>
                <a:latin typeface="Courier New"/>
                <a:cs typeface="Courier New"/>
              </a:rPr>
              <a:t>is</a:t>
            </a:r>
            <a:r>
              <a:rPr dirty="0" sz="1400" spc="-3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1B4587"/>
                </a:solidFill>
                <a:latin typeface="Courier New"/>
                <a:cs typeface="Courier New"/>
              </a:rPr>
              <a:t>heading</a:t>
            </a:r>
            <a:r>
              <a:rPr dirty="0" sz="1400" spc="-3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1B4587"/>
                </a:solidFill>
                <a:latin typeface="Courier New"/>
                <a:cs typeface="Courier New"/>
              </a:rPr>
              <a:t>1&lt;/h1&gt;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300" spc="-5" b="1">
                <a:latin typeface="Arial"/>
                <a:cs typeface="Arial"/>
              </a:rPr>
              <a:t>This</a:t>
            </a:r>
            <a:r>
              <a:rPr dirty="0" sz="2300" spc="-35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is</a:t>
            </a:r>
            <a:r>
              <a:rPr dirty="0" sz="2300" spc="-3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heading</a:t>
            </a:r>
            <a:r>
              <a:rPr dirty="0" sz="2300" spc="-30" b="1">
                <a:latin typeface="Arial"/>
                <a:cs typeface="Arial"/>
              </a:rPr>
              <a:t> </a:t>
            </a:r>
            <a:r>
              <a:rPr dirty="0" sz="2300" b="1"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700" spc="-5" b="1">
                <a:latin typeface="Arial"/>
                <a:cs typeface="Arial"/>
              </a:rPr>
              <a:t>This</a:t>
            </a:r>
            <a:r>
              <a:rPr dirty="0" sz="1700" spc="-3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is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heading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300" spc="-5" b="1">
                <a:latin typeface="Arial"/>
                <a:cs typeface="Arial"/>
              </a:rPr>
              <a:t>This</a:t>
            </a:r>
            <a:r>
              <a:rPr dirty="0" sz="1300" spc="-3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is</a:t>
            </a:r>
            <a:r>
              <a:rPr dirty="0" sz="1300" spc="-25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heading</a:t>
            </a:r>
            <a:r>
              <a:rPr dirty="0" sz="1300" spc="-25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1100" spc="-5" b="1">
                <a:latin typeface="Arial"/>
                <a:cs typeface="Arial"/>
              </a:rPr>
              <a:t>This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is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heading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000" spc="-5" b="1">
                <a:latin typeface="Arial"/>
                <a:cs typeface="Arial"/>
              </a:rPr>
              <a:t>This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is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heading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dirty="0" sz="900" spc="-5" b="1">
                <a:latin typeface="Arial"/>
                <a:cs typeface="Arial"/>
              </a:rPr>
              <a:t>This</a:t>
            </a:r>
            <a:r>
              <a:rPr dirty="0" sz="900" spc="-3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is</a:t>
            </a:r>
            <a:r>
              <a:rPr dirty="0" sz="900" spc="-2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heading</a:t>
            </a:r>
            <a:r>
              <a:rPr dirty="0" sz="900" spc="-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050" y="2275498"/>
            <a:ext cx="6145999" cy="2777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22009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Paragraphs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16355"/>
            <a:ext cx="4826000" cy="86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paragraphs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defined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with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80">
                <a:solidFill>
                  <a:srgbClr val="F45E61"/>
                </a:solidFill>
                <a:latin typeface="Tahoma"/>
                <a:cs typeface="Tahoma"/>
              </a:rPr>
              <a:t>&lt;p&gt;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60">
                <a:solidFill>
                  <a:srgbClr val="5E686C"/>
                </a:solidFill>
                <a:latin typeface="Tahoma"/>
                <a:cs typeface="Tahoma"/>
              </a:rPr>
              <a:t>tag: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1B4587"/>
                </a:solidFill>
                <a:latin typeface="Courier New"/>
                <a:cs typeface="Courier New"/>
              </a:rPr>
              <a:t>&lt;p&gt;This</a:t>
            </a:r>
            <a:r>
              <a:rPr dirty="0" sz="1400" spc="-2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1B4587"/>
                </a:solidFill>
                <a:latin typeface="Courier New"/>
                <a:cs typeface="Courier New"/>
              </a:rPr>
              <a:t>is</a:t>
            </a:r>
            <a:r>
              <a:rPr dirty="0" sz="1400" spc="-2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1B4587"/>
                </a:solidFill>
                <a:latin typeface="Courier New"/>
                <a:cs typeface="Courier New"/>
              </a:rPr>
              <a:t>a</a:t>
            </a:r>
            <a:r>
              <a:rPr dirty="0" sz="1400" spc="-2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1B4587"/>
                </a:solidFill>
                <a:latin typeface="Courier New"/>
                <a:cs typeface="Courier New"/>
              </a:rPr>
              <a:t>paragraph&lt;/p&gt;</a:t>
            </a:r>
            <a:r>
              <a:rPr dirty="0" sz="1400" spc="-2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1B4587"/>
                </a:solidFill>
                <a:latin typeface="Courier New"/>
                <a:cs typeface="Courier New"/>
              </a:rPr>
              <a:t>&lt;p&gt;Paragraph</a:t>
            </a:r>
            <a:r>
              <a:rPr dirty="0" sz="1400" spc="-2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1B4587"/>
                </a:solidFill>
                <a:latin typeface="Courier New"/>
                <a:cs typeface="Courier New"/>
              </a:rPr>
              <a:t>2&lt;/p&gt;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67398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The</a:t>
            </a:r>
            <a:r>
              <a:rPr dirty="0" spc="-65"/>
              <a:t> </a:t>
            </a:r>
            <a:r>
              <a:rPr dirty="0" spc="180"/>
              <a:t>Poem</a:t>
            </a:r>
            <a:r>
              <a:rPr dirty="0" spc="-65"/>
              <a:t> </a:t>
            </a:r>
            <a:r>
              <a:rPr dirty="0" spc="140"/>
              <a:t>Problem</a:t>
            </a:r>
            <a:r>
              <a:rPr dirty="0" spc="-65"/>
              <a:t> </a:t>
            </a:r>
            <a:r>
              <a:rPr dirty="0" spc="125"/>
              <a:t>and</a:t>
            </a:r>
            <a:r>
              <a:rPr dirty="0" spc="-60"/>
              <a:t> </a:t>
            </a:r>
            <a:r>
              <a:rPr dirty="0" spc="75"/>
              <a:t>Line</a:t>
            </a:r>
            <a:r>
              <a:rPr dirty="0" spc="-65"/>
              <a:t> </a:t>
            </a:r>
            <a:r>
              <a:rPr dirty="0" spc="110"/>
              <a:t>Breaks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67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This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poem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will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display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single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line: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707083"/>
            <a:ext cx="2783840" cy="12827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&lt;p&gt;</a:t>
            </a:r>
            <a:endParaRPr sz="1200">
              <a:latin typeface="Consolas"/>
              <a:cs typeface="Consolas"/>
            </a:endParaRPr>
          </a:p>
          <a:p>
            <a:pPr marL="179705" marR="88265">
              <a:lnSpc>
                <a:spcPct val="114599"/>
              </a:lnSpc>
            </a:pP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 Bonnie lies over the ocean. </a:t>
            </a:r>
            <a:r>
              <a:rPr dirty="0" sz="1200" spc="-64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</a:t>
            </a:r>
            <a:r>
              <a:rPr dirty="0" sz="1200" spc="-2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Bonnie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lies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over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the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sea.</a:t>
            </a:r>
            <a:endParaRPr sz="1200">
              <a:latin typeface="Consolas"/>
              <a:cs typeface="Consolas"/>
            </a:endParaRPr>
          </a:p>
          <a:p>
            <a:pPr marL="179705" marR="5080">
              <a:lnSpc>
                <a:spcPct val="114599"/>
              </a:lnSpc>
            </a:pP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 Bonnie lies over the ocean. </a:t>
            </a:r>
            <a:r>
              <a:rPr dirty="0" sz="120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Oh,</a:t>
            </a:r>
            <a:r>
              <a:rPr dirty="0" sz="1200" spc="-2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bring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back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</a:t>
            </a:r>
            <a:r>
              <a:rPr dirty="0" sz="1200" spc="-2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Bonnie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to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me.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&lt;/p&gt;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3197556"/>
            <a:ext cx="71602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3555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-114">
                <a:solidFill>
                  <a:srgbClr val="53555C"/>
                </a:solidFill>
                <a:latin typeface="Tahoma"/>
                <a:cs typeface="Tahoma"/>
              </a:rPr>
              <a:t>&lt;br&gt;</a:t>
            </a:r>
            <a:r>
              <a:rPr dirty="0" sz="1800" spc="-21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3555C"/>
                </a:solidFill>
                <a:latin typeface="Tahoma"/>
                <a:cs typeface="Tahoma"/>
              </a:rPr>
              <a:t>element</a:t>
            </a:r>
            <a:r>
              <a:rPr dirty="0" sz="1800" spc="-21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3555C"/>
                </a:solidFill>
                <a:latin typeface="Tahoma"/>
                <a:cs typeface="Tahoma"/>
              </a:rPr>
              <a:t>defines</a:t>
            </a:r>
            <a:r>
              <a:rPr dirty="0" sz="1800" spc="-21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3555C"/>
                </a:solidFill>
                <a:latin typeface="Tahoma"/>
                <a:cs typeface="Tahoma"/>
              </a:rPr>
              <a:t>a</a:t>
            </a:r>
            <a:r>
              <a:rPr dirty="0" sz="1800" spc="-21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3555C"/>
                </a:solidFill>
                <a:latin typeface="Tahoma"/>
                <a:cs typeface="Tahoma"/>
              </a:rPr>
              <a:t>line</a:t>
            </a:r>
            <a:r>
              <a:rPr dirty="0" sz="1800" spc="-21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3555C"/>
                </a:solidFill>
                <a:latin typeface="Tahoma"/>
                <a:cs typeface="Tahoma"/>
              </a:rPr>
              <a:t>break</a:t>
            </a:r>
            <a:r>
              <a:rPr dirty="0" sz="1800" spc="-21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3555C"/>
                </a:solidFill>
                <a:latin typeface="Tahoma"/>
                <a:cs typeface="Tahoma"/>
              </a:rPr>
              <a:t>without</a:t>
            </a:r>
            <a:r>
              <a:rPr dirty="0" sz="1800" spc="-21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3555C"/>
                </a:solidFill>
                <a:latin typeface="Tahoma"/>
                <a:cs typeface="Tahoma"/>
              </a:rPr>
              <a:t>starting</a:t>
            </a:r>
            <a:r>
              <a:rPr dirty="0" sz="1800" spc="-21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3555C"/>
                </a:solidFill>
                <a:latin typeface="Tahoma"/>
                <a:cs typeface="Tahoma"/>
              </a:rPr>
              <a:t>a</a:t>
            </a:r>
            <a:r>
              <a:rPr dirty="0" sz="1800" spc="-21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3555C"/>
                </a:solidFill>
                <a:latin typeface="Tahoma"/>
                <a:cs typeface="Tahoma"/>
              </a:rPr>
              <a:t>new</a:t>
            </a:r>
            <a:r>
              <a:rPr dirty="0" sz="1800" spc="-21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3555C"/>
                </a:solidFill>
                <a:latin typeface="Tahoma"/>
                <a:cs typeface="Tahoma"/>
              </a:rPr>
              <a:t>paragraph.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3697809"/>
            <a:ext cx="3118485" cy="12827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&lt;p&gt;</a:t>
            </a:r>
            <a:endParaRPr sz="1200">
              <a:latin typeface="Consolas"/>
              <a:cs typeface="Consolas"/>
            </a:endParaRPr>
          </a:p>
          <a:p>
            <a:pPr marL="179705" marR="5080">
              <a:lnSpc>
                <a:spcPct val="114599"/>
              </a:lnSpc>
            </a:pP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 Bonnie lies over the ocean. &lt;br&gt; </a:t>
            </a:r>
            <a:r>
              <a:rPr dirty="0" sz="1200" spc="-64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</a:t>
            </a:r>
            <a:r>
              <a:rPr dirty="0" sz="1200" spc="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Bonnie</a:t>
            </a:r>
            <a:r>
              <a:rPr dirty="0" sz="1200" spc="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lies</a:t>
            </a:r>
            <a:r>
              <a:rPr dirty="0" sz="1200" spc="2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over</a:t>
            </a:r>
            <a:r>
              <a:rPr dirty="0" sz="1200" spc="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the</a:t>
            </a:r>
            <a:r>
              <a:rPr dirty="0" sz="1200" spc="2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sea.</a:t>
            </a:r>
            <a:r>
              <a:rPr dirty="0" sz="1200" spc="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&lt;br&gt; </a:t>
            </a:r>
            <a:r>
              <a:rPr dirty="0" sz="120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 Bonnie lies over the ocean. &lt;br&gt; </a:t>
            </a:r>
            <a:r>
              <a:rPr dirty="0" sz="1200" spc="-64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Oh,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bring</a:t>
            </a:r>
            <a:r>
              <a:rPr dirty="0" sz="1200" spc="-1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back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</a:t>
            </a:r>
            <a:r>
              <a:rPr dirty="0" sz="1200" spc="-1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Bonnie</a:t>
            </a:r>
            <a:r>
              <a:rPr dirty="0" sz="1200" spc="-1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to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me.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&lt;/p&gt;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0424" y="1794006"/>
            <a:ext cx="2891155" cy="8521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78105" marR="5080" indent="-6604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solidFill>
                  <a:srgbClr val="F45E61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45E61"/>
                </a:solidFill>
                <a:latin typeface="Tahoma"/>
                <a:cs typeface="Tahoma"/>
              </a:rPr>
              <a:t>browser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F45E61"/>
                </a:solidFill>
                <a:latin typeface="Tahoma"/>
                <a:cs typeface="Tahoma"/>
              </a:rPr>
              <a:t>will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F45E61"/>
                </a:solidFill>
                <a:latin typeface="Tahoma"/>
                <a:cs typeface="Tahoma"/>
              </a:rPr>
              <a:t>remove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45E61"/>
                </a:solidFill>
                <a:latin typeface="Tahoma"/>
                <a:cs typeface="Tahoma"/>
              </a:rPr>
              <a:t>any  </a:t>
            </a:r>
            <a:r>
              <a:rPr dirty="0" sz="1800" spc="25">
                <a:solidFill>
                  <a:srgbClr val="F45E61"/>
                </a:solidFill>
                <a:latin typeface="Tahoma"/>
                <a:cs typeface="Tahoma"/>
              </a:rPr>
              <a:t>extra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F45E61"/>
                </a:solidFill>
                <a:latin typeface="Tahoma"/>
                <a:cs typeface="Tahoma"/>
              </a:rPr>
              <a:t>spaces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45E61"/>
                </a:solidFill>
                <a:latin typeface="Tahoma"/>
                <a:cs typeface="Tahoma"/>
              </a:rPr>
              <a:t>and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45E61"/>
                </a:solidFill>
                <a:latin typeface="Tahoma"/>
                <a:cs typeface="Tahoma"/>
              </a:rPr>
              <a:t>extra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F45E61"/>
                </a:solidFill>
                <a:latin typeface="Tahoma"/>
                <a:cs typeface="Tahoma"/>
              </a:rPr>
              <a:t>lines  </a:t>
            </a:r>
            <a:r>
              <a:rPr dirty="0" sz="1800" spc="5">
                <a:solidFill>
                  <a:srgbClr val="F45E61"/>
                </a:solidFill>
                <a:latin typeface="Tahoma"/>
                <a:cs typeface="Tahoma"/>
              </a:rPr>
              <a:t>when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45E61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F45E61"/>
                </a:solidFill>
                <a:latin typeface="Tahoma"/>
                <a:cs typeface="Tahoma"/>
              </a:rPr>
              <a:t>page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F45E61"/>
                </a:solidFill>
                <a:latin typeface="Tahoma"/>
                <a:cs typeface="Tahoma"/>
              </a:rPr>
              <a:t>is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F45E61"/>
                </a:solidFill>
                <a:latin typeface="Tahoma"/>
                <a:cs typeface="Tahoma"/>
              </a:rPr>
              <a:t>displayed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34874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Preformatted</a:t>
            </a:r>
            <a:r>
              <a:rPr dirty="0" spc="-135"/>
              <a:t> </a:t>
            </a:r>
            <a:r>
              <a:rPr dirty="0" spc="90"/>
              <a:t>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154670" cy="124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95">
                <a:solidFill>
                  <a:srgbClr val="F45E61"/>
                </a:solidFill>
                <a:latin typeface="Tahoma"/>
                <a:cs typeface="Tahoma"/>
              </a:rPr>
              <a:t>&lt;pre&gt;</a:t>
            </a:r>
            <a:r>
              <a:rPr dirty="0" sz="1800" spc="-215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element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defines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preformatted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text.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5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text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inside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04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95">
                <a:solidFill>
                  <a:srgbClr val="F45E61"/>
                </a:solidFill>
                <a:latin typeface="Tahoma"/>
                <a:cs typeface="Tahoma"/>
              </a:rPr>
              <a:t>&lt;pre&gt;</a:t>
            </a:r>
            <a:r>
              <a:rPr dirty="0" sz="1800" spc="-21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element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displayed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fixed-width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font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(usually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Courier), </a:t>
            </a:r>
            <a:r>
              <a:rPr dirty="0" sz="1800" spc="-54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5E686C"/>
                </a:solidFill>
                <a:latin typeface="Tahoma"/>
                <a:cs typeface="Tahoma"/>
              </a:rPr>
              <a:t>it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preserves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both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spaces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line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breaks.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650058"/>
            <a:ext cx="2783840" cy="12827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&lt;pre&gt;</a:t>
            </a:r>
            <a:endParaRPr sz="1200">
              <a:latin typeface="Consolas"/>
              <a:cs typeface="Consolas"/>
            </a:endParaRPr>
          </a:p>
          <a:p>
            <a:pPr marL="179705" marR="88265">
              <a:lnSpc>
                <a:spcPct val="114599"/>
              </a:lnSpc>
            </a:pP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 Bonnie lies over the ocean. </a:t>
            </a:r>
            <a:r>
              <a:rPr dirty="0" sz="1200" spc="-64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</a:t>
            </a:r>
            <a:r>
              <a:rPr dirty="0" sz="1200" spc="-2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Bonnie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lies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over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the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sea.</a:t>
            </a:r>
            <a:endParaRPr sz="1200">
              <a:latin typeface="Consolas"/>
              <a:cs typeface="Consolas"/>
            </a:endParaRPr>
          </a:p>
          <a:p>
            <a:pPr marL="179705" marR="5080">
              <a:lnSpc>
                <a:spcPct val="114599"/>
              </a:lnSpc>
            </a:pP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 Bonnie lies over the ocean. </a:t>
            </a:r>
            <a:r>
              <a:rPr dirty="0" sz="120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Oh,</a:t>
            </a:r>
            <a:r>
              <a:rPr dirty="0" sz="1200" spc="-2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bring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back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my</a:t>
            </a:r>
            <a:r>
              <a:rPr dirty="0" sz="1200" spc="-20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Bonnie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to</a:t>
            </a:r>
            <a:r>
              <a:rPr dirty="0" sz="1200" spc="-15">
                <a:solidFill>
                  <a:srgbClr val="0B5394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me.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0B5394"/>
                </a:solidFill>
                <a:latin typeface="Consolas"/>
                <a:cs typeface="Consolas"/>
              </a:rPr>
              <a:t>&lt;/pre&gt;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6093" y="3086406"/>
            <a:ext cx="2781300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0800" marR="5080" indent="-38735">
              <a:lnSpc>
                <a:spcPct val="100699"/>
              </a:lnSpc>
              <a:spcBef>
                <a:spcPts val="85"/>
              </a:spcBef>
            </a:pPr>
            <a:r>
              <a:rPr dirty="0" sz="1800" spc="5">
                <a:solidFill>
                  <a:srgbClr val="F45E61"/>
                </a:solidFill>
                <a:latin typeface="Tahoma"/>
                <a:cs typeface="Tahoma"/>
              </a:rPr>
              <a:t>This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F45E61"/>
                </a:solidFill>
                <a:latin typeface="Tahoma"/>
                <a:cs typeface="Tahoma"/>
              </a:rPr>
              <a:t>will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45E61"/>
                </a:solidFill>
                <a:latin typeface="Tahoma"/>
                <a:cs typeface="Tahoma"/>
              </a:rPr>
              <a:t>be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F45E61"/>
                </a:solidFill>
                <a:latin typeface="Tahoma"/>
                <a:cs typeface="Tahoma"/>
              </a:rPr>
              <a:t>shown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F45E61"/>
                </a:solidFill>
                <a:latin typeface="Tahoma"/>
                <a:cs typeface="Tahoma"/>
              </a:rPr>
              <a:t>correctly  </a:t>
            </a:r>
            <a:r>
              <a:rPr dirty="0" sz="1800" spc="35">
                <a:solidFill>
                  <a:srgbClr val="F45E61"/>
                </a:solidFill>
                <a:latin typeface="Tahoma"/>
                <a:cs typeface="Tahoma"/>
              </a:rPr>
              <a:t>with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45E61"/>
                </a:solidFill>
                <a:latin typeface="Tahoma"/>
                <a:cs typeface="Tahoma"/>
              </a:rPr>
              <a:t>line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F45E61"/>
                </a:solidFill>
                <a:latin typeface="Tahoma"/>
                <a:cs typeface="Tahoma"/>
              </a:rPr>
              <a:t>breaks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F45E61"/>
                </a:solidFill>
                <a:latin typeface="Tahoma"/>
                <a:cs typeface="Tahoma"/>
              </a:rPr>
              <a:t>preserved.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29298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Formatted</a:t>
            </a:r>
            <a:r>
              <a:rPr dirty="0" spc="-125"/>
              <a:t> </a:t>
            </a:r>
            <a:r>
              <a:rPr dirty="0" spc="90"/>
              <a:t>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92733"/>
            <a:ext cx="7890509" cy="1482725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&lt;p&gt;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Here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is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B4587"/>
                </a:solidFill>
                <a:latin typeface="Courier New"/>
                <a:cs typeface="Courier New"/>
              </a:rPr>
              <a:t>a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paragraph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with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&lt;em&gt;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emphasized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&lt;/em&gt;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text and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&lt;strong&gt;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important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&lt;/strong&gt;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text.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&lt;p&gt;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Here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is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another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paragraph with</a:t>
            </a:r>
            <a:r>
              <a:rPr dirty="0" sz="120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&lt;i&gt;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Italic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&lt;/i&gt;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text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and</a:t>
            </a:r>
            <a:r>
              <a:rPr dirty="0" sz="120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&lt;b&gt;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Bold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&lt;/b&gt;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text.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&lt;/p&gt;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804364"/>
            <a:ext cx="8349615" cy="165417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700" spc="80">
                <a:solidFill>
                  <a:srgbClr val="53555C"/>
                </a:solidFill>
                <a:latin typeface="Tahoma"/>
                <a:cs typeface="Tahoma"/>
              </a:rPr>
              <a:t>Here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20">
                <a:solidFill>
                  <a:srgbClr val="53555C"/>
                </a:solidFill>
                <a:latin typeface="Tahoma"/>
                <a:cs typeface="Tahoma"/>
              </a:rPr>
              <a:t>is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50">
                <a:solidFill>
                  <a:srgbClr val="53555C"/>
                </a:solidFill>
                <a:latin typeface="Tahoma"/>
                <a:cs typeface="Tahoma"/>
              </a:rPr>
              <a:t>a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5">
                <a:solidFill>
                  <a:srgbClr val="53555C"/>
                </a:solidFill>
                <a:latin typeface="Tahoma"/>
                <a:cs typeface="Tahoma"/>
              </a:rPr>
              <a:t>paragraph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55">
                <a:solidFill>
                  <a:srgbClr val="53555C"/>
                </a:solidFill>
                <a:latin typeface="Tahoma"/>
                <a:cs typeface="Tahoma"/>
              </a:rPr>
              <a:t>with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105" i="1">
                <a:solidFill>
                  <a:srgbClr val="53555C"/>
                </a:solidFill>
                <a:latin typeface="Trebuchet MS"/>
                <a:cs typeface="Trebuchet MS"/>
              </a:rPr>
              <a:t>Emphasize</a:t>
            </a:r>
            <a:r>
              <a:rPr dirty="0" sz="2700" spc="-105" i="1">
                <a:solidFill>
                  <a:srgbClr val="53555C"/>
                </a:solidFill>
                <a:latin typeface="Trebuchet MS"/>
                <a:cs typeface="Trebuchet MS"/>
              </a:rPr>
              <a:t>d</a:t>
            </a:r>
            <a:r>
              <a:rPr dirty="0" sz="2700" spc="-285" i="1">
                <a:solidFill>
                  <a:srgbClr val="53555C"/>
                </a:solidFill>
                <a:latin typeface="Trebuchet MS"/>
                <a:cs typeface="Trebuchet MS"/>
              </a:rPr>
              <a:t> </a:t>
            </a:r>
            <a:r>
              <a:rPr dirty="0" sz="2700" spc="55">
                <a:solidFill>
                  <a:srgbClr val="53555C"/>
                </a:solidFill>
                <a:latin typeface="Tahoma"/>
                <a:cs typeface="Tahoma"/>
              </a:rPr>
              <a:t>text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15">
                <a:solidFill>
                  <a:srgbClr val="53555C"/>
                </a:solidFill>
                <a:latin typeface="Tahoma"/>
                <a:cs typeface="Tahoma"/>
              </a:rPr>
              <a:t>and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190" b="1">
                <a:solidFill>
                  <a:srgbClr val="53555C"/>
                </a:solidFill>
                <a:latin typeface="Tahoma"/>
                <a:cs typeface="Tahoma"/>
              </a:rPr>
              <a:t>Important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700" spc="-5">
                <a:solidFill>
                  <a:srgbClr val="53555C"/>
                </a:solidFill>
                <a:latin typeface="Tahoma"/>
                <a:cs typeface="Tahoma"/>
              </a:rPr>
              <a:t>text.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dirty="0" sz="2700" spc="80">
                <a:solidFill>
                  <a:srgbClr val="53555C"/>
                </a:solidFill>
                <a:latin typeface="Tahoma"/>
                <a:cs typeface="Tahoma"/>
              </a:rPr>
              <a:t>Here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20">
                <a:solidFill>
                  <a:srgbClr val="53555C"/>
                </a:solidFill>
                <a:latin typeface="Tahoma"/>
                <a:cs typeface="Tahoma"/>
              </a:rPr>
              <a:t>is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25">
                <a:solidFill>
                  <a:srgbClr val="53555C"/>
                </a:solidFill>
                <a:latin typeface="Tahoma"/>
                <a:cs typeface="Tahoma"/>
              </a:rPr>
              <a:t>another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5">
                <a:solidFill>
                  <a:srgbClr val="53555C"/>
                </a:solidFill>
                <a:latin typeface="Tahoma"/>
                <a:cs typeface="Tahoma"/>
              </a:rPr>
              <a:t>paragraph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55">
                <a:solidFill>
                  <a:srgbClr val="53555C"/>
                </a:solidFill>
                <a:latin typeface="Tahoma"/>
                <a:cs typeface="Tahoma"/>
              </a:rPr>
              <a:t>with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120" i="1">
                <a:solidFill>
                  <a:srgbClr val="53555C"/>
                </a:solidFill>
                <a:latin typeface="Trebuchet MS"/>
                <a:cs typeface="Trebuchet MS"/>
              </a:rPr>
              <a:t>Italic</a:t>
            </a:r>
            <a:r>
              <a:rPr dirty="0" sz="2700" spc="-295" i="1">
                <a:solidFill>
                  <a:srgbClr val="53555C"/>
                </a:solidFill>
                <a:latin typeface="Trebuchet MS"/>
                <a:cs typeface="Trebuchet MS"/>
              </a:rPr>
              <a:t> </a:t>
            </a:r>
            <a:r>
              <a:rPr dirty="0" sz="2700" spc="55">
                <a:solidFill>
                  <a:srgbClr val="53555C"/>
                </a:solidFill>
                <a:latin typeface="Tahoma"/>
                <a:cs typeface="Tahoma"/>
              </a:rPr>
              <a:t>text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15">
                <a:solidFill>
                  <a:srgbClr val="53555C"/>
                </a:solidFill>
                <a:latin typeface="Tahoma"/>
                <a:cs typeface="Tahoma"/>
              </a:rPr>
              <a:t>and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120" b="1">
                <a:solidFill>
                  <a:srgbClr val="53555C"/>
                </a:solidFill>
                <a:latin typeface="Tahoma"/>
                <a:cs typeface="Tahoma"/>
              </a:rPr>
              <a:t>Bol</a:t>
            </a:r>
            <a:r>
              <a:rPr dirty="0" sz="2700" spc="-135" b="1">
                <a:solidFill>
                  <a:srgbClr val="53555C"/>
                </a:solidFill>
                <a:latin typeface="Tahoma"/>
                <a:cs typeface="Tahoma"/>
              </a:rPr>
              <a:t>d</a:t>
            </a:r>
            <a:r>
              <a:rPr dirty="0" sz="2700" spc="-270" b="1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5">
                <a:solidFill>
                  <a:srgbClr val="53555C"/>
                </a:solidFill>
                <a:latin typeface="Tahoma"/>
                <a:cs typeface="Tahoma"/>
              </a:rPr>
              <a:t>text.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29298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Formatted</a:t>
            </a:r>
            <a:r>
              <a:rPr dirty="0" spc="-125"/>
              <a:t> </a:t>
            </a:r>
            <a:r>
              <a:rPr dirty="0" spc="90"/>
              <a:t>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9403"/>
            <a:ext cx="7981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&lt;p&gt;Here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is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B4587"/>
                </a:solidFill>
                <a:latin typeface="Courier New"/>
                <a:cs typeface="Courier New"/>
              </a:rPr>
              <a:t>a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&lt;mark&gt;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highlighted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&lt;/mark&gt;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text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and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this is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&lt;small&gt;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smaller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&lt;/small&gt;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text.&lt;/p&gt;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3186" y="1647775"/>
            <a:ext cx="1766570" cy="4114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30"/>
              </a:lnSpc>
            </a:pPr>
            <a:r>
              <a:rPr dirty="0" sz="2700" spc="25">
                <a:solidFill>
                  <a:srgbClr val="53555C"/>
                </a:solidFill>
                <a:latin typeface="Tahoma"/>
                <a:cs typeface="Tahoma"/>
              </a:rPr>
              <a:t>Highlighted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1621358"/>
            <a:ext cx="691134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7860" algn="l"/>
              </a:tabLst>
            </a:pPr>
            <a:r>
              <a:rPr dirty="0" sz="2700" spc="80">
                <a:solidFill>
                  <a:srgbClr val="53555C"/>
                </a:solidFill>
                <a:latin typeface="Tahoma"/>
                <a:cs typeface="Tahoma"/>
              </a:rPr>
              <a:t>Here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20">
                <a:solidFill>
                  <a:srgbClr val="53555C"/>
                </a:solidFill>
                <a:latin typeface="Tahoma"/>
                <a:cs typeface="Tahoma"/>
              </a:rPr>
              <a:t>is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50">
                <a:solidFill>
                  <a:srgbClr val="53555C"/>
                </a:solidFill>
                <a:latin typeface="Tahoma"/>
                <a:cs typeface="Tahoma"/>
              </a:rPr>
              <a:t>a</a:t>
            </a:r>
            <a:r>
              <a:rPr dirty="0" sz="2700">
                <a:solidFill>
                  <a:srgbClr val="53555C"/>
                </a:solidFill>
                <a:latin typeface="Tahoma"/>
                <a:cs typeface="Tahoma"/>
              </a:rPr>
              <a:t>	</a:t>
            </a:r>
            <a:r>
              <a:rPr dirty="0" sz="2700" spc="55">
                <a:solidFill>
                  <a:srgbClr val="53555C"/>
                </a:solidFill>
                <a:latin typeface="Tahoma"/>
                <a:cs typeface="Tahoma"/>
              </a:rPr>
              <a:t>text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15">
                <a:solidFill>
                  <a:srgbClr val="53555C"/>
                </a:solidFill>
                <a:latin typeface="Tahoma"/>
                <a:cs typeface="Tahoma"/>
              </a:rPr>
              <a:t>and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35">
                <a:solidFill>
                  <a:srgbClr val="53555C"/>
                </a:solidFill>
                <a:latin typeface="Tahoma"/>
                <a:cs typeface="Tahoma"/>
              </a:rPr>
              <a:t>this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20">
                <a:solidFill>
                  <a:srgbClr val="53555C"/>
                </a:solidFill>
                <a:latin typeface="Tahoma"/>
                <a:cs typeface="Tahoma"/>
              </a:rPr>
              <a:t>is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3555C"/>
                </a:solidFill>
                <a:latin typeface="Tahoma"/>
                <a:cs typeface="Tahoma"/>
              </a:rPr>
              <a:t>smaller</a:t>
            </a:r>
            <a:r>
              <a:rPr dirty="0" sz="1800" spc="-4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5">
                <a:solidFill>
                  <a:srgbClr val="53555C"/>
                </a:solidFill>
                <a:latin typeface="Tahoma"/>
                <a:cs typeface="Tahoma"/>
              </a:rPr>
              <a:t>text.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2305254"/>
            <a:ext cx="78905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&lt;p&gt;Here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is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&lt;del&gt;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some deleted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&lt;/del&gt;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text and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this is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&lt;ins&gt;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some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inserted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&lt;/ins&gt;</a:t>
            </a:r>
            <a:r>
              <a:rPr dirty="0" sz="1200">
                <a:solidFill>
                  <a:srgbClr val="F45E61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text.&lt;/p&gt;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625" y="2707209"/>
            <a:ext cx="8352790" cy="1522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700" spc="80">
                <a:solidFill>
                  <a:srgbClr val="53555C"/>
                </a:solidFill>
                <a:latin typeface="Tahoma"/>
                <a:cs typeface="Tahoma"/>
              </a:rPr>
              <a:t>Here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20">
                <a:solidFill>
                  <a:srgbClr val="53555C"/>
                </a:solidFill>
                <a:latin typeface="Tahoma"/>
                <a:cs typeface="Tahoma"/>
              </a:rPr>
              <a:t>is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20" strike="sngStrike">
                <a:solidFill>
                  <a:srgbClr val="53555C"/>
                </a:solidFill>
                <a:latin typeface="Tahoma"/>
                <a:cs typeface="Tahoma"/>
              </a:rPr>
              <a:t>som</a:t>
            </a:r>
            <a:r>
              <a:rPr dirty="0" sz="2700" spc="-10" strike="sngStrike">
                <a:solidFill>
                  <a:srgbClr val="53555C"/>
                </a:solidFill>
                <a:latin typeface="Tahoma"/>
                <a:cs typeface="Tahoma"/>
              </a:rPr>
              <a:t>e</a:t>
            </a:r>
            <a:r>
              <a:rPr dirty="0" sz="2700" spc="-325" strike="sngStrike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25" strike="sngStrike">
                <a:solidFill>
                  <a:srgbClr val="53555C"/>
                </a:solidFill>
                <a:latin typeface="Tahoma"/>
                <a:cs typeface="Tahoma"/>
              </a:rPr>
              <a:t>deleted</a:t>
            </a:r>
            <a:r>
              <a:rPr dirty="0" sz="2700" spc="-325" strike="noStrike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55" strike="noStrike">
                <a:solidFill>
                  <a:srgbClr val="53555C"/>
                </a:solidFill>
                <a:latin typeface="Tahoma"/>
                <a:cs typeface="Tahoma"/>
              </a:rPr>
              <a:t>text</a:t>
            </a:r>
            <a:r>
              <a:rPr dirty="0" sz="2700" spc="-325" strike="noStrike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15" strike="noStrike">
                <a:solidFill>
                  <a:srgbClr val="53555C"/>
                </a:solidFill>
                <a:latin typeface="Tahoma"/>
                <a:cs typeface="Tahoma"/>
              </a:rPr>
              <a:t>and</a:t>
            </a:r>
            <a:r>
              <a:rPr dirty="0" sz="2700" spc="-325" strike="noStrike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35" strike="noStrike">
                <a:solidFill>
                  <a:srgbClr val="53555C"/>
                </a:solidFill>
                <a:latin typeface="Tahoma"/>
                <a:cs typeface="Tahoma"/>
              </a:rPr>
              <a:t>this</a:t>
            </a:r>
            <a:r>
              <a:rPr dirty="0" sz="2700" spc="-325" strike="noStrike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20" strike="noStrike">
                <a:solidFill>
                  <a:srgbClr val="53555C"/>
                </a:solidFill>
                <a:latin typeface="Tahoma"/>
                <a:cs typeface="Tahoma"/>
              </a:rPr>
              <a:t>is</a:t>
            </a:r>
            <a:r>
              <a:rPr dirty="0" sz="2700" spc="-325" strike="noStrike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u="heavy" sz="2700" spc="-20" strike="noStrike">
                <a:solidFill>
                  <a:srgbClr val="53555C"/>
                </a:solidFill>
                <a:uFill>
                  <a:solidFill>
                    <a:srgbClr val="53555C"/>
                  </a:solidFill>
                </a:uFill>
                <a:latin typeface="Tahoma"/>
                <a:cs typeface="Tahoma"/>
              </a:rPr>
              <a:t>som</a:t>
            </a:r>
            <a:r>
              <a:rPr dirty="0" u="heavy" sz="2700" spc="-10" strike="noStrike">
                <a:solidFill>
                  <a:srgbClr val="53555C"/>
                </a:solidFill>
                <a:uFill>
                  <a:solidFill>
                    <a:srgbClr val="53555C"/>
                  </a:solidFill>
                </a:uFill>
                <a:latin typeface="Tahoma"/>
                <a:cs typeface="Tahoma"/>
              </a:rPr>
              <a:t>e</a:t>
            </a:r>
            <a:r>
              <a:rPr dirty="0" u="heavy" sz="2700" spc="-325" strike="noStrike">
                <a:solidFill>
                  <a:srgbClr val="53555C"/>
                </a:solidFill>
                <a:uFill>
                  <a:solidFill>
                    <a:srgbClr val="53555C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700" spc="30" strike="noStrike">
                <a:solidFill>
                  <a:srgbClr val="53555C"/>
                </a:solidFill>
                <a:uFill>
                  <a:solidFill>
                    <a:srgbClr val="53555C"/>
                  </a:solidFill>
                </a:uFill>
                <a:latin typeface="Tahoma"/>
                <a:cs typeface="Tahoma"/>
              </a:rPr>
              <a:t>inserted</a:t>
            </a:r>
            <a:r>
              <a:rPr dirty="0" sz="2700" spc="-325" strike="noStrike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5" strike="noStrike">
                <a:solidFill>
                  <a:srgbClr val="53555C"/>
                </a:solidFill>
                <a:latin typeface="Tahoma"/>
                <a:cs typeface="Tahoma"/>
              </a:rPr>
              <a:t>text.</a:t>
            </a:r>
            <a:endParaRPr sz="27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145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&lt;p&gt;This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is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&lt;sup&gt;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superscripted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&lt;/sup&gt;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text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and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this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is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&lt;sub&gt;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subscripted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&lt;/sub&gt;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text.&lt;/p&gt;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dirty="0" sz="2700" spc="80">
                <a:solidFill>
                  <a:srgbClr val="53555C"/>
                </a:solidFill>
                <a:latin typeface="Tahoma"/>
                <a:cs typeface="Tahoma"/>
              </a:rPr>
              <a:t>Here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20">
                <a:solidFill>
                  <a:srgbClr val="53555C"/>
                </a:solidFill>
                <a:latin typeface="Tahoma"/>
                <a:cs typeface="Tahoma"/>
              </a:rPr>
              <a:t>is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baseline="30864" sz="2700" spc="22">
                <a:solidFill>
                  <a:srgbClr val="53555C"/>
                </a:solidFill>
                <a:latin typeface="Tahoma"/>
                <a:cs typeface="Tahoma"/>
              </a:rPr>
              <a:t>superscripted</a:t>
            </a:r>
            <a:r>
              <a:rPr dirty="0" baseline="30864" sz="2700" spc="-67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55">
                <a:solidFill>
                  <a:srgbClr val="53555C"/>
                </a:solidFill>
                <a:latin typeface="Tahoma"/>
                <a:cs typeface="Tahoma"/>
              </a:rPr>
              <a:t>text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15">
                <a:solidFill>
                  <a:srgbClr val="53555C"/>
                </a:solidFill>
                <a:latin typeface="Tahoma"/>
                <a:cs typeface="Tahoma"/>
              </a:rPr>
              <a:t>and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35">
                <a:solidFill>
                  <a:srgbClr val="53555C"/>
                </a:solidFill>
                <a:latin typeface="Tahoma"/>
                <a:cs typeface="Tahoma"/>
              </a:rPr>
              <a:t>this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20">
                <a:solidFill>
                  <a:srgbClr val="53555C"/>
                </a:solidFill>
                <a:latin typeface="Tahoma"/>
                <a:cs typeface="Tahoma"/>
              </a:rPr>
              <a:t>is</a:t>
            </a:r>
            <a:r>
              <a:rPr dirty="0" sz="2700" spc="-325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baseline="-30864" sz="2700" spc="22">
                <a:solidFill>
                  <a:srgbClr val="53555C"/>
                </a:solidFill>
                <a:latin typeface="Tahoma"/>
                <a:cs typeface="Tahoma"/>
              </a:rPr>
              <a:t>subscripted</a:t>
            </a:r>
            <a:r>
              <a:rPr dirty="0" baseline="-30864" sz="2700" spc="-67">
                <a:solidFill>
                  <a:srgbClr val="53555C"/>
                </a:solidFill>
                <a:latin typeface="Tahoma"/>
                <a:cs typeface="Tahoma"/>
              </a:rPr>
              <a:t> </a:t>
            </a:r>
            <a:r>
              <a:rPr dirty="0" sz="2700" spc="-5">
                <a:solidFill>
                  <a:srgbClr val="53555C"/>
                </a:solidFill>
                <a:latin typeface="Tahoma"/>
                <a:cs typeface="Tahoma"/>
              </a:rPr>
              <a:t>text.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31559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Character</a:t>
            </a:r>
            <a:r>
              <a:rPr dirty="0" spc="-110"/>
              <a:t> </a:t>
            </a:r>
            <a:r>
              <a:rPr dirty="0" spc="14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5062220" cy="262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6235">
              <a:lnSpc>
                <a:spcPct val="114599"/>
              </a:lnSpc>
              <a:spcBef>
                <a:spcPts val="100"/>
              </a:spcBef>
            </a:pPr>
            <a:r>
              <a:rPr dirty="0" sz="1800" spc="60">
                <a:solidFill>
                  <a:srgbClr val="5E686C"/>
                </a:solidFill>
                <a:latin typeface="Tahoma"/>
                <a:cs typeface="Tahoma"/>
              </a:rPr>
              <a:t>Many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mathematical,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technical,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currency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symbols,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not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present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on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normal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keyboard.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add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such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symbols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60">
                <a:solidFill>
                  <a:srgbClr val="5E686C"/>
                </a:solidFill>
                <a:latin typeface="Tahoma"/>
                <a:cs typeface="Tahoma"/>
              </a:rPr>
              <a:t>page,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you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can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use 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entity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name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5E686C"/>
                </a:solidFill>
                <a:latin typeface="Tahoma"/>
                <a:cs typeface="Tahoma"/>
              </a:rPr>
              <a:t>or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code.</a:t>
            </a:r>
            <a:endParaRPr sz="1800">
              <a:latin typeface="Tahoma"/>
              <a:cs typeface="Tahoma"/>
            </a:endParaRPr>
          </a:p>
          <a:p>
            <a:pPr marL="12700" marR="1155700">
              <a:lnSpc>
                <a:spcPct val="187500"/>
              </a:lnSpc>
            </a:pPr>
            <a:r>
              <a:rPr dirty="0" sz="1800" spc="50">
                <a:solidFill>
                  <a:srgbClr val="5E686C"/>
                </a:solidFill>
                <a:latin typeface="Tahoma"/>
                <a:cs typeface="Tahoma"/>
              </a:rPr>
              <a:t>One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character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that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20">
                <a:solidFill>
                  <a:srgbClr val="5E686C"/>
                </a:solidFill>
                <a:latin typeface="Tahoma"/>
                <a:cs typeface="Tahoma"/>
              </a:rPr>
              <a:t>I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use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most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F45E61"/>
                </a:solidFill>
                <a:latin typeface="Tahoma"/>
                <a:cs typeface="Tahoma"/>
              </a:rPr>
              <a:t>&amp;nbsp;  </a:t>
            </a:r>
            <a:r>
              <a:rPr dirty="0" u="heavy" sz="1800" spc="-3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Se</a:t>
            </a:r>
            <a:r>
              <a:rPr dirty="0" u="heavy" sz="1800" spc="-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heavy" sz="1800" spc="-2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800" spc="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her</a:t>
            </a:r>
            <a:r>
              <a:rPr dirty="0" u="heavy" sz="1800" spc="-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heavy" sz="1800" spc="-2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800" spc="2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fo</a:t>
            </a:r>
            <a:r>
              <a:rPr dirty="0" u="heavy" sz="1800" spc="7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r</a:t>
            </a:r>
            <a:r>
              <a:rPr dirty="0" u="heavy" sz="1800" spc="-2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800" spc="-3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heavy" sz="1800" spc="-2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800" spc="1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complet</a:t>
            </a:r>
            <a:r>
              <a:rPr dirty="0" u="heavy" sz="1800" spc="-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heavy" sz="1800" spc="-2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800" spc="3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list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4525" y="950050"/>
            <a:ext cx="2350401" cy="3821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29527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What</a:t>
            </a:r>
            <a:r>
              <a:rPr dirty="0" spc="-95"/>
              <a:t> </a:t>
            </a:r>
            <a:r>
              <a:rPr dirty="0" spc="175"/>
              <a:t>is</a:t>
            </a:r>
            <a:r>
              <a:rPr dirty="0" spc="-90"/>
              <a:t> </a:t>
            </a:r>
            <a:r>
              <a:rPr dirty="0" spc="-30"/>
              <a:t>HTML?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105140" cy="254000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standard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markup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language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E686C"/>
                </a:solidFill>
                <a:latin typeface="Tahoma"/>
                <a:cs typeface="Tahoma"/>
              </a:rPr>
              <a:t>for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creating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70">
                <a:solidFill>
                  <a:srgbClr val="5E686C"/>
                </a:solidFill>
                <a:latin typeface="Tahoma"/>
                <a:cs typeface="Tahoma"/>
              </a:rPr>
              <a:t>Web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5E686C"/>
                </a:solidFill>
                <a:latin typeface="Tahoma"/>
                <a:cs typeface="Tahoma"/>
              </a:rPr>
              <a:t>pages.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stands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E686C"/>
                </a:solidFill>
                <a:latin typeface="Tahoma"/>
                <a:cs typeface="Tahoma"/>
              </a:rPr>
              <a:t>for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Hyper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Text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5E686C"/>
                </a:solidFill>
                <a:latin typeface="Tahoma"/>
                <a:cs typeface="Tahoma"/>
              </a:rPr>
              <a:t>Markup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Language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describes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90" b="1">
                <a:solidFill>
                  <a:srgbClr val="5E686C"/>
                </a:solidFill>
                <a:latin typeface="Tahoma"/>
                <a:cs typeface="Tahoma"/>
              </a:rPr>
              <a:t>structure</a:t>
            </a:r>
            <a:r>
              <a:rPr dirty="0" sz="1800" spc="-175" b="1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70">
                <a:solidFill>
                  <a:srgbClr val="5E686C"/>
                </a:solidFill>
                <a:latin typeface="Tahoma"/>
                <a:cs typeface="Tahoma"/>
              </a:rPr>
              <a:t>Web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pages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using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markup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20" b="1">
                <a:solidFill>
                  <a:srgbClr val="5E686C"/>
                </a:solidFill>
                <a:latin typeface="Tahoma"/>
                <a:cs typeface="Tahoma"/>
              </a:rPr>
              <a:t>elements</a:t>
            </a:r>
            <a:r>
              <a:rPr dirty="0" sz="1800" spc="-170" b="1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building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blocks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pages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elements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represented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by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35" b="1">
                <a:solidFill>
                  <a:srgbClr val="5E686C"/>
                </a:solidFill>
                <a:latin typeface="Tahoma"/>
                <a:cs typeface="Tahoma"/>
              </a:rPr>
              <a:t>tags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tags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label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pieces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content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such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as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"heading",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"paragraph",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5">
                <a:solidFill>
                  <a:srgbClr val="5E686C"/>
                </a:solidFill>
                <a:latin typeface="Tahoma"/>
                <a:cs typeface="Tahoma"/>
              </a:rPr>
              <a:t>"table",...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Browsers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do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not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display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5E686C"/>
                </a:solidFill>
                <a:latin typeface="Tahoma"/>
                <a:cs typeface="Tahoma"/>
              </a:rPr>
              <a:t>tags,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but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use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them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render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content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 </a:t>
            </a:r>
            <a:r>
              <a:rPr dirty="0" sz="1800" spc="-55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page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10769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562215" cy="132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links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defined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with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90">
                <a:solidFill>
                  <a:srgbClr val="F45E61"/>
                </a:solidFill>
                <a:latin typeface="Tahoma"/>
                <a:cs typeface="Tahoma"/>
              </a:rPr>
              <a:t>&lt;a&gt;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tag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link's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destination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specified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F45E61"/>
                </a:solidFill>
                <a:latin typeface="Tahoma"/>
                <a:cs typeface="Tahoma"/>
              </a:rPr>
              <a:t>href</a:t>
            </a:r>
            <a:r>
              <a:rPr dirty="0" sz="1800" spc="-215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attribute.</a:t>
            </a:r>
            <a:endParaRPr sz="18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spcBef>
                <a:spcPts val="1890"/>
              </a:spcBef>
            </a:pPr>
            <a:r>
              <a:rPr dirty="0" sz="1800" spc="15">
                <a:solidFill>
                  <a:srgbClr val="F45E61"/>
                </a:solidFill>
                <a:latin typeface="Tahoma"/>
                <a:cs typeface="Tahoma"/>
              </a:rPr>
              <a:t>target</a:t>
            </a:r>
            <a:r>
              <a:rPr dirty="0" sz="1800" spc="-21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attribute</a:t>
            </a:r>
            <a:r>
              <a:rPr dirty="0" sz="1800" spc="-204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specifies</a:t>
            </a:r>
            <a:r>
              <a:rPr dirty="0" sz="1800" spc="-204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where</a:t>
            </a:r>
            <a:r>
              <a:rPr dirty="0" sz="1800" spc="-204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04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open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04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linked</a:t>
            </a:r>
            <a:r>
              <a:rPr dirty="0" sz="1800" spc="-204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60">
                <a:solidFill>
                  <a:srgbClr val="5E686C"/>
                </a:solidFill>
                <a:latin typeface="Tahoma"/>
                <a:cs typeface="Tahoma"/>
              </a:rPr>
              <a:t>document(_self,_blank,...)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076779"/>
            <a:ext cx="7066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&lt;a</a:t>
            </a:r>
            <a:r>
              <a:rPr dirty="0" sz="1200" spc="-15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href="</a:t>
            </a:r>
            <a:r>
              <a:rPr dirty="0" u="sng" sz="1200" spc="-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ourier New"/>
                <a:cs typeface="Courier New"/>
                <a:hlinkClick r:id="rId2"/>
              </a:rPr>
              <a:t>http://www.google.com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"</a:t>
            </a:r>
            <a:r>
              <a:rPr dirty="0" sz="1200" spc="-15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target="_blank"&gt;This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is</a:t>
            </a:r>
            <a:r>
              <a:rPr dirty="0" sz="1200" spc="-15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B4587"/>
                </a:solidFill>
                <a:latin typeface="Courier New"/>
                <a:cs typeface="Courier New"/>
              </a:rPr>
              <a:t>a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link</a:t>
            </a:r>
            <a:r>
              <a:rPr dirty="0" sz="1200" spc="-15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to</a:t>
            </a:r>
            <a:r>
              <a:rPr dirty="0" sz="1200" spc="-1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Google!&lt;/a&gt;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6406" y="3997655"/>
            <a:ext cx="231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1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Thi</a:t>
            </a:r>
            <a:r>
              <a:rPr dirty="0" u="heavy" sz="1800" spc="-2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dirty="0" u="heavy" sz="1800" spc="-2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800" spc="4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dirty="0" u="heavy" sz="1800" spc="-2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dirty="0" u="heavy" sz="1800" spc="-2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800" spc="-3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heavy" sz="1800" spc="-2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800" spc="3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lin</a:t>
            </a:r>
            <a:r>
              <a:rPr dirty="0" u="heavy" sz="1800" spc="4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k</a:t>
            </a:r>
            <a:r>
              <a:rPr dirty="0" u="heavy" sz="1800" spc="-2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800" spc="65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heavy" sz="1800" spc="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dirty="0" u="heavy" sz="1800" spc="-2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1800" spc="2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ahoma"/>
                <a:cs typeface="Tahoma"/>
                <a:hlinkClick r:id="rId2"/>
              </a:rPr>
              <a:t>Google!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13741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419340" cy="155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images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defined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with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20">
                <a:solidFill>
                  <a:srgbClr val="F45E61"/>
                </a:solidFill>
                <a:latin typeface="Tahoma"/>
                <a:cs typeface="Tahoma"/>
              </a:rPr>
              <a:t>&lt;img&gt;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55">
                <a:solidFill>
                  <a:srgbClr val="5E686C"/>
                </a:solidFill>
                <a:latin typeface="Tahoma"/>
                <a:cs typeface="Tahoma"/>
              </a:rPr>
              <a:t>tag.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source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file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70">
                <a:solidFill>
                  <a:srgbClr val="5E686C"/>
                </a:solidFill>
                <a:latin typeface="Tahoma"/>
                <a:cs typeface="Tahoma"/>
              </a:rPr>
              <a:t>(src),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alternative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text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5E686C"/>
                </a:solidFill>
                <a:latin typeface="Tahoma"/>
                <a:cs typeface="Tahoma"/>
              </a:rPr>
              <a:t>(alt),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width,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height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are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provided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as </a:t>
            </a:r>
            <a:r>
              <a:rPr dirty="0" sz="1800" spc="-54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attributes.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&lt;img</a:t>
            </a:r>
            <a:r>
              <a:rPr dirty="0" sz="1200" spc="-2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src="fsu-logo.jpg"</a:t>
            </a:r>
            <a:r>
              <a:rPr dirty="0" sz="1200" spc="-2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alt="FSU</a:t>
            </a:r>
            <a:r>
              <a:rPr dirty="0" sz="1200" spc="-2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Logo"</a:t>
            </a:r>
            <a:r>
              <a:rPr dirty="0" sz="1200" spc="-15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width="104"</a:t>
            </a:r>
            <a:r>
              <a:rPr dirty="0" sz="1200" spc="-20">
                <a:solidFill>
                  <a:srgbClr val="1B4587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1B4587"/>
                </a:solidFill>
                <a:latin typeface="Courier New"/>
                <a:cs typeface="Courier New"/>
              </a:rPr>
              <a:t>height="142"&gt;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1900" y="3200425"/>
            <a:ext cx="1528751" cy="15287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9134"/>
            <a:ext cx="80473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5"/>
              <a:t>Relative</a:t>
            </a:r>
            <a:r>
              <a:rPr dirty="0" sz="3000" spc="-60"/>
              <a:t> </a:t>
            </a:r>
            <a:r>
              <a:rPr dirty="0" sz="3000" spc="100"/>
              <a:t>vs.</a:t>
            </a:r>
            <a:r>
              <a:rPr dirty="0" sz="3000" spc="-55"/>
              <a:t> </a:t>
            </a:r>
            <a:r>
              <a:rPr dirty="0" sz="3000" spc="100"/>
              <a:t>Absolute</a:t>
            </a:r>
            <a:r>
              <a:rPr dirty="0" sz="3000" spc="-55"/>
              <a:t> </a:t>
            </a:r>
            <a:r>
              <a:rPr dirty="0" sz="3000" spc="120"/>
              <a:t>paths</a:t>
            </a:r>
            <a:r>
              <a:rPr dirty="0" sz="3000" spc="-60"/>
              <a:t> </a:t>
            </a:r>
            <a:r>
              <a:rPr dirty="0" sz="3000" spc="105"/>
              <a:t>for</a:t>
            </a:r>
            <a:r>
              <a:rPr dirty="0" sz="3000" spc="-55"/>
              <a:t> </a:t>
            </a:r>
            <a:r>
              <a:rPr dirty="0" sz="3000" spc="135"/>
              <a:t>links</a:t>
            </a:r>
            <a:r>
              <a:rPr dirty="0" sz="3000" spc="-55"/>
              <a:t> </a:t>
            </a:r>
            <a:r>
              <a:rPr dirty="0" sz="3000" spc="195"/>
              <a:t>&amp;</a:t>
            </a:r>
            <a:r>
              <a:rPr dirty="0" sz="3000" spc="-60"/>
              <a:t> </a:t>
            </a:r>
            <a:r>
              <a:rPr dirty="0" sz="3000" spc="130"/>
              <a:t>Images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880350" cy="2709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Relative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paths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change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depending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upon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page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link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ahoma"/>
              <a:cs typeface="Tahoma"/>
            </a:endParaRPr>
          </a:p>
          <a:p>
            <a:pPr marL="469900" indent="-296545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Links</a:t>
            </a:r>
            <a:r>
              <a:rPr dirty="0" sz="1600" spc="-15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within</a:t>
            </a:r>
            <a:r>
              <a:rPr dirty="0" sz="1600" spc="-10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the</a:t>
            </a:r>
            <a:r>
              <a:rPr dirty="0" sz="1600" spc="-10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3555C"/>
                </a:solidFill>
                <a:latin typeface="Arial MT"/>
                <a:cs typeface="Arial MT"/>
              </a:rPr>
              <a:t>same</a:t>
            </a:r>
            <a:r>
              <a:rPr dirty="0" sz="1600" spc="-10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directory</a:t>
            </a:r>
            <a:r>
              <a:rPr dirty="0" sz="1600" spc="-10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need</a:t>
            </a:r>
            <a:r>
              <a:rPr dirty="0" sz="1600" spc="-10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no</a:t>
            </a:r>
            <a:r>
              <a:rPr dirty="0" sz="1600" spc="-15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path</a:t>
            </a:r>
            <a:r>
              <a:rPr dirty="0" sz="1600" spc="-10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information.</a:t>
            </a:r>
            <a:r>
              <a:rPr dirty="0" sz="1600" spc="20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45E61"/>
                </a:solidFill>
                <a:latin typeface="Arial MT"/>
                <a:cs typeface="Arial MT"/>
              </a:rPr>
              <a:t>"filename.jpg"</a:t>
            </a:r>
            <a:endParaRPr sz="1600">
              <a:latin typeface="Arial MT"/>
              <a:cs typeface="Arial MT"/>
            </a:endParaRPr>
          </a:p>
          <a:p>
            <a:pPr marL="469900" indent="-296545">
              <a:lnSpc>
                <a:spcPct val="100000"/>
              </a:lnSpc>
              <a:spcBef>
                <a:spcPts val="254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Subdirectories</a:t>
            </a:r>
            <a:r>
              <a:rPr dirty="0" sz="1600" spc="-10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are listed</a:t>
            </a:r>
            <a:r>
              <a:rPr dirty="0" sz="1600" spc="-10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without preceding</a:t>
            </a:r>
            <a:r>
              <a:rPr dirty="0" sz="1600" spc="-10">
                <a:solidFill>
                  <a:srgbClr val="53555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3555C"/>
                </a:solidFill>
                <a:latin typeface="Arial MT"/>
                <a:cs typeface="Arial MT"/>
              </a:rPr>
              <a:t>slashes.</a:t>
            </a:r>
            <a:r>
              <a:rPr dirty="0" sz="1600" spc="-5">
                <a:solidFill>
                  <a:srgbClr val="53555C"/>
                </a:solidFill>
                <a:latin typeface="Arial MT"/>
                <a:cs typeface="Arial MT"/>
              </a:rPr>
              <a:t> "</a:t>
            </a:r>
            <a:r>
              <a:rPr dirty="0" sz="1600" spc="-5">
                <a:solidFill>
                  <a:srgbClr val="F45E61"/>
                </a:solidFill>
                <a:latin typeface="Arial MT"/>
                <a:cs typeface="Arial MT"/>
              </a:rPr>
              <a:t>img/filename.jpg"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Absolute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paths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refer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specific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location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file,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including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domain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189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Typically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used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when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pointing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link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that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not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within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your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own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domain.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5E686C"/>
                </a:solidFill>
                <a:latin typeface="Tahoma"/>
                <a:cs typeface="Tahoma"/>
                <a:hlinkClick r:id="rId2"/>
              </a:rPr>
              <a:t>http://one.fsu.edu/alumni/image/community/clubs/FSU-Seal-full-color.jpg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9207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2329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Unordered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list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(bullets)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690701"/>
            <a:ext cx="2138045" cy="6540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List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Item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dirty="0" sz="1800" spc="40">
                <a:solidFill>
                  <a:srgbClr val="5E686C"/>
                </a:solidFill>
                <a:latin typeface="Tahoma"/>
                <a:cs typeface="Tahoma"/>
              </a:rPr>
              <a:t>Another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List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Item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2559380"/>
            <a:ext cx="2361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Ordered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list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(sequence)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272" y="3033726"/>
            <a:ext cx="2181225" cy="6540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422275" indent="-410209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List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Item</a:t>
            </a:r>
            <a:endParaRPr sz="1800">
              <a:latin typeface="Tahoma"/>
              <a:cs typeface="Tahoma"/>
            </a:endParaRPr>
          </a:p>
          <a:p>
            <a:pPr marL="422275" indent="-410209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2275" algn="l"/>
                <a:tab pos="422909" algn="l"/>
              </a:tabLst>
            </a:pPr>
            <a:r>
              <a:rPr dirty="0" sz="1800" spc="40">
                <a:solidFill>
                  <a:srgbClr val="5E686C"/>
                </a:solidFill>
                <a:latin typeface="Tahoma"/>
                <a:cs typeface="Tahoma"/>
              </a:rPr>
              <a:t>Another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List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Item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9400" y="1533859"/>
            <a:ext cx="2677160" cy="9080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&lt;ul&gt;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309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&lt;li&gt;List</a:t>
            </a:r>
            <a:r>
              <a:rPr dirty="0" sz="1200" spc="-70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Item&lt;/li&gt;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&lt;li&gt;Another</a:t>
            </a:r>
            <a:r>
              <a:rPr dirty="0" sz="1200" spc="-45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List</a:t>
            </a:r>
            <a:r>
              <a:rPr dirty="0" sz="1200" spc="-45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Item&lt;/li&gt;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&lt;/ul&gt;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9400" y="2778459"/>
            <a:ext cx="2677160" cy="90170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&lt;ol&gt;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&lt;li&gt;List</a:t>
            </a:r>
            <a:r>
              <a:rPr dirty="0" sz="1200" spc="-70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Item&lt;/li&gt;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&lt;li&gt;Another</a:t>
            </a:r>
            <a:r>
              <a:rPr dirty="0" sz="1200" spc="-45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List</a:t>
            </a:r>
            <a:r>
              <a:rPr dirty="0" sz="1200" spc="-45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Item&lt;/li&gt;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&lt;/ol&gt;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48119"/>
            <a:ext cx="9207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90" b="1">
                <a:solidFill>
                  <a:srgbClr val="F45E61"/>
                </a:solidFill>
                <a:latin typeface="Times New Roman"/>
                <a:cs typeface="Times New Roman"/>
              </a:rPr>
              <a:t>Lists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3034030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Lists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used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everywhere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 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can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be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customized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look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as 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you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want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7649" y="898962"/>
            <a:ext cx="4679149" cy="38411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12649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383349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Tables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way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represent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complex 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information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grid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format.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319350"/>
            <a:ext cx="314706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Tables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made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up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F45E61"/>
                </a:solidFill>
                <a:latin typeface="Tahoma"/>
                <a:cs typeface="Tahoma"/>
              </a:rPr>
              <a:t>rows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  </a:t>
            </a:r>
            <a:r>
              <a:rPr dirty="0" sz="1800" spc="-20">
                <a:solidFill>
                  <a:srgbClr val="F45E61"/>
                </a:solidFill>
                <a:latin typeface="Tahoma"/>
                <a:cs typeface="Tahoma"/>
              </a:rPr>
              <a:t>columns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9400" y="1495759"/>
            <a:ext cx="1762760" cy="22225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r" marR="1102360">
              <a:lnSpc>
                <a:spcPct val="100000"/>
              </a:lnSpc>
              <a:spcBef>
                <a:spcPts val="409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&lt;table&gt;</a:t>
            </a:r>
            <a:endParaRPr sz="1200">
              <a:latin typeface="Courier New"/>
              <a:cs typeface="Courier New"/>
            </a:endParaRPr>
          </a:p>
          <a:p>
            <a:pPr algn="r" marR="1102360">
              <a:lnSpc>
                <a:spcPct val="100000"/>
              </a:lnSpc>
              <a:spcBef>
                <a:spcPts val="309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&lt;tr&gt;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&lt;th&gt;Head&lt;/th&gt;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&lt;th&gt;Head&lt;/th&gt;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&lt;/tr&gt;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&lt;tr&gt;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&lt;td&gt;Data&lt;/td&gt;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&lt;td&gt;Data&lt;/td&gt;</a:t>
            </a:r>
            <a:endParaRPr sz="1200">
              <a:latin typeface="Courier New"/>
              <a:cs typeface="Courier New"/>
            </a:endParaRPr>
          </a:p>
          <a:p>
            <a:pPr algn="r" marR="1010919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&lt;/tr&gt;</a:t>
            </a:r>
            <a:endParaRPr sz="1200">
              <a:latin typeface="Courier New"/>
              <a:cs typeface="Courier New"/>
            </a:endParaRPr>
          </a:p>
          <a:p>
            <a:pPr algn="r" marR="1010919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&lt;/table&gt;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05" y="3501681"/>
            <a:ext cx="1900434" cy="8519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12649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3883660" cy="211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Tables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can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be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styled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with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CSS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add 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zebra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striping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5E686C"/>
                </a:solidFill>
                <a:latin typeface="Tahoma"/>
                <a:cs typeface="Tahoma"/>
              </a:rPr>
              <a:t>or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highlight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important 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rows/columns.</a:t>
            </a:r>
            <a:endParaRPr sz="1800">
              <a:latin typeface="Tahoma"/>
              <a:cs typeface="Tahoma"/>
            </a:endParaRPr>
          </a:p>
          <a:p>
            <a:pPr marL="12700" marR="51435">
              <a:lnSpc>
                <a:spcPct val="114599"/>
              </a:lnSpc>
              <a:spcBef>
                <a:spcPts val="1575"/>
              </a:spcBef>
            </a:pP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Extra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functionality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can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be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added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to 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tables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like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filtering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5E686C"/>
                </a:solidFill>
                <a:latin typeface="Tahoma"/>
                <a:cs typeface="Tahoma"/>
              </a:rPr>
              <a:t>or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sorting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rows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 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columns.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5486" y="1252061"/>
            <a:ext cx="3950353" cy="30880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20624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094345" cy="199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You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can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add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comments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your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code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that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will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not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be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seen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by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browser,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but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only 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visible</a:t>
            </a:r>
            <a:r>
              <a:rPr dirty="0" sz="1800" spc="-22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when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viewing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code.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Comments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can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be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used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to: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189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organize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your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code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into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sections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'comment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out'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large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chunks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code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hide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5E686C"/>
                </a:solidFill>
                <a:latin typeface="Tahoma"/>
                <a:cs typeface="Tahoma"/>
              </a:rPr>
              <a:t>it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from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browser.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449" y="3672409"/>
            <a:ext cx="3500120" cy="68897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&lt;!--</a:t>
            </a:r>
            <a:r>
              <a:rPr dirty="0" sz="1200" spc="-20">
                <a:solidFill>
                  <a:srgbClr val="F45E61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Beginning</a:t>
            </a:r>
            <a:r>
              <a:rPr dirty="0" sz="1200" spc="-20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of</a:t>
            </a:r>
            <a:r>
              <a:rPr dirty="0" sz="1200" spc="-25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header</a:t>
            </a:r>
            <a:r>
              <a:rPr dirty="0" sz="1200" spc="-15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--&gt;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&lt;div</a:t>
            </a:r>
            <a:r>
              <a:rPr dirty="0" sz="1200" spc="-35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id="header"&gt;Header</a:t>
            </a:r>
            <a:r>
              <a:rPr dirty="0" sz="1200" spc="-30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Content</a:t>
            </a:r>
            <a:r>
              <a:rPr dirty="0" sz="1200" spc="-30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&lt;/div&gt;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&lt;!--</a:t>
            </a:r>
            <a:r>
              <a:rPr dirty="0" sz="1200" spc="-20">
                <a:solidFill>
                  <a:srgbClr val="F45E61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End</a:t>
            </a:r>
            <a:r>
              <a:rPr dirty="0" sz="1200" spc="-20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of</a:t>
            </a:r>
            <a:r>
              <a:rPr dirty="0" sz="1200" spc="-25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063763"/>
                </a:solidFill>
                <a:latin typeface="Courier New"/>
                <a:cs typeface="Courier New"/>
              </a:rPr>
              <a:t>header</a:t>
            </a:r>
            <a:r>
              <a:rPr dirty="0" sz="1200" spc="-15">
                <a:solidFill>
                  <a:srgbClr val="063763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F45E61"/>
                </a:solidFill>
                <a:latin typeface="Courier New"/>
                <a:cs typeface="Courier New"/>
              </a:rPr>
              <a:t>--&gt;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22701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dirty="0" spc="-135"/>
              <a:t> </a:t>
            </a:r>
            <a:r>
              <a:rPr dirty="0" spc="10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208645" cy="814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paragraph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your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95" b="1">
                <a:solidFill>
                  <a:srgbClr val="5E686C"/>
                </a:solidFill>
                <a:latin typeface="Tahoma"/>
                <a:cs typeface="Tahoma"/>
              </a:rPr>
              <a:t>content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Putting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your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content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into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tag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make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5E686C"/>
                </a:solidFill>
                <a:latin typeface="Tahoma"/>
                <a:cs typeface="Tahoma"/>
              </a:rPr>
              <a:t>it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look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like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paragraph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90" b="1">
                <a:solidFill>
                  <a:srgbClr val="5E686C"/>
                </a:solidFill>
                <a:latin typeface="Tahoma"/>
                <a:cs typeface="Tahoma"/>
              </a:rPr>
              <a:t>structure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7588" y="3267659"/>
            <a:ext cx="45891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45" b="1">
                <a:solidFill>
                  <a:srgbClr val="F45E61"/>
                </a:solidFill>
                <a:latin typeface="Tahoma"/>
                <a:cs typeface="Tahoma"/>
              </a:rPr>
              <a:t>&lt;p&gt;</a:t>
            </a:r>
            <a:r>
              <a:rPr dirty="0" sz="3000" spc="-150" b="1">
                <a:solidFill>
                  <a:srgbClr val="5E686C"/>
                </a:solidFill>
                <a:latin typeface="Tahoma"/>
                <a:cs typeface="Tahoma"/>
              </a:rPr>
              <a:t>This</a:t>
            </a:r>
            <a:r>
              <a:rPr dirty="0" sz="3000" spc="-300" b="1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3000" spc="-165" b="1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3000" spc="-300" b="1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3000" spc="-160" b="1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3000" spc="-300" b="1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3000" spc="-155" b="1">
                <a:solidFill>
                  <a:srgbClr val="5E686C"/>
                </a:solidFill>
                <a:latin typeface="Tahoma"/>
                <a:cs typeface="Tahoma"/>
              </a:rPr>
              <a:t>content</a:t>
            </a:r>
            <a:r>
              <a:rPr dirty="0" sz="3000" spc="-550" b="1">
                <a:solidFill>
                  <a:srgbClr val="F45E61"/>
                </a:solidFill>
                <a:latin typeface="Tahoma"/>
                <a:cs typeface="Tahoma"/>
              </a:rPr>
              <a:t>&lt;/p&gt;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48710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HTML</a:t>
            </a:r>
            <a:r>
              <a:rPr dirty="0" spc="-85"/>
              <a:t> </a:t>
            </a:r>
            <a:r>
              <a:rPr dirty="0" spc="135"/>
              <a:t>Elements</a:t>
            </a:r>
            <a:r>
              <a:rPr dirty="0" spc="-80"/>
              <a:t> </a:t>
            </a:r>
            <a:r>
              <a:rPr dirty="0" spc="125"/>
              <a:t>and</a:t>
            </a:r>
            <a:r>
              <a:rPr dirty="0" spc="-80"/>
              <a:t> </a:t>
            </a:r>
            <a:r>
              <a:rPr dirty="0" spc="114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881370" cy="215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solidFill>
                  <a:srgbClr val="5E686C"/>
                </a:solidFill>
                <a:latin typeface="Tahoma"/>
                <a:cs typeface="Tahoma"/>
              </a:rPr>
              <a:t>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20" b="1" i="1">
                <a:solidFill>
                  <a:srgbClr val="5E686C"/>
                </a:solidFill>
                <a:latin typeface="Trebuchet MS"/>
                <a:cs typeface="Trebuchet MS"/>
              </a:rPr>
              <a:t>element</a:t>
            </a:r>
            <a:r>
              <a:rPr dirty="0" sz="1800" spc="-195" b="1" i="1">
                <a:solidFill>
                  <a:srgbClr val="5E686C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individual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component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paragraph,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5E686C"/>
                </a:solidFill>
                <a:latin typeface="Tahoma"/>
                <a:cs typeface="Tahoma"/>
              </a:rPr>
              <a:t>image,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5E686C"/>
                </a:solidFill>
                <a:latin typeface="Tahoma"/>
                <a:cs typeface="Tahoma"/>
              </a:rPr>
              <a:t>header,...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element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name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indicates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its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purpose: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75" i="1">
                <a:solidFill>
                  <a:srgbClr val="5E686C"/>
                </a:solidFill>
                <a:latin typeface="Trebuchet MS"/>
                <a:cs typeface="Trebuchet MS"/>
              </a:rPr>
              <a:t>p</a:t>
            </a:r>
            <a:r>
              <a:rPr dirty="0" sz="1800" spc="-190" i="1">
                <a:solidFill>
                  <a:srgbClr val="5E686C"/>
                </a:solidFill>
                <a:latin typeface="Trebuchet MS"/>
                <a:cs typeface="Trebuchet MS"/>
              </a:rPr>
              <a:t> </a:t>
            </a:r>
            <a:r>
              <a:rPr dirty="0" sz="1800" spc="-125" i="1">
                <a:solidFill>
                  <a:srgbClr val="5E686C"/>
                </a:solidFill>
                <a:latin typeface="Trebuchet MS"/>
                <a:cs typeface="Trebuchet MS"/>
              </a:rPr>
              <a:t>for</a:t>
            </a:r>
            <a:r>
              <a:rPr dirty="0" sz="1800" spc="-200" i="1">
                <a:solidFill>
                  <a:srgbClr val="5E686C"/>
                </a:solidFill>
                <a:latin typeface="Trebuchet MS"/>
                <a:cs typeface="Trebuchet MS"/>
              </a:rPr>
              <a:t> </a:t>
            </a:r>
            <a:r>
              <a:rPr dirty="0" sz="1800" spc="-70" i="1">
                <a:solidFill>
                  <a:srgbClr val="5E686C"/>
                </a:solidFill>
                <a:latin typeface="Trebuchet MS"/>
                <a:cs typeface="Trebuchet MS"/>
              </a:rPr>
              <a:t>paragraph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140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30" b="1" i="1">
                <a:solidFill>
                  <a:srgbClr val="5E686C"/>
                </a:solidFill>
                <a:latin typeface="Trebuchet MS"/>
                <a:cs typeface="Trebuchet MS"/>
              </a:rPr>
              <a:t>tag</a:t>
            </a:r>
            <a:r>
              <a:rPr dirty="0" sz="1800" spc="-190" b="1" i="1">
                <a:solidFill>
                  <a:srgbClr val="5E686C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marks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beginning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end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an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element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189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Opening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tag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Closing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Tag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9061" y="4099383"/>
            <a:ext cx="5586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F45E61"/>
                </a:solidFill>
                <a:latin typeface="Tahoma"/>
                <a:cs typeface="Tahoma"/>
              </a:rPr>
              <a:t>&lt;tagname&gt;</a:t>
            </a:r>
            <a:r>
              <a:rPr dirty="0" sz="2400" spc="20">
                <a:solidFill>
                  <a:srgbClr val="5E686C"/>
                </a:solidFill>
                <a:latin typeface="Tahoma"/>
                <a:cs typeface="Tahoma"/>
              </a:rPr>
              <a:t>Stuff</a:t>
            </a:r>
            <a:r>
              <a:rPr dirty="0" sz="2400" spc="-29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5E686C"/>
                </a:solidFill>
                <a:latin typeface="Tahoma"/>
                <a:cs typeface="Tahoma"/>
              </a:rPr>
              <a:t>in</a:t>
            </a:r>
            <a:r>
              <a:rPr dirty="0" sz="2400" spc="-29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2400" spc="-29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5E686C"/>
                </a:solidFill>
                <a:latin typeface="Tahoma"/>
                <a:cs typeface="Tahoma"/>
              </a:rPr>
              <a:t>middle</a:t>
            </a:r>
            <a:r>
              <a:rPr dirty="0" sz="2400" spc="-90">
                <a:solidFill>
                  <a:srgbClr val="F45E61"/>
                </a:solidFill>
                <a:latin typeface="Tahoma"/>
                <a:cs typeface="Tahoma"/>
              </a:rPr>
              <a:t>&lt;/tagname&gt;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43014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HTML</a:t>
            </a:r>
            <a:r>
              <a:rPr dirty="0" spc="-80"/>
              <a:t> </a:t>
            </a:r>
            <a:r>
              <a:rPr dirty="0" spc="75"/>
              <a:t>Tag</a:t>
            </a:r>
            <a:r>
              <a:rPr dirty="0" spc="-80"/>
              <a:t> </a:t>
            </a:r>
            <a:r>
              <a:rPr dirty="0" spc="125"/>
              <a:t>Breakdown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925" y="1394898"/>
            <a:ext cx="3594149" cy="32751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0475" y="4871845"/>
            <a:ext cx="46456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 MT"/>
                <a:cs typeface="Arial MT"/>
              </a:rPr>
              <a:t>Taken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from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  <a:hlinkClick r:id="rId3"/>
              </a:rPr>
              <a:t>http://girldevelopit.github.io/gdi-featured-html-css-intro/class1.html#/16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56426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Anatomy</a:t>
            </a:r>
            <a:r>
              <a:rPr dirty="0" spc="-70"/>
              <a:t> </a:t>
            </a:r>
            <a:r>
              <a:rPr dirty="0" spc="130"/>
              <a:t>of</a:t>
            </a:r>
            <a:r>
              <a:rPr dirty="0" spc="-65"/>
              <a:t> </a:t>
            </a:r>
            <a:r>
              <a:rPr dirty="0" spc="120"/>
              <a:t>an</a:t>
            </a:r>
            <a:r>
              <a:rPr dirty="0" spc="-70"/>
              <a:t> </a:t>
            </a:r>
            <a:r>
              <a:rPr dirty="0" spc="-40"/>
              <a:t>HTML</a:t>
            </a:r>
            <a:r>
              <a:rPr dirty="0" spc="-65"/>
              <a:t> </a:t>
            </a:r>
            <a:r>
              <a:rPr dirty="0" spc="165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913755" cy="2471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Container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Element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70">
                <a:solidFill>
                  <a:srgbClr val="5E686C"/>
                </a:solidFill>
                <a:latin typeface="Tahoma"/>
                <a:cs typeface="Tahoma"/>
              </a:rPr>
              <a:t>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element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that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can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contain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other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elements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5E686C"/>
                </a:solidFill>
                <a:latin typeface="Tahoma"/>
                <a:cs typeface="Tahoma"/>
              </a:rPr>
              <a:t>or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content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140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paragraph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80">
                <a:solidFill>
                  <a:srgbClr val="5E686C"/>
                </a:solidFill>
                <a:latin typeface="Tahoma"/>
                <a:cs typeface="Tahoma"/>
              </a:rPr>
              <a:t>(</a:t>
            </a:r>
            <a:r>
              <a:rPr dirty="0" sz="1800" spc="-80">
                <a:solidFill>
                  <a:srgbClr val="F45E61"/>
                </a:solidFill>
                <a:latin typeface="Tahoma"/>
                <a:cs typeface="Tahoma"/>
              </a:rPr>
              <a:t>&lt;p&gt;</a:t>
            </a:r>
            <a:r>
              <a:rPr dirty="0" sz="1800" spc="-80">
                <a:solidFill>
                  <a:srgbClr val="5E686C"/>
                </a:solidFill>
                <a:latin typeface="Tahoma"/>
                <a:cs typeface="Tahoma"/>
              </a:rPr>
              <a:t>content</a:t>
            </a:r>
            <a:r>
              <a:rPr dirty="0" sz="1800" spc="-80">
                <a:solidFill>
                  <a:srgbClr val="F45E61"/>
                </a:solidFill>
                <a:latin typeface="Tahoma"/>
                <a:cs typeface="Tahoma"/>
              </a:rPr>
              <a:t>&lt;/p&gt;</a:t>
            </a:r>
            <a:r>
              <a:rPr dirty="0" sz="1800" spc="-80">
                <a:solidFill>
                  <a:srgbClr val="5E686C"/>
                </a:solidFill>
                <a:latin typeface="Tahoma"/>
                <a:cs typeface="Tahoma"/>
              </a:rPr>
              <a:t>)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contains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E686C"/>
                </a:solidFill>
                <a:latin typeface="Tahoma"/>
                <a:cs typeface="Tahoma"/>
              </a:rPr>
              <a:t>text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Stand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E686C"/>
                </a:solidFill>
                <a:latin typeface="Tahoma"/>
                <a:cs typeface="Tahoma"/>
              </a:rPr>
              <a:t>Alone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Element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189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70">
                <a:solidFill>
                  <a:srgbClr val="5E686C"/>
                </a:solidFill>
                <a:latin typeface="Tahoma"/>
                <a:cs typeface="Tahoma"/>
              </a:rPr>
              <a:t>An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element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that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cannot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contain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anything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else</a:t>
            </a:r>
            <a:endParaRPr sz="1800">
              <a:latin typeface="Tahoma"/>
              <a:cs typeface="Tahoma"/>
            </a:endParaRPr>
          </a:p>
          <a:p>
            <a:pPr marL="161925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-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	</a:t>
            </a:r>
            <a:r>
              <a:rPr dirty="0" sz="1800" spc="-95">
                <a:solidFill>
                  <a:srgbClr val="F45E61"/>
                </a:solidFill>
                <a:latin typeface="Tahoma"/>
                <a:cs typeface="Tahoma"/>
              </a:rPr>
              <a:t>&lt;br/&gt;</a:t>
            </a:r>
            <a:r>
              <a:rPr dirty="0" sz="1800" spc="-165">
                <a:solidFill>
                  <a:srgbClr val="5E686C"/>
                </a:solidFill>
                <a:latin typeface="Tahoma"/>
                <a:cs typeface="Tahoma"/>
              </a:rPr>
              <a:t>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5">
                <a:solidFill>
                  <a:srgbClr val="F45E61"/>
                </a:solidFill>
                <a:latin typeface="Tahoma"/>
                <a:cs typeface="Tahoma"/>
              </a:rPr>
              <a:t>&lt;img/&gt;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56426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Anatomy</a:t>
            </a:r>
            <a:r>
              <a:rPr dirty="0" spc="-70"/>
              <a:t> </a:t>
            </a:r>
            <a:r>
              <a:rPr dirty="0" spc="130"/>
              <a:t>of</a:t>
            </a:r>
            <a:r>
              <a:rPr dirty="0" spc="-65"/>
              <a:t> </a:t>
            </a:r>
            <a:r>
              <a:rPr dirty="0" spc="120"/>
              <a:t>an</a:t>
            </a:r>
            <a:r>
              <a:rPr dirty="0" spc="-70"/>
              <a:t> </a:t>
            </a:r>
            <a:r>
              <a:rPr dirty="0" spc="-40"/>
              <a:t>HTML</a:t>
            </a:r>
            <a:r>
              <a:rPr dirty="0" spc="-65"/>
              <a:t> </a:t>
            </a:r>
            <a:r>
              <a:rPr dirty="0" spc="165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6381115" cy="330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5E686C"/>
                </a:solidFill>
                <a:latin typeface="Tahoma"/>
                <a:cs typeface="Tahoma"/>
              </a:rPr>
              <a:t>Attribute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Provides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additional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information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about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element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Class,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5E686C"/>
                </a:solidFill>
                <a:latin typeface="Tahoma"/>
                <a:cs typeface="Tahoma"/>
              </a:rPr>
              <a:t>ID,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40">
                <a:solidFill>
                  <a:srgbClr val="5E686C"/>
                </a:solidFill>
                <a:latin typeface="Tahoma"/>
                <a:cs typeface="Tahoma"/>
              </a:rPr>
              <a:t>language,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style,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identity,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source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Placed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inside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E686C"/>
                </a:solidFill>
                <a:latin typeface="Tahoma"/>
                <a:cs typeface="Tahoma"/>
              </a:rPr>
              <a:t>an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opening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5">
                <a:solidFill>
                  <a:srgbClr val="5E686C"/>
                </a:solidFill>
                <a:latin typeface="Tahoma"/>
                <a:cs typeface="Tahoma"/>
              </a:rPr>
              <a:t>tag,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before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right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angle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bracket.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Value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189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Value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value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assigned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5E686C"/>
                </a:solidFill>
                <a:latin typeface="Tahoma"/>
                <a:cs typeface="Tahoma"/>
              </a:rPr>
              <a:t>a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given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attribute.</a:t>
            </a:r>
            <a:endParaRPr sz="1800">
              <a:latin typeface="Tahoma"/>
              <a:cs typeface="Tahoma"/>
            </a:endParaRPr>
          </a:p>
          <a:p>
            <a:pPr marL="469900" indent="-307975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Values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must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be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contained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inside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quotation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marks.</a:t>
            </a:r>
            <a:endParaRPr sz="1800">
              <a:latin typeface="Tahoma"/>
              <a:cs typeface="Tahoma"/>
            </a:endParaRPr>
          </a:p>
          <a:p>
            <a:pPr marL="2750185">
              <a:lnSpc>
                <a:spcPct val="100000"/>
              </a:lnSpc>
              <a:spcBef>
                <a:spcPts val="1890"/>
              </a:spcBef>
            </a:pPr>
            <a:r>
              <a:rPr dirty="0" sz="1800" spc="-85">
                <a:solidFill>
                  <a:srgbClr val="F45E61"/>
                </a:solidFill>
                <a:latin typeface="Tahoma"/>
                <a:cs typeface="Tahoma"/>
              </a:rPr>
              <a:t>&lt;img</a:t>
            </a:r>
            <a:r>
              <a:rPr dirty="0" sz="1800" spc="-220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55">
                <a:solidFill>
                  <a:srgbClr val="37761C"/>
                </a:solidFill>
                <a:latin typeface="Tahoma"/>
                <a:cs typeface="Tahoma"/>
              </a:rPr>
              <a:t>src=</a:t>
            </a:r>
            <a:r>
              <a:rPr dirty="0" sz="1800" spc="-25">
                <a:solidFill>
                  <a:srgbClr val="134F5C"/>
                </a:solidFill>
                <a:latin typeface="Tahoma"/>
                <a:cs typeface="Tahoma"/>
              </a:rPr>
              <a:t>"my_picture.jpg"</a:t>
            </a:r>
            <a:r>
              <a:rPr dirty="0" sz="1800" spc="-215">
                <a:solidFill>
                  <a:srgbClr val="134F5C"/>
                </a:solidFill>
                <a:latin typeface="Tahoma"/>
                <a:cs typeface="Tahoma"/>
              </a:rPr>
              <a:t> </a:t>
            </a:r>
            <a:r>
              <a:rPr dirty="0" sz="1800" spc="-145">
                <a:solidFill>
                  <a:srgbClr val="F45E61"/>
                </a:solidFill>
                <a:latin typeface="Tahoma"/>
                <a:cs typeface="Tahoma"/>
              </a:rPr>
              <a:t>/&gt;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41395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HTML</a:t>
            </a:r>
            <a:r>
              <a:rPr dirty="0" spc="-95"/>
              <a:t> </a:t>
            </a:r>
            <a:r>
              <a:rPr dirty="0" spc="125"/>
              <a:t>Page</a:t>
            </a:r>
            <a:r>
              <a:rPr dirty="0" spc="-95"/>
              <a:t> </a:t>
            </a:r>
            <a:r>
              <a:rPr dirty="0" spc="114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11699" y="1152475"/>
            <a:ext cx="8521065" cy="3416935"/>
          </a:xfrm>
          <a:custGeom>
            <a:avLst/>
            <a:gdLst/>
            <a:ahLst/>
            <a:cxnLst/>
            <a:rect l="l" t="t" r="r" b="b"/>
            <a:pathLst>
              <a:path w="8521065" h="3416935">
                <a:moveTo>
                  <a:pt x="8520599" y="3416399"/>
                </a:moveTo>
                <a:lnTo>
                  <a:pt x="0" y="3416399"/>
                </a:lnTo>
                <a:lnTo>
                  <a:pt x="0" y="0"/>
                </a:lnTo>
                <a:lnTo>
                  <a:pt x="8520599" y="0"/>
                </a:lnTo>
                <a:lnTo>
                  <a:pt x="8520599" y="3416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4725" y="1201370"/>
            <a:ext cx="1168400" cy="36830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000" spc="-5">
                <a:solidFill>
                  <a:srgbClr val="5E686C"/>
                </a:solidFill>
                <a:latin typeface="Courier New"/>
                <a:cs typeface="Courier New"/>
              </a:rPr>
              <a:t>&lt;!DOCTYPE</a:t>
            </a:r>
            <a:r>
              <a:rPr dirty="0" sz="1000" spc="-80">
                <a:solidFill>
                  <a:srgbClr val="5E686C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5E686C"/>
                </a:solidFill>
                <a:latin typeface="Courier New"/>
                <a:cs typeface="Courier New"/>
              </a:rPr>
              <a:t>html&gt;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000" spc="-5">
                <a:solidFill>
                  <a:srgbClr val="5E686C"/>
                </a:solidFill>
                <a:latin typeface="Courier New"/>
                <a:cs typeface="Courier New"/>
              </a:rPr>
              <a:t>&lt;html&gt;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4306520"/>
            <a:ext cx="5588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5E686C"/>
                </a:solidFill>
                <a:latin typeface="Courier New"/>
                <a:cs typeface="Courier New"/>
              </a:rPr>
              <a:t>&lt;/html&gt;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25" y="1628775"/>
            <a:ext cx="7658100" cy="972185"/>
          </a:xfrm>
          <a:prstGeom prst="rect">
            <a:avLst/>
          </a:prstGeom>
          <a:solidFill>
            <a:srgbClr val="B7B7B7"/>
          </a:solidFill>
        </p:spPr>
        <p:txBody>
          <a:bodyPr wrap="square" lIns="0" tIns="8064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dirty="0" sz="1000" spc="-5">
                <a:latin typeface="Courier New"/>
                <a:cs typeface="Courier New"/>
              </a:rPr>
              <a:t>&lt;head&gt;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5">
                <a:latin typeface="Courier New"/>
                <a:cs typeface="Courier New"/>
              </a:rPr>
              <a:t>&lt;/head&gt;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9574" y="1920525"/>
            <a:ext cx="6801484" cy="308610"/>
          </a:xfrm>
          <a:prstGeom prst="rect">
            <a:avLst/>
          </a:prstGeom>
          <a:solidFill>
            <a:srgbClr val="999999"/>
          </a:solidFill>
        </p:spPr>
        <p:txBody>
          <a:bodyPr wrap="square" lIns="0" tIns="8064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dirty="0" sz="1000" spc="-5">
                <a:latin typeface="Courier New"/>
                <a:cs typeface="Courier New"/>
              </a:rPr>
              <a:t>&lt;title&gt;My</a:t>
            </a:r>
            <a:r>
              <a:rPr dirty="0" sz="1000" spc="-7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title&lt;/title&gt;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7225" y="2702724"/>
            <a:ext cx="7658100" cy="1526540"/>
            <a:chOff x="707225" y="2702724"/>
            <a:chExt cx="7658100" cy="1526540"/>
          </a:xfrm>
        </p:grpSpPr>
        <p:sp>
          <p:nvSpPr>
            <p:cNvPr id="9" name="object 9"/>
            <p:cNvSpPr/>
            <p:nvPr/>
          </p:nvSpPr>
          <p:spPr>
            <a:xfrm>
              <a:off x="707225" y="2702724"/>
              <a:ext cx="7658100" cy="1526540"/>
            </a:xfrm>
            <a:custGeom>
              <a:avLst/>
              <a:gdLst/>
              <a:ahLst/>
              <a:cxnLst/>
              <a:rect l="l" t="t" r="r" b="b"/>
              <a:pathLst>
                <a:path w="7658100" h="1526539">
                  <a:moveTo>
                    <a:pt x="7658099" y="1526399"/>
                  </a:moveTo>
                  <a:lnTo>
                    <a:pt x="0" y="1526399"/>
                  </a:lnTo>
                  <a:lnTo>
                    <a:pt x="0" y="0"/>
                  </a:lnTo>
                  <a:lnTo>
                    <a:pt x="7658099" y="0"/>
                  </a:lnTo>
                  <a:lnTo>
                    <a:pt x="7658099" y="1526399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59573" y="2989706"/>
              <a:ext cx="6801484" cy="1013460"/>
            </a:xfrm>
            <a:custGeom>
              <a:avLst/>
              <a:gdLst/>
              <a:ahLst/>
              <a:cxnLst/>
              <a:rect l="l" t="t" r="r" b="b"/>
              <a:pathLst>
                <a:path w="6801484" h="1013460">
                  <a:moveTo>
                    <a:pt x="6800990" y="704850"/>
                  </a:moveTo>
                  <a:lnTo>
                    <a:pt x="0" y="704850"/>
                  </a:lnTo>
                  <a:lnTo>
                    <a:pt x="0" y="1013244"/>
                  </a:lnTo>
                  <a:lnTo>
                    <a:pt x="6800990" y="1013244"/>
                  </a:lnTo>
                  <a:lnTo>
                    <a:pt x="6800990" y="704850"/>
                  </a:lnTo>
                  <a:close/>
                </a:path>
                <a:path w="6801484" h="1013460">
                  <a:moveTo>
                    <a:pt x="6800990" y="352425"/>
                  </a:moveTo>
                  <a:lnTo>
                    <a:pt x="0" y="352425"/>
                  </a:lnTo>
                  <a:lnTo>
                    <a:pt x="0" y="660819"/>
                  </a:lnTo>
                  <a:lnTo>
                    <a:pt x="6800990" y="660819"/>
                  </a:lnTo>
                  <a:lnTo>
                    <a:pt x="6800990" y="352425"/>
                  </a:lnTo>
                  <a:close/>
                </a:path>
                <a:path w="6801484" h="1013460">
                  <a:moveTo>
                    <a:pt x="6800990" y="0"/>
                  </a:moveTo>
                  <a:lnTo>
                    <a:pt x="0" y="0"/>
                  </a:lnTo>
                  <a:lnTo>
                    <a:pt x="0" y="308394"/>
                  </a:lnTo>
                  <a:lnTo>
                    <a:pt x="6800990" y="308394"/>
                  </a:lnTo>
                  <a:lnTo>
                    <a:pt x="680099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07225" y="2702724"/>
            <a:ext cx="7658100" cy="152654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dirty="0" sz="1000" spc="-5">
                <a:latin typeface="Courier New"/>
                <a:cs typeface="Courier New"/>
              </a:rPr>
              <a:t>&lt;body&gt;</a:t>
            </a:r>
            <a:endParaRPr sz="10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1060"/>
              </a:spcBef>
            </a:pPr>
            <a:r>
              <a:rPr dirty="0" sz="1000" spc="-5">
                <a:latin typeface="Courier New"/>
                <a:cs typeface="Courier New"/>
              </a:rPr>
              <a:t>&lt;h1&gt;My</a:t>
            </a:r>
            <a:r>
              <a:rPr dirty="0" sz="1000" spc="-10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heading&lt;/h1&gt;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dirty="0" sz="1000" spc="-5">
                <a:latin typeface="Courier New"/>
                <a:cs typeface="Courier New"/>
              </a:rPr>
              <a:t>&lt;p&gt;My</a:t>
            </a:r>
            <a:r>
              <a:rPr dirty="0" sz="1000" spc="-10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paragraph&lt;/p&gt;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dirty="0" sz="1000" spc="-5">
                <a:latin typeface="Courier New"/>
                <a:cs typeface="Courier New"/>
              </a:rPr>
              <a:t>&lt;img</a:t>
            </a:r>
            <a:r>
              <a:rPr dirty="0" sz="1000" spc="-45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src="my_src"\&gt;My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image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590"/>
              </a:spcBef>
            </a:pPr>
            <a:r>
              <a:rPr dirty="0" sz="1000" spc="-5">
                <a:latin typeface="Courier New"/>
                <a:cs typeface="Courier New"/>
              </a:rPr>
              <a:t>&lt;/body&gt;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25990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&lt;!DOCTYPE&gt;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354059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&lt;!DOCTYPE&gt;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declaration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represents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E686C"/>
                </a:solidFill>
                <a:latin typeface="Tahoma"/>
                <a:cs typeface="Tahoma"/>
              </a:rPr>
              <a:t>document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type,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E686C"/>
                </a:solidFill>
                <a:latin typeface="Tahoma"/>
                <a:cs typeface="Tahoma"/>
              </a:rPr>
              <a:t>and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helps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browsers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E686C"/>
                </a:solidFill>
                <a:latin typeface="Tahoma"/>
                <a:cs typeface="Tahoma"/>
              </a:rPr>
              <a:t>to </a:t>
            </a:r>
            <a:r>
              <a:rPr dirty="0" sz="1800" spc="-54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display</a:t>
            </a:r>
            <a:r>
              <a:rPr dirty="0" sz="1800" spc="-22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web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pages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correctly.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-25">
                <a:solidFill>
                  <a:srgbClr val="5E686C"/>
                </a:solidFill>
                <a:latin typeface="Tahoma"/>
                <a:cs typeface="Tahoma"/>
              </a:rPr>
              <a:t>It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must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only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appear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once,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at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top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E686C"/>
                </a:solidFill>
                <a:latin typeface="Tahoma"/>
                <a:cs typeface="Tahoma"/>
              </a:rPr>
              <a:t>of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E686C"/>
                </a:solidFill>
                <a:latin typeface="Tahoma"/>
                <a:cs typeface="Tahoma"/>
              </a:rPr>
              <a:t>page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(before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any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10">
                <a:solidFill>
                  <a:srgbClr val="5E686C"/>
                </a:solidFill>
                <a:latin typeface="Tahoma"/>
                <a:cs typeface="Tahoma"/>
              </a:rPr>
              <a:t>HTML</a:t>
            </a:r>
            <a:r>
              <a:rPr dirty="0" sz="1800" spc="-22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5E686C"/>
                </a:solidFill>
                <a:latin typeface="Tahoma"/>
                <a:cs typeface="Tahoma"/>
              </a:rPr>
              <a:t>tags).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&lt;!DoCtYpE&gt;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declaration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E686C"/>
                </a:solidFill>
                <a:latin typeface="Tahoma"/>
                <a:cs typeface="Tahoma"/>
              </a:rPr>
              <a:t>not</a:t>
            </a:r>
            <a:r>
              <a:rPr dirty="0" sz="1800" spc="-210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E686C"/>
                </a:solidFill>
                <a:latin typeface="Tahoma"/>
                <a:cs typeface="Tahoma"/>
              </a:rPr>
              <a:t>case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E686C"/>
                </a:solidFill>
                <a:latin typeface="Tahoma"/>
                <a:cs typeface="Tahoma"/>
              </a:rPr>
              <a:t>sensitive.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5E686C"/>
                </a:solidFill>
                <a:latin typeface="Tahoma"/>
                <a:cs typeface="Tahoma"/>
              </a:rPr>
              <a:t>The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&lt;!DOCTYPE&gt;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E686C"/>
                </a:solidFill>
                <a:latin typeface="Tahoma"/>
                <a:cs typeface="Tahoma"/>
              </a:rPr>
              <a:t>declaration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E686C"/>
                </a:solidFill>
                <a:latin typeface="Tahoma"/>
                <a:cs typeface="Tahoma"/>
              </a:rPr>
              <a:t>for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0">
                <a:solidFill>
                  <a:srgbClr val="5E686C"/>
                </a:solidFill>
                <a:latin typeface="Tahoma"/>
                <a:cs typeface="Tahoma"/>
              </a:rPr>
              <a:t>HTML5</a:t>
            </a:r>
            <a:r>
              <a:rPr dirty="0" sz="1800" spc="-215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E686C"/>
                </a:solidFill>
                <a:latin typeface="Tahoma"/>
                <a:cs typeface="Tahoma"/>
              </a:rPr>
              <a:t>is</a:t>
            </a:r>
            <a:r>
              <a:rPr dirty="0" sz="1800" spc="-204">
                <a:solidFill>
                  <a:srgbClr val="5E686C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F45E61"/>
                </a:solidFill>
                <a:latin typeface="Tahoma"/>
                <a:cs typeface="Tahoma"/>
              </a:rPr>
              <a:t>&lt;!DOCTYPE</a:t>
            </a:r>
            <a:r>
              <a:rPr dirty="0" sz="1800" spc="-215">
                <a:solidFill>
                  <a:srgbClr val="F45E61"/>
                </a:solidFill>
                <a:latin typeface="Tahoma"/>
                <a:cs typeface="Tahoma"/>
              </a:rPr>
              <a:t> </a:t>
            </a:r>
            <a:r>
              <a:rPr dirty="0" sz="1800" spc="-40">
                <a:solidFill>
                  <a:srgbClr val="F45E61"/>
                </a:solidFill>
                <a:latin typeface="Tahoma"/>
                <a:cs typeface="Tahoma"/>
              </a:rPr>
              <a:t>html&gt;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2023-07-18T04:23:47Z</dcterms:created>
  <dcterms:modified xsi:type="dcterms:W3CDTF">2023-07-18T04:23:47Z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